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6"/>
  </p:notesMasterIdLst>
  <p:sldIdLst>
    <p:sldId id="453" r:id="rId2"/>
    <p:sldId id="304" r:id="rId3"/>
    <p:sldId id="406" r:id="rId4"/>
    <p:sldId id="423" r:id="rId5"/>
    <p:sldId id="317" r:id="rId6"/>
    <p:sldId id="314" r:id="rId7"/>
    <p:sldId id="315" r:id="rId8"/>
    <p:sldId id="316" r:id="rId9"/>
    <p:sldId id="336" r:id="rId10"/>
    <p:sldId id="340" r:id="rId11"/>
    <p:sldId id="337" r:id="rId12"/>
    <p:sldId id="338" r:id="rId13"/>
    <p:sldId id="339" r:id="rId14"/>
    <p:sldId id="372" r:id="rId15"/>
    <p:sldId id="371" r:id="rId16"/>
    <p:sldId id="370" r:id="rId17"/>
    <p:sldId id="369" r:id="rId18"/>
    <p:sldId id="368" r:id="rId19"/>
    <p:sldId id="352" r:id="rId20"/>
    <p:sldId id="353" r:id="rId21"/>
    <p:sldId id="354" r:id="rId22"/>
    <p:sldId id="355" r:id="rId23"/>
    <p:sldId id="356" r:id="rId24"/>
    <p:sldId id="357" r:id="rId25"/>
    <p:sldId id="358" r:id="rId26"/>
    <p:sldId id="359" r:id="rId27"/>
    <p:sldId id="360" r:id="rId28"/>
    <p:sldId id="361" r:id="rId29"/>
    <p:sldId id="362" r:id="rId30"/>
    <p:sldId id="363" r:id="rId31"/>
    <p:sldId id="364" r:id="rId32"/>
    <p:sldId id="376" r:id="rId33"/>
    <p:sldId id="416" r:id="rId34"/>
    <p:sldId id="429" r:id="rId35"/>
    <p:sldId id="428" r:id="rId36"/>
    <p:sldId id="427" r:id="rId37"/>
    <p:sldId id="425" r:id="rId38"/>
    <p:sldId id="426" r:id="rId39"/>
    <p:sldId id="424" r:id="rId40"/>
    <p:sldId id="422" r:id="rId41"/>
    <p:sldId id="430" r:id="rId42"/>
    <p:sldId id="432" r:id="rId43"/>
    <p:sldId id="433" r:id="rId44"/>
    <p:sldId id="434" r:id="rId45"/>
    <p:sldId id="435" r:id="rId46"/>
    <p:sldId id="436" r:id="rId47"/>
    <p:sldId id="437" r:id="rId48"/>
    <p:sldId id="438" r:id="rId49"/>
    <p:sldId id="431" r:id="rId50"/>
    <p:sldId id="439" r:id="rId51"/>
    <p:sldId id="441" r:id="rId52"/>
    <p:sldId id="442" r:id="rId53"/>
    <p:sldId id="443" r:id="rId54"/>
    <p:sldId id="444" r:id="rId55"/>
    <p:sldId id="445" r:id="rId56"/>
    <p:sldId id="446" r:id="rId57"/>
    <p:sldId id="447" r:id="rId58"/>
    <p:sldId id="448" r:id="rId59"/>
    <p:sldId id="449" r:id="rId60"/>
    <p:sldId id="403" r:id="rId61"/>
    <p:sldId id="452" r:id="rId62"/>
    <p:sldId id="305" r:id="rId63"/>
    <p:sldId id="374" r:id="rId64"/>
    <p:sldId id="375" r:id="rId6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9EFFD"/>
    <a:srgbClr val="FDFADD"/>
    <a:srgbClr val="B6C0D1"/>
    <a:srgbClr val="0B349E"/>
    <a:srgbClr val="EEEEEE"/>
    <a:srgbClr val="76ABAE"/>
    <a:srgbClr val="EAC974"/>
    <a:srgbClr val="216082"/>
    <a:srgbClr val="F06E6F"/>
    <a:srgbClr val="F3E9B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79"/>
    <p:restoredTop sz="94687"/>
  </p:normalViewPr>
  <p:slideViewPr>
    <p:cSldViewPr snapToGrid="0">
      <p:cViewPr varScale="1">
        <p:scale>
          <a:sx n="104" d="100"/>
          <a:sy n="104" d="100"/>
        </p:scale>
        <p:origin x="896" y="2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CC24589-43D7-614F-BC22-2A49E3C1C364}" type="datetimeFigureOut">
              <a:rPr lang="en-US" smtClean="0"/>
              <a:t>5/3/24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54CC93-997B-054B-9AD4-ED97648C99BF}" type="slidenum">
              <a:rPr lang="en-US" smtClean="0"/>
              <a:t>‹#›</a:t>
            </a:fld>
            <a:endParaRPr lang="en-US"/>
          </a:p>
        </p:txBody>
      </p:sp>
    </p:spTree>
    <p:extLst>
      <p:ext uri="{BB962C8B-B14F-4D97-AF65-F5344CB8AC3E}">
        <p14:creationId xmlns:p14="http://schemas.microsoft.com/office/powerpoint/2010/main" val="29515129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BF54CC93-997B-054B-9AD4-ED97648C99BF}" type="slidenum">
              <a:rPr lang="en-US" smtClean="0"/>
              <a:t>1</a:t>
            </a:fld>
            <a:endParaRPr lang="en-US" dirty="0"/>
          </a:p>
        </p:txBody>
      </p:sp>
    </p:spTree>
    <p:extLst>
      <p:ext uri="{BB962C8B-B14F-4D97-AF65-F5344CB8AC3E}">
        <p14:creationId xmlns:p14="http://schemas.microsoft.com/office/powerpoint/2010/main" val="32919870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54CC93-997B-054B-9AD4-ED97648C99BF}" type="slidenum">
              <a:rPr lang="en-US" smtClean="0"/>
              <a:t>46</a:t>
            </a:fld>
            <a:endParaRPr lang="en-US"/>
          </a:p>
        </p:txBody>
      </p:sp>
    </p:spTree>
    <p:extLst>
      <p:ext uri="{BB962C8B-B14F-4D97-AF65-F5344CB8AC3E}">
        <p14:creationId xmlns:p14="http://schemas.microsoft.com/office/powerpoint/2010/main" val="28039660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54CC93-997B-054B-9AD4-ED97648C99BF}" type="slidenum">
              <a:rPr lang="en-US" smtClean="0"/>
              <a:t>47</a:t>
            </a:fld>
            <a:endParaRPr lang="en-US"/>
          </a:p>
        </p:txBody>
      </p:sp>
    </p:spTree>
    <p:extLst>
      <p:ext uri="{BB962C8B-B14F-4D97-AF65-F5344CB8AC3E}">
        <p14:creationId xmlns:p14="http://schemas.microsoft.com/office/powerpoint/2010/main" val="12769773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54CC93-997B-054B-9AD4-ED97648C99BF}" type="slidenum">
              <a:rPr lang="en-US" smtClean="0"/>
              <a:t>48</a:t>
            </a:fld>
            <a:endParaRPr lang="en-US"/>
          </a:p>
        </p:txBody>
      </p:sp>
    </p:spTree>
    <p:extLst>
      <p:ext uri="{BB962C8B-B14F-4D97-AF65-F5344CB8AC3E}">
        <p14:creationId xmlns:p14="http://schemas.microsoft.com/office/powerpoint/2010/main" val="38504267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Welcome Sir This is my </a:t>
            </a:r>
            <a:r>
              <a:rPr lang="en-US" dirty="0" err="1"/>
              <a:t>presentationWelcome</a:t>
            </a:r>
            <a:r>
              <a:rPr lang="en-US" dirty="0"/>
              <a:t> Sir This is my presentation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Welcome Sir This is my presentation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Welcome Sir This is my presentation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Welcome Sir This is my </a:t>
            </a:r>
            <a:r>
              <a:rPr lang="en-US" dirty="0" err="1"/>
              <a:t>presentationWelcome</a:t>
            </a:r>
            <a:r>
              <a:rPr lang="en-US" dirty="0"/>
              <a:t> Sir This is my presentation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Welcome Sir This is my presentation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Welcome Sir This is my presentation</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Welcome Sir This is my </a:t>
            </a:r>
            <a:r>
              <a:rPr lang="en-US" dirty="0" err="1"/>
              <a:t>presentationWelcome</a:t>
            </a:r>
            <a:r>
              <a:rPr lang="en-US" dirty="0"/>
              <a:t> Sir This is my presentation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Welcome Sir This is my presentation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Welcome Sir This is my presentation</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Welcome Sir This is my </a:t>
            </a:r>
            <a:r>
              <a:rPr lang="en-US" dirty="0" err="1"/>
              <a:t>presentationWelcome</a:t>
            </a:r>
            <a:r>
              <a:rPr lang="en-US" dirty="0"/>
              <a:t> Sir This is my presentation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Welcome Sir This is my presentation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Welcome Sir This is my presentation</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Welcome Sir This is my </a:t>
            </a:r>
            <a:r>
              <a:rPr lang="en-US" dirty="0" err="1"/>
              <a:t>presentationWelcome</a:t>
            </a:r>
            <a:r>
              <a:rPr lang="en-US" dirty="0"/>
              <a:t> Sir This is my presentation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Welcome Sir This is my presentation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Welcome Sir This is my presentation</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Welcome Sir This is my </a:t>
            </a:r>
            <a:r>
              <a:rPr lang="en-US" dirty="0" err="1"/>
              <a:t>presentationWelcome</a:t>
            </a:r>
            <a:r>
              <a:rPr lang="en-US" dirty="0"/>
              <a:t> Sir This is my presentation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Welcome Sir This is my presentation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Welcome Sir This is my presentation</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Welcome Sir This is my </a:t>
            </a:r>
            <a:r>
              <a:rPr lang="en-US" dirty="0" err="1"/>
              <a:t>presentationWelcome</a:t>
            </a:r>
            <a:r>
              <a:rPr lang="en-US" dirty="0"/>
              <a:t> Sir This is my presentation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Welcome Sir This is my presentation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Welcome Sir This is my presentation</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Welcome Sir This is my </a:t>
            </a:r>
            <a:r>
              <a:rPr lang="en-US" dirty="0" err="1"/>
              <a:t>presentationWelcome</a:t>
            </a:r>
            <a:r>
              <a:rPr lang="en-US" dirty="0"/>
              <a:t> Sir This is my presentation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Welcome Sir This is my presentation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Welcome Sir This is my presentation</a:t>
            </a:r>
          </a:p>
          <a:p>
            <a:endParaRPr lang="en-US" dirty="0"/>
          </a:p>
          <a:p>
            <a:endParaRPr lang="en-US" dirty="0"/>
          </a:p>
        </p:txBody>
      </p:sp>
      <p:sp>
        <p:nvSpPr>
          <p:cNvPr id="4" name="Slide Number Placeholder 3"/>
          <p:cNvSpPr>
            <a:spLocks noGrp="1"/>
          </p:cNvSpPr>
          <p:nvPr>
            <p:ph type="sldNum" sz="quarter" idx="5"/>
          </p:nvPr>
        </p:nvSpPr>
        <p:spPr/>
        <p:txBody>
          <a:bodyPr/>
          <a:lstStyle/>
          <a:p>
            <a:fld id="{BF54CC93-997B-054B-9AD4-ED97648C99BF}" type="slidenum">
              <a:rPr lang="en-US" smtClean="0"/>
              <a:t>60</a:t>
            </a:fld>
            <a:endParaRPr lang="en-US" dirty="0"/>
          </a:p>
        </p:txBody>
      </p:sp>
    </p:spTree>
    <p:extLst>
      <p:ext uri="{BB962C8B-B14F-4D97-AF65-F5344CB8AC3E}">
        <p14:creationId xmlns:p14="http://schemas.microsoft.com/office/powerpoint/2010/main" val="27357927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Good Morning Sir, this is the most effective </a:t>
            </a:r>
          </a:p>
        </p:txBody>
      </p:sp>
      <p:sp>
        <p:nvSpPr>
          <p:cNvPr id="4" name="Slide Number Placeholder 3"/>
          <p:cNvSpPr>
            <a:spLocks noGrp="1"/>
          </p:cNvSpPr>
          <p:nvPr>
            <p:ph type="sldNum" sz="quarter" idx="5"/>
          </p:nvPr>
        </p:nvSpPr>
        <p:spPr/>
        <p:txBody>
          <a:bodyPr/>
          <a:lstStyle/>
          <a:p>
            <a:fld id="{BF54CC93-997B-054B-9AD4-ED97648C99BF}" type="slidenum">
              <a:rPr lang="en-US" smtClean="0"/>
              <a:t>2</a:t>
            </a:fld>
            <a:endParaRPr lang="en-US" dirty="0"/>
          </a:p>
        </p:txBody>
      </p:sp>
    </p:spTree>
    <p:extLst>
      <p:ext uri="{BB962C8B-B14F-4D97-AF65-F5344CB8AC3E}">
        <p14:creationId xmlns:p14="http://schemas.microsoft.com/office/powerpoint/2010/main" val="7984509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Good Morning Sir, this is the most effective </a:t>
            </a:r>
          </a:p>
        </p:txBody>
      </p:sp>
      <p:sp>
        <p:nvSpPr>
          <p:cNvPr id="4" name="Slide Number Placeholder 3"/>
          <p:cNvSpPr>
            <a:spLocks noGrp="1"/>
          </p:cNvSpPr>
          <p:nvPr>
            <p:ph type="sldNum" sz="quarter" idx="5"/>
          </p:nvPr>
        </p:nvSpPr>
        <p:spPr/>
        <p:txBody>
          <a:bodyPr/>
          <a:lstStyle/>
          <a:p>
            <a:fld id="{BF54CC93-997B-054B-9AD4-ED97648C99BF}" type="slidenum">
              <a:rPr lang="en-US" smtClean="0"/>
              <a:t>3</a:t>
            </a:fld>
            <a:endParaRPr lang="en-US" dirty="0"/>
          </a:p>
        </p:txBody>
      </p:sp>
    </p:spTree>
    <p:extLst>
      <p:ext uri="{BB962C8B-B14F-4D97-AF65-F5344CB8AC3E}">
        <p14:creationId xmlns:p14="http://schemas.microsoft.com/office/powerpoint/2010/main" val="12075306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Good Morning Sir, this is the most effective </a:t>
            </a:r>
          </a:p>
        </p:txBody>
      </p:sp>
      <p:sp>
        <p:nvSpPr>
          <p:cNvPr id="4" name="Slide Number Placeholder 3"/>
          <p:cNvSpPr>
            <a:spLocks noGrp="1"/>
          </p:cNvSpPr>
          <p:nvPr>
            <p:ph type="sldNum" sz="quarter" idx="5"/>
          </p:nvPr>
        </p:nvSpPr>
        <p:spPr/>
        <p:txBody>
          <a:bodyPr/>
          <a:lstStyle/>
          <a:p>
            <a:fld id="{BF54CC93-997B-054B-9AD4-ED97648C99BF}" type="slidenum">
              <a:rPr lang="en-US" smtClean="0"/>
              <a:t>4</a:t>
            </a:fld>
            <a:endParaRPr lang="en-US" dirty="0"/>
          </a:p>
        </p:txBody>
      </p:sp>
    </p:spTree>
    <p:extLst>
      <p:ext uri="{BB962C8B-B14F-4D97-AF65-F5344CB8AC3E}">
        <p14:creationId xmlns:p14="http://schemas.microsoft.com/office/powerpoint/2010/main" val="16380633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54CC93-997B-054B-9AD4-ED97648C99BF}" type="slidenum">
              <a:rPr lang="en-US" smtClean="0"/>
              <a:t>36</a:t>
            </a:fld>
            <a:endParaRPr lang="en-US"/>
          </a:p>
        </p:txBody>
      </p:sp>
    </p:spTree>
    <p:extLst>
      <p:ext uri="{BB962C8B-B14F-4D97-AF65-F5344CB8AC3E}">
        <p14:creationId xmlns:p14="http://schemas.microsoft.com/office/powerpoint/2010/main" val="25908547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54CC93-997B-054B-9AD4-ED97648C99BF}" type="slidenum">
              <a:rPr lang="en-US" smtClean="0"/>
              <a:t>42</a:t>
            </a:fld>
            <a:endParaRPr lang="en-US"/>
          </a:p>
        </p:txBody>
      </p:sp>
    </p:spTree>
    <p:extLst>
      <p:ext uri="{BB962C8B-B14F-4D97-AF65-F5344CB8AC3E}">
        <p14:creationId xmlns:p14="http://schemas.microsoft.com/office/powerpoint/2010/main" val="2493200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54CC93-997B-054B-9AD4-ED97648C99BF}" type="slidenum">
              <a:rPr lang="en-US" smtClean="0"/>
              <a:t>43</a:t>
            </a:fld>
            <a:endParaRPr lang="en-US"/>
          </a:p>
        </p:txBody>
      </p:sp>
    </p:spTree>
    <p:extLst>
      <p:ext uri="{BB962C8B-B14F-4D97-AF65-F5344CB8AC3E}">
        <p14:creationId xmlns:p14="http://schemas.microsoft.com/office/powerpoint/2010/main" val="39611690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54CC93-997B-054B-9AD4-ED97648C99BF}" type="slidenum">
              <a:rPr lang="en-US" smtClean="0"/>
              <a:t>44</a:t>
            </a:fld>
            <a:endParaRPr lang="en-US"/>
          </a:p>
        </p:txBody>
      </p:sp>
    </p:spTree>
    <p:extLst>
      <p:ext uri="{BB962C8B-B14F-4D97-AF65-F5344CB8AC3E}">
        <p14:creationId xmlns:p14="http://schemas.microsoft.com/office/powerpoint/2010/main" val="31852001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54CC93-997B-054B-9AD4-ED97648C99BF}" type="slidenum">
              <a:rPr lang="en-US" smtClean="0"/>
              <a:t>45</a:t>
            </a:fld>
            <a:endParaRPr lang="en-US"/>
          </a:p>
        </p:txBody>
      </p:sp>
    </p:spTree>
    <p:extLst>
      <p:ext uri="{BB962C8B-B14F-4D97-AF65-F5344CB8AC3E}">
        <p14:creationId xmlns:p14="http://schemas.microsoft.com/office/powerpoint/2010/main" val="22394561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9B8170-F955-4F9C-D3DB-A80CD4D5013F}"/>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A53F7A1F-84E3-98E0-1B4C-8E26E9ECF44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A1F3DB04-1A46-E047-8F6D-017F9216A10B}"/>
              </a:ext>
            </a:extLst>
          </p:cNvPr>
          <p:cNvSpPr>
            <a:spLocks noGrp="1"/>
          </p:cNvSpPr>
          <p:nvPr>
            <p:ph type="dt" sz="half" idx="10"/>
          </p:nvPr>
        </p:nvSpPr>
        <p:spPr/>
        <p:txBody>
          <a:bodyPr/>
          <a:lstStyle/>
          <a:p>
            <a:fld id="{CE060C0D-1E17-9845-84EE-CD442B55DC46}" type="datetimeFigureOut">
              <a:rPr lang="en-US" smtClean="0"/>
              <a:t>5/3/24</a:t>
            </a:fld>
            <a:endParaRPr lang="en-US"/>
          </a:p>
        </p:txBody>
      </p:sp>
      <p:sp>
        <p:nvSpPr>
          <p:cNvPr id="5" name="Footer Placeholder 4">
            <a:extLst>
              <a:ext uri="{FF2B5EF4-FFF2-40B4-BE49-F238E27FC236}">
                <a16:creationId xmlns:a16="http://schemas.microsoft.com/office/drawing/2014/main" id="{F78BF44B-A27D-ECF6-3174-5E6F68CB11E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FF2013B-D475-087B-78D3-318B89A7F8A9}"/>
              </a:ext>
            </a:extLst>
          </p:cNvPr>
          <p:cNvSpPr>
            <a:spLocks noGrp="1"/>
          </p:cNvSpPr>
          <p:nvPr>
            <p:ph type="sldNum" sz="quarter" idx="12"/>
          </p:nvPr>
        </p:nvSpPr>
        <p:spPr/>
        <p:txBody>
          <a:bodyPr/>
          <a:lstStyle/>
          <a:p>
            <a:fld id="{F551121E-FEC9-B54E-8397-E9B2B111BA0F}" type="slidenum">
              <a:rPr lang="en-US" smtClean="0"/>
              <a:t>‹#›</a:t>
            </a:fld>
            <a:endParaRPr lang="en-US"/>
          </a:p>
        </p:txBody>
      </p:sp>
    </p:spTree>
    <p:extLst>
      <p:ext uri="{BB962C8B-B14F-4D97-AF65-F5344CB8AC3E}">
        <p14:creationId xmlns:p14="http://schemas.microsoft.com/office/powerpoint/2010/main" val="33428397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19CA99-B423-D2E1-FD89-EED07F73DABC}"/>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D79C2C63-6DCF-0051-9AA6-3C8230D64386}"/>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C9EA90A1-00CC-6213-A118-B562020C6B6B}"/>
              </a:ext>
            </a:extLst>
          </p:cNvPr>
          <p:cNvSpPr>
            <a:spLocks noGrp="1"/>
          </p:cNvSpPr>
          <p:nvPr>
            <p:ph type="dt" sz="half" idx="10"/>
          </p:nvPr>
        </p:nvSpPr>
        <p:spPr/>
        <p:txBody>
          <a:bodyPr/>
          <a:lstStyle/>
          <a:p>
            <a:fld id="{CE060C0D-1E17-9845-84EE-CD442B55DC46}" type="datetimeFigureOut">
              <a:rPr lang="en-US" smtClean="0"/>
              <a:t>5/3/24</a:t>
            </a:fld>
            <a:endParaRPr lang="en-US"/>
          </a:p>
        </p:txBody>
      </p:sp>
      <p:sp>
        <p:nvSpPr>
          <p:cNvPr id="5" name="Footer Placeholder 4">
            <a:extLst>
              <a:ext uri="{FF2B5EF4-FFF2-40B4-BE49-F238E27FC236}">
                <a16:creationId xmlns:a16="http://schemas.microsoft.com/office/drawing/2014/main" id="{2990953E-BA2A-1D1A-D75B-BD2E332600B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266732C-E338-1AA7-8154-57CBBFDA8D39}"/>
              </a:ext>
            </a:extLst>
          </p:cNvPr>
          <p:cNvSpPr>
            <a:spLocks noGrp="1"/>
          </p:cNvSpPr>
          <p:nvPr>
            <p:ph type="sldNum" sz="quarter" idx="12"/>
          </p:nvPr>
        </p:nvSpPr>
        <p:spPr/>
        <p:txBody>
          <a:bodyPr/>
          <a:lstStyle/>
          <a:p>
            <a:fld id="{F551121E-FEC9-B54E-8397-E9B2B111BA0F}" type="slidenum">
              <a:rPr lang="en-US" smtClean="0"/>
              <a:t>‹#›</a:t>
            </a:fld>
            <a:endParaRPr lang="en-US"/>
          </a:p>
        </p:txBody>
      </p:sp>
    </p:spTree>
    <p:extLst>
      <p:ext uri="{BB962C8B-B14F-4D97-AF65-F5344CB8AC3E}">
        <p14:creationId xmlns:p14="http://schemas.microsoft.com/office/powerpoint/2010/main" val="40623293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96F5FDD-41F2-2D71-5B70-174A2150365E}"/>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ADE43B72-60B3-ED1B-FDEB-653AEEE9CD20}"/>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6BF5EF89-EC7B-7554-806D-BAF12A145A72}"/>
              </a:ext>
            </a:extLst>
          </p:cNvPr>
          <p:cNvSpPr>
            <a:spLocks noGrp="1"/>
          </p:cNvSpPr>
          <p:nvPr>
            <p:ph type="dt" sz="half" idx="10"/>
          </p:nvPr>
        </p:nvSpPr>
        <p:spPr/>
        <p:txBody>
          <a:bodyPr/>
          <a:lstStyle/>
          <a:p>
            <a:fld id="{CE060C0D-1E17-9845-84EE-CD442B55DC46}" type="datetimeFigureOut">
              <a:rPr lang="en-US" smtClean="0"/>
              <a:t>5/3/24</a:t>
            </a:fld>
            <a:endParaRPr lang="en-US"/>
          </a:p>
        </p:txBody>
      </p:sp>
      <p:sp>
        <p:nvSpPr>
          <p:cNvPr id="5" name="Footer Placeholder 4">
            <a:extLst>
              <a:ext uri="{FF2B5EF4-FFF2-40B4-BE49-F238E27FC236}">
                <a16:creationId xmlns:a16="http://schemas.microsoft.com/office/drawing/2014/main" id="{1A72456C-42BE-82FF-F0FE-604AAF7D082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4420651-DAA4-F983-611D-411C8010BD35}"/>
              </a:ext>
            </a:extLst>
          </p:cNvPr>
          <p:cNvSpPr>
            <a:spLocks noGrp="1"/>
          </p:cNvSpPr>
          <p:nvPr>
            <p:ph type="sldNum" sz="quarter" idx="12"/>
          </p:nvPr>
        </p:nvSpPr>
        <p:spPr/>
        <p:txBody>
          <a:bodyPr/>
          <a:lstStyle/>
          <a:p>
            <a:fld id="{F551121E-FEC9-B54E-8397-E9B2B111BA0F}" type="slidenum">
              <a:rPr lang="en-US" smtClean="0"/>
              <a:t>‹#›</a:t>
            </a:fld>
            <a:endParaRPr lang="en-US"/>
          </a:p>
        </p:txBody>
      </p:sp>
    </p:spTree>
    <p:extLst>
      <p:ext uri="{BB962C8B-B14F-4D97-AF65-F5344CB8AC3E}">
        <p14:creationId xmlns:p14="http://schemas.microsoft.com/office/powerpoint/2010/main" val="22139861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FDE652-F0D8-B66C-808F-DE989BEDE04E}"/>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9FB15D43-2845-1531-0E3B-AE8C7CC647DF}"/>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47D86C2B-8D51-C60A-CFC1-7383C26A0B2A}"/>
              </a:ext>
            </a:extLst>
          </p:cNvPr>
          <p:cNvSpPr>
            <a:spLocks noGrp="1"/>
          </p:cNvSpPr>
          <p:nvPr>
            <p:ph type="dt" sz="half" idx="10"/>
          </p:nvPr>
        </p:nvSpPr>
        <p:spPr/>
        <p:txBody>
          <a:bodyPr/>
          <a:lstStyle/>
          <a:p>
            <a:fld id="{CE060C0D-1E17-9845-84EE-CD442B55DC46}" type="datetimeFigureOut">
              <a:rPr lang="en-US" smtClean="0"/>
              <a:t>5/3/24</a:t>
            </a:fld>
            <a:endParaRPr lang="en-US"/>
          </a:p>
        </p:txBody>
      </p:sp>
      <p:sp>
        <p:nvSpPr>
          <p:cNvPr id="5" name="Footer Placeholder 4">
            <a:extLst>
              <a:ext uri="{FF2B5EF4-FFF2-40B4-BE49-F238E27FC236}">
                <a16:creationId xmlns:a16="http://schemas.microsoft.com/office/drawing/2014/main" id="{8C9E9282-34A6-4C47-8777-CF771F8471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E13303C-9B85-D89A-3B9E-5E69BCC3CB2A}"/>
              </a:ext>
            </a:extLst>
          </p:cNvPr>
          <p:cNvSpPr>
            <a:spLocks noGrp="1"/>
          </p:cNvSpPr>
          <p:nvPr>
            <p:ph type="sldNum" sz="quarter" idx="12"/>
          </p:nvPr>
        </p:nvSpPr>
        <p:spPr/>
        <p:txBody>
          <a:bodyPr/>
          <a:lstStyle/>
          <a:p>
            <a:fld id="{F551121E-FEC9-B54E-8397-E9B2B111BA0F}" type="slidenum">
              <a:rPr lang="en-US" smtClean="0"/>
              <a:t>‹#›</a:t>
            </a:fld>
            <a:endParaRPr lang="en-US"/>
          </a:p>
        </p:txBody>
      </p:sp>
    </p:spTree>
    <p:extLst>
      <p:ext uri="{BB962C8B-B14F-4D97-AF65-F5344CB8AC3E}">
        <p14:creationId xmlns:p14="http://schemas.microsoft.com/office/powerpoint/2010/main" val="5975408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8935AE-433B-21FF-9CB1-5ABDE0AD46D6}"/>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849C32A5-577D-41B4-AC5F-8133A84F22C6}"/>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54226C23-4A29-D6DE-6260-01BED48401FF}"/>
              </a:ext>
            </a:extLst>
          </p:cNvPr>
          <p:cNvSpPr>
            <a:spLocks noGrp="1"/>
          </p:cNvSpPr>
          <p:nvPr>
            <p:ph type="dt" sz="half" idx="10"/>
          </p:nvPr>
        </p:nvSpPr>
        <p:spPr/>
        <p:txBody>
          <a:bodyPr/>
          <a:lstStyle/>
          <a:p>
            <a:fld id="{CE060C0D-1E17-9845-84EE-CD442B55DC46}" type="datetimeFigureOut">
              <a:rPr lang="en-US" smtClean="0"/>
              <a:t>5/3/24</a:t>
            </a:fld>
            <a:endParaRPr lang="en-US"/>
          </a:p>
        </p:txBody>
      </p:sp>
      <p:sp>
        <p:nvSpPr>
          <p:cNvPr id="5" name="Footer Placeholder 4">
            <a:extLst>
              <a:ext uri="{FF2B5EF4-FFF2-40B4-BE49-F238E27FC236}">
                <a16:creationId xmlns:a16="http://schemas.microsoft.com/office/drawing/2014/main" id="{EFFA429C-8E55-A86C-AD0E-42C7EA7F775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AAA1E39-6306-A0C2-FB42-271174A1A24D}"/>
              </a:ext>
            </a:extLst>
          </p:cNvPr>
          <p:cNvSpPr>
            <a:spLocks noGrp="1"/>
          </p:cNvSpPr>
          <p:nvPr>
            <p:ph type="sldNum" sz="quarter" idx="12"/>
          </p:nvPr>
        </p:nvSpPr>
        <p:spPr/>
        <p:txBody>
          <a:bodyPr/>
          <a:lstStyle/>
          <a:p>
            <a:fld id="{F551121E-FEC9-B54E-8397-E9B2B111BA0F}" type="slidenum">
              <a:rPr lang="en-US" smtClean="0"/>
              <a:t>‹#›</a:t>
            </a:fld>
            <a:endParaRPr lang="en-US"/>
          </a:p>
        </p:txBody>
      </p:sp>
    </p:spTree>
    <p:extLst>
      <p:ext uri="{BB962C8B-B14F-4D97-AF65-F5344CB8AC3E}">
        <p14:creationId xmlns:p14="http://schemas.microsoft.com/office/powerpoint/2010/main" val="3484710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815CBB-B73A-9263-44BB-EACB484EEDFC}"/>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0F83C719-C37E-FB92-0A7B-B5FB64DC9157}"/>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2F48EBC7-4AF2-139B-B8F5-1757A7DA9FFA}"/>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0714237B-565B-D6B3-3ED9-AB0EDDCC2726}"/>
              </a:ext>
            </a:extLst>
          </p:cNvPr>
          <p:cNvSpPr>
            <a:spLocks noGrp="1"/>
          </p:cNvSpPr>
          <p:nvPr>
            <p:ph type="dt" sz="half" idx="10"/>
          </p:nvPr>
        </p:nvSpPr>
        <p:spPr/>
        <p:txBody>
          <a:bodyPr/>
          <a:lstStyle/>
          <a:p>
            <a:fld id="{CE060C0D-1E17-9845-84EE-CD442B55DC46}" type="datetimeFigureOut">
              <a:rPr lang="en-US" smtClean="0"/>
              <a:t>5/3/24</a:t>
            </a:fld>
            <a:endParaRPr lang="en-US"/>
          </a:p>
        </p:txBody>
      </p:sp>
      <p:sp>
        <p:nvSpPr>
          <p:cNvPr id="6" name="Footer Placeholder 5">
            <a:extLst>
              <a:ext uri="{FF2B5EF4-FFF2-40B4-BE49-F238E27FC236}">
                <a16:creationId xmlns:a16="http://schemas.microsoft.com/office/drawing/2014/main" id="{EF17DE7E-2AA0-B3C5-6FF7-13C4F8FD520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C63CE4A-CB44-17ED-5835-D4DCB6F627FE}"/>
              </a:ext>
            </a:extLst>
          </p:cNvPr>
          <p:cNvSpPr>
            <a:spLocks noGrp="1"/>
          </p:cNvSpPr>
          <p:nvPr>
            <p:ph type="sldNum" sz="quarter" idx="12"/>
          </p:nvPr>
        </p:nvSpPr>
        <p:spPr/>
        <p:txBody>
          <a:bodyPr/>
          <a:lstStyle/>
          <a:p>
            <a:fld id="{F551121E-FEC9-B54E-8397-E9B2B111BA0F}" type="slidenum">
              <a:rPr lang="en-US" smtClean="0"/>
              <a:t>‹#›</a:t>
            </a:fld>
            <a:endParaRPr lang="en-US"/>
          </a:p>
        </p:txBody>
      </p:sp>
    </p:spTree>
    <p:extLst>
      <p:ext uri="{BB962C8B-B14F-4D97-AF65-F5344CB8AC3E}">
        <p14:creationId xmlns:p14="http://schemas.microsoft.com/office/powerpoint/2010/main" val="26538824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0F95BC-2CF2-F0F0-D80F-996EEAA6EE31}"/>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4FD5374C-3198-2371-ECBD-29C5B0CA72D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EF061407-3857-FDB4-578F-27E432B25829}"/>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2F3CD8CE-B80E-352A-8812-6284BEDC989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D3C5313F-BD03-1652-76C4-03817C56C678}"/>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D7E909DF-7D70-3CDF-7B96-886CBF01C36F}"/>
              </a:ext>
            </a:extLst>
          </p:cNvPr>
          <p:cNvSpPr>
            <a:spLocks noGrp="1"/>
          </p:cNvSpPr>
          <p:nvPr>
            <p:ph type="dt" sz="half" idx="10"/>
          </p:nvPr>
        </p:nvSpPr>
        <p:spPr/>
        <p:txBody>
          <a:bodyPr/>
          <a:lstStyle/>
          <a:p>
            <a:fld id="{CE060C0D-1E17-9845-84EE-CD442B55DC46}" type="datetimeFigureOut">
              <a:rPr lang="en-US" smtClean="0"/>
              <a:t>5/3/24</a:t>
            </a:fld>
            <a:endParaRPr lang="en-US"/>
          </a:p>
        </p:txBody>
      </p:sp>
      <p:sp>
        <p:nvSpPr>
          <p:cNvPr id="8" name="Footer Placeholder 7">
            <a:extLst>
              <a:ext uri="{FF2B5EF4-FFF2-40B4-BE49-F238E27FC236}">
                <a16:creationId xmlns:a16="http://schemas.microsoft.com/office/drawing/2014/main" id="{346799CF-34B9-2EE5-6638-4FE2C552C73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09A247C-54E3-D918-FAE1-E9EF7DD6F1BE}"/>
              </a:ext>
            </a:extLst>
          </p:cNvPr>
          <p:cNvSpPr>
            <a:spLocks noGrp="1"/>
          </p:cNvSpPr>
          <p:nvPr>
            <p:ph type="sldNum" sz="quarter" idx="12"/>
          </p:nvPr>
        </p:nvSpPr>
        <p:spPr/>
        <p:txBody>
          <a:bodyPr/>
          <a:lstStyle/>
          <a:p>
            <a:fld id="{F551121E-FEC9-B54E-8397-E9B2B111BA0F}" type="slidenum">
              <a:rPr lang="en-US" smtClean="0"/>
              <a:t>‹#›</a:t>
            </a:fld>
            <a:endParaRPr lang="en-US"/>
          </a:p>
        </p:txBody>
      </p:sp>
    </p:spTree>
    <p:extLst>
      <p:ext uri="{BB962C8B-B14F-4D97-AF65-F5344CB8AC3E}">
        <p14:creationId xmlns:p14="http://schemas.microsoft.com/office/powerpoint/2010/main" val="33535968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72BD23-F33D-0C16-E91D-91F80020F45E}"/>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15224319-3743-BDDD-E7CD-6EEA52C8386E}"/>
              </a:ext>
            </a:extLst>
          </p:cNvPr>
          <p:cNvSpPr>
            <a:spLocks noGrp="1"/>
          </p:cNvSpPr>
          <p:nvPr>
            <p:ph type="dt" sz="half" idx="10"/>
          </p:nvPr>
        </p:nvSpPr>
        <p:spPr/>
        <p:txBody>
          <a:bodyPr/>
          <a:lstStyle/>
          <a:p>
            <a:fld id="{CE060C0D-1E17-9845-84EE-CD442B55DC46}" type="datetimeFigureOut">
              <a:rPr lang="en-US" smtClean="0"/>
              <a:t>5/3/24</a:t>
            </a:fld>
            <a:endParaRPr lang="en-US"/>
          </a:p>
        </p:txBody>
      </p:sp>
      <p:sp>
        <p:nvSpPr>
          <p:cNvPr id="4" name="Footer Placeholder 3">
            <a:extLst>
              <a:ext uri="{FF2B5EF4-FFF2-40B4-BE49-F238E27FC236}">
                <a16:creationId xmlns:a16="http://schemas.microsoft.com/office/drawing/2014/main" id="{00406AAE-A4A1-E364-C36D-A27EFE61A39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672405C-1277-5F43-9308-71B3D8882339}"/>
              </a:ext>
            </a:extLst>
          </p:cNvPr>
          <p:cNvSpPr>
            <a:spLocks noGrp="1"/>
          </p:cNvSpPr>
          <p:nvPr>
            <p:ph type="sldNum" sz="quarter" idx="12"/>
          </p:nvPr>
        </p:nvSpPr>
        <p:spPr/>
        <p:txBody>
          <a:bodyPr/>
          <a:lstStyle/>
          <a:p>
            <a:fld id="{F551121E-FEC9-B54E-8397-E9B2B111BA0F}" type="slidenum">
              <a:rPr lang="en-US" smtClean="0"/>
              <a:t>‹#›</a:t>
            </a:fld>
            <a:endParaRPr lang="en-US"/>
          </a:p>
        </p:txBody>
      </p:sp>
    </p:spTree>
    <p:extLst>
      <p:ext uri="{BB962C8B-B14F-4D97-AF65-F5344CB8AC3E}">
        <p14:creationId xmlns:p14="http://schemas.microsoft.com/office/powerpoint/2010/main" val="33205290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E238C56-B381-478C-E10A-D875D1C30DA8}"/>
              </a:ext>
            </a:extLst>
          </p:cNvPr>
          <p:cNvSpPr>
            <a:spLocks noGrp="1"/>
          </p:cNvSpPr>
          <p:nvPr>
            <p:ph type="dt" sz="half" idx="10"/>
          </p:nvPr>
        </p:nvSpPr>
        <p:spPr/>
        <p:txBody>
          <a:bodyPr/>
          <a:lstStyle/>
          <a:p>
            <a:fld id="{CE060C0D-1E17-9845-84EE-CD442B55DC46}" type="datetimeFigureOut">
              <a:rPr lang="en-US" smtClean="0"/>
              <a:t>5/3/24</a:t>
            </a:fld>
            <a:endParaRPr lang="en-US"/>
          </a:p>
        </p:txBody>
      </p:sp>
      <p:sp>
        <p:nvSpPr>
          <p:cNvPr id="3" name="Footer Placeholder 2">
            <a:extLst>
              <a:ext uri="{FF2B5EF4-FFF2-40B4-BE49-F238E27FC236}">
                <a16:creationId xmlns:a16="http://schemas.microsoft.com/office/drawing/2014/main" id="{B1B8CF61-402B-D7C9-8A3C-2118032D7E7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44336E3-E17B-E3C1-ADF7-6DDB331C1CC6}"/>
              </a:ext>
            </a:extLst>
          </p:cNvPr>
          <p:cNvSpPr>
            <a:spLocks noGrp="1"/>
          </p:cNvSpPr>
          <p:nvPr>
            <p:ph type="sldNum" sz="quarter" idx="12"/>
          </p:nvPr>
        </p:nvSpPr>
        <p:spPr/>
        <p:txBody>
          <a:bodyPr/>
          <a:lstStyle/>
          <a:p>
            <a:fld id="{F551121E-FEC9-B54E-8397-E9B2B111BA0F}" type="slidenum">
              <a:rPr lang="en-US" smtClean="0"/>
              <a:t>‹#›</a:t>
            </a:fld>
            <a:endParaRPr lang="en-US"/>
          </a:p>
        </p:txBody>
      </p:sp>
    </p:spTree>
    <p:extLst>
      <p:ext uri="{BB962C8B-B14F-4D97-AF65-F5344CB8AC3E}">
        <p14:creationId xmlns:p14="http://schemas.microsoft.com/office/powerpoint/2010/main" val="5873910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695C9E-CF0C-B2EA-F0BA-01C77C1A91B7}"/>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5B1AB69E-4EE2-1DAE-49F1-8CE370A805C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A68F6DA1-F10C-C425-D106-FC7CDC501F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C4CCF249-63BA-1BA4-21FB-148E1B41BBB6}"/>
              </a:ext>
            </a:extLst>
          </p:cNvPr>
          <p:cNvSpPr>
            <a:spLocks noGrp="1"/>
          </p:cNvSpPr>
          <p:nvPr>
            <p:ph type="dt" sz="half" idx="10"/>
          </p:nvPr>
        </p:nvSpPr>
        <p:spPr/>
        <p:txBody>
          <a:bodyPr/>
          <a:lstStyle/>
          <a:p>
            <a:fld id="{CE060C0D-1E17-9845-84EE-CD442B55DC46}" type="datetimeFigureOut">
              <a:rPr lang="en-US" smtClean="0"/>
              <a:t>5/3/24</a:t>
            </a:fld>
            <a:endParaRPr lang="en-US"/>
          </a:p>
        </p:txBody>
      </p:sp>
      <p:sp>
        <p:nvSpPr>
          <p:cNvPr id="6" name="Footer Placeholder 5">
            <a:extLst>
              <a:ext uri="{FF2B5EF4-FFF2-40B4-BE49-F238E27FC236}">
                <a16:creationId xmlns:a16="http://schemas.microsoft.com/office/drawing/2014/main" id="{1B342A6B-9C75-1CFB-CA0D-C90EF016649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8FE1F8C-F3BF-7BE4-AB7A-3AF95EF734EF}"/>
              </a:ext>
            </a:extLst>
          </p:cNvPr>
          <p:cNvSpPr>
            <a:spLocks noGrp="1"/>
          </p:cNvSpPr>
          <p:nvPr>
            <p:ph type="sldNum" sz="quarter" idx="12"/>
          </p:nvPr>
        </p:nvSpPr>
        <p:spPr/>
        <p:txBody>
          <a:bodyPr/>
          <a:lstStyle/>
          <a:p>
            <a:fld id="{F551121E-FEC9-B54E-8397-E9B2B111BA0F}" type="slidenum">
              <a:rPr lang="en-US" smtClean="0"/>
              <a:t>‹#›</a:t>
            </a:fld>
            <a:endParaRPr lang="en-US"/>
          </a:p>
        </p:txBody>
      </p:sp>
    </p:spTree>
    <p:extLst>
      <p:ext uri="{BB962C8B-B14F-4D97-AF65-F5344CB8AC3E}">
        <p14:creationId xmlns:p14="http://schemas.microsoft.com/office/powerpoint/2010/main" val="8860086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21D12-D1E2-D7DA-706D-687C53983E05}"/>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86539543-F6D1-DE3E-AC8B-49FA53706B1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EE48FB8-F958-5CFE-73DD-34965FB11EE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EE08E1D2-D23F-23F8-EB95-11FDB1930C93}"/>
              </a:ext>
            </a:extLst>
          </p:cNvPr>
          <p:cNvSpPr>
            <a:spLocks noGrp="1"/>
          </p:cNvSpPr>
          <p:nvPr>
            <p:ph type="dt" sz="half" idx="10"/>
          </p:nvPr>
        </p:nvSpPr>
        <p:spPr/>
        <p:txBody>
          <a:bodyPr/>
          <a:lstStyle/>
          <a:p>
            <a:fld id="{CE060C0D-1E17-9845-84EE-CD442B55DC46}" type="datetimeFigureOut">
              <a:rPr lang="en-US" smtClean="0"/>
              <a:t>5/3/24</a:t>
            </a:fld>
            <a:endParaRPr lang="en-US"/>
          </a:p>
        </p:txBody>
      </p:sp>
      <p:sp>
        <p:nvSpPr>
          <p:cNvPr id="6" name="Footer Placeholder 5">
            <a:extLst>
              <a:ext uri="{FF2B5EF4-FFF2-40B4-BE49-F238E27FC236}">
                <a16:creationId xmlns:a16="http://schemas.microsoft.com/office/drawing/2014/main" id="{95D77386-11D0-8814-5630-68923A760BD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A6E3C7F-4E0D-F8F8-5E74-6478634248A3}"/>
              </a:ext>
            </a:extLst>
          </p:cNvPr>
          <p:cNvSpPr>
            <a:spLocks noGrp="1"/>
          </p:cNvSpPr>
          <p:nvPr>
            <p:ph type="sldNum" sz="quarter" idx="12"/>
          </p:nvPr>
        </p:nvSpPr>
        <p:spPr/>
        <p:txBody>
          <a:bodyPr/>
          <a:lstStyle/>
          <a:p>
            <a:fld id="{F551121E-FEC9-B54E-8397-E9B2B111BA0F}" type="slidenum">
              <a:rPr lang="en-US" smtClean="0"/>
              <a:t>‹#›</a:t>
            </a:fld>
            <a:endParaRPr lang="en-US"/>
          </a:p>
        </p:txBody>
      </p:sp>
    </p:spTree>
    <p:extLst>
      <p:ext uri="{BB962C8B-B14F-4D97-AF65-F5344CB8AC3E}">
        <p14:creationId xmlns:p14="http://schemas.microsoft.com/office/powerpoint/2010/main" val="16171604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77000">
              <a:srgbClr val="E9D2A0"/>
            </a:gs>
            <a:gs pos="18000">
              <a:srgbClr val="FFF79E"/>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AF0D0AC-16FC-D564-C92A-4579E1B0618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F66FC50E-EF95-D1BF-9752-2A6DDBA854B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B0EBCCCD-EB0D-6534-2DF3-847BED6165C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CE060C0D-1E17-9845-84EE-CD442B55DC46}" type="datetimeFigureOut">
              <a:rPr lang="en-US" smtClean="0"/>
              <a:t>5/3/24</a:t>
            </a:fld>
            <a:endParaRPr lang="en-US"/>
          </a:p>
        </p:txBody>
      </p:sp>
      <p:sp>
        <p:nvSpPr>
          <p:cNvPr id="5" name="Footer Placeholder 4">
            <a:extLst>
              <a:ext uri="{FF2B5EF4-FFF2-40B4-BE49-F238E27FC236}">
                <a16:creationId xmlns:a16="http://schemas.microsoft.com/office/drawing/2014/main" id="{89952F88-29FF-9BB7-AA0A-692B1608C67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E8CDEF7B-B02D-928C-8FA5-ACCEAAB37BD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F551121E-FEC9-B54E-8397-E9B2B111BA0F}" type="slidenum">
              <a:rPr lang="en-US" smtClean="0"/>
              <a:t>‹#›</a:t>
            </a:fld>
            <a:endParaRPr lang="en-US"/>
          </a:p>
        </p:txBody>
      </p:sp>
    </p:spTree>
    <p:extLst>
      <p:ext uri="{BB962C8B-B14F-4D97-AF65-F5344CB8AC3E}">
        <p14:creationId xmlns:p14="http://schemas.microsoft.com/office/powerpoint/2010/main" val="116907613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13" Type="http://schemas.microsoft.com/office/2007/relationships/hdphoto" Target="../media/hdphoto6.wdp"/><Relationship Id="rId3" Type="http://schemas.openxmlformats.org/officeDocument/2006/relationships/image" Target="../media/image1.png"/><Relationship Id="rId7" Type="http://schemas.openxmlformats.org/officeDocument/2006/relationships/image" Target="../media/image3.png"/><Relationship Id="rId12" Type="http://schemas.microsoft.com/office/2007/relationships/hdphoto" Target="../media/hdphoto5.wdp"/><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microsoft.com/office/2007/relationships/hdphoto" Target="../media/hdphoto2.wdp"/><Relationship Id="rId11" Type="http://schemas.microsoft.com/office/2007/relationships/hdphoto" Target="../media/hdphoto4.wdp"/><Relationship Id="rId5" Type="http://schemas.openxmlformats.org/officeDocument/2006/relationships/image" Target="../media/image2.png"/><Relationship Id="rId10" Type="http://schemas.openxmlformats.org/officeDocument/2006/relationships/image" Target="../media/image5.png"/><Relationship Id="rId4" Type="http://schemas.microsoft.com/office/2007/relationships/hdphoto" Target="../media/hdphoto1.wdp"/><Relationship Id="rId9" Type="http://schemas.microsoft.com/office/2007/relationships/hdphoto" Target="../media/hdphoto3.wdp"/></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microsoft.com/office/2007/relationships/hdphoto" Target="../media/hdphoto14.wdp"/><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microsoft.com/office/2007/relationships/hdphoto" Target="../media/hdphoto14.wdp"/><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microsoft.com/office/2007/relationships/hdphoto" Target="../media/hdphoto14.wdp"/><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microsoft.com/office/2007/relationships/hdphoto" Target="../media/hdphoto14.wdp"/><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microsoft.com/office/2007/relationships/hdphoto" Target="../media/hdphoto14.wdp"/><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microsoft.com/office/2007/relationships/hdphoto" Target="../media/hdphoto14.wdp"/><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8" Type="http://schemas.microsoft.com/office/2007/relationships/hdphoto" Target="../media/hdphoto4.wdp"/><Relationship Id="rId13" Type="http://schemas.microsoft.com/office/2007/relationships/hdphoto" Target="../media/hdphoto6.wdp"/><Relationship Id="rId3" Type="http://schemas.openxmlformats.org/officeDocument/2006/relationships/image" Target="../media/image1.png"/><Relationship Id="rId7" Type="http://schemas.openxmlformats.org/officeDocument/2006/relationships/image" Target="../media/image5.png"/><Relationship Id="rId12" Type="http://schemas.microsoft.com/office/2007/relationships/hdphoto" Target="../media/hdphoto5.wdp"/><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microsoft.com/office/2007/relationships/hdphoto" Target="../media/hdphoto3.wdp"/><Relationship Id="rId11" Type="http://schemas.openxmlformats.org/officeDocument/2006/relationships/image" Target="../media/image3.png"/><Relationship Id="rId5" Type="http://schemas.openxmlformats.org/officeDocument/2006/relationships/image" Target="../media/image4.png"/><Relationship Id="rId10" Type="http://schemas.microsoft.com/office/2007/relationships/hdphoto" Target="../media/hdphoto2.wdp"/><Relationship Id="rId4" Type="http://schemas.microsoft.com/office/2007/relationships/hdphoto" Target="../media/hdphoto1.wdp"/><Relationship Id="rId9"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microsoft.com/office/2007/relationships/hdphoto" Target="../media/hdphoto14.wdp"/><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3" Type="http://schemas.microsoft.com/office/2007/relationships/hdphoto" Target="../media/hdphoto14.wdp"/><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3" Type="http://schemas.microsoft.com/office/2007/relationships/hdphoto" Target="../media/hdphoto14.wdp"/><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23.xml.rels><?xml version="1.0" encoding="UTF-8" standalone="yes"?>
<Relationships xmlns="http://schemas.openxmlformats.org/package/2006/relationships"><Relationship Id="rId3" Type="http://schemas.microsoft.com/office/2007/relationships/hdphoto" Target="../media/hdphoto14.wdp"/><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24.xml.rels><?xml version="1.0" encoding="UTF-8" standalone="yes"?>
<Relationships xmlns="http://schemas.openxmlformats.org/package/2006/relationships"><Relationship Id="rId3" Type="http://schemas.microsoft.com/office/2007/relationships/hdphoto" Target="../media/hdphoto14.wdp"/><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25.xml.rels><?xml version="1.0" encoding="UTF-8" standalone="yes"?>
<Relationships xmlns="http://schemas.openxmlformats.org/package/2006/relationships"><Relationship Id="rId3" Type="http://schemas.microsoft.com/office/2007/relationships/hdphoto" Target="../media/hdphoto14.wdp"/><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26.xml.rels><?xml version="1.0" encoding="UTF-8" standalone="yes"?>
<Relationships xmlns="http://schemas.openxmlformats.org/package/2006/relationships"><Relationship Id="rId3" Type="http://schemas.microsoft.com/office/2007/relationships/hdphoto" Target="../media/hdphoto14.wdp"/><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27.xml.rels><?xml version="1.0" encoding="UTF-8" standalone="yes"?>
<Relationships xmlns="http://schemas.openxmlformats.org/package/2006/relationships"><Relationship Id="rId3" Type="http://schemas.microsoft.com/office/2007/relationships/hdphoto" Target="../media/hdphoto14.wdp"/><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28.xml.rels><?xml version="1.0" encoding="UTF-8" standalone="yes"?>
<Relationships xmlns="http://schemas.openxmlformats.org/package/2006/relationships"><Relationship Id="rId3" Type="http://schemas.microsoft.com/office/2007/relationships/hdphoto" Target="../media/hdphoto14.wdp"/><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29.xml.rels><?xml version="1.0" encoding="UTF-8" standalone="yes"?>
<Relationships xmlns="http://schemas.openxmlformats.org/package/2006/relationships"><Relationship Id="rId3" Type="http://schemas.microsoft.com/office/2007/relationships/hdphoto" Target="../media/hdphoto14.wdp"/><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3.xml.rels><?xml version="1.0" encoding="UTF-8" standalone="yes"?>
<Relationships xmlns="http://schemas.openxmlformats.org/package/2006/relationships"><Relationship Id="rId8" Type="http://schemas.microsoft.com/office/2007/relationships/hdphoto" Target="../media/hdphoto3.wdp"/><Relationship Id="rId13" Type="http://schemas.microsoft.com/office/2007/relationships/hdphoto" Target="../media/hdphoto6.wdp"/><Relationship Id="rId3" Type="http://schemas.openxmlformats.org/officeDocument/2006/relationships/image" Target="../media/image1.png"/><Relationship Id="rId7" Type="http://schemas.openxmlformats.org/officeDocument/2006/relationships/image" Target="../media/image4.png"/><Relationship Id="rId12"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microsoft.com/office/2007/relationships/hdphoto" Target="../media/hdphoto2.wdp"/><Relationship Id="rId11" Type="http://schemas.microsoft.com/office/2007/relationships/hdphoto" Target="../media/hdphoto7.wdp"/><Relationship Id="rId5" Type="http://schemas.openxmlformats.org/officeDocument/2006/relationships/image" Target="../media/image2.png"/><Relationship Id="rId10" Type="http://schemas.microsoft.com/office/2007/relationships/hdphoto" Target="../media/hdphoto4.wdp"/><Relationship Id="rId4" Type="http://schemas.microsoft.com/office/2007/relationships/hdphoto" Target="../media/hdphoto1.wdp"/><Relationship Id="rId9"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microsoft.com/office/2007/relationships/hdphoto" Target="../media/hdphoto14.wdp"/><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31.xml.rels><?xml version="1.0" encoding="UTF-8" standalone="yes"?>
<Relationships xmlns="http://schemas.openxmlformats.org/package/2006/relationships"><Relationship Id="rId3" Type="http://schemas.microsoft.com/office/2007/relationships/hdphoto" Target="../media/hdphoto14.wdp"/><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3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3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microsoft.com/office/2007/relationships/hdphoto" Target="../media/hdphoto15.wdp"/><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microsoft.com/office/2007/relationships/hdphoto" Target="../media/hdphoto3.wdp"/><Relationship Id="rId13" Type="http://schemas.microsoft.com/office/2007/relationships/hdphoto" Target="../media/hdphoto9.wdp"/><Relationship Id="rId3" Type="http://schemas.openxmlformats.org/officeDocument/2006/relationships/image" Target="../media/image1.png"/><Relationship Id="rId7" Type="http://schemas.openxmlformats.org/officeDocument/2006/relationships/image" Target="../media/image4.png"/><Relationship Id="rId12"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microsoft.com/office/2007/relationships/hdphoto" Target="../media/hdphoto2.wdp"/><Relationship Id="rId11" Type="http://schemas.microsoft.com/office/2007/relationships/hdphoto" Target="../media/hdphoto4.wdp"/><Relationship Id="rId5" Type="http://schemas.openxmlformats.org/officeDocument/2006/relationships/image" Target="../media/image2.png"/><Relationship Id="rId10" Type="http://schemas.microsoft.com/office/2007/relationships/hdphoto" Target="../media/hdphoto8.wdp"/><Relationship Id="rId4" Type="http://schemas.microsoft.com/office/2007/relationships/hdphoto" Target="../media/hdphoto1.wdp"/><Relationship Id="rId9" Type="http://schemas.openxmlformats.org/officeDocument/2006/relationships/image" Target="../media/image5.png"/><Relationship Id="rId14" Type="http://schemas.openxmlformats.org/officeDocument/2006/relationships/image" Target="../media/image8.png"/></Relationships>
</file>

<file path=ppt/slides/_rels/slide4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4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4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4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4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4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4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48.xml.rels><?xml version="1.0" encoding="UTF-8" standalone="yes"?>
<Relationships xmlns="http://schemas.openxmlformats.org/package/2006/relationships"><Relationship Id="rId3" Type="http://schemas.openxmlformats.org/officeDocument/2006/relationships/image" Target="../media/image33.png"/><Relationship Id="rId7" Type="http://schemas.microsoft.com/office/2007/relationships/hdphoto" Target="../media/hdphoto16.wdp"/><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19.png"/></Relationships>
</file>

<file path=ppt/slides/_rels/slide4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6.pn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33.png"/><Relationship Id="rId4" Type="http://schemas.microsoft.com/office/2007/relationships/hdphoto" Target="../media/hdphoto16.wdp"/></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6" Type="http://schemas.microsoft.com/office/2007/relationships/hdphoto" Target="../media/hdphoto10.wdp"/><Relationship Id="rId5" Type="http://schemas.openxmlformats.org/officeDocument/2006/relationships/image" Target="../media/image12.png"/><Relationship Id="rId4" Type="http://schemas.openxmlformats.org/officeDocument/2006/relationships/image" Target="../media/image11.png"/></Relationships>
</file>

<file path=ppt/slides/_rels/slide5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5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5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5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54.xml.rels><?xml version="1.0" encoding="UTF-8" standalone="yes"?>
<Relationships xmlns="http://schemas.openxmlformats.org/package/2006/relationships"><Relationship Id="rId3" Type="http://schemas.microsoft.com/office/2007/relationships/hdphoto" Target="../media/hdphoto17.wdp"/><Relationship Id="rId7" Type="http://schemas.openxmlformats.org/officeDocument/2006/relationships/image" Target="../media/image50.png"/><Relationship Id="rId2" Type="http://schemas.openxmlformats.org/officeDocument/2006/relationships/image" Target="../media/image46.png"/><Relationship Id="rId1" Type="http://schemas.openxmlformats.org/officeDocument/2006/relationships/slideLayout" Target="../slideLayouts/slideLayout7.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55.xml.rels><?xml version="1.0" encoding="UTF-8" standalone="yes"?>
<Relationships xmlns="http://schemas.openxmlformats.org/package/2006/relationships"><Relationship Id="rId3" Type="http://schemas.microsoft.com/office/2007/relationships/hdphoto" Target="../media/hdphoto18.wdp"/><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1.png"/><Relationship Id="rId4" Type="http://schemas.microsoft.com/office/2007/relationships/hdphoto" Target="../media/hdphoto11.wdp"/></Relationships>
</file>

<file path=ppt/slides/_rels/slide6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microsoft.com/office/2007/relationships/hdphoto" Target="../media/hdphoto14.wdp"/><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64.xml.rels><?xml version="1.0" encoding="UTF-8" standalone="yes"?>
<Relationships xmlns="http://schemas.openxmlformats.org/package/2006/relationships"><Relationship Id="rId8" Type="http://schemas.openxmlformats.org/officeDocument/2006/relationships/image" Target="../media/image320.png"/><Relationship Id="rId13" Type="http://schemas.openxmlformats.org/officeDocument/2006/relationships/image" Target="../media/image370.png"/><Relationship Id="rId3" Type="http://schemas.openxmlformats.org/officeDocument/2006/relationships/image" Target="../media/image270.png"/><Relationship Id="rId7" Type="http://schemas.openxmlformats.org/officeDocument/2006/relationships/image" Target="../media/image310.png"/><Relationship Id="rId12" Type="http://schemas.openxmlformats.org/officeDocument/2006/relationships/image" Target="../media/image360.png"/><Relationship Id="rId2" Type="http://schemas.openxmlformats.org/officeDocument/2006/relationships/image" Target="../media/image260.png"/><Relationship Id="rId16" Type="http://schemas.openxmlformats.org/officeDocument/2006/relationships/image" Target="../media/image400.png"/><Relationship Id="rId1" Type="http://schemas.openxmlformats.org/officeDocument/2006/relationships/slideLayout" Target="../slideLayouts/slideLayout7.xml"/><Relationship Id="rId6" Type="http://schemas.openxmlformats.org/officeDocument/2006/relationships/image" Target="../media/image300.png"/><Relationship Id="rId11" Type="http://schemas.openxmlformats.org/officeDocument/2006/relationships/image" Target="../media/image350.png"/><Relationship Id="rId5" Type="http://schemas.openxmlformats.org/officeDocument/2006/relationships/image" Target="../media/image290.png"/><Relationship Id="rId15" Type="http://schemas.openxmlformats.org/officeDocument/2006/relationships/image" Target="../media/image390.png"/><Relationship Id="rId10" Type="http://schemas.openxmlformats.org/officeDocument/2006/relationships/image" Target="../media/image340.png"/><Relationship Id="rId4" Type="http://schemas.openxmlformats.org/officeDocument/2006/relationships/image" Target="../media/image280.png"/><Relationship Id="rId9" Type="http://schemas.openxmlformats.org/officeDocument/2006/relationships/image" Target="../media/image330.png"/><Relationship Id="rId14" Type="http://schemas.openxmlformats.org/officeDocument/2006/relationships/image" Target="../media/image380.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15.png"/><Relationship Id="rId5" Type="http://schemas.microsoft.com/office/2007/relationships/hdphoto" Target="../media/hdphoto12.wdp"/><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3.png"/><Relationship Id="rId1" Type="http://schemas.openxmlformats.org/officeDocument/2006/relationships/slideLayout" Target="../slideLayouts/slideLayout7.xml"/><Relationship Id="rId6" Type="http://schemas.microsoft.com/office/2007/relationships/hdphoto" Target="../media/hdphoto13.wdp"/><Relationship Id="rId5" Type="http://schemas.openxmlformats.org/officeDocument/2006/relationships/image" Target="../media/image17.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958A79"/>
        </a:solidFill>
        <a:effectLst/>
      </p:bgPr>
    </p:bg>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9045A55C-BAA7-0934-295A-485DD3A16465}"/>
              </a:ext>
            </a:extLst>
          </p:cNvPr>
          <p:cNvGrpSpPr/>
          <p:nvPr/>
        </p:nvGrpSpPr>
        <p:grpSpPr>
          <a:xfrm rot="621942">
            <a:off x="6487437" y="121857"/>
            <a:ext cx="6623574" cy="7121265"/>
            <a:chOff x="5278515" y="-1836216"/>
            <a:chExt cx="8228285" cy="9535750"/>
          </a:xfrm>
          <a:blipFill>
            <a:blip r:embed="rId3">
              <a:extLst>
                <a:ext uri="{BEBA8EAE-BF5A-486C-A8C5-ECC9F3942E4B}">
                  <a14:imgProps xmlns:a14="http://schemas.microsoft.com/office/drawing/2010/main">
                    <a14:imgLayer r:embed="rId4">
                      <a14:imgEffect>
                        <a14:brightnessContrast contrast="-6000"/>
                      </a14:imgEffect>
                    </a14:imgLayer>
                  </a14:imgProps>
                </a:ext>
              </a:extLst>
            </a:blip>
            <a:stretch>
              <a:fillRect/>
            </a:stretch>
          </a:blipFill>
        </p:grpSpPr>
        <p:sp>
          <p:nvSpPr>
            <p:cNvPr id="2" name="Hexagon 1">
              <a:extLst>
                <a:ext uri="{FF2B5EF4-FFF2-40B4-BE49-F238E27FC236}">
                  <a16:creationId xmlns:a16="http://schemas.microsoft.com/office/drawing/2014/main" id="{75BA5868-CBAC-F4B4-49CD-50C7D0C18AA5}"/>
                </a:ext>
              </a:extLst>
            </p:cNvPr>
            <p:cNvSpPr/>
            <p:nvPr/>
          </p:nvSpPr>
          <p:spPr>
            <a:xfrm rot="20962168">
              <a:off x="5754853" y="2218307"/>
              <a:ext cx="2779777" cy="2340863"/>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latin typeface="Times New Roman" panose="02020603050405020304" pitchFamily="18" charset="0"/>
                <a:cs typeface="Times New Roman" panose="02020603050405020304" pitchFamily="18" charset="0"/>
              </a:endParaRPr>
            </a:p>
          </p:txBody>
        </p:sp>
        <p:sp>
          <p:nvSpPr>
            <p:cNvPr id="3" name="Hexagon 2">
              <a:extLst>
                <a:ext uri="{FF2B5EF4-FFF2-40B4-BE49-F238E27FC236}">
                  <a16:creationId xmlns:a16="http://schemas.microsoft.com/office/drawing/2014/main" id="{EDE3FF5F-698F-FC1C-115A-D93B280A7EA7}"/>
                </a:ext>
              </a:extLst>
            </p:cNvPr>
            <p:cNvSpPr/>
            <p:nvPr/>
          </p:nvSpPr>
          <p:spPr>
            <a:xfrm rot="20962168">
              <a:off x="8207912" y="2975719"/>
              <a:ext cx="2779776" cy="2340863"/>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latin typeface="Times New Roman" panose="02020603050405020304" pitchFamily="18" charset="0"/>
                <a:cs typeface="Times New Roman" panose="02020603050405020304" pitchFamily="18" charset="0"/>
              </a:endParaRPr>
            </a:p>
          </p:txBody>
        </p:sp>
        <p:sp>
          <p:nvSpPr>
            <p:cNvPr id="4" name="Hexagon 3">
              <a:extLst>
                <a:ext uri="{FF2B5EF4-FFF2-40B4-BE49-F238E27FC236}">
                  <a16:creationId xmlns:a16="http://schemas.microsoft.com/office/drawing/2014/main" id="{D5DA8661-B926-71AD-4AB6-0EFC09DE8EE9}"/>
                </a:ext>
              </a:extLst>
            </p:cNvPr>
            <p:cNvSpPr/>
            <p:nvPr/>
          </p:nvSpPr>
          <p:spPr>
            <a:xfrm rot="20962168">
              <a:off x="7742454" y="525994"/>
              <a:ext cx="2779776" cy="2340863"/>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latin typeface="Times New Roman" panose="02020603050405020304" pitchFamily="18" charset="0"/>
                <a:cs typeface="Times New Roman" panose="02020603050405020304" pitchFamily="18" charset="0"/>
              </a:endParaRPr>
            </a:p>
          </p:txBody>
        </p:sp>
        <p:sp>
          <p:nvSpPr>
            <p:cNvPr id="5" name="Hexagon 4">
              <a:extLst>
                <a:ext uri="{FF2B5EF4-FFF2-40B4-BE49-F238E27FC236}">
                  <a16:creationId xmlns:a16="http://schemas.microsoft.com/office/drawing/2014/main" id="{80D89AFD-9E7B-B41A-6F4D-08823C068F8C}"/>
                </a:ext>
              </a:extLst>
            </p:cNvPr>
            <p:cNvSpPr/>
            <p:nvPr/>
          </p:nvSpPr>
          <p:spPr>
            <a:xfrm rot="20962168">
              <a:off x="5278515" y="-149167"/>
              <a:ext cx="2779776" cy="2340863"/>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latin typeface="Times New Roman" panose="02020603050405020304" pitchFamily="18" charset="0"/>
                <a:cs typeface="Times New Roman" panose="02020603050405020304" pitchFamily="18" charset="0"/>
              </a:endParaRPr>
            </a:p>
          </p:txBody>
        </p:sp>
        <p:sp>
          <p:nvSpPr>
            <p:cNvPr id="6" name="Hexagon 5">
              <a:extLst>
                <a:ext uri="{FF2B5EF4-FFF2-40B4-BE49-F238E27FC236}">
                  <a16:creationId xmlns:a16="http://schemas.microsoft.com/office/drawing/2014/main" id="{7CF6DA51-15CF-2E30-3236-05CE43A4909D}"/>
                </a:ext>
              </a:extLst>
            </p:cNvPr>
            <p:cNvSpPr/>
            <p:nvPr/>
          </p:nvSpPr>
          <p:spPr>
            <a:xfrm rot="20962168">
              <a:off x="7279265" y="-1836216"/>
              <a:ext cx="2779776" cy="2340863"/>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latin typeface="Times New Roman" panose="02020603050405020304" pitchFamily="18" charset="0"/>
                <a:cs typeface="Times New Roman" panose="02020603050405020304" pitchFamily="18" charset="0"/>
              </a:endParaRPr>
            </a:p>
          </p:txBody>
        </p:sp>
        <p:sp>
          <p:nvSpPr>
            <p:cNvPr id="7" name="Hexagon 6">
              <a:extLst>
                <a:ext uri="{FF2B5EF4-FFF2-40B4-BE49-F238E27FC236}">
                  <a16:creationId xmlns:a16="http://schemas.microsoft.com/office/drawing/2014/main" id="{0A657810-CAA4-1965-2689-7C76BE6C6F78}"/>
                </a:ext>
              </a:extLst>
            </p:cNvPr>
            <p:cNvSpPr/>
            <p:nvPr/>
          </p:nvSpPr>
          <p:spPr>
            <a:xfrm rot="20962168">
              <a:off x="9748728" y="-1147760"/>
              <a:ext cx="2779777" cy="2340863"/>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latin typeface="Times New Roman" panose="02020603050405020304" pitchFamily="18" charset="0"/>
                <a:cs typeface="Times New Roman" panose="02020603050405020304" pitchFamily="18" charset="0"/>
              </a:endParaRPr>
            </a:p>
          </p:txBody>
        </p:sp>
        <p:sp>
          <p:nvSpPr>
            <p:cNvPr id="8" name="Hexagon 7">
              <a:extLst>
                <a:ext uri="{FF2B5EF4-FFF2-40B4-BE49-F238E27FC236}">
                  <a16:creationId xmlns:a16="http://schemas.microsoft.com/office/drawing/2014/main" id="{EB39404B-2AD5-EE8D-3D0C-1B6919D17101}"/>
                </a:ext>
              </a:extLst>
            </p:cNvPr>
            <p:cNvSpPr/>
            <p:nvPr/>
          </p:nvSpPr>
          <p:spPr>
            <a:xfrm rot="20962168">
              <a:off x="10206197" y="1274930"/>
              <a:ext cx="2779776" cy="2340864"/>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latin typeface="Times New Roman" panose="02020603050405020304" pitchFamily="18" charset="0"/>
                <a:cs typeface="Times New Roman" panose="02020603050405020304" pitchFamily="18" charset="0"/>
              </a:endParaRPr>
            </a:p>
          </p:txBody>
        </p:sp>
        <p:sp>
          <p:nvSpPr>
            <p:cNvPr id="9" name="Hexagon 8">
              <a:extLst>
                <a:ext uri="{FF2B5EF4-FFF2-40B4-BE49-F238E27FC236}">
                  <a16:creationId xmlns:a16="http://schemas.microsoft.com/office/drawing/2014/main" id="{9179A2AF-0DC7-B4D4-B74E-EFD8E49392C0}"/>
                </a:ext>
              </a:extLst>
            </p:cNvPr>
            <p:cNvSpPr/>
            <p:nvPr/>
          </p:nvSpPr>
          <p:spPr>
            <a:xfrm rot="20962168">
              <a:off x="10727023" y="3668772"/>
              <a:ext cx="2779777" cy="2340864"/>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latin typeface="Times New Roman" panose="02020603050405020304" pitchFamily="18" charset="0"/>
                <a:cs typeface="Times New Roman" panose="02020603050405020304" pitchFamily="18" charset="0"/>
              </a:endParaRPr>
            </a:p>
          </p:txBody>
        </p:sp>
        <p:sp>
          <p:nvSpPr>
            <p:cNvPr id="10" name="Hexagon 9">
              <a:extLst>
                <a:ext uri="{FF2B5EF4-FFF2-40B4-BE49-F238E27FC236}">
                  <a16:creationId xmlns:a16="http://schemas.microsoft.com/office/drawing/2014/main" id="{943D2BAE-D097-B039-B212-757C46942861}"/>
                </a:ext>
              </a:extLst>
            </p:cNvPr>
            <p:cNvSpPr/>
            <p:nvPr/>
          </p:nvSpPr>
          <p:spPr>
            <a:xfrm rot="20962168">
              <a:off x="8658720" y="5358670"/>
              <a:ext cx="2779776" cy="2340864"/>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latin typeface="Times New Roman" panose="02020603050405020304" pitchFamily="18" charset="0"/>
                <a:cs typeface="Times New Roman" panose="02020603050405020304" pitchFamily="18" charset="0"/>
              </a:endParaRPr>
            </a:p>
          </p:txBody>
        </p:sp>
        <p:sp>
          <p:nvSpPr>
            <p:cNvPr id="11" name="Hexagon 10">
              <a:extLst>
                <a:ext uri="{FF2B5EF4-FFF2-40B4-BE49-F238E27FC236}">
                  <a16:creationId xmlns:a16="http://schemas.microsoft.com/office/drawing/2014/main" id="{E463B2F2-9A70-EA9F-7A45-AC39FCE6A037}"/>
                </a:ext>
              </a:extLst>
            </p:cNvPr>
            <p:cNvSpPr/>
            <p:nvPr/>
          </p:nvSpPr>
          <p:spPr>
            <a:xfrm rot="20962168">
              <a:off x="6179874" y="4629563"/>
              <a:ext cx="2779776" cy="2340863"/>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latin typeface="Times New Roman" panose="02020603050405020304" pitchFamily="18" charset="0"/>
                <a:cs typeface="Times New Roman" panose="02020603050405020304" pitchFamily="18" charset="0"/>
              </a:endParaRPr>
            </a:p>
          </p:txBody>
        </p:sp>
      </p:grpSp>
      <p:sp>
        <p:nvSpPr>
          <p:cNvPr id="15" name="Hexagon 14">
            <a:extLst>
              <a:ext uri="{FF2B5EF4-FFF2-40B4-BE49-F238E27FC236}">
                <a16:creationId xmlns:a16="http://schemas.microsoft.com/office/drawing/2014/main" id="{005E4393-9623-212A-C2EF-A2483B572614}"/>
              </a:ext>
            </a:extLst>
          </p:cNvPr>
          <p:cNvSpPr/>
          <p:nvPr/>
        </p:nvSpPr>
        <p:spPr>
          <a:xfrm rot="21584110">
            <a:off x="10615118" y="6403309"/>
            <a:ext cx="2237654" cy="1748149"/>
          </a:xfrm>
          <a:prstGeom prst="hexagon">
            <a:avLst/>
          </a:prstGeom>
          <a:solidFill>
            <a:srgbClr val="958A7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latin typeface="Times New Roman" panose="02020603050405020304" pitchFamily="18" charset="0"/>
              <a:cs typeface="Times New Roman" panose="02020603050405020304" pitchFamily="18" charset="0"/>
            </a:endParaRPr>
          </a:p>
        </p:txBody>
      </p:sp>
      <p:sp>
        <p:nvSpPr>
          <p:cNvPr id="65" name="Hexagon 64">
            <a:extLst>
              <a:ext uri="{FF2B5EF4-FFF2-40B4-BE49-F238E27FC236}">
                <a16:creationId xmlns:a16="http://schemas.microsoft.com/office/drawing/2014/main" id="{0612BBF8-D2FE-81E2-80AC-C03B114114FF}"/>
              </a:ext>
            </a:extLst>
          </p:cNvPr>
          <p:cNvSpPr/>
          <p:nvPr/>
        </p:nvSpPr>
        <p:spPr>
          <a:xfrm rot="21584110">
            <a:off x="8798184" y="7362088"/>
            <a:ext cx="2237654" cy="1748149"/>
          </a:xfrm>
          <a:prstGeom prst="hexagon">
            <a:avLst/>
          </a:prstGeom>
          <a:solidFill>
            <a:srgbClr val="DEC59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latin typeface="Times New Roman" panose="02020603050405020304" pitchFamily="18" charset="0"/>
              <a:cs typeface="Times New Roman" panose="02020603050405020304" pitchFamily="18" charset="0"/>
            </a:endParaRPr>
          </a:p>
        </p:txBody>
      </p:sp>
      <p:sp>
        <p:nvSpPr>
          <p:cNvPr id="66" name="Hexagon 65">
            <a:extLst>
              <a:ext uri="{FF2B5EF4-FFF2-40B4-BE49-F238E27FC236}">
                <a16:creationId xmlns:a16="http://schemas.microsoft.com/office/drawing/2014/main" id="{0F48ED30-C9BE-3156-25C3-1115ADF605D8}"/>
              </a:ext>
            </a:extLst>
          </p:cNvPr>
          <p:cNvSpPr/>
          <p:nvPr/>
        </p:nvSpPr>
        <p:spPr>
          <a:xfrm rot="21584110">
            <a:off x="10782308" y="8501997"/>
            <a:ext cx="2237654" cy="1748149"/>
          </a:xfrm>
          <a:prstGeom prst="hexagon">
            <a:avLst/>
          </a:prstGeom>
          <a:solidFill>
            <a:srgbClr val="DEC59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latin typeface="Times New Roman" panose="02020603050405020304" pitchFamily="18" charset="0"/>
              <a:cs typeface="Times New Roman" panose="02020603050405020304" pitchFamily="18" charset="0"/>
            </a:endParaRPr>
          </a:p>
        </p:txBody>
      </p:sp>
      <p:grpSp>
        <p:nvGrpSpPr>
          <p:cNvPr id="30" name="Group 29">
            <a:extLst>
              <a:ext uri="{FF2B5EF4-FFF2-40B4-BE49-F238E27FC236}">
                <a16:creationId xmlns:a16="http://schemas.microsoft.com/office/drawing/2014/main" id="{02A482C4-D2F5-96C6-972C-A03A086FFB60}"/>
              </a:ext>
            </a:extLst>
          </p:cNvPr>
          <p:cNvGrpSpPr/>
          <p:nvPr/>
        </p:nvGrpSpPr>
        <p:grpSpPr>
          <a:xfrm>
            <a:off x="-287175" y="2597147"/>
            <a:ext cx="951982" cy="1129538"/>
            <a:chOff x="-236375" y="2732614"/>
            <a:chExt cx="951982" cy="1129538"/>
          </a:xfrm>
        </p:grpSpPr>
        <p:sp>
          <p:nvSpPr>
            <p:cNvPr id="26" name="Rectangle 25">
              <a:extLst>
                <a:ext uri="{FF2B5EF4-FFF2-40B4-BE49-F238E27FC236}">
                  <a16:creationId xmlns:a16="http://schemas.microsoft.com/office/drawing/2014/main" id="{7D138D6E-76F6-D762-3BB6-0AF6C3CDFCFD}"/>
                </a:ext>
              </a:extLst>
            </p:cNvPr>
            <p:cNvSpPr/>
            <p:nvPr/>
          </p:nvSpPr>
          <p:spPr>
            <a:xfrm rot="10800000">
              <a:off x="-236375" y="3000377"/>
              <a:ext cx="811414" cy="861775"/>
            </a:xfrm>
            <a:prstGeom prst="rect">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6000" b="1" dirty="0">
                <a:latin typeface="Times New Roman" panose="02020603050405020304" pitchFamily="18" charset="0"/>
                <a:cs typeface="Times New Roman" panose="02020603050405020304" pitchFamily="18" charset="0"/>
              </a:endParaRPr>
            </a:p>
          </p:txBody>
        </p:sp>
        <p:sp>
          <p:nvSpPr>
            <p:cNvPr id="27" name="TextBox 26">
              <a:extLst>
                <a:ext uri="{FF2B5EF4-FFF2-40B4-BE49-F238E27FC236}">
                  <a16:creationId xmlns:a16="http://schemas.microsoft.com/office/drawing/2014/main" id="{34AA290E-4738-1D69-2379-1DEADFC9E2A8}"/>
                </a:ext>
              </a:extLst>
            </p:cNvPr>
            <p:cNvSpPr txBox="1"/>
            <p:nvPr/>
          </p:nvSpPr>
          <p:spPr>
            <a:xfrm rot="16200000">
              <a:off x="-160784" y="2978063"/>
              <a:ext cx="1121840" cy="630942"/>
            </a:xfrm>
            <a:prstGeom prst="rect">
              <a:avLst/>
            </a:prstGeom>
            <a:noFill/>
          </p:spPr>
          <p:txBody>
            <a:bodyPr wrap="square" rtlCol="0">
              <a:spAutoFit/>
            </a:bodyPr>
            <a:lstStyle/>
            <a:p>
              <a:r>
                <a:rPr lang="en-US" sz="3500" b="1" spc="-150" dirty="0">
                  <a:latin typeface="Avenir Next" panose="020B0503020202020204" pitchFamily="34" charset="0"/>
                  <a:ea typeface="Krungthep" panose="02000400000000000000" pitchFamily="2" charset="-34"/>
                  <a:cs typeface="Times New Roman" panose="02020603050405020304" pitchFamily="18" charset="0"/>
                </a:rPr>
                <a:t>For</a:t>
              </a:r>
            </a:p>
          </p:txBody>
        </p:sp>
      </p:grpSp>
      <p:grpSp>
        <p:nvGrpSpPr>
          <p:cNvPr id="20" name="Group 19">
            <a:extLst>
              <a:ext uri="{FF2B5EF4-FFF2-40B4-BE49-F238E27FC236}">
                <a16:creationId xmlns:a16="http://schemas.microsoft.com/office/drawing/2014/main" id="{3F993B9C-508D-A758-2672-8C34E5531078}"/>
              </a:ext>
            </a:extLst>
          </p:cNvPr>
          <p:cNvGrpSpPr/>
          <p:nvPr/>
        </p:nvGrpSpPr>
        <p:grpSpPr>
          <a:xfrm>
            <a:off x="491064" y="1613338"/>
            <a:ext cx="7594848" cy="3297290"/>
            <a:chOff x="136607" y="1745640"/>
            <a:chExt cx="7594848" cy="3297290"/>
          </a:xfrm>
        </p:grpSpPr>
        <p:sp>
          <p:nvSpPr>
            <p:cNvPr id="21" name="TextBox 20">
              <a:extLst>
                <a:ext uri="{FF2B5EF4-FFF2-40B4-BE49-F238E27FC236}">
                  <a16:creationId xmlns:a16="http://schemas.microsoft.com/office/drawing/2014/main" id="{2DD04E7D-1F37-C4DA-A78F-4903134BD34E}"/>
                </a:ext>
              </a:extLst>
            </p:cNvPr>
            <p:cNvSpPr txBox="1"/>
            <p:nvPr/>
          </p:nvSpPr>
          <p:spPr>
            <a:xfrm>
              <a:off x="136607" y="2572729"/>
              <a:ext cx="5979734" cy="1015663"/>
            </a:xfrm>
            <a:prstGeom prst="rect">
              <a:avLst/>
            </a:prstGeom>
            <a:noFill/>
          </p:spPr>
          <p:txBody>
            <a:bodyPr wrap="square" rtlCol="0">
              <a:spAutoFit/>
            </a:bodyPr>
            <a:lstStyle/>
            <a:p>
              <a:r>
                <a:rPr lang="en-US" sz="6000" b="1" spc="-150" dirty="0">
                  <a:solidFill>
                    <a:schemeClr val="bg1"/>
                  </a:solidFill>
                  <a:latin typeface="Avenir Next" panose="020B0503020202020204" pitchFamily="34" charset="0"/>
                  <a:ea typeface="Krungthep" panose="02000400000000000000" pitchFamily="2" charset="-34"/>
                  <a:cs typeface="Times New Roman" panose="02020603050405020304" pitchFamily="18" charset="0"/>
                </a:rPr>
                <a:t>Cardiovascular</a:t>
              </a:r>
            </a:p>
          </p:txBody>
        </p:sp>
        <p:sp>
          <p:nvSpPr>
            <p:cNvPr id="22" name="TextBox 21">
              <a:extLst>
                <a:ext uri="{FF2B5EF4-FFF2-40B4-BE49-F238E27FC236}">
                  <a16:creationId xmlns:a16="http://schemas.microsoft.com/office/drawing/2014/main" id="{B9BC2863-8295-2D52-5D3D-5F80960E7FD7}"/>
                </a:ext>
              </a:extLst>
            </p:cNvPr>
            <p:cNvSpPr txBox="1"/>
            <p:nvPr/>
          </p:nvSpPr>
          <p:spPr>
            <a:xfrm>
              <a:off x="170475" y="4073434"/>
              <a:ext cx="6641632" cy="969496"/>
            </a:xfrm>
            <a:prstGeom prst="rect">
              <a:avLst/>
            </a:prstGeom>
            <a:noFill/>
          </p:spPr>
          <p:txBody>
            <a:bodyPr wrap="square" rtlCol="0">
              <a:spAutoFit/>
            </a:bodyPr>
            <a:lstStyle/>
            <a:p>
              <a:r>
                <a:rPr lang="en-US" sz="5700" spc="-150" dirty="0">
                  <a:solidFill>
                    <a:schemeClr val="bg1"/>
                  </a:solidFill>
                  <a:latin typeface="Avenir Next" panose="020B0503020202020204" pitchFamily="34" charset="0"/>
                  <a:ea typeface="Krungthep" panose="02000400000000000000" pitchFamily="2" charset="-34"/>
                  <a:cs typeface="Times New Roman" panose="02020603050405020304" pitchFamily="18" charset="0"/>
                </a:rPr>
                <a:t>Risk Assessment </a:t>
              </a:r>
            </a:p>
          </p:txBody>
        </p:sp>
        <p:sp>
          <p:nvSpPr>
            <p:cNvPr id="23" name="TextBox 22">
              <a:extLst>
                <a:ext uri="{FF2B5EF4-FFF2-40B4-BE49-F238E27FC236}">
                  <a16:creationId xmlns:a16="http://schemas.microsoft.com/office/drawing/2014/main" id="{4873EAE1-9B8C-3D49-ADC6-126932847987}"/>
                </a:ext>
              </a:extLst>
            </p:cNvPr>
            <p:cNvSpPr txBox="1"/>
            <p:nvPr/>
          </p:nvSpPr>
          <p:spPr>
            <a:xfrm>
              <a:off x="136607" y="1745640"/>
              <a:ext cx="7594848" cy="969496"/>
            </a:xfrm>
            <a:prstGeom prst="rect">
              <a:avLst/>
            </a:prstGeom>
            <a:noFill/>
          </p:spPr>
          <p:txBody>
            <a:bodyPr wrap="square" rtlCol="0">
              <a:spAutoFit/>
            </a:bodyPr>
            <a:lstStyle/>
            <a:p>
              <a:r>
                <a:rPr lang="en-US" sz="5700" spc="-150" dirty="0">
                  <a:solidFill>
                    <a:schemeClr val="bg1"/>
                  </a:solidFill>
                  <a:latin typeface="Avenir Next" panose="020B0503020202020204" pitchFamily="34" charset="0"/>
                  <a:ea typeface="Krungthep" panose="02000400000000000000" pitchFamily="2" charset="-34"/>
                  <a:cs typeface="Times New Roman" panose="02020603050405020304" pitchFamily="18" charset="0"/>
                </a:rPr>
                <a:t>Predictive Modelling</a:t>
              </a:r>
            </a:p>
          </p:txBody>
        </p:sp>
        <p:sp>
          <p:nvSpPr>
            <p:cNvPr id="24" name="TextBox 23">
              <a:extLst>
                <a:ext uri="{FF2B5EF4-FFF2-40B4-BE49-F238E27FC236}">
                  <a16:creationId xmlns:a16="http://schemas.microsoft.com/office/drawing/2014/main" id="{7489622A-6DFC-9A91-1BF9-BEB92998A65C}"/>
                </a:ext>
              </a:extLst>
            </p:cNvPr>
            <p:cNvSpPr txBox="1"/>
            <p:nvPr/>
          </p:nvSpPr>
          <p:spPr>
            <a:xfrm>
              <a:off x="153540" y="3184668"/>
              <a:ext cx="3274451" cy="1015663"/>
            </a:xfrm>
            <a:prstGeom prst="rect">
              <a:avLst/>
            </a:prstGeom>
            <a:noFill/>
          </p:spPr>
          <p:txBody>
            <a:bodyPr wrap="square" rtlCol="0">
              <a:spAutoFit/>
            </a:bodyPr>
            <a:lstStyle/>
            <a:p>
              <a:r>
                <a:rPr lang="en-US" sz="6000" b="1" spc="-150" dirty="0">
                  <a:solidFill>
                    <a:schemeClr val="bg1"/>
                  </a:solidFill>
                  <a:latin typeface="Avenir Next" panose="020B0503020202020204" pitchFamily="34" charset="0"/>
                  <a:ea typeface="Krungthep" panose="02000400000000000000" pitchFamily="2" charset="-34"/>
                  <a:cs typeface="Times New Roman" panose="02020603050405020304" pitchFamily="18" charset="0"/>
                </a:rPr>
                <a:t>Disease</a:t>
              </a:r>
            </a:p>
          </p:txBody>
        </p:sp>
      </p:grpSp>
      <p:sp>
        <p:nvSpPr>
          <p:cNvPr id="31" name="Hexagon 30">
            <a:extLst>
              <a:ext uri="{FF2B5EF4-FFF2-40B4-BE49-F238E27FC236}">
                <a16:creationId xmlns:a16="http://schemas.microsoft.com/office/drawing/2014/main" id="{82D5BD30-51C3-7229-D063-B51339B9E3E5}"/>
              </a:ext>
            </a:extLst>
          </p:cNvPr>
          <p:cNvSpPr/>
          <p:nvPr/>
        </p:nvSpPr>
        <p:spPr>
          <a:xfrm rot="21584110">
            <a:off x="6732318" y="-799779"/>
            <a:ext cx="2237654" cy="1748149"/>
          </a:xfrm>
          <a:prstGeom prst="hexagon">
            <a:avLst/>
          </a:prstGeom>
          <a:solidFill>
            <a:srgbClr val="DFD0B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latin typeface="Times New Roman" panose="02020603050405020304" pitchFamily="18" charset="0"/>
              <a:cs typeface="Times New Roman" panose="02020603050405020304" pitchFamily="18" charset="0"/>
            </a:endParaRPr>
          </a:p>
        </p:txBody>
      </p:sp>
      <p:sp>
        <p:nvSpPr>
          <p:cNvPr id="32" name="Hexagon 31">
            <a:extLst>
              <a:ext uri="{FF2B5EF4-FFF2-40B4-BE49-F238E27FC236}">
                <a16:creationId xmlns:a16="http://schemas.microsoft.com/office/drawing/2014/main" id="{154CBCE9-F1A2-4F36-0001-A40B20141F71}"/>
              </a:ext>
            </a:extLst>
          </p:cNvPr>
          <p:cNvSpPr/>
          <p:nvPr/>
        </p:nvSpPr>
        <p:spPr>
          <a:xfrm rot="21584110">
            <a:off x="10440719" y="-867512"/>
            <a:ext cx="2237654" cy="1748149"/>
          </a:xfrm>
          <a:prstGeom prst="hexagon">
            <a:avLst/>
          </a:prstGeom>
          <a:solidFill>
            <a:srgbClr val="14334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latin typeface="Times New Roman" panose="02020603050405020304" pitchFamily="18" charset="0"/>
              <a:cs typeface="Times New Roman" panose="02020603050405020304" pitchFamily="18" charset="0"/>
            </a:endParaRPr>
          </a:p>
        </p:txBody>
      </p:sp>
      <p:sp>
        <p:nvSpPr>
          <p:cNvPr id="33" name="Hexagon 32">
            <a:extLst>
              <a:ext uri="{FF2B5EF4-FFF2-40B4-BE49-F238E27FC236}">
                <a16:creationId xmlns:a16="http://schemas.microsoft.com/office/drawing/2014/main" id="{C021E35B-E0C7-B900-16AD-499394D5C1EA}"/>
              </a:ext>
            </a:extLst>
          </p:cNvPr>
          <p:cNvSpPr/>
          <p:nvPr/>
        </p:nvSpPr>
        <p:spPr>
          <a:xfrm rot="21584110">
            <a:off x="6850852" y="6430756"/>
            <a:ext cx="2237654" cy="1748149"/>
          </a:xfrm>
          <a:prstGeom prst="hexagon">
            <a:avLst/>
          </a:prstGeom>
          <a:solidFill>
            <a:srgbClr val="3C5B7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latin typeface="Times New Roman" panose="02020603050405020304" pitchFamily="18" charset="0"/>
              <a:cs typeface="Times New Roman" panose="02020603050405020304" pitchFamily="18" charset="0"/>
            </a:endParaRPr>
          </a:p>
        </p:txBody>
      </p:sp>
      <p:sp>
        <p:nvSpPr>
          <p:cNvPr id="34" name="Hexagon 33">
            <a:extLst>
              <a:ext uri="{FF2B5EF4-FFF2-40B4-BE49-F238E27FC236}">
                <a16:creationId xmlns:a16="http://schemas.microsoft.com/office/drawing/2014/main" id="{E37C05D4-1ED5-ACAB-D822-BD680F046592}"/>
              </a:ext>
            </a:extLst>
          </p:cNvPr>
          <p:cNvSpPr/>
          <p:nvPr/>
        </p:nvSpPr>
        <p:spPr>
          <a:xfrm rot="21584110">
            <a:off x="4988186" y="5516356"/>
            <a:ext cx="2237654" cy="1748149"/>
          </a:xfrm>
          <a:prstGeom prst="hexagon">
            <a:avLst/>
          </a:prstGeom>
          <a:solidFill>
            <a:srgbClr val="958A7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latin typeface="Times New Roman" panose="02020603050405020304" pitchFamily="18" charset="0"/>
              <a:cs typeface="Times New Roman" panose="02020603050405020304" pitchFamily="18" charset="0"/>
            </a:endParaRPr>
          </a:p>
        </p:txBody>
      </p:sp>
      <p:pic>
        <p:nvPicPr>
          <p:cNvPr id="42" name="Picture 41" descr="A close-up of a card&#10;&#10;Description automatically generated">
            <a:extLst>
              <a:ext uri="{FF2B5EF4-FFF2-40B4-BE49-F238E27FC236}">
                <a16:creationId xmlns:a16="http://schemas.microsoft.com/office/drawing/2014/main" id="{054FB48E-1D34-219D-7D65-0C62101178B2}"/>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100000"/>
                    </a14:imgEffect>
                  </a14:imgLayer>
                </a14:imgProps>
              </a:ext>
            </a:extLst>
          </a:blip>
          <a:stretch>
            <a:fillRect/>
          </a:stretch>
        </p:blipFill>
        <p:spPr>
          <a:xfrm>
            <a:off x="-3398843" y="10117116"/>
            <a:ext cx="1891343" cy="2880000"/>
          </a:xfrm>
          <a:prstGeom prst="rect">
            <a:avLst/>
          </a:prstGeom>
        </p:spPr>
      </p:pic>
      <p:pic>
        <p:nvPicPr>
          <p:cNvPr id="43" name="Picture 42" descr="A close-up of a sign&#10;&#10;Description automatically generated">
            <a:extLst>
              <a:ext uri="{FF2B5EF4-FFF2-40B4-BE49-F238E27FC236}">
                <a16:creationId xmlns:a16="http://schemas.microsoft.com/office/drawing/2014/main" id="{49645FBD-38BE-39EF-F776-DD03D0024870}"/>
              </a:ext>
            </a:extLst>
          </p:cNvPr>
          <p:cNvPicPr>
            <a:picLocks noChangeAspect="1"/>
          </p:cNvPicPr>
          <p:nvPr/>
        </p:nvPicPr>
        <p:blipFill>
          <a:blip r:embed="rId7"/>
          <a:stretch>
            <a:fillRect/>
          </a:stretch>
        </p:blipFill>
        <p:spPr>
          <a:xfrm>
            <a:off x="4818797" y="8349276"/>
            <a:ext cx="1893447" cy="2880000"/>
          </a:xfrm>
          <a:prstGeom prst="rect">
            <a:avLst/>
          </a:prstGeom>
        </p:spPr>
      </p:pic>
      <p:pic>
        <p:nvPicPr>
          <p:cNvPr id="44" name="Picture 43" descr="A close-up of a card&#10;&#10;Description automatically generated">
            <a:extLst>
              <a:ext uri="{FF2B5EF4-FFF2-40B4-BE49-F238E27FC236}">
                <a16:creationId xmlns:a16="http://schemas.microsoft.com/office/drawing/2014/main" id="{CB9EB0BF-44EC-B1C0-4FCF-856CF57C9E9B}"/>
              </a:ext>
            </a:extLst>
          </p:cNvPr>
          <p:cNvPicPr>
            <a:picLocks noChangeAspect="1"/>
          </p:cNvPicPr>
          <p:nvPr/>
        </p:nvPicPr>
        <p:blipFill>
          <a:blip r:embed="rId8">
            <a:extLst>
              <a:ext uri="{BEBA8EAE-BF5A-486C-A8C5-ECC9F3942E4B}">
                <a14:imgProps xmlns:a14="http://schemas.microsoft.com/office/drawing/2010/main">
                  <a14:imgLayer r:embed="rId9">
                    <a14:imgEffect>
                      <a14:sharpenSoften amount="-100000"/>
                    </a14:imgEffect>
                  </a14:imgLayer>
                </a14:imgProps>
              </a:ext>
            </a:extLst>
          </a:blip>
          <a:stretch>
            <a:fillRect/>
          </a:stretch>
        </p:blipFill>
        <p:spPr>
          <a:xfrm>
            <a:off x="-8567975" y="10117116"/>
            <a:ext cx="1891343" cy="2880000"/>
          </a:xfrm>
          <a:prstGeom prst="rect">
            <a:avLst/>
          </a:prstGeom>
        </p:spPr>
      </p:pic>
      <p:pic>
        <p:nvPicPr>
          <p:cNvPr id="45" name="Picture 44" descr="A close-up of a sign&#10;&#10;Description automatically generated">
            <a:extLst>
              <a:ext uri="{FF2B5EF4-FFF2-40B4-BE49-F238E27FC236}">
                <a16:creationId xmlns:a16="http://schemas.microsoft.com/office/drawing/2014/main" id="{E85BD29A-91A7-5BE9-919E-4D19C6CB53C7}"/>
              </a:ext>
            </a:extLst>
          </p:cNvPr>
          <p:cNvPicPr>
            <a:picLocks noChangeAspect="1"/>
          </p:cNvPicPr>
          <p:nvPr/>
        </p:nvPicPr>
        <p:blipFill>
          <a:blip r:embed="rId10">
            <a:extLst>
              <a:ext uri="{BEBA8EAE-BF5A-486C-A8C5-ECC9F3942E4B}">
                <a14:imgProps xmlns:a14="http://schemas.microsoft.com/office/drawing/2010/main">
                  <a14:imgLayer r:embed="rId11">
                    <a14:imgEffect>
                      <a14:sharpenSoften amount="-100000"/>
                    </a14:imgEffect>
                  </a14:imgLayer>
                </a14:imgProps>
              </a:ext>
            </a:extLst>
          </a:blip>
          <a:stretch>
            <a:fillRect/>
          </a:stretch>
        </p:blipFill>
        <p:spPr>
          <a:xfrm>
            <a:off x="20562032" y="10117116"/>
            <a:ext cx="1893446" cy="2880000"/>
          </a:xfrm>
          <a:prstGeom prst="rect">
            <a:avLst/>
          </a:prstGeom>
        </p:spPr>
      </p:pic>
      <p:pic>
        <p:nvPicPr>
          <p:cNvPr id="46" name="Picture 45" descr="A close-up of a card&#10;&#10;Description automatically generated">
            <a:extLst>
              <a:ext uri="{FF2B5EF4-FFF2-40B4-BE49-F238E27FC236}">
                <a16:creationId xmlns:a16="http://schemas.microsoft.com/office/drawing/2014/main" id="{9AE84956-474B-1359-1894-317A674D80B6}"/>
              </a:ext>
            </a:extLst>
          </p:cNvPr>
          <p:cNvPicPr>
            <a:picLocks noChangeAspect="1"/>
          </p:cNvPicPr>
          <p:nvPr/>
        </p:nvPicPr>
        <p:blipFill>
          <a:blip r:embed="rId8">
            <a:extLst>
              <a:ext uri="{BEBA8EAE-BF5A-486C-A8C5-ECC9F3942E4B}">
                <a14:imgProps xmlns:a14="http://schemas.microsoft.com/office/drawing/2010/main">
                  <a14:imgLayer r:embed="rId12">
                    <a14:imgEffect>
                      <a14:sharpenSoften amount="-100000"/>
                    </a14:imgEffect>
                  </a14:imgLayer>
                </a14:imgProps>
              </a:ext>
            </a:extLst>
          </a:blip>
          <a:stretch>
            <a:fillRect/>
          </a:stretch>
        </p:blipFill>
        <p:spPr>
          <a:xfrm>
            <a:off x="12783072" y="10117116"/>
            <a:ext cx="1891344" cy="2880000"/>
          </a:xfrm>
          <a:prstGeom prst="rect">
            <a:avLst/>
          </a:prstGeom>
        </p:spPr>
      </p:pic>
      <p:pic>
        <p:nvPicPr>
          <p:cNvPr id="47" name="Picture 46" descr="A close-up of a card&#10;&#10;Description automatically generated">
            <a:extLst>
              <a:ext uri="{FF2B5EF4-FFF2-40B4-BE49-F238E27FC236}">
                <a16:creationId xmlns:a16="http://schemas.microsoft.com/office/drawing/2014/main" id="{010C758F-ED30-89DA-D38D-A38C211FA2EE}"/>
              </a:ext>
            </a:extLst>
          </p:cNvPr>
          <p:cNvPicPr>
            <a:picLocks noChangeAspect="1"/>
          </p:cNvPicPr>
          <p:nvPr/>
        </p:nvPicPr>
        <p:blipFill>
          <a:blip r:embed="rId5">
            <a:extLst>
              <a:ext uri="{BEBA8EAE-BF5A-486C-A8C5-ECC9F3942E4B}">
                <a14:imgProps xmlns:a14="http://schemas.microsoft.com/office/drawing/2010/main">
                  <a14:imgLayer r:embed="rId13">
                    <a14:imgEffect>
                      <a14:sharpenSoften amount="-100000"/>
                    </a14:imgEffect>
                  </a14:imgLayer>
                </a14:imgProps>
              </a:ext>
            </a:extLst>
          </a:blip>
          <a:stretch>
            <a:fillRect/>
          </a:stretch>
        </p:blipFill>
        <p:spPr>
          <a:xfrm>
            <a:off x="16672553" y="10117116"/>
            <a:ext cx="1891343" cy="2880000"/>
          </a:xfrm>
          <a:prstGeom prst="rect">
            <a:avLst/>
          </a:prstGeom>
        </p:spPr>
      </p:pic>
    </p:spTree>
    <p:extLst>
      <p:ext uri="{BB962C8B-B14F-4D97-AF65-F5344CB8AC3E}">
        <p14:creationId xmlns:p14="http://schemas.microsoft.com/office/powerpoint/2010/main" val="31361836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7" name="Group 26">
            <a:extLst>
              <a:ext uri="{FF2B5EF4-FFF2-40B4-BE49-F238E27FC236}">
                <a16:creationId xmlns:a16="http://schemas.microsoft.com/office/drawing/2014/main" id="{5CDC44B6-E17E-043C-5C45-84B4EDED0624}"/>
              </a:ext>
            </a:extLst>
          </p:cNvPr>
          <p:cNvGrpSpPr/>
          <p:nvPr/>
        </p:nvGrpSpPr>
        <p:grpSpPr>
          <a:xfrm>
            <a:off x="0" y="-130629"/>
            <a:ext cx="12192000" cy="6988629"/>
            <a:chOff x="-200805" y="-262424"/>
            <a:chExt cx="12638334" cy="7345613"/>
          </a:xfrm>
        </p:grpSpPr>
        <p:sp>
          <p:nvSpPr>
            <p:cNvPr id="21" name="Hexagon 20">
              <a:extLst>
                <a:ext uri="{FF2B5EF4-FFF2-40B4-BE49-F238E27FC236}">
                  <a16:creationId xmlns:a16="http://schemas.microsoft.com/office/drawing/2014/main" id="{8BEC96B3-0BFE-2B29-FE2E-03C5FC4F3456}"/>
                </a:ext>
              </a:extLst>
            </p:cNvPr>
            <p:cNvSpPr/>
            <p:nvPr/>
          </p:nvSpPr>
          <p:spPr>
            <a:xfrm rot="21584110">
              <a:off x="-200805" y="-262424"/>
              <a:ext cx="12638334" cy="7345613"/>
            </a:xfrm>
            <a:prstGeom prst="hexagon">
              <a:avLst>
                <a:gd name="adj" fmla="val 0"/>
                <a:gd name="vf" fmla="val 115470"/>
              </a:avLst>
            </a:prstGeom>
            <a:solidFill>
              <a:srgbClr val="9BA49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p>
          </p:txBody>
        </p:sp>
        <p:sp>
          <p:nvSpPr>
            <p:cNvPr id="25" name="TextBox 24">
              <a:extLst>
                <a:ext uri="{FF2B5EF4-FFF2-40B4-BE49-F238E27FC236}">
                  <a16:creationId xmlns:a16="http://schemas.microsoft.com/office/drawing/2014/main" id="{2813CE8D-2813-0172-31DE-AF1FFB1BDA25}"/>
                </a:ext>
              </a:extLst>
            </p:cNvPr>
            <p:cNvSpPr txBox="1"/>
            <p:nvPr/>
          </p:nvSpPr>
          <p:spPr>
            <a:xfrm rot="16200000">
              <a:off x="-2820079" y="2974504"/>
              <a:ext cx="6907966" cy="989036"/>
            </a:xfrm>
            <a:prstGeom prst="rect">
              <a:avLst/>
            </a:prstGeom>
            <a:noFill/>
            <a:ln>
              <a:noFill/>
            </a:ln>
          </p:spPr>
          <p:txBody>
            <a:bodyPr wrap="square" rtlCol="0">
              <a:spAutoFit/>
            </a:bodyPr>
            <a:lstStyle/>
            <a:p>
              <a:pPr algn="ctr" rtl="0">
                <a:spcBef>
                  <a:spcPts val="0"/>
                </a:spcBef>
                <a:spcAft>
                  <a:spcPts val="0"/>
                </a:spcAft>
              </a:pPr>
              <a:r>
                <a:rPr lang="en-IN" sz="5600" b="1" i="0" spc="-150" dirty="0">
                  <a:solidFill>
                    <a:srgbClr val="F3E8B6"/>
                  </a:solidFill>
                  <a:effectLst/>
                  <a:latin typeface="Avenir Next" panose="020B0503020202020204" pitchFamily="34" charset="0"/>
                </a:rPr>
                <a:t>Logistic</a:t>
              </a:r>
              <a:r>
                <a:rPr lang="en-IN" sz="5600" b="1" i="0" spc="-150" dirty="0">
                  <a:solidFill>
                    <a:schemeClr val="bg1"/>
                  </a:solidFill>
                  <a:effectLst/>
                  <a:latin typeface="Avenir Next" panose="020B0503020202020204" pitchFamily="34" charset="0"/>
                </a:rPr>
                <a:t> Regression</a:t>
              </a:r>
              <a:endParaRPr lang="en-IN" sz="5600" b="1" spc="-150" dirty="0">
                <a:solidFill>
                  <a:schemeClr val="bg1"/>
                </a:solidFill>
                <a:effectLst/>
                <a:latin typeface="Avenir Next" panose="020B0503020202020204" pitchFamily="34" charset="0"/>
              </a:endParaRPr>
            </a:p>
          </p:txBody>
        </p:sp>
      </p:grpSp>
      <p:grpSp>
        <p:nvGrpSpPr>
          <p:cNvPr id="86" name="Group 85">
            <a:extLst>
              <a:ext uri="{FF2B5EF4-FFF2-40B4-BE49-F238E27FC236}">
                <a16:creationId xmlns:a16="http://schemas.microsoft.com/office/drawing/2014/main" id="{204062F3-F095-BE70-B5F3-47D2FC22D07E}"/>
              </a:ext>
            </a:extLst>
          </p:cNvPr>
          <p:cNvGrpSpPr/>
          <p:nvPr/>
        </p:nvGrpSpPr>
        <p:grpSpPr>
          <a:xfrm>
            <a:off x="1782783" y="0"/>
            <a:ext cx="10744500" cy="6858000"/>
            <a:chOff x="1630380" y="0"/>
            <a:chExt cx="10744500" cy="6858000"/>
          </a:xfrm>
        </p:grpSpPr>
        <p:grpSp>
          <p:nvGrpSpPr>
            <p:cNvPr id="2" name="Group 1">
              <a:extLst>
                <a:ext uri="{FF2B5EF4-FFF2-40B4-BE49-F238E27FC236}">
                  <a16:creationId xmlns:a16="http://schemas.microsoft.com/office/drawing/2014/main" id="{25D8645A-B84E-9CC3-21E5-56518769294A}"/>
                </a:ext>
              </a:extLst>
            </p:cNvPr>
            <p:cNvGrpSpPr/>
            <p:nvPr/>
          </p:nvGrpSpPr>
          <p:grpSpPr>
            <a:xfrm>
              <a:off x="1630380" y="0"/>
              <a:ext cx="10744500" cy="6858000"/>
              <a:chOff x="1668480" y="0"/>
              <a:chExt cx="10744500" cy="6858000"/>
            </a:xfrm>
          </p:grpSpPr>
          <p:sp>
            <p:nvSpPr>
              <p:cNvPr id="81" name="Rectangle 80">
                <a:extLst>
                  <a:ext uri="{FF2B5EF4-FFF2-40B4-BE49-F238E27FC236}">
                    <a16:creationId xmlns:a16="http://schemas.microsoft.com/office/drawing/2014/main" id="{B6898DAF-5D52-93F5-7A3A-62D73D850FC1}"/>
                  </a:ext>
                </a:extLst>
              </p:cNvPr>
              <p:cNvSpPr/>
              <p:nvPr/>
            </p:nvSpPr>
            <p:spPr>
              <a:xfrm>
                <a:off x="2079041" y="0"/>
                <a:ext cx="10333939" cy="6858000"/>
              </a:xfrm>
              <a:prstGeom prst="rect">
                <a:avLst/>
              </a:prstGeom>
              <a:solidFill>
                <a:srgbClr val="4794AF"/>
              </a:solid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Rounded Rectangle 81">
                <a:extLst>
                  <a:ext uri="{FF2B5EF4-FFF2-40B4-BE49-F238E27FC236}">
                    <a16:creationId xmlns:a16="http://schemas.microsoft.com/office/drawing/2014/main" id="{AAAD688F-06FE-45E2-B03D-0E90F4A71C69}"/>
                  </a:ext>
                </a:extLst>
              </p:cNvPr>
              <p:cNvSpPr/>
              <p:nvPr/>
            </p:nvSpPr>
            <p:spPr>
              <a:xfrm>
                <a:off x="1668480" y="502025"/>
                <a:ext cx="1026551" cy="950259"/>
              </a:xfrm>
              <a:prstGeom prst="roundRect">
                <a:avLst>
                  <a:gd name="adj" fmla="val 14780"/>
                </a:avLst>
              </a:prstGeom>
              <a:solidFill>
                <a:srgbClr val="4794A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 name="Group 4">
                <a:extLst>
                  <a:ext uri="{FF2B5EF4-FFF2-40B4-BE49-F238E27FC236}">
                    <a16:creationId xmlns:a16="http://schemas.microsoft.com/office/drawing/2014/main" id="{2EDD504F-3BA4-5FBE-2819-7FA5DB87C658}"/>
                  </a:ext>
                </a:extLst>
              </p:cNvPr>
              <p:cNvGrpSpPr/>
              <p:nvPr/>
            </p:nvGrpSpPr>
            <p:grpSpPr>
              <a:xfrm>
                <a:off x="3246241" y="1439556"/>
                <a:ext cx="3557155" cy="3978889"/>
                <a:chOff x="2945375" y="1215514"/>
                <a:chExt cx="3557155" cy="3978889"/>
              </a:xfrm>
            </p:grpSpPr>
            <p:sp>
              <p:nvSpPr>
                <p:cNvPr id="3" name="TextBox 2">
                  <a:extLst>
                    <a:ext uri="{FF2B5EF4-FFF2-40B4-BE49-F238E27FC236}">
                      <a16:creationId xmlns:a16="http://schemas.microsoft.com/office/drawing/2014/main" id="{D228A47B-D2B0-02D0-CD5D-340EBF8C00AD}"/>
                    </a:ext>
                  </a:extLst>
                </p:cNvPr>
                <p:cNvSpPr txBox="1"/>
                <p:nvPr/>
              </p:nvSpPr>
              <p:spPr>
                <a:xfrm>
                  <a:off x="2945375" y="1215514"/>
                  <a:ext cx="1771650" cy="1446550"/>
                </a:xfrm>
                <a:prstGeom prst="rect">
                  <a:avLst/>
                </a:prstGeom>
                <a:noFill/>
              </p:spPr>
              <p:txBody>
                <a:bodyPr wrap="square" rtlCol="0">
                  <a:spAutoFit/>
                </a:bodyPr>
                <a:lstStyle/>
                <a:p>
                  <a:r>
                    <a:rPr lang="en-US" sz="8800" b="1" spc="-300" dirty="0">
                      <a:solidFill>
                        <a:schemeClr val="bg1"/>
                      </a:solidFill>
                      <a:latin typeface="Avenir Next" panose="020B0503020202020204" pitchFamily="34" charset="0"/>
                    </a:rPr>
                    <a:t>01</a:t>
                  </a:r>
                </a:p>
              </p:txBody>
            </p:sp>
            <p:sp>
              <p:nvSpPr>
                <p:cNvPr id="4" name="TextBox 3">
                  <a:extLst>
                    <a:ext uri="{FF2B5EF4-FFF2-40B4-BE49-F238E27FC236}">
                      <a16:creationId xmlns:a16="http://schemas.microsoft.com/office/drawing/2014/main" id="{C4F2BBC7-FF63-8986-B28D-4B783053D6AB}"/>
                    </a:ext>
                  </a:extLst>
                </p:cNvPr>
                <p:cNvSpPr txBox="1"/>
                <p:nvPr/>
              </p:nvSpPr>
              <p:spPr>
                <a:xfrm>
                  <a:off x="2945375" y="2701413"/>
                  <a:ext cx="3557155" cy="2492990"/>
                </a:xfrm>
                <a:prstGeom prst="rect">
                  <a:avLst/>
                </a:prstGeom>
                <a:noFill/>
                <a:ln>
                  <a:noFill/>
                </a:ln>
              </p:spPr>
              <p:txBody>
                <a:bodyPr wrap="square" rtlCol="0">
                  <a:spAutoFit/>
                </a:bodyPr>
                <a:lstStyle/>
                <a:p>
                  <a:r>
                    <a:rPr lang="en-US" sz="2600" spc="-150" dirty="0">
                      <a:solidFill>
                        <a:schemeClr val="bg1"/>
                      </a:solidFill>
                      <a:latin typeface="Avenir Next" panose="020B0503020202020204" pitchFamily="34" charset="0"/>
                    </a:rPr>
                    <a:t>Logistic Regression doesn't Presuppose any linear relationship between  the predictor and the response variable.</a:t>
                  </a:r>
                </a:p>
              </p:txBody>
            </p:sp>
          </p:grpSp>
          <p:sp>
            <p:nvSpPr>
              <p:cNvPr id="48" name="TextBox 47">
                <a:extLst>
                  <a:ext uri="{FF2B5EF4-FFF2-40B4-BE49-F238E27FC236}">
                    <a16:creationId xmlns:a16="http://schemas.microsoft.com/office/drawing/2014/main" id="{A40F0328-D538-7255-DD43-B32947785029}"/>
                  </a:ext>
                </a:extLst>
              </p:cNvPr>
              <p:cNvSpPr txBox="1"/>
              <p:nvPr/>
            </p:nvSpPr>
            <p:spPr>
              <a:xfrm>
                <a:off x="1762387" y="817418"/>
                <a:ext cx="615142" cy="400110"/>
              </a:xfrm>
              <a:prstGeom prst="rect">
                <a:avLst/>
              </a:prstGeom>
              <a:noFill/>
            </p:spPr>
            <p:txBody>
              <a:bodyPr wrap="square" rtlCol="0">
                <a:spAutoFit/>
              </a:bodyPr>
              <a:lstStyle/>
              <a:p>
                <a:r>
                  <a:rPr lang="en-US" sz="2000" b="1" dirty="0">
                    <a:solidFill>
                      <a:schemeClr val="bg1"/>
                    </a:solidFill>
                    <a:latin typeface="Avenir Next" panose="020B0503020202020204" pitchFamily="34" charset="0"/>
                  </a:rPr>
                  <a:t>01</a:t>
                </a:r>
              </a:p>
            </p:txBody>
          </p:sp>
        </p:grpSp>
        <p:sp>
          <p:nvSpPr>
            <p:cNvPr id="32" name="TextBox 31">
              <a:extLst>
                <a:ext uri="{FF2B5EF4-FFF2-40B4-BE49-F238E27FC236}">
                  <a16:creationId xmlns:a16="http://schemas.microsoft.com/office/drawing/2014/main" id="{32FFFCBC-C5F2-8EDE-798F-BDDFD6E8B452}"/>
                </a:ext>
              </a:extLst>
            </p:cNvPr>
            <p:cNvSpPr txBox="1"/>
            <p:nvPr/>
          </p:nvSpPr>
          <p:spPr>
            <a:xfrm>
              <a:off x="3350858" y="1127459"/>
              <a:ext cx="2333058" cy="553998"/>
            </a:xfrm>
            <a:prstGeom prst="rect">
              <a:avLst/>
            </a:prstGeom>
            <a:noFill/>
          </p:spPr>
          <p:txBody>
            <a:bodyPr wrap="square" rtlCol="0">
              <a:spAutoFit/>
            </a:bodyPr>
            <a:lstStyle/>
            <a:p>
              <a:r>
                <a:rPr lang="en-US" sz="3000" b="1" dirty="0">
                  <a:solidFill>
                    <a:schemeClr val="bg1"/>
                  </a:solidFill>
                </a:rPr>
                <a:t>Assumption</a:t>
              </a:r>
            </a:p>
          </p:txBody>
        </p:sp>
      </p:grpSp>
      <p:grpSp>
        <p:nvGrpSpPr>
          <p:cNvPr id="8" name="Group 7">
            <a:extLst>
              <a:ext uri="{FF2B5EF4-FFF2-40B4-BE49-F238E27FC236}">
                <a16:creationId xmlns:a16="http://schemas.microsoft.com/office/drawing/2014/main" id="{20B9FF6D-34F1-0C71-7237-2D751CE0F838}"/>
              </a:ext>
            </a:extLst>
          </p:cNvPr>
          <p:cNvGrpSpPr/>
          <p:nvPr/>
        </p:nvGrpSpPr>
        <p:grpSpPr>
          <a:xfrm>
            <a:off x="9020815" y="0"/>
            <a:ext cx="10706400" cy="6858000"/>
            <a:chOff x="2807045" y="0"/>
            <a:chExt cx="10706400" cy="6858000"/>
          </a:xfrm>
        </p:grpSpPr>
        <p:grpSp>
          <p:nvGrpSpPr>
            <p:cNvPr id="35" name="Group 34">
              <a:extLst>
                <a:ext uri="{FF2B5EF4-FFF2-40B4-BE49-F238E27FC236}">
                  <a16:creationId xmlns:a16="http://schemas.microsoft.com/office/drawing/2014/main" id="{7A78121F-3AAB-3BAB-8D80-A96385596134}"/>
                </a:ext>
              </a:extLst>
            </p:cNvPr>
            <p:cNvGrpSpPr/>
            <p:nvPr/>
          </p:nvGrpSpPr>
          <p:grpSpPr>
            <a:xfrm>
              <a:off x="2807045" y="0"/>
              <a:ext cx="10706400" cy="6858000"/>
              <a:chOff x="9390735" y="0"/>
              <a:chExt cx="10706400" cy="6858000"/>
            </a:xfrm>
          </p:grpSpPr>
          <p:grpSp>
            <p:nvGrpSpPr>
              <p:cNvPr id="36" name="Group 35">
                <a:extLst>
                  <a:ext uri="{FF2B5EF4-FFF2-40B4-BE49-F238E27FC236}">
                    <a16:creationId xmlns:a16="http://schemas.microsoft.com/office/drawing/2014/main" id="{446F3E86-8F06-C449-245B-F2EB1F1BF64F}"/>
                  </a:ext>
                </a:extLst>
              </p:cNvPr>
              <p:cNvGrpSpPr/>
              <p:nvPr/>
            </p:nvGrpSpPr>
            <p:grpSpPr>
              <a:xfrm>
                <a:off x="9390735" y="0"/>
                <a:ext cx="10706400" cy="6858000"/>
                <a:chOff x="1485600" y="0"/>
                <a:chExt cx="10706400" cy="6858000"/>
              </a:xfrm>
            </p:grpSpPr>
            <p:grpSp>
              <p:nvGrpSpPr>
                <p:cNvPr id="38" name="Group 37">
                  <a:extLst>
                    <a:ext uri="{FF2B5EF4-FFF2-40B4-BE49-F238E27FC236}">
                      <a16:creationId xmlns:a16="http://schemas.microsoft.com/office/drawing/2014/main" id="{1C89ED25-5957-B55B-BF1F-42092273A0E3}"/>
                    </a:ext>
                  </a:extLst>
                </p:cNvPr>
                <p:cNvGrpSpPr/>
                <p:nvPr/>
              </p:nvGrpSpPr>
              <p:grpSpPr>
                <a:xfrm>
                  <a:off x="1485600" y="0"/>
                  <a:ext cx="10706400" cy="6858000"/>
                  <a:chOff x="1548880" y="0"/>
                  <a:chExt cx="11476240" cy="6858000"/>
                </a:xfrm>
                <a:solidFill>
                  <a:srgbClr val="F9C46F"/>
                </a:solidFill>
              </p:grpSpPr>
              <p:sp>
                <p:nvSpPr>
                  <p:cNvPr id="42" name="Rectangle 41">
                    <a:extLst>
                      <a:ext uri="{FF2B5EF4-FFF2-40B4-BE49-F238E27FC236}">
                        <a16:creationId xmlns:a16="http://schemas.microsoft.com/office/drawing/2014/main" id="{EACD2476-20F7-6E6A-16E0-BB176CBEF41B}"/>
                      </a:ext>
                    </a:extLst>
                  </p:cNvPr>
                  <p:cNvSpPr/>
                  <p:nvPr/>
                </p:nvSpPr>
                <p:spPr>
                  <a:xfrm>
                    <a:off x="2195755" y="0"/>
                    <a:ext cx="10829365" cy="6858000"/>
                  </a:xfrm>
                  <a:prstGeom prst="rect">
                    <a:avLst/>
                  </a:prstGeom>
                  <a:grp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Rounded Rectangle 48">
                    <a:extLst>
                      <a:ext uri="{FF2B5EF4-FFF2-40B4-BE49-F238E27FC236}">
                        <a16:creationId xmlns:a16="http://schemas.microsoft.com/office/drawing/2014/main" id="{A2C00584-B257-0410-6143-1F823E99BB19}"/>
                      </a:ext>
                    </a:extLst>
                  </p:cNvPr>
                  <p:cNvSpPr/>
                  <p:nvPr/>
                </p:nvSpPr>
                <p:spPr>
                  <a:xfrm>
                    <a:off x="1548880" y="1632993"/>
                    <a:ext cx="1075765" cy="950259"/>
                  </a:xfrm>
                  <a:prstGeom prst="roundRect">
                    <a:avLst>
                      <a:gd name="adj" fmla="val 1478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9" name="Group 38">
                  <a:extLst>
                    <a:ext uri="{FF2B5EF4-FFF2-40B4-BE49-F238E27FC236}">
                      <a16:creationId xmlns:a16="http://schemas.microsoft.com/office/drawing/2014/main" id="{02519789-6C52-7C1C-143E-0B9028FC8539}"/>
                    </a:ext>
                  </a:extLst>
                </p:cNvPr>
                <p:cNvGrpSpPr/>
                <p:nvPr/>
              </p:nvGrpSpPr>
              <p:grpSpPr>
                <a:xfrm>
                  <a:off x="2945375" y="1439556"/>
                  <a:ext cx="3557155" cy="3978889"/>
                  <a:chOff x="2945375" y="1215514"/>
                  <a:chExt cx="3557155" cy="3978889"/>
                </a:xfrm>
              </p:grpSpPr>
              <p:sp>
                <p:nvSpPr>
                  <p:cNvPr id="40" name="TextBox 39">
                    <a:extLst>
                      <a:ext uri="{FF2B5EF4-FFF2-40B4-BE49-F238E27FC236}">
                        <a16:creationId xmlns:a16="http://schemas.microsoft.com/office/drawing/2014/main" id="{5F13213F-6FBB-4C01-8D4A-5EBD18736F8B}"/>
                      </a:ext>
                    </a:extLst>
                  </p:cNvPr>
                  <p:cNvSpPr txBox="1"/>
                  <p:nvPr/>
                </p:nvSpPr>
                <p:spPr>
                  <a:xfrm>
                    <a:off x="2945375" y="1215514"/>
                    <a:ext cx="1771650" cy="1446550"/>
                  </a:xfrm>
                  <a:prstGeom prst="rect">
                    <a:avLst/>
                  </a:prstGeom>
                  <a:noFill/>
                </p:spPr>
                <p:txBody>
                  <a:bodyPr wrap="square" rtlCol="0">
                    <a:spAutoFit/>
                  </a:bodyPr>
                  <a:lstStyle/>
                  <a:p>
                    <a:r>
                      <a:rPr lang="en-US" sz="8800" b="1" spc="-300" dirty="0">
                        <a:solidFill>
                          <a:schemeClr val="bg1"/>
                        </a:solidFill>
                        <a:latin typeface="Avenir Next" panose="020B0503020202020204" pitchFamily="34" charset="0"/>
                      </a:rPr>
                      <a:t>02</a:t>
                    </a:r>
                  </a:p>
                </p:txBody>
              </p:sp>
              <p:sp>
                <p:nvSpPr>
                  <p:cNvPr id="41" name="TextBox 40">
                    <a:extLst>
                      <a:ext uri="{FF2B5EF4-FFF2-40B4-BE49-F238E27FC236}">
                        <a16:creationId xmlns:a16="http://schemas.microsoft.com/office/drawing/2014/main" id="{7A0DF6CD-BC34-43E5-31C3-014880572304}"/>
                      </a:ext>
                    </a:extLst>
                  </p:cNvPr>
                  <p:cNvSpPr txBox="1"/>
                  <p:nvPr/>
                </p:nvSpPr>
                <p:spPr>
                  <a:xfrm>
                    <a:off x="2945375" y="2701413"/>
                    <a:ext cx="3557155" cy="2492990"/>
                  </a:xfrm>
                  <a:prstGeom prst="rect">
                    <a:avLst/>
                  </a:prstGeom>
                  <a:noFill/>
                  <a:ln>
                    <a:noFill/>
                  </a:ln>
                </p:spPr>
                <p:txBody>
                  <a:bodyPr wrap="square" rtlCol="0">
                    <a:spAutoFit/>
                  </a:bodyPr>
                  <a:lstStyle/>
                  <a:p>
                    <a:r>
                      <a:rPr lang="en-IN" sz="2600" b="0" i="0" u="none" strike="noStrike" dirty="0">
                        <a:solidFill>
                          <a:schemeClr val="bg1"/>
                        </a:solidFill>
                        <a:effectLst/>
                        <a:latin typeface="Avenir Next" panose="020B0503020202020204" pitchFamily="34" charset="0"/>
                      </a:rPr>
                      <a:t>The response variable should exhibit a dichotomous nature, meaning it can be categorised into two distinct groups</a:t>
                    </a:r>
                    <a:endParaRPr lang="en-US" sz="2600" spc="-150" dirty="0">
                      <a:solidFill>
                        <a:schemeClr val="bg1"/>
                      </a:solidFill>
                      <a:latin typeface="Avenir Next" panose="020B0503020202020204" pitchFamily="34" charset="0"/>
                    </a:endParaRPr>
                  </a:p>
                </p:txBody>
              </p:sp>
            </p:grpSp>
          </p:grpSp>
          <p:sp>
            <p:nvSpPr>
              <p:cNvPr id="37" name="TextBox 36">
                <a:extLst>
                  <a:ext uri="{FF2B5EF4-FFF2-40B4-BE49-F238E27FC236}">
                    <a16:creationId xmlns:a16="http://schemas.microsoft.com/office/drawing/2014/main" id="{2E4E35F0-A262-9CEC-560E-AB4DCC7828C7}"/>
                  </a:ext>
                </a:extLst>
              </p:cNvPr>
              <p:cNvSpPr txBox="1"/>
              <p:nvPr/>
            </p:nvSpPr>
            <p:spPr>
              <a:xfrm>
                <a:off x="9476509" y="1911927"/>
                <a:ext cx="615142" cy="400110"/>
              </a:xfrm>
              <a:prstGeom prst="rect">
                <a:avLst/>
              </a:prstGeom>
              <a:noFill/>
            </p:spPr>
            <p:txBody>
              <a:bodyPr wrap="square" rtlCol="0">
                <a:spAutoFit/>
              </a:bodyPr>
              <a:lstStyle/>
              <a:p>
                <a:r>
                  <a:rPr lang="en-US" sz="2000" b="1" dirty="0">
                    <a:solidFill>
                      <a:schemeClr val="bg1"/>
                    </a:solidFill>
                    <a:latin typeface="Avenir Next" panose="020B0503020202020204" pitchFamily="34" charset="0"/>
                  </a:rPr>
                  <a:t>02</a:t>
                </a:r>
              </a:p>
            </p:txBody>
          </p:sp>
        </p:grpSp>
        <p:sp>
          <p:nvSpPr>
            <p:cNvPr id="7" name="TextBox 6">
              <a:extLst>
                <a:ext uri="{FF2B5EF4-FFF2-40B4-BE49-F238E27FC236}">
                  <a16:creationId xmlns:a16="http://schemas.microsoft.com/office/drawing/2014/main" id="{D0162B57-57C7-CDEB-41C6-B96A4F1DD5A5}"/>
                </a:ext>
              </a:extLst>
            </p:cNvPr>
            <p:cNvSpPr txBox="1"/>
            <p:nvPr/>
          </p:nvSpPr>
          <p:spPr>
            <a:xfrm>
              <a:off x="4303358" y="1127459"/>
              <a:ext cx="2333058" cy="553998"/>
            </a:xfrm>
            <a:prstGeom prst="rect">
              <a:avLst/>
            </a:prstGeom>
            <a:noFill/>
          </p:spPr>
          <p:txBody>
            <a:bodyPr wrap="square" rtlCol="0">
              <a:spAutoFit/>
            </a:bodyPr>
            <a:lstStyle/>
            <a:p>
              <a:r>
                <a:rPr lang="en-US" sz="3000" b="1" dirty="0">
                  <a:solidFill>
                    <a:schemeClr val="bg1"/>
                  </a:solidFill>
                </a:rPr>
                <a:t>Assumption</a:t>
              </a:r>
            </a:p>
          </p:txBody>
        </p:sp>
      </p:grpSp>
      <p:grpSp>
        <p:nvGrpSpPr>
          <p:cNvPr id="31" name="Group 30">
            <a:extLst>
              <a:ext uri="{FF2B5EF4-FFF2-40B4-BE49-F238E27FC236}">
                <a16:creationId xmlns:a16="http://schemas.microsoft.com/office/drawing/2014/main" id="{A1CB8663-8E2F-E95B-48F9-C11F844797B8}"/>
              </a:ext>
            </a:extLst>
          </p:cNvPr>
          <p:cNvGrpSpPr/>
          <p:nvPr/>
        </p:nvGrpSpPr>
        <p:grpSpPr>
          <a:xfrm>
            <a:off x="9853636" y="0"/>
            <a:ext cx="10706400" cy="6858000"/>
            <a:chOff x="5065156" y="0"/>
            <a:chExt cx="10706400" cy="6858000"/>
          </a:xfrm>
        </p:grpSpPr>
        <p:grpSp>
          <p:nvGrpSpPr>
            <p:cNvPr id="9" name="Group 8">
              <a:extLst>
                <a:ext uri="{FF2B5EF4-FFF2-40B4-BE49-F238E27FC236}">
                  <a16:creationId xmlns:a16="http://schemas.microsoft.com/office/drawing/2014/main" id="{37437E92-BABA-BAE6-4704-883A577B54C6}"/>
                </a:ext>
              </a:extLst>
            </p:cNvPr>
            <p:cNvGrpSpPr/>
            <p:nvPr/>
          </p:nvGrpSpPr>
          <p:grpSpPr>
            <a:xfrm>
              <a:off x="5065156" y="0"/>
              <a:ext cx="10706400" cy="6858000"/>
              <a:chOff x="10113406" y="0"/>
              <a:chExt cx="10706400" cy="6858000"/>
            </a:xfrm>
          </p:grpSpPr>
          <p:grpSp>
            <p:nvGrpSpPr>
              <p:cNvPr id="10" name="Group 9">
                <a:extLst>
                  <a:ext uri="{FF2B5EF4-FFF2-40B4-BE49-F238E27FC236}">
                    <a16:creationId xmlns:a16="http://schemas.microsoft.com/office/drawing/2014/main" id="{62486C3E-E0A3-864B-E1E7-D7BF18993D68}"/>
                  </a:ext>
                </a:extLst>
              </p:cNvPr>
              <p:cNvGrpSpPr/>
              <p:nvPr/>
            </p:nvGrpSpPr>
            <p:grpSpPr>
              <a:xfrm>
                <a:off x="10113406" y="0"/>
                <a:ext cx="10706400" cy="6858000"/>
                <a:chOff x="1485600" y="0"/>
                <a:chExt cx="10706400" cy="6858000"/>
              </a:xfrm>
            </p:grpSpPr>
            <p:grpSp>
              <p:nvGrpSpPr>
                <p:cNvPr id="12" name="Group 11">
                  <a:extLst>
                    <a:ext uri="{FF2B5EF4-FFF2-40B4-BE49-F238E27FC236}">
                      <a16:creationId xmlns:a16="http://schemas.microsoft.com/office/drawing/2014/main" id="{B99A2E7A-16D3-5A02-F569-518C03F4A6AE}"/>
                    </a:ext>
                  </a:extLst>
                </p:cNvPr>
                <p:cNvGrpSpPr/>
                <p:nvPr/>
              </p:nvGrpSpPr>
              <p:grpSpPr>
                <a:xfrm>
                  <a:off x="1485600" y="0"/>
                  <a:ext cx="10706400" cy="6858000"/>
                  <a:chOff x="715760" y="0"/>
                  <a:chExt cx="11476240" cy="6858000"/>
                </a:xfrm>
                <a:solidFill>
                  <a:srgbClr val="DE5746"/>
                </a:solidFill>
              </p:grpSpPr>
              <p:sp>
                <p:nvSpPr>
                  <p:cNvPr id="16" name="Rectangle 15">
                    <a:extLst>
                      <a:ext uri="{FF2B5EF4-FFF2-40B4-BE49-F238E27FC236}">
                        <a16:creationId xmlns:a16="http://schemas.microsoft.com/office/drawing/2014/main" id="{66FF57B2-1A01-6379-EB45-3BC02A6AA4EB}"/>
                      </a:ext>
                    </a:extLst>
                  </p:cNvPr>
                  <p:cNvSpPr/>
                  <p:nvPr/>
                </p:nvSpPr>
                <p:spPr>
                  <a:xfrm>
                    <a:off x="1362635" y="0"/>
                    <a:ext cx="10829365" cy="6858000"/>
                  </a:xfrm>
                  <a:prstGeom prst="rect">
                    <a:avLst/>
                  </a:prstGeom>
                  <a:grp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ounded Rectangle 16">
                    <a:extLst>
                      <a:ext uri="{FF2B5EF4-FFF2-40B4-BE49-F238E27FC236}">
                        <a16:creationId xmlns:a16="http://schemas.microsoft.com/office/drawing/2014/main" id="{5FDA12A1-DA79-A9B4-1D7A-F98000A9B5FC}"/>
                      </a:ext>
                    </a:extLst>
                  </p:cNvPr>
                  <p:cNvSpPr/>
                  <p:nvPr/>
                </p:nvSpPr>
                <p:spPr>
                  <a:xfrm>
                    <a:off x="715760" y="2763961"/>
                    <a:ext cx="1075765" cy="950259"/>
                  </a:xfrm>
                  <a:prstGeom prst="roundRect">
                    <a:avLst>
                      <a:gd name="adj" fmla="val 1478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 name="Group 12">
                  <a:extLst>
                    <a:ext uri="{FF2B5EF4-FFF2-40B4-BE49-F238E27FC236}">
                      <a16:creationId xmlns:a16="http://schemas.microsoft.com/office/drawing/2014/main" id="{5BEE9641-8AEE-26D3-706A-94224B6F37DA}"/>
                    </a:ext>
                  </a:extLst>
                </p:cNvPr>
                <p:cNvGrpSpPr/>
                <p:nvPr/>
              </p:nvGrpSpPr>
              <p:grpSpPr>
                <a:xfrm>
                  <a:off x="2930627" y="839391"/>
                  <a:ext cx="3557155" cy="5179218"/>
                  <a:chOff x="2930627" y="1097527"/>
                  <a:chExt cx="3557155" cy="5179218"/>
                </a:xfrm>
              </p:grpSpPr>
              <p:sp>
                <p:nvSpPr>
                  <p:cNvPr id="14" name="TextBox 13">
                    <a:extLst>
                      <a:ext uri="{FF2B5EF4-FFF2-40B4-BE49-F238E27FC236}">
                        <a16:creationId xmlns:a16="http://schemas.microsoft.com/office/drawing/2014/main" id="{66E344FC-3E33-97F8-F271-9055AA752D84}"/>
                      </a:ext>
                    </a:extLst>
                  </p:cNvPr>
                  <p:cNvSpPr txBox="1"/>
                  <p:nvPr/>
                </p:nvSpPr>
                <p:spPr>
                  <a:xfrm>
                    <a:off x="2930627" y="1097527"/>
                    <a:ext cx="1771650" cy="1446550"/>
                  </a:xfrm>
                  <a:prstGeom prst="rect">
                    <a:avLst/>
                  </a:prstGeom>
                  <a:noFill/>
                </p:spPr>
                <p:txBody>
                  <a:bodyPr wrap="square" rtlCol="0">
                    <a:spAutoFit/>
                  </a:bodyPr>
                  <a:lstStyle/>
                  <a:p>
                    <a:r>
                      <a:rPr lang="en-US" sz="8800" b="1" spc="-300" dirty="0">
                        <a:solidFill>
                          <a:schemeClr val="bg1"/>
                        </a:solidFill>
                        <a:latin typeface="Avenir Next" panose="020B0503020202020204" pitchFamily="34" charset="0"/>
                      </a:rPr>
                      <a:t>03</a:t>
                    </a:r>
                  </a:p>
                </p:txBody>
              </p:sp>
              <p:sp>
                <p:nvSpPr>
                  <p:cNvPr id="15" name="TextBox 14">
                    <a:extLst>
                      <a:ext uri="{FF2B5EF4-FFF2-40B4-BE49-F238E27FC236}">
                        <a16:creationId xmlns:a16="http://schemas.microsoft.com/office/drawing/2014/main" id="{9D9B2C1F-C578-205E-C775-77BCBC499E3B}"/>
                      </a:ext>
                    </a:extLst>
                  </p:cNvPr>
                  <p:cNvSpPr txBox="1"/>
                  <p:nvPr/>
                </p:nvSpPr>
                <p:spPr>
                  <a:xfrm>
                    <a:off x="2930627" y="2583426"/>
                    <a:ext cx="3557155" cy="3693319"/>
                  </a:xfrm>
                  <a:prstGeom prst="rect">
                    <a:avLst/>
                  </a:prstGeom>
                  <a:noFill/>
                  <a:ln>
                    <a:noFill/>
                  </a:ln>
                </p:spPr>
                <p:txBody>
                  <a:bodyPr wrap="square" rtlCol="0">
                    <a:spAutoFit/>
                  </a:bodyPr>
                  <a:lstStyle/>
                  <a:p>
                    <a:r>
                      <a:rPr lang="en-IN" sz="2600" b="0" i="0" u="none" strike="noStrike" dirty="0">
                        <a:solidFill>
                          <a:schemeClr val="bg1"/>
                        </a:solidFill>
                        <a:effectLst/>
                        <a:latin typeface="Avenir Next" panose="020B0503020202020204" pitchFamily="34" charset="0"/>
                      </a:rPr>
                      <a:t>Categories should be both mutually exclusive and exhaustive, meaning that each case can only belong to one group and every case must be a member of one of the groups .</a:t>
                    </a:r>
                    <a:endParaRPr lang="en-US" sz="2600" spc="-150" dirty="0">
                      <a:solidFill>
                        <a:schemeClr val="bg1"/>
                      </a:solidFill>
                      <a:latin typeface="Avenir Next" panose="020B0503020202020204" pitchFamily="34" charset="0"/>
                    </a:endParaRPr>
                  </a:p>
                </p:txBody>
              </p:sp>
            </p:grpSp>
          </p:grpSp>
          <p:sp>
            <p:nvSpPr>
              <p:cNvPr id="11" name="TextBox 10">
                <a:extLst>
                  <a:ext uri="{FF2B5EF4-FFF2-40B4-BE49-F238E27FC236}">
                    <a16:creationId xmlns:a16="http://schemas.microsoft.com/office/drawing/2014/main" id="{3F376A73-ABDB-5BC3-DA25-451502EF54CB}"/>
                  </a:ext>
                </a:extLst>
              </p:cNvPr>
              <p:cNvSpPr txBox="1"/>
              <p:nvPr/>
            </p:nvSpPr>
            <p:spPr>
              <a:xfrm>
                <a:off x="10210800" y="3061854"/>
                <a:ext cx="615142" cy="400110"/>
              </a:xfrm>
              <a:prstGeom prst="rect">
                <a:avLst/>
              </a:prstGeom>
              <a:noFill/>
            </p:spPr>
            <p:txBody>
              <a:bodyPr wrap="square" rtlCol="0">
                <a:spAutoFit/>
              </a:bodyPr>
              <a:lstStyle/>
              <a:p>
                <a:r>
                  <a:rPr lang="en-US" sz="2000" b="1" dirty="0">
                    <a:solidFill>
                      <a:schemeClr val="bg1"/>
                    </a:solidFill>
                    <a:latin typeface="Avenir Next" panose="020B0503020202020204" pitchFamily="34" charset="0"/>
                  </a:rPr>
                  <a:t>03</a:t>
                </a:r>
              </a:p>
            </p:txBody>
          </p:sp>
        </p:grpSp>
        <p:sp>
          <p:nvSpPr>
            <p:cNvPr id="30" name="TextBox 29">
              <a:extLst>
                <a:ext uri="{FF2B5EF4-FFF2-40B4-BE49-F238E27FC236}">
                  <a16:creationId xmlns:a16="http://schemas.microsoft.com/office/drawing/2014/main" id="{1910376C-12E6-7746-F14F-9E02DA8C10BD}"/>
                </a:ext>
              </a:extLst>
            </p:cNvPr>
            <p:cNvSpPr txBox="1"/>
            <p:nvPr/>
          </p:nvSpPr>
          <p:spPr>
            <a:xfrm>
              <a:off x="6532208" y="536909"/>
              <a:ext cx="2333058" cy="553998"/>
            </a:xfrm>
            <a:prstGeom prst="rect">
              <a:avLst/>
            </a:prstGeom>
            <a:noFill/>
          </p:spPr>
          <p:txBody>
            <a:bodyPr wrap="square" rtlCol="0">
              <a:spAutoFit/>
            </a:bodyPr>
            <a:lstStyle/>
            <a:p>
              <a:r>
                <a:rPr lang="en-US" sz="3000" b="1" dirty="0">
                  <a:solidFill>
                    <a:schemeClr val="bg1"/>
                  </a:solidFill>
                </a:rPr>
                <a:t>Assumption</a:t>
              </a:r>
            </a:p>
          </p:txBody>
        </p:sp>
      </p:grpSp>
      <p:grpSp>
        <p:nvGrpSpPr>
          <p:cNvPr id="84" name="Group 83">
            <a:extLst>
              <a:ext uri="{FF2B5EF4-FFF2-40B4-BE49-F238E27FC236}">
                <a16:creationId xmlns:a16="http://schemas.microsoft.com/office/drawing/2014/main" id="{73D21EF7-E564-6B72-AF38-640B7E07C9DA}"/>
              </a:ext>
            </a:extLst>
          </p:cNvPr>
          <p:cNvGrpSpPr/>
          <p:nvPr/>
        </p:nvGrpSpPr>
        <p:grpSpPr>
          <a:xfrm>
            <a:off x="10648448" y="0"/>
            <a:ext cx="10706400" cy="6858000"/>
            <a:chOff x="10478728" y="190500"/>
            <a:chExt cx="10706400" cy="6858000"/>
          </a:xfrm>
        </p:grpSpPr>
        <p:grpSp>
          <p:nvGrpSpPr>
            <p:cNvPr id="33" name="Group 32">
              <a:extLst>
                <a:ext uri="{FF2B5EF4-FFF2-40B4-BE49-F238E27FC236}">
                  <a16:creationId xmlns:a16="http://schemas.microsoft.com/office/drawing/2014/main" id="{A233BDD4-832E-639B-12A9-71D7C7097590}"/>
                </a:ext>
              </a:extLst>
            </p:cNvPr>
            <p:cNvGrpSpPr/>
            <p:nvPr/>
          </p:nvGrpSpPr>
          <p:grpSpPr>
            <a:xfrm>
              <a:off x="10478728" y="190500"/>
              <a:ext cx="10706400" cy="6858000"/>
              <a:chOff x="10821628" y="0"/>
              <a:chExt cx="10706400" cy="6858000"/>
            </a:xfrm>
          </p:grpSpPr>
          <p:grpSp>
            <p:nvGrpSpPr>
              <p:cNvPr id="43" name="Group 42">
                <a:extLst>
                  <a:ext uri="{FF2B5EF4-FFF2-40B4-BE49-F238E27FC236}">
                    <a16:creationId xmlns:a16="http://schemas.microsoft.com/office/drawing/2014/main" id="{B5D893F1-2603-8D0E-4F61-9FD2939DA099}"/>
                  </a:ext>
                </a:extLst>
              </p:cNvPr>
              <p:cNvGrpSpPr/>
              <p:nvPr/>
            </p:nvGrpSpPr>
            <p:grpSpPr>
              <a:xfrm>
                <a:off x="10821628" y="0"/>
                <a:ext cx="10706400" cy="6858000"/>
                <a:chOff x="1485899" y="0"/>
                <a:chExt cx="10706400" cy="6858000"/>
              </a:xfrm>
            </p:grpSpPr>
            <p:grpSp>
              <p:nvGrpSpPr>
                <p:cNvPr id="45" name="Group 44">
                  <a:extLst>
                    <a:ext uri="{FF2B5EF4-FFF2-40B4-BE49-F238E27FC236}">
                      <a16:creationId xmlns:a16="http://schemas.microsoft.com/office/drawing/2014/main" id="{B2BED725-35E3-2D3A-8897-0D5FC820CC73}"/>
                    </a:ext>
                  </a:extLst>
                </p:cNvPr>
                <p:cNvGrpSpPr/>
                <p:nvPr/>
              </p:nvGrpSpPr>
              <p:grpSpPr>
                <a:xfrm>
                  <a:off x="1485899" y="0"/>
                  <a:ext cx="10706400" cy="6858000"/>
                  <a:chOff x="1485900" y="0"/>
                  <a:chExt cx="10706101" cy="6858000"/>
                </a:xfrm>
              </p:grpSpPr>
              <p:sp>
                <p:nvSpPr>
                  <p:cNvPr id="69" name="Rectangle 68">
                    <a:extLst>
                      <a:ext uri="{FF2B5EF4-FFF2-40B4-BE49-F238E27FC236}">
                        <a16:creationId xmlns:a16="http://schemas.microsoft.com/office/drawing/2014/main" id="{54A1A0A1-E5A4-3C37-A35C-E1F8F194D408}"/>
                      </a:ext>
                    </a:extLst>
                  </p:cNvPr>
                  <p:cNvSpPr/>
                  <p:nvPr/>
                </p:nvSpPr>
                <p:spPr>
                  <a:xfrm>
                    <a:off x="2112000" y="0"/>
                    <a:ext cx="10080001" cy="6858000"/>
                  </a:xfrm>
                  <a:prstGeom prst="rect">
                    <a:avLst/>
                  </a:prstGeom>
                  <a:solidFill>
                    <a:srgbClr val="8B322C"/>
                  </a:solid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0" name="Rounded Rectangle 69">
                    <a:extLst>
                      <a:ext uri="{FF2B5EF4-FFF2-40B4-BE49-F238E27FC236}">
                        <a16:creationId xmlns:a16="http://schemas.microsoft.com/office/drawing/2014/main" id="{F9DEAC94-5303-6443-66A0-F55BB34EAE96}"/>
                      </a:ext>
                    </a:extLst>
                  </p:cNvPr>
                  <p:cNvSpPr/>
                  <p:nvPr/>
                </p:nvSpPr>
                <p:spPr>
                  <a:xfrm>
                    <a:off x="1485900" y="3894930"/>
                    <a:ext cx="999764" cy="950259"/>
                  </a:xfrm>
                  <a:prstGeom prst="roundRect">
                    <a:avLst>
                      <a:gd name="adj" fmla="val 14780"/>
                    </a:avLst>
                  </a:prstGeom>
                  <a:solidFill>
                    <a:srgbClr val="8B322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6" name="Group 45">
                  <a:extLst>
                    <a:ext uri="{FF2B5EF4-FFF2-40B4-BE49-F238E27FC236}">
                      <a16:creationId xmlns:a16="http://schemas.microsoft.com/office/drawing/2014/main" id="{3835BDB3-C22D-21A1-E46C-C0C5540699CE}"/>
                    </a:ext>
                  </a:extLst>
                </p:cNvPr>
                <p:cNvGrpSpPr/>
                <p:nvPr/>
              </p:nvGrpSpPr>
              <p:grpSpPr>
                <a:xfrm>
                  <a:off x="2945375" y="839391"/>
                  <a:ext cx="4355077" cy="5179218"/>
                  <a:chOff x="2945375" y="1215514"/>
                  <a:chExt cx="4355077" cy="5179218"/>
                </a:xfrm>
              </p:grpSpPr>
              <p:sp>
                <p:nvSpPr>
                  <p:cNvPr id="47" name="TextBox 46">
                    <a:extLst>
                      <a:ext uri="{FF2B5EF4-FFF2-40B4-BE49-F238E27FC236}">
                        <a16:creationId xmlns:a16="http://schemas.microsoft.com/office/drawing/2014/main" id="{BB1782CA-3E51-7828-D4EA-141CC371CD79}"/>
                      </a:ext>
                    </a:extLst>
                  </p:cNvPr>
                  <p:cNvSpPr txBox="1"/>
                  <p:nvPr/>
                </p:nvSpPr>
                <p:spPr>
                  <a:xfrm>
                    <a:off x="2945375" y="1215514"/>
                    <a:ext cx="1771650" cy="1446550"/>
                  </a:xfrm>
                  <a:prstGeom prst="rect">
                    <a:avLst/>
                  </a:prstGeom>
                  <a:noFill/>
                </p:spPr>
                <p:txBody>
                  <a:bodyPr wrap="square" rtlCol="0">
                    <a:spAutoFit/>
                  </a:bodyPr>
                  <a:lstStyle/>
                  <a:p>
                    <a:r>
                      <a:rPr lang="en-US" sz="8800" b="1" spc="-300" dirty="0">
                        <a:solidFill>
                          <a:schemeClr val="bg1"/>
                        </a:solidFill>
                        <a:latin typeface="Avenir Next" panose="020B0503020202020204" pitchFamily="34" charset="0"/>
                      </a:rPr>
                      <a:t>04</a:t>
                    </a:r>
                  </a:p>
                </p:txBody>
              </p:sp>
              <p:sp>
                <p:nvSpPr>
                  <p:cNvPr id="68" name="TextBox 67">
                    <a:extLst>
                      <a:ext uri="{FF2B5EF4-FFF2-40B4-BE49-F238E27FC236}">
                        <a16:creationId xmlns:a16="http://schemas.microsoft.com/office/drawing/2014/main" id="{ABC22F02-B3AB-80CE-A67D-27E908AC2D57}"/>
                      </a:ext>
                    </a:extLst>
                  </p:cNvPr>
                  <p:cNvSpPr txBox="1"/>
                  <p:nvPr/>
                </p:nvSpPr>
                <p:spPr>
                  <a:xfrm>
                    <a:off x="2945375" y="2701413"/>
                    <a:ext cx="4355077" cy="3693319"/>
                  </a:xfrm>
                  <a:prstGeom prst="rect">
                    <a:avLst/>
                  </a:prstGeom>
                  <a:noFill/>
                  <a:ln>
                    <a:noFill/>
                  </a:ln>
                </p:spPr>
                <p:txBody>
                  <a:bodyPr wrap="square" rtlCol="0">
                    <a:spAutoFit/>
                  </a:bodyPr>
                  <a:lstStyle/>
                  <a:p>
                    <a:r>
                      <a:rPr lang="en-IN" sz="2600" b="0" i="0" u="none" strike="noStrike" dirty="0">
                        <a:solidFill>
                          <a:schemeClr val="bg1"/>
                        </a:solidFill>
                        <a:effectLst/>
                        <a:latin typeface="Avenir Next" panose="020B0503020202020204" pitchFamily="34" charset="0"/>
                      </a:rPr>
                      <a:t>In contrast to linear regression, Logistic Regression often demands larger sample sizes due to the reliance on maximum likelihood estimation. Which is based on approximations derived from large sample theory.</a:t>
                    </a:r>
                    <a:endParaRPr lang="en-US" sz="2600" spc="-150" dirty="0">
                      <a:solidFill>
                        <a:schemeClr val="bg1"/>
                      </a:solidFill>
                      <a:latin typeface="Avenir Next" panose="020B0503020202020204" pitchFamily="34" charset="0"/>
                    </a:endParaRPr>
                  </a:p>
                </p:txBody>
              </p:sp>
            </p:grpSp>
          </p:grpSp>
          <p:sp>
            <p:nvSpPr>
              <p:cNvPr id="44" name="TextBox 43">
                <a:extLst>
                  <a:ext uri="{FF2B5EF4-FFF2-40B4-BE49-F238E27FC236}">
                    <a16:creationId xmlns:a16="http://schemas.microsoft.com/office/drawing/2014/main" id="{5851774F-AF7C-243A-482D-7625BAB0890B}"/>
                  </a:ext>
                </a:extLst>
              </p:cNvPr>
              <p:cNvSpPr txBox="1"/>
              <p:nvPr/>
            </p:nvSpPr>
            <p:spPr>
              <a:xfrm>
                <a:off x="10909069" y="4209011"/>
                <a:ext cx="615142" cy="400110"/>
              </a:xfrm>
              <a:prstGeom prst="rect">
                <a:avLst/>
              </a:prstGeom>
              <a:noFill/>
            </p:spPr>
            <p:txBody>
              <a:bodyPr wrap="square" rtlCol="0">
                <a:spAutoFit/>
              </a:bodyPr>
              <a:lstStyle/>
              <a:p>
                <a:r>
                  <a:rPr lang="en-US" sz="2000" b="1" dirty="0">
                    <a:solidFill>
                      <a:schemeClr val="bg1"/>
                    </a:solidFill>
                    <a:latin typeface="Avenir Next" panose="020B0503020202020204" pitchFamily="34" charset="0"/>
                  </a:rPr>
                  <a:t>04</a:t>
                </a:r>
              </a:p>
            </p:txBody>
          </p:sp>
        </p:grpSp>
        <p:sp>
          <p:nvSpPr>
            <p:cNvPr id="83" name="TextBox 82">
              <a:extLst>
                <a:ext uri="{FF2B5EF4-FFF2-40B4-BE49-F238E27FC236}">
                  <a16:creationId xmlns:a16="http://schemas.microsoft.com/office/drawing/2014/main" id="{A00BBB36-0017-8ACE-7CE1-F2D4989A1C1F}"/>
                </a:ext>
              </a:extLst>
            </p:cNvPr>
            <p:cNvSpPr txBox="1"/>
            <p:nvPr/>
          </p:nvSpPr>
          <p:spPr>
            <a:xfrm>
              <a:off x="11923358" y="689309"/>
              <a:ext cx="2333058" cy="553998"/>
            </a:xfrm>
            <a:prstGeom prst="rect">
              <a:avLst/>
            </a:prstGeom>
            <a:noFill/>
          </p:spPr>
          <p:txBody>
            <a:bodyPr wrap="square" rtlCol="0">
              <a:spAutoFit/>
            </a:bodyPr>
            <a:lstStyle/>
            <a:p>
              <a:r>
                <a:rPr lang="en-US" sz="3000" b="1" dirty="0">
                  <a:solidFill>
                    <a:schemeClr val="bg1"/>
                  </a:solidFill>
                </a:rPr>
                <a:t>Assumption</a:t>
              </a:r>
            </a:p>
          </p:txBody>
        </p:sp>
      </p:grpSp>
    </p:spTree>
    <p:extLst>
      <p:ext uri="{BB962C8B-B14F-4D97-AF65-F5344CB8AC3E}">
        <p14:creationId xmlns:p14="http://schemas.microsoft.com/office/powerpoint/2010/main" val="1561481690"/>
      </p:ext>
    </p:extLst>
  </p:cSld>
  <p:clrMapOvr>
    <a:masterClrMapping/>
  </p:clrMapOvr>
  <p:transition spd="slow">
    <p:push/>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7" name="Group 26">
            <a:extLst>
              <a:ext uri="{FF2B5EF4-FFF2-40B4-BE49-F238E27FC236}">
                <a16:creationId xmlns:a16="http://schemas.microsoft.com/office/drawing/2014/main" id="{5CDC44B6-E17E-043C-5C45-84B4EDED0624}"/>
              </a:ext>
            </a:extLst>
          </p:cNvPr>
          <p:cNvGrpSpPr/>
          <p:nvPr/>
        </p:nvGrpSpPr>
        <p:grpSpPr>
          <a:xfrm>
            <a:off x="0" y="-130629"/>
            <a:ext cx="12192000" cy="6988629"/>
            <a:chOff x="-200805" y="-262424"/>
            <a:chExt cx="12638334" cy="7345613"/>
          </a:xfrm>
        </p:grpSpPr>
        <p:sp>
          <p:nvSpPr>
            <p:cNvPr id="21" name="Hexagon 20">
              <a:extLst>
                <a:ext uri="{FF2B5EF4-FFF2-40B4-BE49-F238E27FC236}">
                  <a16:creationId xmlns:a16="http://schemas.microsoft.com/office/drawing/2014/main" id="{8BEC96B3-0BFE-2B29-FE2E-03C5FC4F3456}"/>
                </a:ext>
              </a:extLst>
            </p:cNvPr>
            <p:cNvSpPr/>
            <p:nvPr/>
          </p:nvSpPr>
          <p:spPr>
            <a:xfrm rot="21584110">
              <a:off x="-200805" y="-262424"/>
              <a:ext cx="12638334" cy="7345613"/>
            </a:xfrm>
            <a:prstGeom prst="hexagon">
              <a:avLst>
                <a:gd name="adj" fmla="val 0"/>
                <a:gd name="vf" fmla="val 115470"/>
              </a:avLst>
            </a:prstGeom>
            <a:solidFill>
              <a:srgbClr val="9BA49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p>
          </p:txBody>
        </p:sp>
        <p:sp>
          <p:nvSpPr>
            <p:cNvPr id="25" name="TextBox 24">
              <a:extLst>
                <a:ext uri="{FF2B5EF4-FFF2-40B4-BE49-F238E27FC236}">
                  <a16:creationId xmlns:a16="http://schemas.microsoft.com/office/drawing/2014/main" id="{2813CE8D-2813-0172-31DE-AF1FFB1BDA25}"/>
                </a:ext>
              </a:extLst>
            </p:cNvPr>
            <p:cNvSpPr txBox="1"/>
            <p:nvPr/>
          </p:nvSpPr>
          <p:spPr>
            <a:xfrm rot="16200000">
              <a:off x="-2820079" y="2974504"/>
              <a:ext cx="6907966" cy="989036"/>
            </a:xfrm>
            <a:prstGeom prst="rect">
              <a:avLst/>
            </a:prstGeom>
            <a:noFill/>
            <a:ln>
              <a:noFill/>
            </a:ln>
          </p:spPr>
          <p:txBody>
            <a:bodyPr wrap="square" rtlCol="0">
              <a:spAutoFit/>
            </a:bodyPr>
            <a:lstStyle/>
            <a:p>
              <a:pPr algn="ctr" rtl="0">
                <a:spcBef>
                  <a:spcPts val="0"/>
                </a:spcBef>
                <a:spcAft>
                  <a:spcPts val="0"/>
                </a:spcAft>
              </a:pPr>
              <a:r>
                <a:rPr lang="en-IN" sz="5600" b="1" i="0" spc="-150" dirty="0">
                  <a:solidFill>
                    <a:srgbClr val="F3E8B6"/>
                  </a:solidFill>
                  <a:effectLst/>
                  <a:latin typeface="Avenir Next" panose="020B0503020202020204" pitchFamily="34" charset="0"/>
                </a:rPr>
                <a:t>Logistic</a:t>
              </a:r>
              <a:r>
                <a:rPr lang="en-IN" sz="5600" b="1" i="0" spc="-150" dirty="0">
                  <a:solidFill>
                    <a:schemeClr val="bg1"/>
                  </a:solidFill>
                  <a:effectLst/>
                  <a:latin typeface="Avenir Next" panose="020B0503020202020204" pitchFamily="34" charset="0"/>
                </a:rPr>
                <a:t> Regression</a:t>
              </a:r>
              <a:endParaRPr lang="en-IN" sz="5600" b="1" spc="-150" dirty="0">
                <a:solidFill>
                  <a:schemeClr val="bg1"/>
                </a:solidFill>
                <a:effectLst/>
                <a:latin typeface="Avenir Next" panose="020B0503020202020204" pitchFamily="34" charset="0"/>
              </a:endParaRPr>
            </a:p>
          </p:txBody>
        </p:sp>
      </p:grpSp>
      <p:grpSp>
        <p:nvGrpSpPr>
          <p:cNvPr id="86" name="Group 85">
            <a:extLst>
              <a:ext uri="{FF2B5EF4-FFF2-40B4-BE49-F238E27FC236}">
                <a16:creationId xmlns:a16="http://schemas.microsoft.com/office/drawing/2014/main" id="{204062F3-F095-BE70-B5F3-47D2FC22D07E}"/>
              </a:ext>
            </a:extLst>
          </p:cNvPr>
          <p:cNvGrpSpPr/>
          <p:nvPr/>
        </p:nvGrpSpPr>
        <p:grpSpPr>
          <a:xfrm>
            <a:off x="1671945" y="0"/>
            <a:ext cx="10744500" cy="6858000"/>
            <a:chOff x="1630380" y="0"/>
            <a:chExt cx="10744500" cy="6858000"/>
          </a:xfrm>
        </p:grpSpPr>
        <p:grpSp>
          <p:nvGrpSpPr>
            <p:cNvPr id="2" name="Group 1">
              <a:extLst>
                <a:ext uri="{FF2B5EF4-FFF2-40B4-BE49-F238E27FC236}">
                  <a16:creationId xmlns:a16="http://schemas.microsoft.com/office/drawing/2014/main" id="{25D8645A-B84E-9CC3-21E5-56518769294A}"/>
                </a:ext>
              </a:extLst>
            </p:cNvPr>
            <p:cNvGrpSpPr/>
            <p:nvPr/>
          </p:nvGrpSpPr>
          <p:grpSpPr>
            <a:xfrm>
              <a:off x="1630380" y="0"/>
              <a:ext cx="10744500" cy="6858000"/>
              <a:chOff x="1668480" y="0"/>
              <a:chExt cx="10744500" cy="6858000"/>
            </a:xfrm>
          </p:grpSpPr>
          <p:sp>
            <p:nvSpPr>
              <p:cNvPr id="81" name="Rectangle 80">
                <a:extLst>
                  <a:ext uri="{FF2B5EF4-FFF2-40B4-BE49-F238E27FC236}">
                    <a16:creationId xmlns:a16="http://schemas.microsoft.com/office/drawing/2014/main" id="{B6898DAF-5D52-93F5-7A3A-62D73D850FC1}"/>
                  </a:ext>
                </a:extLst>
              </p:cNvPr>
              <p:cNvSpPr/>
              <p:nvPr/>
            </p:nvSpPr>
            <p:spPr>
              <a:xfrm>
                <a:off x="2079041" y="0"/>
                <a:ext cx="10333939" cy="6858000"/>
              </a:xfrm>
              <a:prstGeom prst="rect">
                <a:avLst/>
              </a:prstGeom>
              <a:solidFill>
                <a:srgbClr val="4794AF"/>
              </a:solid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Rounded Rectangle 81">
                <a:extLst>
                  <a:ext uri="{FF2B5EF4-FFF2-40B4-BE49-F238E27FC236}">
                    <a16:creationId xmlns:a16="http://schemas.microsoft.com/office/drawing/2014/main" id="{AAAD688F-06FE-45E2-B03D-0E90F4A71C69}"/>
                  </a:ext>
                </a:extLst>
              </p:cNvPr>
              <p:cNvSpPr/>
              <p:nvPr/>
            </p:nvSpPr>
            <p:spPr>
              <a:xfrm>
                <a:off x="1668480" y="502025"/>
                <a:ext cx="1026551" cy="950259"/>
              </a:xfrm>
              <a:prstGeom prst="roundRect">
                <a:avLst>
                  <a:gd name="adj" fmla="val 14780"/>
                </a:avLst>
              </a:prstGeom>
              <a:solidFill>
                <a:srgbClr val="4794A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 name="Group 4">
                <a:extLst>
                  <a:ext uri="{FF2B5EF4-FFF2-40B4-BE49-F238E27FC236}">
                    <a16:creationId xmlns:a16="http://schemas.microsoft.com/office/drawing/2014/main" id="{2EDD504F-3BA4-5FBE-2819-7FA5DB87C658}"/>
                  </a:ext>
                </a:extLst>
              </p:cNvPr>
              <p:cNvGrpSpPr/>
              <p:nvPr/>
            </p:nvGrpSpPr>
            <p:grpSpPr>
              <a:xfrm>
                <a:off x="3246241" y="1439556"/>
                <a:ext cx="3557155" cy="3978889"/>
                <a:chOff x="2945375" y="1215514"/>
                <a:chExt cx="3557155" cy="3978889"/>
              </a:xfrm>
            </p:grpSpPr>
            <p:sp>
              <p:nvSpPr>
                <p:cNvPr id="3" name="TextBox 2">
                  <a:extLst>
                    <a:ext uri="{FF2B5EF4-FFF2-40B4-BE49-F238E27FC236}">
                      <a16:creationId xmlns:a16="http://schemas.microsoft.com/office/drawing/2014/main" id="{D228A47B-D2B0-02D0-CD5D-340EBF8C00AD}"/>
                    </a:ext>
                  </a:extLst>
                </p:cNvPr>
                <p:cNvSpPr txBox="1"/>
                <p:nvPr/>
              </p:nvSpPr>
              <p:spPr>
                <a:xfrm>
                  <a:off x="2945375" y="1215514"/>
                  <a:ext cx="1771650" cy="1446550"/>
                </a:xfrm>
                <a:prstGeom prst="rect">
                  <a:avLst/>
                </a:prstGeom>
                <a:noFill/>
              </p:spPr>
              <p:txBody>
                <a:bodyPr wrap="square" rtlCol="0">
                  <a:spAutoFit/>
                </a:bodyPr>
                <a:lstStyle/>
                <a:p>
                  <a:r>
                    <a:rPr lang="en-US" sz="8800" b="1" spc="-300" dirty="0">
                      <a:solidFill>
                        <a:schemeClr val="bg1"/>
                      </a:solidFill>
                      <a:latin typeface="Avenir Next" panose="020B0503020202020204" pitchFamily="34" charset="0"/>
                    </a:rPr>
                    <a:t>01</a:t>
                  </a:r>
                </a:p>
              </p:txBody>
            </p:sp>
            <p:sp>
              <p:nvSpPr>
                <p:cNvPr id="4" name="TextBox 3">
                  <a:extLst>
                    <a:ext uri="{FF2B5EF4-FFF2-40B4-BE49-F238E27FC236}">
                      <a16:creationId xmlns:a16="http://schemas.microsoft.com/office/drawing/2014/main" id="{C4F2BBC7-FF63-8986-B28D-4B783053D6AB}"/>
                    </a:ext>
                  </a:extLst>
                </p:cNvPr>
                <p:cNvSpPr txBox="1"/>
                <p:nvPr/>
              </p:nvSpPr>
              <p:spPr>
                <a:xfrm>
                  <a:off x="2945375" y="2701413"/>
                  <a:ext cx="3557155" cy="2492990"/>
                </a:xfrm>
                <a:prstGeom prst="rect">
                  <a:avLst/>
                </a:prstGeom>
                <a:noFill/>
                <a:ln>
                  <a:noFill/>
                </a:ln>
              </p:spPr>
              <p:txBody>
                <a:bodyPr wrap="square" rtlCol="0">
                  <a:spAutoFit/>
                </a:bodyPr>
                <a:lstStyle/>
                <a:p>
                  <a:r>
                    <a:rPr lang="en-US" sz="2600" spc="-150" dirty="0">
                      <a:solidFill>
                        <a:schemeClr val="bg1"/>
                      </a:solidFill>
                      <a:latin typeface="Avenir Next" panose="020B0503020202020204" pitchFamily="34" charset="0"/>
                    </a:rPr>
                    <a:t>Logistic Regression doesn't Presuppose any linear relationship between  the predictor and the response variable.</a:t>
                  </a:r>
                </a:p>
              </p:txBody>
            </p:sp>
          </p:grpSp>
          <p:sp>
            <p:nvSpPr>
              <p:cNvPr id="48" name="TextBox 47">
                <a:extLst>
                  <a:ext uri="{FF2B5EF4-FFF2-40B4-BE49-F238E27FC236}">
                    <a16:creationId xmlns:a16="http://schemas.microsoft.com/office/drawing/2014/main" id="{A40F0328-D538-7255-DD43-B32947785029}"/>
                  </a:ext>
                </a:extLst>
              </p:cNvPr>
              <p:cNvSpPr txBox="1"/>
              <p:nvPr/>
            </p:nvSpPr>
            <p:spPr>
              <a:xfrm>
                <a:off x="1762387" y="817418"/>
                <a:ext cx="615142" cy="400110"/>
              </a:xfrm>
              <a:prstGeom prst="rect">
                <a:avLst/>
              </a:prstGeom>
              <a:noFill/>
            </p:spPr>
            <p:txBody>
              <a:bodyPr wrap="square" rtlCol="0">
                <a:spAutoFit/>
              </a:bodyPr>
              <a:lstStyle/>
              <a:p>
                <a:r>
                  <a:rPr lang="en-US" sz="2000" b="1" dirty="0">
                    <a:solidFill>
                      <a:schemeClr val="bg1"/>
                    </a:solidFill>
                    <a:latin typeface="Avenir Next" panose="020B0503020202020204" pitchFamily="34" charset="0"/>
                  </a:rPr>
                  <a:t>01</a:t>
                </a:r>
              </a:p>
            </p:txBody>
          </p:sp>
        </p:grpSp>
        <p:sp>
          <p:nvSpPr>
            <p:cNvPr id="32" name="TextBox 31">
              <a:extLst>
                <a:ext uri="{FF2B5EF4-FFF2-40B4-BE49-F238E27FC236}">
                  <a16:creationId xmlns:a16="http://schemas.microsoft.com/office/drawing/2014/main" id="{32FFFCBC-C5F2-8EDE-798F-BDDFD6E8B452}"/>
                </a:ext>
              </a:extLst>
            </p:cNvPr>
            <p:cNvSpPr txBox="1"/>
            <p:nvPr/>
          </p:nvSpPr>
          <p:spPr>
            <a:xfrm>
              <a:off x="3350858" y="1127459"/>
              <a:ext cx="2333058" cy="553998"/>
            </a:xfrm>
            <a:prstGeom prst="rect">
              <a:avLst/>
            </a:prstGeom>
            <a:noFill/>
          </p:spPr>
          <p:txBody>
            <a:bodyPr wrap="square" rtlCol="0">
              <a:spAutoFit/>
            </a:bodyPr>
            <a:lstStyle/>
            <a:p>
              <a:r>
                <a:rPr lang="en-US" sz="3000" b="1" dirty="0">
                  <a:solidFill>
                    <a:schemeClr val="bg1"/>
                  </a:solidFill>
                </a:rPr>
                <a:t>Assumption</a:t>
              </a:r>
            </a:p>
          </p:txBody>
        </p:sp>
      </p:grpSp>
      <p:grpSp>
        <p:nvGrpSpPr>
          <p:cNvPr id="8" name="Group 7">
            <a:extLst>
              <a:ext uri="{FF2B5EF4-FFF2-40B4-BE49-F238E27FC236}">
                <a16:creationId xmlns:a16="http://schemas.microsoft.com/office/drawing/2014/main" id="{20B9FF6D-34F1-0C71-7237-2D751CE0F838}"/>
              </a:ext>
            </a:extLst>
          </p:cNvPr>
          <p:cNvGrpSpPr/>
          <p:nvPr/>
        </p:nvGrpSpPr>
        <p:grpSpPr>
          <a:xfrm>
            <a:off x="2581910" y="0"/>
            <a:ext cx="10706400" cy="6858000"/>
            <a:chOff x="2807045" y="0"/>
            <a:chExt cx="10706400" cy="6858000"/>
          </a:xfrm>
        </p:grpSpPr>
        <p:grpSp>
          <p:nvGrpSpPr>
            <p:cNvPr id="35" name="Group 34">
              <a:extLst>
                <a:ext uri="{FF2B5EF4-FFF2-40B4-BE49-F238E27FC236}">
                  <a16:creationId xmlns:a16="http://schemas.microsoft.com/office/drawing/2014/main" id="{7A78121F-3AAB-3BAB-8D80-A96385596134}"/>
                </a:ext>
              </a:extLst>
            </p:cNvPr>
            <p:cNvGrpSpPr/>
            <p:nvPr/>
          </p:nvGrpSpPr>
          <p:grpSpPr>
            <a:xfrm>
              <a:off x="2807045" y="0"/>
              <a:ext cx="10706400" cy="6858000"/>
              <a:chOff x="9390735" y="0"/>
              <a:chExt cx="10706400" cy="6858000"/>
            </a:xfrm>
          </p:grpSpPr>
          <p:grpSp>
            <p:nvGrpSpPr>
              <p:cNvPr id="36" name="Group 35">
                <a:extLst>
                  <a:ext uri="{FF2B5EF4-FFF2-40B4-BE49-F238E27FC236}">
                    <a16:creationId xmlns:a16="http://schemas.microsoft.com/office/drawing/2014/main" id="{446F3E86-8F06-C449-245B-F2EB1F1BF64F}"/>
                  </a:ext>
                </a:extLst>
              </p:cNvPr>
              <p:cNvGrpSpPr/>
              <p:nvPr/>
            </p:nvGrpSpPr>
            <p:grpSpPr>
              <a:xfrm>
                <a:off x="9390735" y="0"/>
                <a:ext cx="10706400" cy="6858000"/>
                <a:chOff x="1485600" y="0"/>
                <a:chExt cx="10706400" cy="6858000"/>
              </a:xfrm>
            </p:grpSpPr>
            <p:grpSp>
              <p:nvGrpSpPr>
                <p:cNvPr id="38" name="Group 37">
                  <a:extLst>
                    <a:ext uri="{FF2B5EF4-FFF2-40B4-BE49-F238E27FC236}">
                      <a16:creationId xmlns:a16="http://schemas.microsoft.com/office/drawing/2014/main" id="{1C89ED25-5957-B55B-BF1F-42092273A0E3}"/>
                    </a:ext>
                  </a:extLst>
                </p:cNvPr>
                <p:cNvGrpSpPr/>
                <p:nvPr/>
              </p:nvGrpSpPr>
              <p:grpSpPr>
                <a:xfrm>
                  <a:off x="1485600" y="0"/>
                  <a:ext cx="10706400" cy="6858000"/>
                  <a:chOff x="1548880" y="0"/>
                  <a:chExt cx="11476240" cy="6858000"/>
                </a:xfrm>
                <a:solidFill>
                  <a:srgbClr val="F9C46F"/>
                </a:solidFill>
              </p:grpSpPr>
              <p:sp>
                <p:nvSpPr>
                  <p:cNvPr id="42" name="Rectangle 41">
                    <a:extLst>
                      <a:ext uri="{FF2B5EF4-FFF2-40B4-BE49-F238E27FC236}">
                        <a16:creationId xmlns:a16="http://schemas.microsoft.com/office/drawing/2014/main" id="{EACD2476-20F7-6E6A-16E0-BB176CBEF41B}"/>
                      </a:ext>
                    </a:extLst>
                  </p:cNvPr>
                  <p:cNvSpPr/>
                  <p:nvPr/>
                </p:nvSpPr>
                <p:spPr>
                  <a:xfrm>
                    <a:off x="2195755" y="0"/>
                    <a:ext cx="10829365" cy="6858000"/>
                  </a:xfrm>
                  <a:prstGeom prst="rect">
                    <a:avLst/>
                  </a:prstGeom>
                  <a:grp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Rounded Rectangle 48">
                    <a:extLst>
                      <a:ext uri="{FF2B5EF4-FFF2-40B4-BE49-F238E27FC236}">
                        <a16:creationId xmlns:a16="http://schemas.microsoft.com/office/drawing/2014/main" id="{A2C00584-B257-0410-6143-1F823E99BB19}"/>
                      </a:ext>
                    </a:extLst>
                  </p:cNvPr>
                  <p:cNvSpPr/>
                  <p:nvPr/>
                </p:nvSpPr>
                <p:spPr>
                  <a:xfrm>
                    <a:off x="1548880" y="1632993"/>
                    <a:ext cx="1075765" cy="950259"/>
                  </a:xfrm>
                  <a:prstGeom prst="roundRect">
                    <a:avLst>
                      <a:gd name="adj" fmla="val 1478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9" name="Group 38">
                  <a:extLst>
                    <a:ext uri="{FF2B5EF4-FFF2-40B4-BE49-F238E27FC236}">
                      <a16:creationId xmlns:a16="http://schemas.microsoft.com/office/drawing/2014/main" id="{02519789-6C52-7C1C-143E-0B9028FC8539}"/>
                    </a:ext>
                  </a:extLst>
                </p:cNvPr>
                <p:cNvGrpSpPr/>
                <p:nvPr/>
              </p:nvGrpSpPr>
              <p:grpSpPr>
                <a:xfrm>
                  <a:off x="2945375" y="1439556"/>
                  <a:ext cx="3557155" cy="3978889"/>
                  <a:chOff x="2945375" y="1215514"/>
                  <a:chExt cx="3557155" cy="3978889"/>
                </a:xfrm>
              </p:grpSpPr>
              <p:sp>
                <p:nvSpPr>
                  <p:cNvPr id="40" name="TextBox 39">
                    <a:extLst>
                      <a:ext uri="{FF2B5EF4-FFF2-40B4-BE49-F238E27FC236}">
                        <a16:creationId xmlns:a16="http://schemas.microsoft.com/office/drawing/2014/main" id="{5F13213F-6FBB-4C01-8D4A-5EBD18736F8B}"/>
                      </a:ext>
                    </a:extLst>
                  </p:cNvPr>
                  <p:cNvSpPr txBox="1"/>
                  <p:nvPr/>
                </p:nvSpPr>
                <p:spPr>
                  <a:xfrm>
                    <a:off x="2945375" y="1215514"/>
                    <a:ext cx="1771650" cy="1446550"/>
                  </a:xfrm>
                  <a:prstGeom prst="rect">
                    <a:avLst/>
                  </a:prstGeom>
                  <a:noFill/>
                </p:spPr>
                <p:txBody>
                  <a:bodyPr wrap="square" rtlCol="0">
                    <a:spAutoFit/>
                  </a:bodyPr>
                  <a:lstStyle/>
                  <a:p>
                    <a:r>
                      <a:rPr lang="en-US" sz="8800" b="1" spc="-300" dirty="0">
                        <a:solidFill>
                          <a:schemeClr val="bg1"/>
                        </a:solidFill>
                        <a:latin typeface="Avenir Next" panose="020B0503020202020204" pitchFamily="34" charset="0"/>
                      </a:rPr>
                      <a:t>02</a:t>
                    </a:r>
                  </a:p>
                </p:txBody>
              </p:sp>
              <p:sp>
                <p:nvSpPr>
                  <p:cNvPr id="41" name="TextBox 40">
                    <a:extLst>
                      <a:ext uri="{FF2B5EF4-FFF2-40B4-BE49-F238E27FC236}">
                        <a16:creationId xmlns:a16="http://schemas.microsoft.com/office/drawing/2014/main" id="{7A0DF6CD-BC34-43E5-31C3-014880572304}"/>
                      </a:ext>
                    </a:extLst>
                  </p:cNvPr>
                  <p:cNvSpPr txBox="1"/>
                  <p:nvPr/>
                </p:nvSpPr>
                <p:spPr>
                  <a:xfrm>
                    <a:off x="2945375" y="2701413"/>
                    <a:ext cx="3557155" cy="2492990"/>
                  </a:xfrm>
                  <a:prstGeom prst="rect">
                    <a:avLst/>
                  </a:prstGeom>
                  <a:noFill/>
                  <a:ln>
                    <a:noFill/>
                  </a:ln>
                </p:spPr>
                <p:txBody>
                  <a:bodyPr wrap="square" rtlCol="0">
                    <a:spAutoFit/>
                  </a:bodyPr>
                  <a:lstStyle/>
                  <a:p>
                    <a:r>
                      <a:rPr lang="en-IN" sz="2600" b="0" i="0" u="none" strike="noStrike" dirty="0">
                        <a:solidFill>
                          <a:schemeClr val="tx1">
                            <a:lumMod val="85000"/>
                            <a:lumOff val="15000"/>
                          </a:schemeClr>
                        </a:solidFill>
                        <a:effectLst/>
                        <a:latin typeface="Avenir Next" panose="020B0503020202020204" pitchFamily="34" charset="0"/>
                      </a:rPr>
                      <a:t>The response variable should exhibit a dichotomous nature, meaning it can be categorised into two distinct groups</a:t>
                    </a:r>
                    <a:endParaRPr lang="en-US" sz="2600" spc="-150" dirty="0">
                      <a:solidFill>
                        <a:schemeClr val="tx1">
                          <a:lumMod val="85000"/>
                          <a:lumOff val="15000"/>
                        </a:schemeClr>
                      </a:solidFill>
                      <a:latin typeface="Avenir Next" panose="020B0503020202020204" pitchFamily="34" charset="0"/>
                    </a:endParaRPr>
                  </a:p>
                </p:txBody>
              </p:sp>
            </p:grpSp>
          </p:grpSp>
          <p:sp>
            <p:nvSpPr>
              <p:cNvPr id="37" name="TextBox 36">
                <a:extLst>
                  <a:ext uri="{FF2B5EF4-FFF2-40B4-BE49-F238E27FC236}">
                    <a16:creationId xmlns:a16="http://schemas.microsoft.com/office/drawing/2014/main" id="{2E4E35F0-A262-9CEC-560E-AB4DCC7828C7}"/>
                  </a:ext>
                </a:extLst>
              </p:cNvPr>
              <p:cNvSpPr txBox="1"/>
              <p:nvPr/>
            </p:nvSpPr>
            <p:spPr>
              <a:xfrm>
                <a:off x="9476509" y="1911927"/>
                <a:ext cx="615142" cy="400110"/>
              </a:xfrm>
              <a:prstGeom prst="rect">
                <a:avLst/>
              </a:prstGeom>
              <a:noFill/>
            </p:spPr>
            <p:txBody>
              <a:bodyPr wrap="square" rtlCol="0">
                <a:spAutoFit/>
              </a:bodyPr>
              <a:lstStyle/>
              <a:p>
                <a:r>
                  <a:rPr lang="en-US" sz="2000" b="1" dirty="0">
                    <a:solidFill>
                      <a:schemeClr val="bg1"/>
                    </a:solidFill>
                    <a:latin typeface="Avenir Next" panose="020B0503020202020204" pitchFamily="34" charset="0"/>
                  </a:rPr>
                  <a:t>02</a:t>
                </a:r>
              </a:p>
            </p:txBody>
          </p:sp>
        </p:grpSp>
        <p:sp>
          <p:nvSpPr>
            <p:cNvPr id="7" name="TextBox 6">
              <a:extLst>
                <a:ext uri="{FF2B5EF4-FFF2-40B4-BE49-F238E27FC236}">
                  <a16:creationId xmlns:a16="http://schemas.microsoft.com/office/drawing/2014/main" id="{D0162B57-57C7-CDEB-41C6-B96A4F1DD5A5}"/>
                </a:ext>
              </a:extLst>
            </p:cNvPr>
            <p:cNvSpPr txBox="1"/>
            <p:nvPr/>
          </p:nvSpPr>
          <p:spPr>
            <a:xfrm>
              <a:off x="4303358" y="1127459"/>
              <a:ext cx="2333058" cy="553998"/>
            </a:xfrm>
            <a:prstGeom prst="rect">
              <a:avLst/>
            </a:prstGeom>
            <a:noFill/>
          </p:spPr>
          <p:txBody>
            <a:bodyPr wrap="square" rtlCol="0">
              <a:spAutoFit/>
            </a:bodyPr>
            <a:lstStyle/>
            <a:p>
              <a:r>
                <a:rPr lang="en-US" sz="3000" b="1" dirty="0">
                  <a:solidFill>
                    <a:schemeClr val="bg1"/>
                  </a:solidFill>
                </a:rPr>
                <a:t>Assumption</a:t>
              </a:r>
            </a:p>
          </p:txBody>
        </p:sp>
      </p:grpSp>
      <p:grpSp>
        <p:nvGrpSpPr>
          <p:cNvPr id="31" name="Group 30">
            <a:extLst>
              <a:ext uri="{FF2B5EF4-FFF2-40B4-BE49-F238E27FC236}">
                <a16:creationId xmlns:a16="http://schemas.microsoft.com/office/drawing/2014/main" id="{A1CB8663-8E2F-E95B-48F9-C11F844797B8}"/>
              </a:ext>
            </a:extLst>
          </p:cNvPr>
          <p:cNvGrpSpPr/>
          <p:nvPr/>
        </p:nvGrpSpPr>
        <p:grpSpPr>
          <a:xfrm>
            <a:off x="9867491" y="0"/>
            <a:ext cx="10706400" cy="6858000"/>
            <a:chOff x="5065156" y="0"/>
            <a:chExt cx="10706400" cy="6858000"/>
          </a:xfrm>
        </p:grpSpPr>
        <p:grpSp>
          <p:nvGrpSpPr>
            <p:cNvPr id="9" name="Group 8">
              <a:extLst>
                <a:ext uri="{FF2B5EF4-FFF2-40B4-BE49-F238E27FC236}">
                  <a16:creationId xmlns:a16="http://schemas.microsoft.com/office/drawing/2014/main" id="{37437E92-BABA-BAE6-4704-883A577B54C6}"/>
                </a:ext>
              </a:extLst>
            </p:cNvPr>
            <p:cNvGrpSpPr/>
            <p:nvPr/>
          </p:nvGrpSpPr>
          <p:grpSpPr>
            <a:xfrm>
              <a:off x="5065156" y="0"/>
              <a:ext cx="10706400" cy="6858000"/>
              <a:chOff x="10113406" y="0"/>
              <a:chExt cx="10706400" cy="6858000"/>
            </a:xfrm>
          </p:grpSpPr>
          <p:grpSp>
            <p:nvGrpSpPr>
              <p:cNvPr id="10" name="Group 9">
                <a:extLst>
                  <a:ext uri="{FF2B5EF4-FFF2-40B4-BE49-F238E27FC236}">
                    <a16:creationId xmlns:a16="http://schemas.microsoft.com/office/drawing/2014/main" id="{62486C3E-E0A3-864B-E1E7-D7BF18993D68}"/>
                  </a:ext>
                </a:extLst>
              </p:cNvPr>
              <p:cNvGrpSpPr/>
              <p:nvPr/>
            </p:nvGrpSpPr>
            <p:grpSpPr>
              <a:xfrm>
                <a:off x="10113406" y="0"/>
                <a:ext cx="10706400" cy="6858000"/>
                <a:chOff x="1485600" y="0"/>
                <a:chExt cx="10706400" cy="6858000"/>
              </a:xfrm>
            </p:grpSpPr>
            <p:grpSp>
              <p:nvGrpSpPr>
                <p:cNvPr id="12" name="Group 11">
                  <a:extLst>
                    <a:ext uri="{FF2B5EF4-FFF2-40B4-BE49-F238E27FC236}">
                      <a16:creationId xmlns:a16="http://schemas.microsoft.com/office/drawing/2014/main" id="{B99A2E7A-16D3-5A02-F569-518C03F4A6AE}"/>
                    </a:ext>
                  </a:extLst>
                </p:cNvPr>
                <p:cNvGrpSpPr/>
                <p:nvPr/>
              </p:nvGrpSpPr>
              <p:grpSpPr>
                <a:xfrm>
                  <a:off x="1485600" y="0"/>
                  <a:ext cx="10706400" cy="6858000"/>
                  <a:chOff x="715760" y="0"/>
                  <a:chExt cx="11476240" cy="6858000"/>
                </a:xfrm>
                <a:solidFill>
                  <a:srgbClr val="DE5746"/>
                </a:solidFill>
              </p:grpSpPr>
              <p:sp>
                <p:nvSpPr>
                  <p:cNvPr id="16" name="Rectangle 15">
                    <a:extLst>
                      <a:ext uri="{FF2B5EF4-FFF2-40B4-BE49-F238E27FC236}">
                        <a16:creationId xmlns:a16="http://schemas.microsoft.com/office/drawing/2014/main" id="{66FF57B2-1A01-6379-EB45-3BC02A6AA4EB}"/>
                      </a:ext>
                    </a:extLst>
                  </p:cNvPr>
                  <p:cNvSpPr/>
                  <p:nvPr/>
                </p:nvSpPr>
                <p:spPr>
                  <a:xfrm>
                    <a:off x="1362635" y="0"/>
                    <a:ext cx="10829365" cy="6858000"/>
                  </a:xfrm>
                  <a:prstGeom prst="rect">
                    <a:avLst/>
                  </a:prstGeom>
                  <a:grp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ounded Rectangle 16">
                    <a:extLst>
                      <a:ext uri="{FF2B5EF4-FFF2-40B4-BE49-F238E27FC236}">
                        <a16:creationId xmlns:a16="http://schemas.microsoft.com/office/drawing/2014/main" id="{5FDA12A1-DA79-A9B4-1D7A-F98000A9B5FC}"/>
                      </a:ext>
                    </a:extLst>
                  </p:cNvPr>
                  <p:cNvSpPr/>
                  <p:nvPr/>
                </p:nvSpPr>
                <p:spPr>
                  <a:xfrm>
                    <a:off x="715760" y="2763961"/>
                    <a:ext cx="1075765" cy="950259"/>
                  </a:xfrm>
                  <a:prstGeom prst="roundRect">
                    <a:avLst>
                      <a:gd name="adj" fmla="val 1478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 name="Group 12">
                  <a:extLst>
                    <a:ext uri="{FF2B5EF4-FFF2-40B4-BE49-F238E27FC236}">
                      <a16:creationId xmlns:a16="http://schemas.microsoft.com/office/drawing/2014/main" id="{5BEE9641-8AEE-26D3-706A-94224B6F37DA}"/>
                    </a:ext>
                  </a:extLst>
                </p:cNvPr>
                <p:cNvGrpSpPr/>
                <p:nvPr/>
              </p:nvGrpSpPr>
              <p:grpSpPr>
                <a:xfrm>
                  <a:off x="2930627" y="839391"/>
                  <a:ext cx="3557155" cy="5179218"/>
                  <a:chOff x="2930627" y="1097527"/>
                  <a:chExt cx="3557155" cy="5179218"/>
                </a:xfrm>
              </p:grpSpPr>
              <p:sp>
                <p:nvSpPr>
                  <p:cNvPr id="14" name="TextBox 13">
                    <a:extLst>
                      <a:ext uri="{FF2B5EF4-FFF2-40B4-BE49-F238E27FC236}">
                        <a16:creationId xmlns:a16="http://schemas.microsoft.com/office/drawing/2014/main" id="{66E344FC-3E33-97F8-F271-9055AA752D84}"/>
                      </a:ext>
                    </a:extLst>
                  </p:cNvPr>
                  <p:cNvSpPr txBox="1"/>
                  <p:nvPr/>
                </p:nvSpPr>
                <p:spPr>
                  <a:xfrm>
                    <a:off x="2930627" y="1097527"/>
                    <a:ext cx="1771650" cy="1446550"/>
                  </a:xfrm>
                  <a:prstGeom prst="rect">
                    <a:avLst/>
                  </a:prstGeom>
                  <a:noFill/>
                </p:spPr>
                <p:txBody>
                  <a:bodyPr wrap="square" rtlCol="0">
                    <a:spAutoFit/>
                  </a:bodyPr>
                  <a:lstStyle/>
                  <a:p>
                    <a:r>
                      <a:rPr lang="en-US" sz="8800" b="1" spc="-300" dirty="0">
                        <a:solidFill>
                          <a:schemeClr val="bg1"/>
                        </a:solidFill>
                        <a:latin typeface="Avenir Next" panose="020B0503020202020204" pitchFamily="34" charset="0"/>
                      </a:rPr>
                      <a:t>03</a:t>
                    </a:r>
                  </a:p>
                </p:txBody>
              </p:sp>
              <p:sp>
                <p:nvSpPr>
                  <p:cNvPr id="15" name="TextBox 14">
                    <a:extLst>
                      <a:ext uri="{FF2B5EF4-FFF2-40B4-BE49-F238E27FC236}">
                        <a16:creationId xmlns:a16="http://schemas.microsoft.com/office/drawing/2014/main" id="{9D9B2C1F-C578-205E-C775-77BCBC499E3B}"/>
                      </a:ext>
                    </a:extLst>
                  </p:cNvPr>
                  <p:cNvSpPr txBox="1"/>
                  <p:nvPr/>
                </p:nvSpPr>
                <p:spPr>
                  <a:xfrm>
                    <a:off x="2930627" y="2583426"/>
                    <a:ext cx="3557155" cy="3693319"/>
                  </a:xfrm>
                  <a:prstGeom prst="rect">
                    <a:avLst/>
                  </a:prstGeom>
                  <a:noFill/>
                  <a:ln>
                    <a:noFill/>
                  </a:ln>
                </p:spPr>
                <p:txBody>
                  <a:bodyPr wrap="square" rtlCol="0">
                    <a:spAutoFit/>
                  </a:bodyPr>
                  <a:lstStyle/>
                  <a:p>
                    <a:r>
                      <a:rPr lang="en-IN" sz="2600" b="0" i="0" u="none" strike="noStrike" dirty="0">
                        <a:solidFill>
                          <a:schemeClr val="bg1"/>
                        </a:solidFill>
                        <a:effectLst/>
                        <a:latin typeface="Avenir Next" panose="020B0503020202020204" pitchFamily="34" charset="0"/>
                      </a:rPr>
                      <a:t>Categories should be both mutually exclusive and exhaustive, meaning that each case can only belong to one group and every case must be a member of one of the groups .</a:t>
                    </a:r>
                    <a:endParaRPr lang="en-US" sz="2600" spc="-150" dirty="0">
                      <a:solidFill>
                        <a:schemeClr val="bg1"/>
                      </a:solidFill>
                      <a:latin typeface="Avenir Next" panose="020B0503020202020204" pitchFamily="34" charset="0"/>
                    </a:endParaRPr>
                  </a:p>
                </p:txBody>
              </p:sp>
            </p:grpSp>
          </p:grpSp>
          <p:sp>
            <p:nvSpPr>
              <p:cNvPr id="11" name="TextBox 10">
                <a:extLst>
                  <a:ext uri="{FF2B5EF4-FFF2-40B4-BE49-F238E27FC236}">
                    <a16:creationId xmlns:a16="http://schemas.microsoft.com/office/drawing/2014/main" id="{3F376A73-ABDB-5BC3-DA25-451502EF54CB}"/>
                  </a:ext>
                </a:extLst>
              </p:cNvPr>
              <p:cNvSpPr txBox="1"/>
              <p:nvPr/>
            </p:nvSpPr>
            <p:spPr>
              <a:xfrm>
                <a:off x="10210800" y="3061854"/>
                <a:ext cx="615142" cy="400110"/>
              </a:xfrm>
              <a:prstGeom prst="rect">
                <a:avLst/>
              </a:prstGeom>
              <a:noFill/>
            </p:spPr>
            <p:txBody>
              <a:bodyPr wrap="square" rtlCol="0">
                <a:spAutoFit/>
              </a:bodyPr>
              <a:lstStyle/>
              <a:p>
                <a:r>
                  <a:rPr lang="en-US" sz="2000" b="1" dirty="0">
                    <a:solidFill>
                      <a:schemeClr val="bg1"/>
                    </a:solidFill>
                    <a:latin typeface="Avenir Next" panose="020B0503020202020204" pitchFamily="34" charset="0"/>
                  </a:rPr>
                  <a:t>03</a:t>
                </a:r>
              </a:p>
            </p:txBody>
          </p:sp>
        </p:grpSp>
        <p:sp>
          <p:nvSpPr>
            <p:cNvPr id="30" name="TextBox 29">
              <a:extLst>
                <a:ext uri="{FF2B5EF4-FFF2-40B4-BE49-F238E27FC236}">
                  <a16:creationId xmlns:a16="http://schemas.microsoft.com/office/drawing/2014/main" id="{1910376C-12E6-7746-F14F-9E02DA8C10BD}"/>
                </a:ext>
              </a:extLst>
            </p:cNvPr>
            <p:cNvSpPr txBox="1"/>
            <p:nvPr/>
          </p:nvSpPr>
          <p:spPr>
            <a:xfrm>
              <a:off x="6532208" y="536909"/>
              <a:ext cx="2333058" cy="553998"/>
            </a:xfrm>
            <a:prstGeom prst="rect">
              <a:avLst/>
            </a:prstGeom>
            <a:noFill/>
          </p:spPr>
          <p:txBody>
            <a:bodyPr wrap="square" rtlCol="0">
              <a:spAutoFit/>
            </a:bodyPr>
            <a:lstStyle/>
            <a:p>
              <a:r>
                <a:rPr lang="en-US" sz="3000" b="1" dirty="0">
                  <a:solidFill>
                    <a:schemeClr val="bg1"/>
                  </a:solidFill>
                </a:rPr>
                <a:t>Assumption</a:t>
              </a:r>
            </a:p>
          </p:txBody>
        </p:sp>
      </p:grpSp>
      <p:grpSp>
        <p:nvGrpSpPr>
          <p:cNvPr id="84" name="Group 83">
            <a:extLst>
              <a:ext uri="{FF2B5EF4-FFF2-40B4-BE49-F238E27FC236}">
                <a16:creationId xmlns:a16="http://schemas.microsoft.com/office/drawing/2014/main" id="{73D21EF7-E564-6B72-AF38-640B7E07C9DA}"/>
              </a:ext>
            </a:extLst>
          </p:cNvPr>
          <p:cNvGrpSpPr/>
          <p:nvPr/>
        </p:nvGrpSpPr>
        <p:grpSpPr>
          <a:xfrm>
            <a:off x="10676158" y="0"/>
            <a:ext cx="10706400" cy="6858000"/>
            <a:chOff x="10478728" y="190500"/>
            <a:chExt cx="10706400" cy="6858000"/>
          </a:xfrm>
        </p:grpSpPr>
        <p:grpSp>
          <p:nvGrpSpPr>
            <p:cNvPr id="33" name="Group 32">
              <a:extLst>
                <a:ext uri="{FF2B5EF4-FFF2-40B4-BE49-F238E27FC236}">
                  <a16:creationId xmlns:a16="http://schemas.microsoft.com/office/drawing/2014/main" id="{A233BDD4-832E-639B-12A9-71D7C7097590}"/>
                </a:ext>
              </a:extLst>
            </p:cNvPr>
            <p:cNvGrpSpPr/>
            <p:nvPr/>
          </p:nvGrpSpPr>
          <p:grpSpPr>
            <a:xfrm>
              <a:off x="10478728" y="190500"/>
              <a:ext cx="10706400" cy="6858000"/>
              <a:chOff x="10821628" y="0"/>
              <a:chExt cx="10706400" cy="6858000"/>
            </a:xfrm>
          </p:grpSpPr>
          <p:grpSp>
            <p:nvGrpSpPr>
              <p:cNvPr id="43" name="Group 42">
                <a:extLst>
                  <a:ext uri="{FF2B5EF4-FFF2-40B4-BE49-F238E27FC236}">
                    <a16:creationId xmlns:a16="http://schemas.microsoft.com/office/drawing/2014/main" id="{B5D893F1-2603-8D0E-4F61-9FD2939DA099}"/>
                  </a:ext>
                </a:extLst>
              </p:cNvPr>
              <p:cNvGrpSpPr/>
              <p:nvPr/>
            </p:nvGrpSpPr>
            <p:grpSpPr>
              <a:xfrm>
                <a:off x="10821628" y="0"/>
                <a:ext cx="10706400" cy="6858000"/>
                <a:chOff x="1485899" y="0"/>
                <a:chExt cx="10706400" cy="6858000"/>
              </a:xfrm>
            </p:grpSpPr>
            <p:grpSp>
              <p:nvGrpSpPr>
                <p:cNvPr id="45" name="Group 44">
                  <a:extLst>
                    <a:ext uri="{FF2B5EF4-FFF2-40B4-BE49-F238E27FC236}">
                      <a16:creationId xmlns:a16="http://schemas.microsoft.com/office/drawing/2014/main" id="{B2BED725-35E3-2D3A-8897-0D5FC820CC73}"/>
                    </a:ext>
                  </a:extLst>
                </p:cNvPr>
                <p:cNvGrpSpPr/>
                <p:nvPr/>
              </p:nvGrpSpPr>
              <p:grpSpPr>
                <a:xfrm>
                  <a:off x="1485899" y="0"/>
                  <a:ext cx="10706400" cy="6858000"/>
                  <a:chOff x="1485900" y="0"/>
                  <a:chExt cx="10706101" cy="6858000"/>
                </a:xfrm>
              </p:grpSpPr>
              <p:sp>
                <p:nvSpPr>
                  <p:cNvPr id="69" name="Rectangle 68">
                    <a:extLst>
                      <a:ext uri="{FF2B5EF4-FFF2-40B4-BE49-F238E27FC236}">
                        <a16:creationId xmlns:a16="http://schemas.microsoft.com/office/drawing/2014/main" id="{54A1A0A1-E5A4-3C37-A35C-E1F8F194D408}"/>
                      </a:ext>
                    </a:extLst>
                  </p:cNvPr>
                  <p:cNvSpPr/>
                  <p:nvPr/>
                </p:nvSpPr>
                <p:spPr>
                  <a:xfrm>
                    <a:off x="2112000" y="0"/>
                    <a:ext cx="10080001" cy="6858000"/>
                  </a:xfrm>
                  <a:prstGeom prst="rect">
                    <a:avLst/>
                  </a:prstGeom>
                  <a:solidFill>
                    <a:srgbClr val="8B322C"/>
                  </a:solid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0" name="Rounded Rectangle 69">
                    <a:extLst>
                      <a:ext uri="{FF2B5EF4-FFF2-40B4-BE49-F238E27FC236}">
                        <a16:creationId xmlns:a16="http://schemas.microsoft.com/office/drawing/2014/main" id="{F9DEAC94-5303-6443-66A0-F55BB34EAE96}"/>
                      </a:ext>
                    </a:extLst>
                  </p:cNvPr>
                  <p:cNvSpPr/>
                  <p:nvPr/>
                </p:nvSpPr>
                <p:spPr>
                  <a:xfrm>
                    <a:off x="1485900" y="3894930"/>
                    <a:ext cx="999764" cy="950259"/>
                  </a:xfrm>
                  <a:prstGeom prst="roundRect">
                    <a:avLst>
                      <a:gd name="adj" fmla="val 14780"/>
                    </a:avLst>
                  </a:prstGeom>
                  <a:solidFill>
                    <a:srgbClr val="8B322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6" name="Group 45">
                  <a:extLst>
                    <a:ext uri="{FF2B5EF4-FFF2-40B4-BE49-F238E27FC236}">
                      <a16:creationId xmlns:a16="http://schemas.microsoft.com/office/drawing/2014/main" id="{3835BDB3-C22D-21A1-E46C-C0C5540699CE}"/>
                    </a:ext>
                  </a:extLst>
                </p:cNvPr>
                <p:cNvGrpSpPr/>
                <p:nvPr/>
              </p:nvGrpSpPr>
              <p:grpSpPr>
                <a:xfrm>
                  <a:off x="2945375" y="839391"/>
                  <a:ext cx="4355077" cy="5179218"/>
                  <a:chOff x="2945375" y="1215514"/>
                  <a:chExt cx="4355077" cy="5179218"/>
                </a:xfrm>
              </p:grpSpPr>
              <p:sp>
                <p:nvSpPr>
                  <p:cNvPr id="47" name="TextBox 46">
                    <a:extLst>
                      <a:ext uri="{FF2B5EF4-FFF2-40B4-BE49-F238E27FC236}">
                        <a16:creationId xmlns:a16="http://schemas.microsoft.com/office/drawing/2014/main" id="{BB1782CA-3E51-7828-D4EA-141CC371CD79}"/>
                      </a:ext>
                    </a:extLst>
                  </p:cNvPr>
                  <p:cNvSpPr txBox="1"/>
                  <p:nvPr/>
                </p:nvSpPr>
                <p:spPr>
                  <a:xfrm>
                    <a:off x="2945375" y="1215514"/>
                    <a:ext cx="1771650" cy="1446550"/>
                  </a:xfrm>
                  <a:prstGeom prst="rect">
                    <a:avLst/>
                  </a:prstGeom>
                  <a:noFill/>
                </p:spPr>
                <p:txBody>
                  <a:bodyPr wrap="square" rtlCol="0">
                    <a:spAutoFit/>
                  </a:bodyPr>
                  <a:lstStyle/>
                  <a:p>
                    <a:r>
                      <a:rPr lang="en-US" sz="8800" b="1" spc="-300" dirty="0">
                        <a:solidFill>
                          <a:schemeClr val="bg1"/>
                        </a:solidFill>
                        <a:latin typeface="Avenir Next" panose="020B0503020202020204" pitchFamily="34" charset="0"/>
                      </a:rPr>
                      <a:t>04</a:t>
                    </a:r>
                  </a:p>
                </p:txBody>
              </p:sp>
              <p:sp>
                <p:nvSpPr>
                  <p:cNvPr id="68" name="TextBox 67">
                    <a:extLst>
                      <a:ext uri="{FF2B5EF4-FFF2-40B4-BE49-F238E27FC236}">
                        <a16:creationId xmlns:a16="http://schemas.microsoft.com/office/drawing/2014/main" id="{ABC22F02-B3AB-80CE-A67D-27E908AC2D57}"/>
                      </a:ext>
                    </a:extLst>
                  </p:cNvPr>
                  <p:cNvSpPr txBox="1"/>
                  <p:nvPr/>
                </p:nvSpPr>
                <p:spPr>
                  <a:xfrm>
                    <a:off x="2945375" y="2701413"/>
                    <a:ext cx="4355077" cy="3693319"/>
                  </a:xfrm>
                  <a:prstGeom prst="rect">
                    <a:avLst/>
                  </a:prstGeom>
                  <a:noFill/>
                  <a:ln>
                    <a:noFill/>
                  </a:ln>
                </p:spPr>
                <p:txBody>
                  <a:bodyPr wrap="square" rtlCol="0">
                    <a:spAutoFit/>
                  </a:bodyPr>
                  <a:lstStyle/>
                  <a:p>
                    <a:r>
                      <a:rPr lang="en-IN" sz="2600" b="0" i="0" u="none" strike="noStrike" dirty="0">
                        <a:solidFill>
                          <a:schemeClr val="bg1"/>
                        </a:solidFill>
                        <a:effectLst/>
                        <a:latin typeface="Avenir Next" panose="020B0503020202020204" pitchFamily="34" charset="0"/>
                      </a:rPr>
                      <a:t>In contrast to linear regression, Logistic Regression often demands larger sample sizes due to the reliance on maximum likelihood estimation. Which is based on approximations derived from large sample theory.</a:t>
                    </a:r>
                    <a:endParaRPr lang="en-US" sz="2600" spc="-150" dirty="0">
                      <a:solidFill>
                        <a:schemeClr val="bg1"/>
                      </a:solidFill>
                      <a:latin typeface="Avenir Next" panose="020B0503020202020204" pitchFamily="34" charset="0"/>
                    </a:endParaRPr>
                  </a:p>
                </p:txBody>
              </p:sp>
            </p:grpSp>
          </p:grpSp>
          <p:sp>
            <p:nvSpPr>
              <p:cNvPr id="44" name="TextBox 43">
                <a:extLst>
                  <a:ext uri="{FF2B5EF4-FFF2-40B4-BE49-F238E27FC236}">
                    <a16:creationId xmlns:a16="http://schemas.microsoft.com/office/drawing/2014/main" id="{5851774F-AF7C-243A-482D-7625BAB0890B}"/>
                  </a:ext>
                </a:extLst>
              </p:cNvPr>
              <p:cNvSpPr txBox="1"/>
              <p:nvPr/>
            </p:nvSpPr>
            <p:spPr>
              <a:xfrm>
                <a:off x="10909069" y="4209011"/>
                <a:ext cx="615142" cy="400110"/>
              </a:xfrm>
              <a:prstGeom prst="rect">
                <a:avLst/>
              </a:prstGeom>
              <a:noFill/>
            </p:spPr>
            <p:txBody>
              <a:bodyPr wrap="square" rtlCol="0">
                <a:spAutoFit/>
              </a:bodyPr>
              <a:lstStyle/>
              <a:p>
                <a:r>
                  <a:rPr lang="en-US" sz="2000" b="1" dirty="0">
                    <a:solidFill>
                      <a:schemeClr val="bg1"/>
                    </a:solidFill>
                    <a:latin typeface="Avenir Next" panose="020B0503020202020204" pitchFamily="34" charset="0"/>
                  </a:rPr>
                  <a:t>04</a:t>
                </a:r>
              </a:p>
            </p:txBody>
          </p:sp>
        </p:grpSp>
        <p:sp>
          <p:nvSpPr>
            <p:cNvPr id="83" name="TextBox 82">
              <a:extLst>
                <a:ext uri="{FF2B5EF4-FFF2-40B4-BE49-F238E27FC236}">
                  <a16:creationId xmlns:a16="http://schemas.microsoft.com/office/drawing/2014/main" id="{A00BBB36-0017-8ACE-7CE1-F2D4989A1C1F}"/>
                </a:ext>
              </a:extLst>
            </p:cNvPr>
            <p:cNvSpPr txBox="1"/>
            <p:nvPr/>
          </p:nvSpPr>
          <p:spPr>
            <a:xfrm>
              <a:off x="11923358" y="689309"/>
              <a:ext cx="2333058" cy="553998"/>
            </a:xfrm>
            <a:prstGeom prst="rect">
              <a:avLst/>
            </a:prstGeom>
            <a:noFill/>
          </p:spPr>
          <p:txBody>
            <a:bodyPr wrap="square" rtlCol="0">
              <a:spAutoFit/>
            </a:bodyPr>
            <a:lstStyle/>
            <a:p>
              <a:r>
                <a:rPr lang="en-US" sz="3000" b="1" dirty="0">
                  <a:solidFill>
                    <a:schemeClr val="bg1"/>
                  </a:solidFill>
                </a:rPr>
                <a:t>Assumption</a:t>
              </a:r>
            </a:p>
          </p:txBody>
        </p:sp>
      </p:grpSp>
    </p:spTree>
    <p:extLst>
      <p:ext uri="{BB962C8B-B14F-4D97-AF65-F5344CB8AC3E}">
        <p14:creationId xmlns:p14="http://schemas.microsoft.com/office/powerpoint/2010/main" val="37617890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7" name="Group 26">
            <a:extLst>
              <a:ext uri="{FF2B5EF4-FFF2-40B4-BE49-F238E27FC236}">
                <a16:creationId xmlns:a16="http://schemas.microsoft.com/office/drawing/2014/main" id="{5CDC44B6-E17E-043C-5C45-84B4EDED0624}"/>
              </a:ext>
            </a:extLst>
          </p:cNvPr>
          <p:cNvGrpSpPr/>
          <p:nvPr/>
        </p:nvGrpSpPr>
        <p:grpSpPr>
          <a:xfrm>
            <a:off x="0" y="-130629"/>
            <a:ext cx="12192000" cy="6988629"/>
            <a:chOff x="-200805" y="-262424"/>
            <a:chExt cx="12638334" cy="7345613"/>
          </a:xfrm>
        </p:grpSpPr>
        <p:sp>
          <p:nvSpPr>
            <p:cNvPr id="21" name="Hexagon 20">
              <a:extLst>
                <a:ext uri="{FF2B5EF4-FFF2-40B4-BE49-F238E27FC236}">
                  <a16:creationId xmlns:a16="http://schemas.microsoft.com/office/drawing/2014/main" id="{8BEC96B3-0BFE-2B29-FE2E-03C5FC4F3456}"/>
                </a:ext>
              </a:extLst>
            </p:cNvPr>
            <p:cNvSpPr/>
            <p:nvPr/>
          </p:nvSpPr>
          <p:spPr>
            <a:xfrm rot="21584110">
              <a:off x="-200805" y="-262424"/>
              <a:ext cx="12638334" cy="7345613"/>
            </a:xfrm>
            <a:prstGeom prst="hexagon">
              <a:avLst>
                <a:gd name="adj" fmla="val 0"/>
                <a:gd name="vf" fmla="val 115470"/>
              </a:avLst>
            </a:prstGeom>
            <a:solidFill>
              <a:srgbClr val="9BA49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p>
          </p:txBody>
        </p:sp>
        <p:sp>
          <p:nvSpPr>
            <p:cNvPr id="25" name="TextBox 24">
              <a:extLst>
                <a:ext uri="{FF2B5EF4-FFF2-40B4-BE49-F238E27FC236}">
                  <a16:creationId xmlns:a16="http://schemas.microsoft.com/office/drawing/2014/main" id="{2813CE8D-2813-0172-31DE-AF1FFB1BDA25}"/>
                </a:ext>
              </a:extLst>
            </p:cNvPr>
            <p:cNvSpPr txBox="1"/>
            <p:nvPr/>
          </p:nvSpPr>
          <p:spPr>
            <a:xfrm rot="16200000">
              <a:off x="-2820079" y="2974504"/>
              <a:ext cx="6907966" cy="989036"/>
            </a:xfrm>
            <a:prstGeom prst="rect">
              <a:avLst/>
            </a:prstGeom>
            <a:noFill/>
            <a:ln>
              <a:noFill/>
            </a:ln>
          </p:spPr>
          <p:txBody>
            <a:bodyPr wrap="square" rtlCol="0">
              <a:spAutoFit/>
            </a:bodyPr>
            <a:lstStyle/>
            <a:p>
              <a:pPr algn="ctr" rtl="0">
                <a:spcBef>
                  <a:spcPts val="0"/>
                </a:spcBef>
                <a:spcAft>
                  <a:spcPts val="0"/>
                </a:spcAft>
              </a:pPr>
              <a:r>
                <a:rPr lang="en-IN" sz="5600" b="1" i="0" spc="-150" dirty="0">
                  <a:solidFill>
                    <a:srgbClr val="F3E8B6"/>
                  </a:solidFill>
                  <a:effectLst/>
                  <a:latin typeface="Avenir Next" panose="020B0503020202020204" pitchFamily="34" charset="0"/>
                </a:rPr>
                <a:t>Logistic</a:t>
              </a:r>
              <a:r>
                <a:rPr lang="en-IN" sz="5600" b="1" i="0" spc="-150" dirty="0">
                  <a:solidFill>
                    <a:schemeClr val="bg1"/>
                  </a:solidFill>
                  <a:effectLst/>
                  <a:latin typeface="Avenir Next" panose="020B0503020202020204" pitchFamily="34" charset="0"/>
                </a:rPr>
                <a:t> Regression</a:t>
              </a:r>
              <a:endParaRPr lang="en-IN" sz="5600" b="1" spc="-150" dirty="0">
                <a:solidFill>
                  <a:schemeClr val="bg1"/>
                </a:solidFill>
                <a:effectLst/>
                <a:latin typeface="Avenir Next" panose="020B0503020202020204" pitchFamily="34" charset="0"/>
              </a:endParaRPr>
            </a:p>
          </p:txBody>
        </p:sp>
      </p:grpSp>
      <p:grpSp>
        <p:nvGrpSpPr>
          <p:cNvPr id="86" name="Group 85">
            <a:extLst>
              <a:ext uri="{FF2B5EF4-FFF2-40B4-BE49-F238E27FC236}">
                <a16:creationId xmlns:a16="http://schemas.microsoft.com/office/drawing/2014/main" id="{204062F3-F095-BE70-B5F3-47D2FC22D07E}"/>
              </a:ext>
            </a:extLst>
          </p:cNvPr>
          <p:cNvGrpSpPr/>
          <p:nvPr/>
        </p:nvGrpSpPr>
        <p:grpSpPr>
          <a:xfrm>
            <a:off x="1616525" y="0"/>
            <a:ext cx="10744500" cy="6858000"/>
            <a:chOff x="1630380" y="0"/>
            <a:chExt cx="10744500" cy="6858000"/>
          </a:xfrm>
        </p:grpSpPr>
        <p:grpSp>
          <p:nvGrpSpPr>
            <p:cNvPr id="2" name="Group 1">
              <a:extLst>
                <a:ext uri="{FF2B5EF4-FFF2-40B4-BE49-F238E27FC236}">
                  <a16:creationId xmlns:a16="http://schemas.microsoft.com/office/drawing/2014/main" id="{25D8645A-B84E-9CC3-21E5-56518769294A}"/>
                </a:ext>
              </a:extLst>
            </p:cNvPr>
            <p:cNvGrpSpPr/>
            <p:nvPr/>
          </p:nvGrpSpPr>
          <p:grpSpPr>
            <a:xfrm>
              <a:off x="1630380" y="0"/>
              <a:ext cx="10744500" cy="6858000"/>
              <a:chOff x="1668480" y="0"/>
              <a:chExt cx="10744500" cy="6858000"/>
            </a:xfrm>
          </p:grpSpPr>
          <p:sp>
            <p:nvSpPr>
              <p:cNvPr id="81" name="Rectangle 80">
                <a:extLst>
                  <a:ext uri="{FF2B5EF4-FFF2-40B4-BE49-F238E27FC236}">
                    <a16:creationId xmlns:a16="http://schemas.microsoft.com/office/drawing/2014/main" id="{B6898DAF-5D52-93F5-7A3A-62D73D850FC1}"/>
                  </a:ext>
                </a:extLst>
              </p:cNvPr>
              <p:cNvSpPr/>
              <p:nvPr/>
            </p:nvSpPr>
            <p:spPr>
              <a:xfrm>
                <a:off x="2079041" y="0"/>
                <a:ext cx="10333939" cy="6858000"/>
              </a:xfrm>
              <a:prstGeom prst="rect">
                <a:avLst/>
              </a:prstGeom>
              <a:solidFill>
                <a:srgbClr val="4794AF"/>
              </a:solid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Rounded Rectangle 81">
                <a:extLst>
                  <a:ext uri="{FF2B5EF4-FFF2-40B4-BE49-F238E27FC236}">
                    <a16:creationId xmlns:a16="http://schemas.microsoft.com/office/drawing/2014/main" id="{AAAD688F-06FE-45E2-B03D-0E90F4A71C69}"/>
                  </a:ext>
                </a:extLst>
              </p:cNvPr>
              <p:cNvSpPr/>
              <p:nvPr/>
            </p:nvSpPr>
            <p:spPr>
              <a:xfrm>
                <a:off x="1668480" y="502025"/>
                <a:ext cx="1026551" cy="950259"/>
              </a:xfrm>
              <a:prstGeom prst="roundRect">
                <a:avLst>
                  <a:gd name="adj" fmla="val 14780"/>
                </a:avLst>
              </a:prstGeom>
              <a:solidFill>
                <a:srgbClr val="4794A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 name="Group 4">
                <a:extLst>
                  <a:ext uri="{FF2B5EF4-FFF2-40B4-BE49-F238E27FC236}">
                    <a16:creationId xmlns:a16="http://schemas.microsoft.com/office/drawing/2014/main" id="{2EDD504F-3BA4-5FBE-2819-7FA5DB87C658}"/>
                  </a:ext>
                </a:extLst>
              </p:cNvPr>
              <p:cNvGrpSpPr/>
              <p:nvPr/>
            </p:nvGrpSpPr>
            <p:grpSpPr>
              <a:xfrm>
                <a:off x="3246241" y="1439556"/>
                <a:ext cx="3557155" cy="3978889"/>
                <a:chOff x="2945375" y="1215514"/>
                <a:chExt cx="3557155" cy="3978889"/>
              </a:xfrm>
            </p:grpSpPr>
            <p:sp>
              <p:nvSpPr>
                <p:cNvPr id="3" name="TextBox 2">
                  <a:extLst>
                    <a:ext uri="{FF2B5EF4-FFF2-40B4-BE49-F238E27FC236}">
                      <a16:creationId xmlns:a16="http://schemas.microsoft.com/office/drawing/2014/main" id="{D228A47B-D2B0-02D0-CD5D-340EBF8C00AD}"/>
                    </a:ext>
                  </a:extLst>
                </p:cNvPr>
                <p:cNvSpPr txBox="1"/>
                <p:nvPr/>
              </p:nvSpPr>
              <p:spPr>
                <a:xfrm>
                  <a:off x="2945375" y="1215514"/>
                  <a:ext cx="1771650" cy="1446550"/>
                </a:xfrm>
                <a:prstGeom prst="rect">
                  <a:avLst/>
                </a:prstGeom>
                <a:noFill/>
              </p:spPr>
              <p:txBody>
                <a:bodyPr wrap="square" rtlCol="0">
                  <a:spAutoFit/>
                </a:bodyPr>
                <a:lstStyle/>
                <a:p>
                  <a:r>
                    <a:rPr lang="en-US" sz="8800" b="1" spc="-300" dirty="0">
                      <a:solidFill>
                        <a:schemeClr val="bg1"/>
                      </a:solidFill>
                      <a:latin typeface="Avenir Next" panose="020B0503020202020204" pitchFamily="34" charset="0"/>
                    </a:rPr>
                    <a:t>01</a:t>
                  </a:r>
                </a:p>
              </p:txBody>
            </p:sp>
            <p:sp>
              <p:nvSpPr>
                <p:cNvPr id="4" name="TextBox 3">
                  <a:extLst>
                    <a:ext uri="{FF2B5EF4-FFF2-40B4-BE49-F238E27FC236}">
                      <a16:creationId xmlns:a16="http://schemas.microsoft.com/office/drawing/2014/main" id="{C4F2BBC7-FF63-8986-B28D-4B783053D6AB}"/>
                    </a:ext>
                  </a:extLst>
                </p:cNvPr>
                <p:cNvSpPr txBox="1"/>
                <p:nvPr/>
              </p:nvSpPr>
              <p:spPr>
                <a:xfrm>
                  <a:off x="2945375" y="2701413"/>
                  <a:ext cx="3557155" cy="2492990"/>
                </a:xfrm>
                <a:prstGeom prst="rect">
                  <a:avLst/>
                </a:prstGeom>
                <a:noFill/>
                <a:ln>
                  <a:noFill/>
                </a:ln>
              </p:spPr>
              <p:txBody>
                <a:bodyPr wrap="square" rtlCol="0">
                  <a:spAutoFit/>
                </a:bodyPr>
                <a:lstStyle/>
                <a:p>
                  <a:r>
                    <a:rPr lang="en-US" sz="2600" spc="-150" dirty="0">
                      <a:solidFill>
                        <a:schemeClr val="bg1"/>
                      </a:solidFill>
                      <a:latin typeface="Avenir Next" panose="020B0503020202020204" pitchFamily="34" charset="0"/>
                    </a:rPr>
                    <a:t>Logistic Regression doesn't Presuppose any linear relationship between  the predictor and the response variable.</a:t>
                  </a:r>
                </a:p>
              </p:txBody>
            </p:sp>
          </p:grpSp>
          <p:sp>
            <p:nvSpPr>
              <p:cNvPr id="48" name="TextBox 47">
                <a:extLst>
                  <a:ext uri="{FF2B5EF4-FFF2-40B4-BE49-F238E27FC236}">
                    <a16:creationId xmlns:a16="http://schemas.microsoft.com/office/drawing/2014/main" id="{A40F0328-D538-7255-DD43-B32947785029}"/>
                  </a:ext>
                </a:extLst>
              </p:cNvPr>
              <p:cNvSpPr txBox="1"/>
              <p:nvPr/>
            </p:nvSpPr>
            <p:spPr>
              <a:xfrm>
                <a:off x="1762387" y="817418"/>
                <a:ext cx="615142" cy="400110"/>
              </a:xfrm>
              <a:prstGeom prst="rect">
                <a:avLst/>
              </a:prstGeom>
              <a:noFill/>
            </p:spPr>
            <p:txBody>
              <a:bodyPr wrap="square" rtlCol="0">
                <a:spAutoFit/>
              </a:bodyPr>
              <a:lstStyle/>
              <a:p>
                <a:r>
                  <a:rPr lang="en-US" sz="2000" b="1" dirty="0">
                    <a:solidFill>
                      <a:schemeClr val="bg1"/>
                    </a:solidFill>
                    <a:latin typeface="Avenir Next" panose="020B0503020202020204" pitchFamily="34" charset="0"/>
                  </a:rPr>
                  <a:t>01</a:t>
                </a:r>
              </a:p>
            </p:txBody>
          </p:sp>
        </p:grpSp>
        <p:sp>
          <p:nvSpPr>
            <p:cNvPr id="32" name="TextBox 31">
              <a:extLst>
                <a:ext uri="{FF2B5EF4-FFF2-40B4-BE49-F238E27FC236}">
                  <a16:creationId xmlns:a16="http://schemas.microsoft.com/office/drawing/2014/main" id="{32FFFCBC-C5F2-8EDE-798F-BDDFD6E8B452}"/>
                </a:ext>
              </a:extLst>
            </p:cNvPr>
            <p:cNvSpPr txBox="1"/>
            <p:nvPr/>
          </p:nvSpPr>
          <p:spPr>
            <a:xfrm>
              <a:off x="3350858" y="1127459"/>
              <a:ext cx="2333058" cy="553998"/>
            </a:xfrm>
            <a:prstGeom prst="rect">
              <a:avLst/>
            </a:prstGeom>
            <a:noFill/>
          </p:spPr>
          <p:txBody>
            <a:bodyPr wrap="square" rtlCol="0">
              <a:spAutoFit/>
            </a:bodyPr>
            <a:lstStyle/>
            <a:p>
              <a:r>
                <a:rPr lang="en-US" sz="3000" b="1" dirty="0">
                  <a:solidFill>
                    <a:schemeClr val="bg1"/>
                  </a:solidFill>
                </a:rPr>
                <a:t>Assumption</a:t>
              </a:r>
            </a:p>
          </p:txBody>
        </p:sp>
      </p:grpSp>
      <p:grpSp>
        <p:nvGrpSpPr>
          <p:cNvPr id="8" name="Group 7">
            <a:extLst>
              <a:ext uri="{FF2B5EF4-FFF2-40B4-BE49-F238E27FC236}">
                <a16:creationId xmlns:a16="http://schemas.microsoft.com/office/drawing/2014/main" id="{20B9FF6D-34F1-0C71-7237-2D751CE0F838}"/>
              </a:ext>
            </a:extLst>
          </p:cNvPr>
          <p:cNvGrpSpPr/>
          <p:nvPr/>
        </p:nvGrpSpPr>
        <p:grpSpPr>
          <a:xfrm>
            <a:off x="2526490" y="0"/>
            <a:ext cx="10706400" cy="6858000"/>
            <a:chOff x="2807045" y="0"/>
            <a:chExt cx="10706400" cy="6858000"/>
          </a:xfrm>
        </p:grpSpPr>
        <p:grpSp>
          <p:nvGrpSpPr>
            <p:cNvPr id="35" name="Group 34">
              <a:extLst>
                <a:ext uri="{FF2B5EF4-FFF2-40B4-BE49-F238E27FC236}">
                  <a16:creationId xmlns:a16="http://schemas.microsoft.com/office/drawing/2014/main" id="{7A78121F-3AAB-3BAB-8D80-A96385596134}"/>
                </a:ext>
              </a:extLst>
            </p:cNvPr>
            <p:cNvGrpSpPr/>
            <p:nvPr/>
          </p:nvGrpSpPr>
          <p:grpSpPr>
            <a:xfrm>
              <a:off x="2807045" y="0"/>
              <a:ext cx="10706400" cy="6858000"/>
              <a:chOff x="9390735" y="0"/>
              <a:chExt cx="10706400" cy="6858000"/>
            </a:xfrm>
          </p:grpSpPr>
          <p:grpSp>
            <p:nvGrpSpPr>
              <p:cNvPr id="36" name="Group 35">
                <a:extLst>
                  <a:ext uri="{FF2B5EF4-FFF2-40B4-BE49-F238E27FC236}">
                    <a16:creationId xmlns:a16="http://schemas.microsoft.com/office/drawing/2014/main" id="{446F3E86-8F06-C449-245B-F2EB1F1BF64F}"/>
                  </a:ext>
                </a:extLst>
              </p:cNvPr>
              <p:cNvGrpSpPr/>
              <p:nvPr/>
            </p:nvGrpSpPr>
            <p:grpSpPr>
              <a:xfrm>
                <a:off x="9390735" y="0"/>
                <a:ext cx="10706400" cy="6858000"/>
                <a:chOff x="1485600" y="0"/>
                <a:chExt cx="10706400" cy="6858000"/>
              </a:xfrm>
            </p:grpSpPr>
            <p:grpSp>
              <p:nvGrpSpPr>
                <p:cNvPr id="38" name="Group 37">
                  <a:extLst>
                    <a:ext uri="{FF2B5EF4-FFF2-40B4-BE49-F238E27FC236}">
                      <a16:creationId xmlns:a16="http://schemas.microsoft.com/office/drawing/2014/main" id="{1C89ED25-5957-B55B-BF1F-42092273A0E3}"/>
                    </a:ext>
                  </a:extLst>
                </p:cNvPr>
                <p:cNvGrpSpPr/>
                <p:nvPr/>
              </p:nvGrpSpPr>
              <p:grpSpPr>
                <a:xfrm>
                  <a:off x="1485600" y="0"/>
                  <a:ext cx="10706400" cy="6858000"/>
                  <a:chOff x="1548880" y="0"/>
                  <a:chExt cx="11476240" cy="6858000"/>
                </a:xfrm>
                <a:solidFill>
                  <a:srgbClr val="F9C46F"/>
                </a:solidFill>
              </p:grpSpPr>
              <p:sp>
                <p:nvSpPr>
                  <p:cNvPr id="42" name="Rectangle 41">
                    <a:extLst>
                      <a:ext uri="{FF2B5EF4-FFF2-40B4-BE49-F238E27FC236}">
                        <a16:creationId xmlns:a16="http://schemas.microsoft.com/office/drawing/2014/main" id="{EACD2476-20F7-6E6A-16E0-BB176CBEF41B}"/>
                      </a:ext>
                    </a:extLst>
                  </p:cNvPr>
                  <p:cNvSpPr/>
                  <p:nvPr/>
                </p:nvSpPr>
                <p:spPr>
                  <a:xfrm>
                    <a:off x="2195755" y="0"/>
                    <a:ext cx="10829365" cy="6858000"/>
                  </a:xfrm>
                  <a:prstGeom prst="rect">
                    <a:avLst/>
                  </a:prstGeom>
                  <a:grp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Rounded Rectangle 48">
                    <a:extLst>
                      <a:ext uri="{FF2B5EF4-FFF2-40B4-BE49-F238E27FC236}">
                        <a16:creationId xmlns:a16="http://schemas.microsoft.com/office/drawing/2014/main" id="{A2C00584-B257-0410-6143-1F823E99BB19}"/>
                      </a:ext>
                    </a:extLst>
                  </p:cNvPr>
                  <p:cNvSpPr/>
                  <p:nvPr/>
                </p:nvSpPr>
                <p:spPr>
                  <a:xfrm>
                    <a:off x="1548880" y="1632993"/>
                    <a:ext cx="1075765" cy="950259"/>
                  </a:xfrm>
                  <a:prstGeom prst="roundRect">
                    <a:avLst>
                      <a:gd name="adj" fmla="val 1478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9" name="Group 38">
                  <a:extLst>
                    <a:ext uri="{FF2B5EF4-FFF2-40B4-BE49-F238E27FC236}">
                      <a16:creationId xmlns:a16="http://schemas.microsoft.com/office/drawing/2014/main" id="{02519789-6C52-7C1C-143E-0B9028FC8539}"/>
                    </a:ext>
                  </a:extLst>
                </p:cNvPr>
                <p:cNvGrpSpPr/>
                <p:nvPr/>
              </p:nvGrpSpPr>
              <p:grpSpPr>
                <a:xfrm>
                  <a:off x="2945375" y="1439556"/>
                  <a:ext cx="3557155" cy="3978889"/>
                  <a:chOff x="2945375" y="1215514"/>
                  <a:chExt cx="3557155" cy="3978889"/>
                </a:xfrm>
              </p:grpSpPr>
              <p:sp>
                <p:nvSpPr>
                  <p:cNvPr id="40" name="TextBox 39">
                    <a:extLst>
                      <a:ext uri="{FF2B5EF4-FFF2-40B4-BE49-F238E27FC236}">
                        <a16:creationId xmlns:a16="http://schemas.microsoft.com/office/drawing/2014/main" id="{5F13213F-6FBB-4C01-8D4A-5EBD18736F8B}"/>
                      </a:ext>
                    </a:extLst>
                  </p:cNvPr>
                  <p:cNvSpPr txBox="1"/>
                  <p:nvPr/>
                </p:nvSpPr>
                <p:spPr>
                  <a:xfrm>
                    <a:off x="2945375" y="1215514"/>
                    <a:ext cx="1771650" cy="1446550"/>
                  </a:xfrm>
                  <a:prstGeom prst="rect">
                    <a:avLst/>
                  </a:prstGeom>
                  <a:noFill/>
                </p:spPr>
                <p:txBody>
                  <a:bodyPr wrap="square" rtlCol="0">
                    <a:spAutoFit/>
                  </a:bodyPr>
                  <a:lstStyle/>
                  <a:p>
                    <a:r>
                      <a:rPr lang="en-US" sz="8800" b="1" spc="-300" dirty="0">
                        <a:solidFill>
                          <a:schemeClr val="bg1"/>
                        </a:solidFill>
                        <a:latin typeface="Avenir Next" panose="020B0503020202020204" pitchFamily="34" charset="0"/>
                      </a:rPr>
                      <a:t>02</a:t>
                    </a:r>
                  </a:p>
                </p:txBody>
              </p:sp>
              <p:sp>
                <p:nvSpPr>
                  <p:cNvPr id="41" name="TextBox 40">
                    <a:extLst>
                      <a:ext uri="{FF2B5EF4-FFF2-40B4-BE49-F238E27FC236}">
                        <a16:creationId xmlns:a16="http://schemas.microsoft.com/office/drawing/2014/main" id="{7A0DF6CD-BC34-43E5-31C3-014880572304}"/>
                      </a:ext>
                    </a:extLst>
                  </p:cNvPr>
                  <p:cNvSpPr txBox="1"/>
                  <p:nvPr/>
                </p:nvSpPr>
                <p:spPr>
                  <a:xfrm>
                    <a:off x="2945375" y="2701413"/>
                    <a:ext cx="3557155" cy="2492990"/>
                  </a:xfrm>
                  <a:prstGeom prst="rect">
                    <a:avLst/>
                  </a:prstGeom>
                  <a:noFill/>
                  <a:ln>
                    <a:noFill/>
                  </a:ln>
                </p:spPr>
                <p:txBody>
                  <a:bodyPr wrap="square" rtlCol="0">
                    <a:spAutoFit/>
                  </a:bodyPr>
                  <a:lstStyle/>
                  <a:p>
                    <a:r>
                      <a:rPr lang="en-IN" sz="2600" b="0" i="0" u="none" strike="noStrike" dirty="0">
                        <a:solidFill>
                          <a:schemeClr val="bg1"/>
                        </a:solidFill>
                        <a:effectLst/>
                        <a:latin typeface="Avenir Next" panose="020B0503020202020204" pitchFamily="34" charset="0"/>
                      </a:rPr>
                      <a:t>The response variable should exhibit a dichotomous nature, meaning it can be categorised into two distinct groups</a:t>
                    </a:r>
                    <a:endParaRPr lang="en-US" sz="2600" spc="-150" dirty="0">
                      <a:solidFill>
                        <a:schemeClr val="bg1"/>
                      </a:solidFill>
                      <a:latin typeface="Avenir Next" panose="020B0503020202020204" pitchFamily="34" charset="0"/>
                    </a:endParaRPr>
                  </a:p>
                </p:txBody>
              </p:sp>
            </p:grpSp>
          </p:grpSp>
          <p:sp>
            <p:nvSpPr>
              <p:cNvPr id="37" name="TextBox 36">
                <a:extLst>
                  <a:ext uri="{FF2B5EF4-FFF2-40B4-BE49-F238E27FC236}">
                    <a16:creationId xmlns:a16="http://schemas.microsoft.com/office/drawing/2014/main" id="{2E4E35F0-A262-9CEC-560E-AB4DCC7828C7}"/>
                  </a:ext>
                </a:extLst>
              </p:cNvPr>
              <p:cNvSpPr txBox="1"/>
              <p:nvPr/>
            </p:nvSpPr>
            <p:spPr>
              <a:xfrm>
                <a:off x="9476509" y="1911927"/>
                <a:ext cx="615142" cy="400110"/>
              </a:xfrm>
              <a:prstGeom prst="rect">
                <a:avLst/>
              </a:prstGeom>
              <a:noFill/>
            </p:spPr>
            <p:txBody>
              <a:bodyPr wrap="square" rtlCol="0">
                <a:spAutoFit/>
              </a:bodyPr>
              <a:lstStyle/>
              <a:p>
                <a:r>
                  <a:rPr lang="en-US" sz="2000" b="1" dirty="0">
                    <a:solidFill>
                      <a:schemeClr val="bg1"/>
                    </a:solidFill>
                    <a:latin typeface="Avenir Next" panose="020B0503020202020204" pitchFamily="34" charset="0"/>
                  </a:rPr>
                  <a:t>02</a:t>
                </a:r>
              </a:p>
            </p:txBody>
          </p:sp>
        </p:grpSp>
        <p:sp>
          <p:nvSpPr>
            <p:cNvPr id="7" name="TextBox 6">
              <a:extLst>
                <a:ext uri="{FF2B5EF4-FFF2-40B4-BE49-F238E27FC236}">
                  <a16:creationId xmlns:a16="http://schemas.microsoft.com/office/drawing/2014/main" id="{D0162B57-57C7-CDEB-41C6-B96A4F1DD5A5}"/>
                </a:ext>
              </a:extLst>
            </p:cNvPr>
            <p:cNvSpPr txBox="1"/>
            <p:nvPr/>
          </p:nvSpPr>
          <p:spPr>
            <a:xfrm>
              <a:off x="4303358" y="1127459"/>
              <a:ext cx="2333058" cy="553998"/>
            </a:xfrm>
            <a:prstGeom prst="rect">
              <a:avLst/>
            </a:prstGeom>
            <a:noFill/>
          </p:spPr>
          <p:txBody>
            <a:bodyPr wrap="square" rtlCol="0">
              <a:spAutoFit/>
            </a:bodyPr>
            <a:lstStyle/>
            <a:p>
              <a:r>
                <a:rPr lang="en-US" sz="3000" b="1" dirty="0">
                  <a:solidFill>
                    <a:schemeClr val="bg1"/>
                  </a:solidFill>
                </a:rPr>
                <a:t>Assumption</a:t>
              </a:r>
            </a:p>
          </p:txBody>
        </p:sp>
      </p:grpSp>
      <p:grpSp>
        <p:nvGrpSpPr>
          <p:cNvPr id="31" name="Group 30">
            <a:extLst>
              <a:ext uri="{FF2B5EF4-FFF2-40B4-BE49-F238E27FC236}">
                <a16:creationId xmlns:a16="http://schemas.microsoft.com/office/drawing/2014/main" id="{A1CB8663-8E2F-E95B-48F9-C11F844797B8}"/>
              </a:ext>
            </a:extLst>
          </p:cNvPr>
          <p:cNvGrpSpPr/>
          <p:nvPr/>
        </p:nvGrpSpPr>
        <p:grpSpPr>
          <a:xfrm>
            <a:off x="3489201" y="0"/>
            <a:ext cx="10706400" cy="6858000"/>
            <a:chOff x="5065156" y="0"/>
            <a:chExt cx="10706400" cy="6858000"/>
          </a:xfrm>
        </p:grpSpPr>
        <p:grpSp>
          <p:nvGrpSpPr>
            <p:cNvPr id="9" name="Group 8">
              <a:extLst>
                <a:ext uri="{FF2B5EF4-FFF2-40B4-BE49-F238E27FC236}">
                  <a16:creationId xmlns:a16="http://schemas.microsoft.com/office/drawing/2014/main" id="{37437E92-BABA-BAE6-4704-883A577B54C6}"/>
                </a:ext>
              </a:extLst>
            </p:cNvPr>
            <p:cNvGrpSpPr/>
            <p:nvPr/>
          </p:nvGrpSpPr>
          <p:grpSpPr>
            <a:xfrm>
              <a:off x="5065156" y="0"/>
              <a:ext cx="10706400" cy="6858000"/>
              <a:chOff x="10113406" y="0"/>
              <a:chExt cx="10706400" cy="6858000"/>
            </a:xfrm>
          </p:grpSpPr>
          <p:grpSp>
            <p:nvGrpSpPr>
              <p:cNvPr id="10" name="Group 9">
                <a:extLst>
                  <a:ext uri="{FF2B5EF4-FFF2-40B4-BE49-F238E27FC236}">
                    <a16:creationId xmlns:a16="http://schemas.microsoft.com/office/drawing/2014/main" id="{62486C3E-E0A3-864B-E1E7-D7BF18993D68}"/>
                  </a:ext>
                </a:extLst>
              </p:cNvPr>
              <p:cNvGrpSpPr/>
              <p:nvPr/>
            </p:nvGrpSpPr>
            <p:grpSpPr>
              <a:xfrm>
                <a:off x="10113406" y="0"/>
                <a:ext cx="10706400" cy="6858000"/>
                <a:chOff x="1485600" y="0"/>
                <a:chExt cx="10706400" cy="6858000"/>
              </a:xfrm>
            </p:grpSpPr>
            <p:grpSp>
              <p:nvGrpSpPr>
                <p:cNvPr id="12" name="Group 11">
                  <a:extLst>
                    <a:ext uri="{FF2B5EF4-FFF2-40B4-BE49-F238E27FC236}">
                      <a16:creationId xmlns:a16="http://schemas.microsoft.com/office/drawing/2014/main" id="{B99A2E7A-16D3-5A02-F569-518C03F4A6AE}"/>
                    </a:ext>
                  </a:extLst>
                </p:cNvPr>
                <p:cNvGrpSpPr/>
                <p:nvPr/>
              </p:nvGrpSpPr>
              <p:grpSpPr>
                <a:xfrm>
                  <a:off x="1485600" y="0"/>
                  <a:ext cx="10706400" cy="6858000"/>
                  <a:chOff x="715760" y="0"/>
                  <a:chExt cx="11476240" cy="6858000"/>
                </a:xfrm>
                <a:solidFill>
                  <a:srgbClr val="DE5746"/>
                </a:solidFill>
              </p:grpSpPr>
              <p:sp>
                <p:nvSpPr>
                  <p:cNvPr id="16" name="Rectangle 15">
                    <a:extLst>
                      <a:ext uri="{FF2B5EF4-FFF2-40B4-BE49-F238E27FC236}">
                        <a16:creationId xmlns:a16="http://schemas.microsoft.com/office/drawing/2014/main" id="{66FF57B2-1A01-6379-EB45-3BC02A6AA4EB}"/>
                      </a:ext>
                    </a:extLst>
                  </p:cNvPr>
                  <p:cNvSpPr/>
                  <p:nvPr/>
                </p:nvSpPr>
                <p:spPr>
                  <a:xfrm>
                    <a:off x="1362635" y="0"/>
                    <a:ext cx="10829365" cy="6858000"/>
                  </a:xfrm>
                  <a:prstGeom prst="rect">
                    <a:avLst/>
                  </a:prstGeom>
                  <a:grp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ounded Rectangle 16">
                    <a:extLst>
                      <a:ext uri="{FF2B5EF4-FFF2-40B4-BE49-F238E27FC236}">
                        <a16:creationId xmlns:a16="http://schemas.microsoft.com/office/drawing/2014/main" id="{5FDA12A1-DA79-A9B4-1D7A-F98000A9B5FC}"/>
                      </a:ext>
                    </a:extLst>
                  </p:cNvPr>
                  <p:cNvSpPr/>
                  <p:nvPr/>
                </p:nvSpPr>
                <p:spPr>
                  <a:xfrm>
                    <a:off x="715760" y="2763961"/>
                    <a:ext cx="1075765" cy="950259"/>
                  </a:xfrm>
                  <a:prstGeom prst="roundRect">
                    <a:avLst>
                      <a:gd name="adj" fmla="val 1478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 name="Group 12">
                  <a:extLst>
                    <a:ext uri="{FF2B5EF4-FFF2-40B4-BE49-F238E27FC236}">
                      <a16:creationId xmlns:a16="http://schemas.microsoft.com/office/drawing/2014/main" id="{5BEE9641-8AEE-26D3-706A-94224B6F37DA}"/>
                    </a:ext>
                  </a:extLst>
                </p:cNvPr>
                <p:cNvGrpSpPr/>
                <p:nvPr/>
              </p:nvGrpSpPr>
              <p:grpSpPr>
                <a:xfrm>
                  <a:off x="2930627" y="839391"/>
                  <a:ext cx="3557155" cy="5179218"/>
                  <a:chOff x="2930627" y="1097527"/>
                  <a:chExt cx="3557155" cy="5179218"/>
                </a:xfrm>
              </p:grpSpPr>
              <p:sp>
                <p:nvSpPr>
                  <p:cNvPr id="14" name="TextBox 13">
                    <a:extLst>
                      <a:ext uri="{FF2B5EF4-FFF2-40B4-BE49-F238E27FC236}">
                        <a16:creationId xmlns:a16="http://schemas.microsoft.com/office/drawing/2014/main" id="{66E344FC-3E33-97F8-F271-9055AA752D84}"/>
                      </a:ext>
                    </a:extLst>
                  </p:cNvPr>
                  <p:cNvSpPr txBox="1"/>
                  <p:nvPr/>
                </p:nvSpPr>
                <p:spPr>
                  <a:xfrm>
                    <a:off x="2930627" y="1097527"/>
                    <a:ext cx="1771650" cy="1446550"/>
                  </a:xfrm>
                  <a:prstGeom prst="rect">
                    <a:avLst/>
                  </a:prstGeom>
                  <a:noFill/>
                </p:spPr>
                <p:txBody>
                  <a:bodyPr wrap="square" rtlCol="0">
                    <a:spAutoFit/>
                  </a:bodyPr>
                  <a:lstStyle/>
                  <a:p>
                    <a:r>
                      <a:rPr lang="en-US" sz="8800" b="1" spc="-300" dirty="0">
                        <a:solidFill>
                          <a:schemeClr val="bg1"/>
                        </a:solidFill>
                        <a:latin typeface="Avenir Next" panose="020B0503020202020204" pitchFamily="34" charset="0"/>
                      </a:rPr>
                      <a:t>03</a:t>
                    </a:r>
                  </a:p>
                </p:txBody>
              </p:sp>
              <p:sp>
                <p:nvSpPr>
                  <p:cNvPr id="15" name="TextBox 14">
                    <a:extLst>
                      <a:ext uri="{FF2B5EF4-FFF2-40B4-BE49-F238E27FC236}">
                        <a16:creationId xmlns:a16="http://schemas.microsoft.com/office/drawing/2014/main" id="{9D9B2C1F-C578-205E-C775-77BCBC499E3B}"/>
                      </a:ext>
                    </a:extLst>
                  </p:cNvPr>
                  <p:cNvSpPr txBox="1"/>
                  <p:nvPr/>
                </p:nvSpPr>
                <p:spPr>
                  <a:xfrm>
                    <a:off x="2930627" y="2583426"/>
                    <a:ext cx="3557155" cy="3693319"/>
                  </a:xfrm>
                  <a:prstGeom prst="rect">
                    <a:avLst/>
                  </a:prstGeom>
                  <a:noFill/>
                  <a:ln>
                    <a:noFill/>
                  </a:ln>
                </p:spPr>
                <p:txBody>
                  <a:bodyPr wrap="square" rtlCol="0">
                    <a:spAutoFit/>
                  </a:bodyPr>
                  <a:lstStyle/>
                  <a:p>
                    <a:r>
                      <a:rPr lang="en-IN" sz="2600" b="0" i="0" u="none" strike="noStrike" dirty="0">
                        <a:solidFill>
                          <a:schemeClr val="bg1"/>
                        </a:solidFill>
                        <a:effectLst/>
                        <a:latin typeface="Avenir Next" panose="020B0503020202020204" pitchFamily="34" charset="0"/>
                      </a:rPr>
                      <a:t>Categories should be both mutually exclusive and exhaustive, meaning that each case can only belong to one group and every case must be a member of one of the groups .</a:t>
                    </a:r>
                    <a:endParaRPr lang="en-US" sz="2600" spc="-150" dirty="0">
                      <a:solidFill>
                        <a:schemeClr val="bg1"/>
                      </a:solidFill>
                      <a:latin typeface="Avenir Next" panose="020B0503020202020204" pitchFamily="34" charset="0"/>
                    </a:endParaRPr>
                  </a:p>
                </p:txBody>
              </p:sp>
            </p:grpSp>
          </p:grpSp>
          <p:sp>
            <p:nvSpPr>
              <p:cNvPr id="11" name="TextBox 10">
                <a:extLst>
                  <a:ext uri="{FF2B5EF4-FFF2-40B4-BE49-F238E27FC236}">
                    <a16:creationId xmlns:a16="http://schemas.microsoft.com/office/drawing/2014/main" id="{3F376A73-ABDB-5BC3-DA25-451502EF54CB}"/>
                  </a:ext>
                </a:extLst>
              </p:cNvPr>
              <p:cNvSpPr txBox="1"/>
              <p:nvPr/>
            </p:nvSpPr>
            <p:spPr>
              <a:xfrm>
                <a:off x="10210800" y="3061854"/>
                <a:ext cx="615142" cy="400110"/>
              </a:xfrm>
              <a:prstGeom prst="rect">
                <a:avLst/>
              </a:prstGeom>
              <a:noFill/>
            </p:spPr>
            <p:txBody>
              <a:bodyPr wrap="square" rtlCol="0">
                <a:spAutoFit/>
              </a:bodyPr>
              <a:lstStyle/>
              <a:p>
                <a:r>
                  <a:rPr lang="en-US" sz="2000" b="1" dirty="0">
                    <a:solidFill>
                      <a:schemeClr val="bg1"/>
                    </a:solidFill>
                    <a:latin typeface="Avenir Next" panose="020B0503020202020204" pitchFamily="34" charset="0"/>
                  </a:rPr>
                  <a:t>03</a:t>
                </a:r>
              </a:p>
            </p:txBody>
          </p:sp>
        </p:grpSp>
        <p:sp>
          <p:nvSpPr>
            <p:cNvPr id="30" name="TextBox 29">
              <a:extLst>
                <a:ext uri="{FF2B5EF4-FFF2-40B4-BE49-F238E27FC236}">
                  <a16:creationId xmlns:a16="http://schemas.microsoft.com/office/drawing/2014/main" id="{1910376C-12E6-7746-F14F-9E02DA8C10BD}"/>
                </a:ext>
              </a:extLst>
            </p:cNvPr>
            <p:cNvSpPr txBox="1"/>
            <p:nvPr/>
          </p:nvSpPr>
          <p:spPr>
            <a:xfrm>
              <a:off x="6532208" y="536909"/>
              <a:ext cx="2333058" cy="553998"/>
            </a:xfrm>
            <a:prstGeom prst="rect">
              <a:avLst/>
            </a:prstGeom>
            <a:noFill/>
          </p:spPr>
          <p:txBody>
            <a:bodyPr wrap="square" rtlCol="0">
              <a:spAutoFit/>
            </a:bodyPr>
            <a:lstStyle/>
            <a:p>
              <a:r>
                <a:rPr lang="en-US" sz="3000" b="1" dirty="0">
                  <a:solidFill>
                    <a:schemeClr val="bg1"/>
                  </a:solidFill>
                </a:rPr>
                <a:t>Assumption</a:t>
              </a:r>
            </a:p>
          </p:txBody>
        </p:sp>
      </p:grpSp>
      <p:grpSp>
        <p:nvGrpSpPr>
          <p:cNvPr id="84" name="Group 83">
            <a:extLst>
              <a:ext uri="{FF2B5EF4-FFF2-40B4-BE49-F238E27FC236}">
                <a16:creationId xmlns:a16="http://schemas.microsoft.com/office/drawing/2014/main" id="{73D21EF7-E564-6B72-AF38-640B7E07C9DA}"/>
              </a:ext>
            </a:extLst>
          </p:cNvPr>
          <p:cNvGrpSpPr/>
          <p:nvPr/>
        </p:nvGrpSpPr>
        <p:grpSpPr>
          <a:xfrm>
            <a:off x="10593028" y="0"/>
            <a:ext cx="10706400" cy="6858000"/>
            <a:chOff x="10478728" y="190500"/>
            <a:chExt cx="10706400" cy="6858000"/>
          </a:xfrm>
        </p:grpSpPr>
        <p:grpSp>
          <p:nvGrpSpPr>
            <p:cNvPr id="33" name="Group 32">
              <a:extLst>
                <a:ext uri="{FF2B5EF4-FFF2-40B4-BE49-F238E27FC236}">
                  <a16:creationId xmlns:a16="http://schemas.microsoft.com/office/drawing/2014/main" id="{A233BDD4-832E-639B-12A9-71D7C7097590}"/>
                </a:ext>
              </a:extLst>
            </p:cNvPr>
            <p:cNvGrpSpPr/>
            <p:nvPr/>
          </p:nvGrpSpPr>
          <p:grpSpPr>
            <a:xfrm>
              <a:off x="10478728" y="190500"/>
              <a:ext cx="10706400" cy="6858000"/>
              <a:chOff x="10821628" y="0"/>
              <a:chExt cx="10706400" cy="6858000"/>
            </a:xfrm>
          </p:grpSpPr>
          <p:grpSp>
            <p:nvGrpSpPr>
              <p:cNvPr id="43" name="Group 42">
                <a:extLst>
                  <a:ext uri="{FF2B5EF4-FFF2-40B4-BE49-F238E27FC236}">
                    <a16:creationId xmlns:a16="http://schemas.microsoft.com/office/drawing/2014/main" id="{B5D893F1-2603-8D0E-4F61-9FD2939DA099}"/>
                  </a:ext>
                </a:extLst>
              </p:cNvPr>
              <p:cNvGrpSpPr/>
              <p:nvPr/>
            </p:nvGrpSpPr>
            <p:grpSpPr>
              <a:xfrm>
                <a:off x="10821628" y="0"/>
                <a:ext cx="10706400" cy="6858000"/>
                <a:chOff x="1485899" y="0"/>
                <a:chExt cx="10706400" cy="6858000"/>
              </a:xfrm>
            </p:grpSpPr>
            <p:grpSp>
              <p:nvGrpSpPr>
                <p:cNvPr id="45" name="Group 44">
                  <a:extLst>
                    <a:ext uri="{FF2B5EF4-FFF2-40B4-BE49-F238E27FC236}">
                      <a16:creationId xmlns:a16="http://schemas.microsoft.com/office/drawing/2014/main" id="{B2BED725-35E3-2D3A-8897-0D5FC820CC73}"/>
                    </a:ext>
                  </a:extLst>
                </p:cNvPr>
                <p:cNvGrpSpPr/>
                <p:nvPr/>
              </p:nvGrpSpPr>
              <p:grpSpPr>
                <a:xfrm>
                  <a:off x="1485899" y="0"/>
                  <a:ext cx="10706400" cy="6858000"/>
                  <a:chOff x="1485900" y="0"/>
                  <a:chExt cx="10706101" cy="6858000"/>
                </a:xfrm>
              </p:grpSpPr>
              <p:sp>
                <p:nvSpPr>
                  <p:cNvPr id="69" name="Rectangle 68">
                    <a:extLst>
                      <a:ext uri="{FF2B5EF4-FFF2-40B4-BE49-F238E27FC236}">
                        <a16:creationId xmlns:a16="http://schemas.microsoft.com/office/drawing/2014/main" id="{54A1A0A1-E5A4-3C37-A35C-E1F8F194D408}"/>
                      </a:ext>
                    </a:extLst>
                  </p:cNvPr>
                  <p:cNvSpPr/>
                  <p:nvPr/>
                </p:nvSpPr>
                <p:spPr>
                  <a:xfrm>
                    <a:off x="2112000" y="0"/>
                    <a:ext cx="10080001" cy="6858000"/>
                  </a:xfrm>
                  <a:prstGeom prst="rect">
                    <a:avLst/>
                  </a:prstGeom>
                  <a:solidFill>
                    <a:srgbClr val="8B322C"/>
                  </a:solid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0" name="Rounded Rectangle 69">
                    <a:extLst>
                      <a:ext uri="{FF2B5EF4-FFF2-40B4-BE49-F238E27FC236}">
                        <a16:creationId xmlns:a16="http://schemas.microsoft.com/office/drawing/2014/main" id="{F9DEAC94-5303-6443-66A0-F55BB34EAE96}"/>
                      </a:ext>
                    </a:extLst>
                  </p:cNvPr>
                  <p:cNvSpPr/>
                  <p:nvPr/>
                </p:nvSpPr>
                <p:spPr>
                  <a:xfrm>
                    <a:off x="1485900" y="3894930"/>
                    <a:ext cx="999764" cy="950259"/>
                  </a:xfrm>
                  <a:prstGeom prst="roundRect">
                    <a:avLst>
                      <a:gd name="adj" fmla="val 14780"/>
                    </a:avLst>
                  </a:prstGeom>
                  <a:solidFill>
                    <a:srgbClr val="8B322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6" name="Group 45">
                  <a:extLst>
                    <a:ext uri="{FF2B5EF4-FFF2-40B4-BE49-F238E27FC236}">
                      <a16:creationId xmlns:a16="http://schemas.microsoft.com/office/drawing/2014/main" id="{3835BDB3-C22D-21A1-E46C-C0C5540699CE}"/>
                    </a:ext>
                  </a:extLst>
                </p:cNvPr>
                <p:cNvGrpSpPr/>
                <p:nvPr/>
              </p:nvGrpSpPr>
              <p:grpSpPr>
                <a:xfrm>
                  <a:off x="2945375" y="839391"/>
                  <a:ext cx="4355077" cy="5179218"/>
                  <a:chOff x="2945375" y="1215514"/>
                  <a:chExt cx="4355077" cy="5179218"/>
                </a:xfrm>
              </p:grpSpPr>
              <p:sp>
                <p:nvSpPr>
                  <p:cNvPr id="47" name="TextBox 46">
                    <a:extLst>
                      <a:ext uri="{FF2B5EF4-FFF2-40B4-BE49-F238E27FC236}">
                        <a16:creationId xmlns:a16="http://schemas.microsoft.com/office/drawing/2014/main" id="{BB1782CA-3E51-7828-D4EA-141CC371CD79}"/>
                      </a:ext>
                    </a:extLst>
                  </p:cNvPr>
                  <p:cNvSpPr txBox="1"/>
                  <p:nvPr/>
                </p:nvSpPr>
                <p:spPr>
                  <a:xfrm>
                    <a:off x="2945375" y="1215514"/>
                    <a:ext cx="1771650" cy="1446550"/>
                  </a:xfrm>
                  <a:prstGeom prst="rect">
                    <a:avLst/>
                  </a:prstGeom>
                  <a:noFill/>
                </p:spPr>
                <p:txBody>
                  <a:bodyPr wrap="square" rtlCol="0">
                    <a:spAutoFit/>
                  </a:bodyPr>
                  <a:lstStyle/>
                  <a:p>
                    <a:r>
                      <a:rPr lang="en-US" sz="8800" b="1" spc="-300" dirty="0">
                        <a:solidFill>
                          <a:schemeClr val="bg1"/>
                        </a:solidFill>
                        <a:latin typeface="Avenir Next" panose="020B0503020202020204" pitchFamily="34" charset="0"/>
                      </a:rPr>
                      <a:t>04</a:t>
                    </a:r>
                  </a:p>
                </p:txBody>
              </p:sp>
              <p:sp>
                <p:nvSpPr>
                  <p:cNvPr id="68" name="TextBox 67">
                    <a:extLst>
                      <a:ext uri="{FF2B5EF4-FFF2-40B4-BE49-F238E27FC236}">
                        <a16:creationId xmlns:a16="http://schemas.microsoft.com/office/drawing/2014/main" id="{ABC22F02-B3AB-80CE-A67D-27E908AC2D57}"/>
                      </a:ext>
                    </a:extLst>
                  </p:cNvPr>
                  <p:cNvSpPr txBox="1"/>
                  <p:nvPr/>
                </p:nvSpPr>
                <p:spPr>
                  <a:xfrm>
                    <a:off x="2945375" y="2701413"/>
                    <a:ext cx="4355077" cy="3693319"/>
                  </a:xfrm>
                  <a:prstGeom prst="rect">
                    <a:avLst/>
                  </a:prstGeom>
                  <a:noFill/>
                  <a:ln>
                    <a:noFill/>
                  </a:ln>
                </p:spPr>
                <p:txBody>
                  <a:bodyPr wrap="square" rtlCol="0">
                    <a:spAutoFit/>
                  </a:bodyPr>
                  <a:lstStyle/>
                  <a:p>
                    <a:r>
                      <a:rPr lang="en-IN" sz="2600" b="0" i="0" u="none" strike="noStrike" dirty="0">
                        <a:solidFill>
                          <a:schemeClr val="bg1"/>
                        </a:solidFill>
                        <a:effectLst/>
                        <a:latin typeface="Avenir Next" panose="020B0503020202020204" pitchFamily="34" charset="0"/>
                      </a:rPr>
                      <a:t>In contrast to linear regression, Logistic Regression often demands larger sample sizes due to the reliance on maximum likelihood estimation. Which is based on approximations derived from large sample theory.</a:t>
                    </a:r>
                    <a:endParaRPr lang="en-US" sz="2600" spc="-150" dirty="0">
                      <a:solidFill>
                        <a:schemeClr val="bg1"/>
                      </a:solidFill>
                      <a:latin typeface="Avenir Next" panose="020B0503020202020204" pitchFamily="34" charset="0"/>
                    </a:endParaRPr>
                  </a:p>
                </p:txBody>
              </p:sp>
            </p:grpSp>
          </p:grpSp>
          <p:sp>
            <p:nvSpPr>
              <p:cNvPr id="44" name="TextBox 43">
                <a:extLst>
                  <a:ext uri="{FF2B5EF4-FFF2-40B4-BE49-F238E27FC236}">
                    <a16:creationId xmlns:a16="http://schemas.microsoft.com/office/drawing/2014/main" id="{5851774F-AF7C-243A-482D-7625BAB0890B}"/>
                  </a:ext>
                </a:extLst>
              </p:cNvPr>
              <p:cNvSpPr txBox="1"/>
              <p:nvPr/>
            </p:nvSpPr>
            <p:spPr>
              <a:xfrm>
                <a:off x="10909069" y="4209011"/>
                <a:ext cx="615142" cy="400110"/>
              </a:xfrm>
              <a:prstGeom prst="rect">
                <a:avLst/>
              </a:prstGeom>
              <a:noFill/>
            </p:spPr>
            <p:txBody>
              <a:bodyPr wrap="square" rtlCol="0">
                <a:spAutoFit/>
              </a:bodyPr>
              <a:lstStyle/>
              <a:p>
                <a:r>
                  <a:rPr lang="en-US" sz="2000" b="1" dirty="0">
                    <a:solidFill>
                      <a:schemeClr val="bg1"/>
                    </a:solidFill>
                    <a:latin typeface="Avenir Next" panose="020B0503020202020204" pitchFamily="34" charset="0"/>
                  </a:rPr>
                  <a:t>04</a:t>
                </a:r>
              </a:p>
            </p:txBody>
          </p:sp>
        </p:grpSp>
        <p:sp>
          <p:nvSpPr>
            <p:cNvPr id="83" name="TextBox 82">
              <a:extLst>
                <a:ext uri="{FF2B5EF4-FFF2-40B4-BE49-F238E27FC236}">
                  <a16:creationId xmlns:a16="http://schemas.microsoft.com/office/drawing/2014/main" id="{A00BBB36-0017-8ACE-7CE1-F2D4989A1C1F}"/>
                </a:ext>
              </a:extLst>
            </p:cNvPr>
            <p:cNvSpPr txBox="1"/>
            <p:nvPr/>
          </p:nvSpPr>
          <p:spPr>
            <a:xfrm>
              <a:off x="11923358" y="689309"/>
              <a:ext cx="2333058" cy="553998"/>
            </a:xfrm>
            <a:prstGeom prst="rect">
              <a:avLst/>
            </a:prstGeom>
            <a:noFill/>
          </p:spPr>
          <p:txBody>
            <a:bodyPr wrap="square" rtlCol="0">
              <a:spAutoFit/>
            </a:bodyPr>
            <a:lstStyle/>
            <a:p>
              <a:r>
                <a:rPr lang="en-US" sz="3000" b="1" dirty="0">
                  <a:solidFill>
                    <a:schemeClr val="bg1"/>
                  </a:solidFill>
                </a:rPr>
                <a:t>Assumption</a:t>
              </a:r>
            </a:p>
          </p:txBody>
        </p:sp>
      </p:grpSp>
    </p:spTree>
    <p:extLst>
      <p:ext uri="{BB962C8B-B14F-4D97-AF65-F5344CB8AC3E}">
        <p14:creationId xmlns:p14="http://schemas.microsoft.com/office/powerpoint/2010/main" val="2728939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7" name="Group 26">
            <a:extLst>
              <a:ext uri="{FF2B5EF4-FFF2-40B4-BE49-F238E27FC236}">
                <a16:creationId xmlns:a16="http://schemas.microsoft.com/office/drawing/2014/main" id="{5CDC44B6-E17E-043C-5C45-84B4EDED0624}"/>
              </a:ext>
            </a:extLst>
          </p:cNvPr>
          <p:cNvGrpSpPr/>
          <p:nvPr/>
        </p:nvGrpSpPr>
        <p:grpSpPr>
          <a:xfrm>
            <a:off x="0" y="-130629"/>
            <a:ext cx="12192000" cy="6988629"/>
            <a:chOff x="-200805" y="-262424"/>
            <a:chExt cx="12638334" cy="7345613"/>
          </a:xfrm>
        </p:grpSpPr>
        <p:sp>
          <p:nvSpPr>
            <p:cNvPr id="21" name="Hexagon 20">
              <a:extLst>
                <a:ext uri="{FF2B5EF4-FFF2-40B4-BE49-F238E27FC236}">
                  <a16:creationId xmlns:a16="http://schemas.microsoft.com/office/drawing/2014/main" id="{8BEC96B3-0BFE-2B29-FE2E-03C5FC4F3456}"/>
                </a:ext>
              </a:extLst>
            </p:cNvPr>
            <p:cNvSpPr/>
            <p:nvPr/>
          </p:nvSpPr>
          <p:spPr>
            <a:xfrm rot="21584110">
              <a:off x="-200805" y="-262424"/>
              <a:ext cx="12638334" cy="7345613"/>
            </a:xfrm>
            <a:prstGeom prst="hexagon">
              <a:avLst>
                <a:gd name="adj" fmla="val 0"/>
                <a:gd name="vf" fmla="val 115470"/>
              </a:avLst>
            </a:prstGeom>
            <a:solidFill>
              <a:srgbClr val="9BA49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p>
          </p:txBody>
        </p:sp>
        <p:sp>
          <p:nvSpPr>
            <p:cNvPr id="25" name="TextBox 24">
              <a:extLst>
                <a:ext uri="{FF2B5EF4-FFF2-40B4-BE49-F238E27FC236}">
                  <a16:creationId xmlns:a16="http://schemas.microsoft.com/office/drawing/2014/main" id="{2813CE8D-2813-0172-31DE-AF1FFB1BDA25}"/>
                </a:ext>
              </a:extLst>
            </p:cNvPr>
            <p:cNvSpPr txBox="1"/>
            <p:nvPr/>
          </p:nvSpPr>
          <p:spPr>
            <a:xfrm rot="16200000">
              <a:off x="-2820079" y="2974504"/>
              <a:ext cx="6907966" cy="989036"/>
            </a:xfrm>
            <a:prstGeom prst="rect">
              <a:avLst/>
            </a:prstGeom>
            <a:noFill/>
            <a:ln>
              <a:noFill/>
            </a:ln>
          </p:spPr>
          <p:txBody>
            <a:bodyPr wrap="square" rtlCol="0">
              <a:spAutoFit/>
            </a:bodyPr>
            <a:lstStyle/>
            <a:p>
              <a:pPr algn="ctr" rtl="0">
                <a:spcBef>
                  <a:spcPts val="0"/>
                </a:spcBef>
                <a:spcAft>
                  <a:spcPts val="0"/>
                </a:spcAft>
              </a:pPr>
              <a:r>
                <a:rPr lang="en-IN" sz="5600" b="1" i="0" spc="-150" dirty="0">
                  <a:solidFill>
                    <a:srgbClr val="F3E9B7"/>
                  </a:solidFill>
                  <a:effectLst/>
                  <a:latin typeface="Avenir Next" panose="020B0503020202020204" pitchFamily="34" charset="0"/>
                </a:rPr>
                <a:t>Logistic</a:t>
              </a:r>
              <a:r>
                <a:rPr lang="en-IN" sz="5600" b="1" i="0" spc="-150" dirty="0">
                  <a:solidFill>
                    <a:schemeClr val="bg1"/>
                  </a:solidFill>
                  <a:effectLst/>
                  <a:latin typeface="Avenir Next" panose="020B0503020202020204" pitchFamily="34" charset="0"/>
                </a:rPr>
                <a:t> Regression</a:t>
              </a:r>
              <a:endParaRPr lang="en-IN" sz="5600" b="1" spc="-150" dirty="0">
                <a:solidFill>
                  <a:schemeClr val="bg1"/>
                </a:solidFill>
                <a:effectLst/>
                <a:latin typeface="Avenir Next" panose="020B0503020202020204" pitchFamily="34" charset="0"/>
              </a:endParaRPr>
            </a:p>
          </p:txBody>
        </p:sp>
      </p:grpSp>
      <p:grpSp>
        <p:nvGrpSpPr>
          <p:cNvPr id="86" name="Group 85">
            <a:extLst>
              <a:ext uri="{FF2B5EF4-FFF2-40B4-BE49-F238E27FC236}">
                <a16:creationId xmlns:a16="http://schemas.microsoft.com/office/drawing/2014/main" id="{204062F3-F095-BE70-B5F3-47D2FC22D07E}"/>
              </a:ext>
            </a:extLst>
          </p:cNvPr>
          <p:cNvGrpSpPr/>
          <p:nvPr/>
        </p:nvGrpSpPr>
        <p:grpSpPr>
          <a:xfrm>
            <a:off x="1647698" y="0"/>
            <a:ext cx="10744500" cy="6858000"/>
            <a:chOff x="1630380" y="0"/>
            <a:chExt cx="10744500" cy="6858000"/>
          </a:xfrm>
        </p:grpSpPr>
        <p:grpSp>
          <p:nvGrpSpPr>
            <p:cNvPr id="2" name="Group 1">
              <a:extLst>
                <a:ext uri="{FF2B5EF4-FFF2-40B4-BE49-F238E27FC236}">
                  <a16:creationId xmlns:a16="http://schemas.microsoft.com/office/drawing/2014/main" id="{25D8645A-B84E-9CC3-21E5-56518769294A}"/>
                </a:ext>
              </a:extLst>
            </p:cNvPr>
            <p:cNvGrpSpPr/>
            <p:nvPr/>
          </p:nvGrpSpPr>
          <p:grpSpPr>
            <a:xfrm>
              <a:off x="1630380" y="0"/>
              <a:ext cx="10744500" cy="6858000"/>
              <a:chOff x="1668480" y="0"/>
              <a:chExt cx="10744500" cy="6858000"/>
            </a:xfrm>
          </p:grpSpPr>
          <p:sp>
            <p:nvSpPr>
              <p:cNvPr id="81" name="Rectangle 80">
                <a:extLst>
                  <a:ext uri="{FF2B5EF4-FFF2-40B4-BE49-F238E27FC236}">
                    <a16:creationId xmlns:a16="http://schemas.microsoft.com/office/drawing/2014/main" id="{B6898DAF-5D52-93F5-7A3A-62D73D850FC1}"/>
                  </a:ext>
                </a:extLst>
              </p:cNvPr>
              <p:cNvSpPr/>
              <p:nvPr/>
            </p:nvSpPr>
            <p:spPr>
              <a:xfrm>
                <a:off x="2079041" y="0"/>
                <a:ext cx="10333939" cy="6858000"/>
              </a:xfrm>
              <a:prstGeom prst="rect">
                <a:avLst/>
              </a:prstGeom>
              <a:solidFill>
                <a:srgbClr val="4794AF"/>
              </a:solid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Rounded Rectangle 81">
                <a:extLst>
                  <a:ext uri="{FF2B5EF4-FFF2-40B4-BE49-F238E27FC236}">
                    <a16:creationId xmlns:a16="http://schemas.microsoft.com/office/drawing/2014/main" id="{AAAD688F-06FE-45E2-B03D-0E90F4A71C69}"/>
                  </a:ext>
                </a:extLst>
              </p:cNvPr>
              <p:cNvSpPr/>
              <p:nvPr/>
            </p:nvSpPr>
            <p:spPr>
              <a:xfrm>
                <a:off x="1668480" y="502025"/>
                <a:ext cx="1026551" cy="950259"/>
              </a:xfrm>
              <a:prstGeom prst="roundRect">
                <a:avLst>
                  <a:gd name="adj" fmla="val 14780"/>
                </a:avLst>
              </a:prstGeom>
              <a:solidFill>
                <a:srgbClr val="4794A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 name="Group 4">
                <a:extLst>
                  <a:ext uri="{FF2B5EF4-FFF2-40B4-BE49-F238E27FC236}">
                    <a16:creationId xmlns:a16="http://schemas.microsoft.com/office/drawing/2014/main" id="{2EDD504F-3BA4-5FBE-2819-7FA5DB87C658}"/>
                  </a:ext>
                </a:extLst>
              </p:cNvPr>
              <p:cNvGrpSpPr/>
              <p:nvPr/>
            </p:nvGrpSpPr>
            <p:grpSpPr>
              <a:xfrm>
                <a:off x="3246241" y="1439556"/>
                <a:ext cx="3557155" cy="3978889"/>
                <a:chOff x="2945375" y="1215514"/>
                <a:chExt cx="3557155" cy="3978889"/>
              </a:xfrm>
            </p:grpSpPr>
            <p:sp>
              <p:nvSpPr>
                <p:cNvPr id="3" name="TextBox 2">
                  <a:extLst>
                    <a:ext uri="{FF2B5EF4-FFF2-40B4-BE49-F238E27FC236}">
                      <a16:creationId xmlns:a16="http://schemas.microsoft.com/office/drawing/2014/main" id="{D228A47B-D2B0-02D0-CD5D-340EBF8C00AD}"/>
                    </a:ext>
                  </a:extLst>
                </p:cNvPr>
                <p:cNvSpPr txBox="1"/>
                <p:nvPr/>
              </p:nvSpPr>
              <p:spPr>
                <a:xfrm>
                  <a:off x="2945375" y="1215514"/>
                  <a:ext cx="1771650" cy="1446550"/>
                </a:xfrm>
                <a:prstGeom prst="rect">
                  <a:avLst/>
                </a:prstGeom>
                <a:noFill/>
              </p:spPr>
              <p:txBody>
                <a:bodyPr wrap="square" rtlCol="0">
                  <a:spAutoFit/>
                </a:bodyPr>
                <a:lstStyle/>
                <a:p>
                  <a:r>
                    <a:rPr lang="en-US" sz="8800" b="1" spc="-300" dirty="0">
                      <a:solidFill>
                        <a:schemeClr val="bg1"/>
                      </a:solidFill>
                      <a:latin typeface="Avenir Next" panose="020B0503020202020204" pitchFamily="34" charset="0"/>
                    </a:rPr>
                    <a:t>01</a:t>
                  </a:r>
                </a:p>
              </p:txBody>
            </p:sp>
            <p:sp>
              <p:nvSpPr>
                <p:cNvPr id="4" name="TextBox 3">
                  <a:extLst>
                    <a:ext uri="{FF2B5EF4-FFF2-40B4-BE49-F238E27FC236}">
                      <a16:creationId xmlns:a16="http://schemas.microsoft.com/office/drawing/2014/main" id="{C4F2BBC7-FF63-8986-B28D-4B783053D6AB}"/>
                    </a:ext>
                  </a:extLst>
                </p:cNvPr>
                <p:cNvSpPr txBox="1"/>
                <p:nvPr/>
              </p:nvSpPr>
              <p:spPr>
                <a:xfrm>
                  <a:off x="2945375" y="2701413"/>
                  <a:ext cx="3557155" cy="2492990"/>
                </a:xfrm>
                <a:prstGeom prst="rect">
                  <a:avLst/>
                </a:prstGeom>
                <a:noFill/>
                <a:ln>
                  <a:noFill/>
                </a:ln>
              </p:spPr>
              <p:txBody>
                <a:bodyPr wrap="square" rtlCol="0">
                  <a:spAutoFit/>
                </a:bodyPr>
                <a:lstStyle/>
                <a:p>
                  <a:r>
                    <a:rPr lang="en-US" sz="2600" spc="-150" dirty="0">
                      <a:solidFill>
                        <a:schemeClr val="bg1"/>
                      </a:solidFill>
                      <a:latin typeface="Avenir Next" panose="020B0503020202020204" pitchFamily="34" charset="0"/>
                    </a:rPr>
                    <a:t>Logistic Regression doesn't Presuppose any linear relationship between  the predictor and the response variable.</a:t>
                  </a:r>
                </a:p>
              </p:txBody>
            </p:sp>
          </p:grpSp>
          <p:sp>
            <p:nvSpPr>
              <p:cNvPr id="48" name="TextBox 47">
                <a:extLst>
                  <a:ext uri="{FF2B5EF4-FFF2-40B4-BE49-F238E27FC236}">
                    <a16:creationId xmlns:a16="http://schemas.microsoft.com/office/drawing/2014/main" id="{A40F0328-D538-7255-DD43-B32947785029}"/>
                  </a:ext>
                </a:extLst>
              </p:cNvPr>
              <p:cNvSpPr txBox="1"/>
              <p:nvPr/>
            </p:nvSpPr>
            <p:spPr>
              <a:xfrm>
                <a:off x="1762387" y="817418"/>
                <a:ext cx="615142" cy="400110"/>
              </a:xfrm>
              <a:prstGeom prst="rect">
                <a:avLst/>
              </a:prstGeom>
              <a:noFill/>
            </p:spPr>
            <p:txBody>
              <a:bodyPr wrap="square" rtlCol="0">
                <a:spAutoFit/>
              </a:bodyPr>
              <a:lstStyle/>
              <a:p>
                <a:r>
                  <a:rPr lang="en-US" sz="2000" b="1" dirty="0">
                    <a:solidFill>
                      <a:schemeClr val="bg1"/>
                    </a:solidFill>
                    <a:latin typeface="Avenir Next" panose="020B0503020202020204" pitchFamily="34" charset="0"/>
                  </a:rPr>
                  <a:t>01</a:t>
                </a:r>
              </a:p>
            </p:txBody>
          </p:sp>
        </p:grpSp>
        <p:sp>
          <p:nvSpPr>
            <p:cNvPr id="32" name="TextBox 31">
              <a:extLst>
                <a:ext uri="{FF2B5EF4-FFF2-40B4-BE49-F238E27FC236}">
                  <a16:creationId xmlns:a16="http://schemas.microsoft.com/office/drawing/2014/main" id="{32FFFCBC-C5F2-8EDE-798F-BDDFD6E8B452}"/>
                </a:ext>
              </a:extLst>
            </p:cNvPr>
            <p:cNvSpPr txBox="1"/>
            <p:nvPr/>
          </p:nvSpPr>
          <p:spPr>
            <a:xfrm>
              <a:off x="3350858" y="1127459"/>
              <a:ext cx="2333058" cy="553998"/>
            </a:xfrm>
            <a:prstGeom prst="rect">
              <a:avLst/>
            </a:prstGeom>
            <a:noFill/>
          </p:spPr>
          <p:txBody>
            <a:bodyPr wrap="square" rtlCol="0">
              <a:spAutoFit/>
            </a:bodyPr>
            <a:lstStyle/>
            <a:p>
              <a:r>
                <a:rPr lang="en-US" sz="3000" b="1" dirty="0">
                  <a:solidFill>
                    <a:schemeClr val="bg1"/>
                  </a:solidFill>
                </a:rPr>
                <a:t>Assumption</a:t>
              </a:r>
            </a:p>
          </p:txBody>
        </p:sp>
      </p:grpSp>
      <p:grpSp>
        <p:nvGrpSpPr>
          <p:cNvPr id="8" name="Group 7">
            <a:extLst>
              <a:ext uri="{FF2B5EF4-FFF2-40B4-BE49-F238E27FC236}">
                <a16:creationId xmlns:a16="http://schemas.microsoft.com/office/drawing/2014/main" id="{20B9FF6D-34F1-0C71-7237-2D751CE0F838}"/>
              </a:ext>
            </a:extLst>
          </p:cNvPr>
          <p:cNvGrpSpPr/>
          <p:nvPr/>
        </p:nvGrpSpPr>
        <p:grpSpPr>
          <a:xfrm>
            <a:off x="2538613" y="0"/>
            <a:ext cx="10706400" cy="6858000"/>
            <a:chOff x="2807045" y="0"/>
            <a:chExt cx="10706400" cy="6858000"/>
          </a:xfrm>
        </p:grpSpPr>
        <p:grpSp>
          <p:nvGrpSpPr>
            <p:cNvPr id="35" name="Group 34">
              <a:extLst>
                <a:ext uri="{FF2B5EF4-FFF2-40B4-BE49-F238E27FC236}">
                  <a16:creationId xmlns:a16="http://schemas.microsoft.com/office/drawing/2014/main" id="{7A78121F-3AAB-3BAB-8D80-A96385596134}"/>
                </a:ext>
              </a:extLst>
            </p:cNvPr>
            <p:cNvGrpSpPr/>
            <p:nvPr/>
          </p:nvGrpSpPr>
          <p:grpSpPr>
            <a:xfrm>
              <a:off x="2807045" y="0"/>
              <a:ext cx="10706400" cy="6858000"/>
              <a:chOff x="9390735" y="0"/>
              <a:chExt cx="10706400" cy="6858000"/>
            </a:xfrm>
          </p:grpSpPr>
          <p:grpSp>
            <p:nvGrpSpPr>
              <p:cNvPr id="36" name="Group 35">
                <a:extLst>
                  <a:ext uri="{FF2B5EF4-FFF2-40B4-BE49-F238E27FC236}">
                    <a16:creationId xmlns:a16="http://schemas.microsoft.com/office/drawing/2014/main" id="{446F3E86-8F06-C449-245B-F2EB1F1BF64F}"/>
                  </a:ext>
                </a:extLst>
              </p:cNvPr>
              <p:cNvGrpSpPr/>
              <p:nvPr/>
            </p:nvGrpSpPr>
            <p:grpSpPr>
              <a:xfrm>
                <a:off x="9390735" y="0"/>
                <a:ext cx="10706400" cy="6858000"/>
                <a:chOff x="1485600" y="0"/>
                <a:chExt cx="10706400" cy="6858000"/>
              </a:xfrm>
            </p:grpSpPr>
            <p:grpSp>
              <p:nvGrpSpPr>
                <p:cNvPr id="38" name="Group 37">
                  <a:extLst>
                    <a:ext uri="{FF2B5EF4-FFF2-40B4-BE49-F238E27FC236}">
                      <a16:creationId xmlns:a16="http://schemas.microsoft.com/office/drawing/2014/main" id="{1C89ED25-5957-B55B-BF1F-42092273A0E3}"/>
                    </a:ext>
                  </a:extLst>
                </p:cNvPr>
                <p:cNvGrpSpPr/>
                <p:nvPr/>
              </p:nvGrpSpPr>
              <p:grpSpPr>
                <a:xfrm>
                  <a:off x="1485600" y="0"/>
                  <a:ext cx="10706400" cy="6858000"/>
                  <a:chOff x="1548880" y="0"/>
                  <a:chExt cx="11476240" cy="6858000"/>
                </a:xfrm>
                <a:solidFill>
                  <a:srgbClr val="F9C46F"/>
                </a:solidFill>
              </p:grpSpPr>
              <p:sp>
                <p:nvSpPr>
                  <p:cNvPr id="42" name="Rectangle 41">
                    <a:extLst>
                      <a:ext uri="{FF2B5EF4-FFF2-40B4-BE49-F238E27FC236}">
                        <a16:creationId xmlns:a16="http://schemas.microsoft.com/office/drawing/2014/main" id="{EACD2476-20F7-6E6A-16E0-BB176CBEF41B}"/>
                      </a:ext>
                    </a:extLst>
                  </p:cNvPr>
                  <p:cNvSpPr/>
                  <p:nvPr/>
                </p:nvSpPr>
                <p:spPr>
                  <a:xfrm>
                    <a:off x="2195755" y="0"/>
                    <a:ext cx="10829365" cy="6858000"/>
                  </a:xfrm>
                  <a:prstGeom prst="rect">
                    <a:avLst/>
                  </a:prstGeom>
                  <a:grp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Rounded Rectangle 48">
                    <a:extLst>
                      <a:ext uri="{FF2B5EF4-FFF2-40B4-BE49-F238E27FC236}">
                        <a16:creationId xmlns:a16="http://schemas.microsoft.com/office/drawing/2014/main" id="{A2C00584-B257-0410-6143-1F823E99BB19}"/>
                      </a:ext>
                    </a:extLst>
                  </p:cNvPr>
                  <p:cNvSpPr/>
                  <p:nvPr/>
                </p:nvSpPr>
                <p:spPr>
                  <a:xfrm>
                    <a:off x="1548880" y="1632993"/>
                    <a:ext cx="1075765" cy="950259"/>
                  </a:xfrm>
                  <a:prstGeom prst="roundRect">
                    <a:avLst>
                      <a:gd name="adj" fmla="val 1478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9" name="Group 38">
                  <a:extLst>
                    <a:ext uri="{FF2B5EF4-FFF2-40B4-BE49-F238E27FC236}">
                      <a16:creationId xmlns:a16="http://schemas.microsoft.com/office/drawing/2014/main" id="{02519789-6C52-7C1C-143E-0B9028FC8539}"/>
                    </a:ext>
                  </a:extLst>
                </p:cNvPr>
                <p:cNvGrpSpPr/>
                <p:nvPr/>
              </p:nvGrpSpPr>
              <p:grpSpPr>
                <a:xfrm>
                  <a:off x="2945375" y="1439556"/>
                  <a:ext cx="3557155" cy="3978889"/>
                  <a:chOff x="2945375" y="1215514"/>
                  <a:chExt cx="3557155" cy="3978889"/>
                </a:xfrm>
              </p:grpSpPr>
              <p:sp>
                <p:nvSpPr>
                  <p:cNvPr id="40" name="TextBox 39">
                    <a:extLst>
                      <a:ext uri="{FF2B5EF4-FFF2-40B4-BE49-F238E27FC236}">
                        <a16:creationId xmlns:a16="http://schemas.microsoft.com/office/drawing/2014/main" id="{5F13213F-6FBB-4C01-8D4A-5EBD18736F8B}"/>
                      </a:ext>
                    </a:extLst>
                  </p:cNvPr>
                  <p:cNvSpPr txBox="1"/>
                  <p:nvPr/>
                </p:nvSpPr>
                <p:spPr>
                  <a:xfrm>
                    <a:off x="2945375" y="1215514"/>
                    <a:ext cx="1771650" cy="1446550"/>
                  </a:xfrm>
                  <a:prstGeom prst="rect">
                    <a:avLst/>
                  </a:prstGeom>
                  <a:noFill/>
                </p:spPr>
                <p:txBody>
                  <a:bodyPr wrap="square" rtlCol="0">
                    <a:spAutoFit/>
                  </a:bodyPr>
                  <a:lstStyle/>
                  <a:p>
                    <a:r>
                      <a:rPr lang="en-US" sz="8800" b="1" spc="-300" dirty="0">
                        <a:solidFill>
                          <a:schemeClr val="bg1"/>
                        </a:solidFill>
                        <a:latin typeface="Avenir Next" panose="020B0503020202020204" pitchFamily="34" charset="0"/>
                      </a:rPr>
                      <a:t>02</a:t>
                    </a:r>
                  </a:p>
                </p:txBody>
              </p:sp>
              <p:sp>
                <p:nvSpPr>
                  <p:cNvPr id="41" name="TextBox 40">
                    <a:extLst>
                      <a:ext uri="{FF2B5EF4-FFF2-40B4-BE49-F238E27FC236}">
                        <a16:creationId xmlns:a16="http://schemas.microsoft.com/office/drawing/2014/main" id="{7A0DF6CD-BC34-43E5-31C3-014880572304}"/>
                      </a:ext>
                    </a:extLst>
                  </p:cNvPr>
                  <p:cNvSpPr txBox="1"/>
                  <p:nvPr/>
                </p:nvSpPr>
                <p:spPr>
                  <a:xfrm>
                    <a:off x="2945375" y="2701413"/>
                    <a:ext cx="3557155" cy="2492990"/>
                  </a:xfrm>
                  <a:prstGeom prst="rect">
                    <a:avLst/>
                  </a:prstGeom>
                  <a:noFill/>
                  <a:ln>
                    <a:noFill/>
                  </a:ln>
                </p:spPr>
                <p:txBody>
                  <a:bodyPr wrap="square" rtlCol="0">
                    <a:spAutoFit/>
                  </a:bodyPr>
                  <a:lstStyle/>
                  <a:p>
                    <a:r>
                      <a:rPr lang="en-IN" sz="2600" b="0" i="0" u="none" strike="noStrike" dirty="0">
                        <a:solidFill>
                          <a:schemeClr val="bg1"/>
                        </a:solidFill>
                        <a:effectLst/>
                        <a:latin typeface="Avenir Next" panose="020B0503020202020204" pitchFamily="34" charset="0"/>
                      </a:rPr>
                      <a:t>The response variable should exhibit a dichotomous nature, meaning it can be categorised into two distinct groups</a:t>
                    </a:r>
                    <a:endParaRPr lang="en-US" sz="2600" spc="-150" dirty="0">
                      <a:solidFill>
                        <a:schemeClr val="bg1"/>
                      </a:solidFill>
                      <a:latin typeface="Avenir Next" panose="020B0503020202020204" pitchFamily="34" charset="0"/>
                    </a:endParaRPr>
                  </a:p>
                </p:txBody>
              </p:sp>
            </p:grpSp>
          </p:grpSp>
          <p:sp>
            <p:nvSpPr>
              <p:cNvPr id="37" name="TextBox 36">
                <a:extLst>
                  <a:ext uri="{FF2B5EF4-FFF2-40B4-BE49-F238E27FC236}">
                    <a16:creationId xmlns:a16="http://schemas.microsoft.com/office/drawing/2014/main" id="{2E4E35F0-A262-9CEC-560E-AB4DCC7828C7}"/>
                  </a:ext>
                </a:extLst>
              </p:cNvPr>
              <p:cNvSpPr txBox="1"/>
              <p:nvPr/>
            </p:nvSpPr>
            <p:spPr>
              <a:xfrm>
                <a:off x="9476509" y="1911927"/>
                <a:ext cx="615142" cy="400110"/>
              </a:xfrm>
              <a:prstGeom prst="rect">
                <a:avLst/>
              </a:prstGeom>
              <a:noFill/>
            </p:spPr>
            <p:txBody>
              <a:bodyPr wrap="square" rtlCol="0">
                <a:spAutoFit/>
              </a:bodyPr>
              <a:lstStyle/>
              <a:p>
                <a:r>
                  <a:rPr lang="en-US" sz="2000" b="1" dirty="0">
                    <a:solidFill>
                      <a:schemeClr val="bg1"/>
                    </a:solidFill>
                    <a:latin typeface="Avenir Next" panose="020B0503020202020204" pitchFamily="34" charset="0"/>
                  </a:rPr>
                  <a:t>02</a:t>
                </a:r>
              </a:p>
            </p:txBody>
          </p:sp>
        </p:grpSp>
        <p:sp>
          <p:nvSpPr>
            <p:cNvPr id="7" name="TextBox 6">
              <a:extLst>
                <a:ext uri="{FF2B5EF4-FFF2-40B4-BE49-F238E27FC236}">
                  <a16:creationId xmlns:a16="http://schemas.microsoft.com/office/drawing/2014/main" id="{D0162B57-57C7-CDEB-41C6-B96A4F1DD5A5}"/>
                </a:ext>
              </a:extLst>
            </p:cNvPr>
            <p:cNvSpPr txBox="1"/>
            <p:nvPr/>
          </p:nvSpPr>
          <p:spPr>
            <a:xfrm>
              <a:off x="4303358" y="1127459"/>
              <a:ext cx="2333058" cy="553998"/>
            </a:xfrm>
            <a:prstGeom prst="rect">
              <a:avLst/>
            </a:prstGeom>
            <a:noFill/>
          </p:spPr>
          <p:txBody>
            <a:bodyPr wrap="square" rtlCol="0">
              <a:spAutoFit/>
            </a:bodyPr>
            <a:lstStyle/>
            <a:p>
              <a:r>
                <a:rPr lang="en-US" sz="3000" b="1" dirty="0">
                  <a:solidFill>
                    <a:schemeClr val="bg1"/>
                  </a:solidFill>
                </a:rPr>
                <a:t>Assumption</a:t>
              </a:r>
            </a:p>
          </p:txBody>
        </p:sp>
      </p:grpSp>
      <p:grpSp>
        <p:nvGrpSpPr>
          <p:cNvPr id="31" name="Group 30">
            <a:extLst>
              <a:ext uri="{FF2B5EF4-FFF2-40B4-BE49-F238E27FC236}">
                <a16:creationId xmlns:a16="http://schemas.microsoft.com/office/drawing/2014/main" id="{A1CB8663-8E2F-E95B-48F9-C11F844797B8}"/>
              </a:ext>
            </a:extLst>
          </p:cNvPr>
          <p:cNvGrpSpPr/>
          <p:nvPr/>
        </p:nvGrpSpPr>
        <p:grpSpPr>
          <a:xfrm>
            <a:off x="3482274" y="0"/>
            <a:ext cx="10706400" cy="6858000"/>
            <a:chOff x="5065156" y="0"/>
            <a:chExt cx="10706400" cy="6858000"/>
          </a:xfrm>
        </p:grpSpPr>
        <p:grpSp>
          <p:nvGrpSpPr>
            <p:cNvPr id="9" name="Group 8">
              <a:extLst>
                <a:ext uri="{FF2B5EF4-FFF2-40B4-BE49-F238E27FC236}">
                  <a16:creationId xmlns:a16="http://schemas.microsoft.com/office/drawing/2014/main" id="{37437E92-BABA-BAE6-4704-883A577B54C6}"/>
                </a:ext>
              </a:extLst>
            </p:cNvPr>
            <p:cNvGrpSpPr/>
            <p:nvPr/>
          </p:nvGrpSpPr>
          <p:grpSpPr>
            <a:xfrm>
              <a:off x="5065156" y="0"/>
              <a:ext cx="10706400" cy="6858000"/>
              <a:chOff x="10113406" y="0"/>
              <a:chExt cx="10706400" cy="6858000"/>
            </a:xfrm>
          </p:grpSpPr>
          <p:grpSp>
            <p:nvGrpSpPr>
              <p:cNvPr id="10" name="Group 9">
                <a:extLst>
                  <a:ext uri="{FF2B5EF4-FFF2-40B4-BE49-F238E27FC236}">
                    <a16:creationId xmlns:a16="http://schemas.microsoft.com/office/drawing/2014/main" id="{62486C3E-E0A3-864B-E1E7-D7BF18993D68}"/>
                  </a:ext>
                </a:extLst>
              </p:cNvPr>
              <p:cNvGrpSpPr/>
              <p:nvPr/>
            </p:nvGrpSpPr>
            <p:grpSpPr>
              <a:xfrm>
                <a:off x="10113406" y="0"/>
                <a:ext cx="10706400" cy="6858000"/>
                <a:chOff x="1485600" y="0"/>
                <a:chExt cx="10706400" cy="6858000"/>
              </a:xfrm>
            </p:grpSpPr>
            <p:grpSp>
              <p:nvGrpSpPr>
                <p:cNvPr id="12" name="Group 11">
                  <a:extLst>
                    <a:ext uri="{FF2B5EF4-FFF2-40B4-BE49-F238E27FC236}">
                      <a16:creationId xmlns:a16="http://schemas.microsoft.com/office/drawing/2014/main" id="{B99A2E7A-16D3-5A02-F569-518C03F4A6AE}"/>
                    </a:ext>
                  </a:extLst>
                </p:cNvPr>
                <p:cNvGrpSpPr/>
                <p:nvPr/>
              </p:nvGrpSpPr>
              <p:grpSpPr>
                <a:xfrm>
                  <a:off x="1485600" y="0"/>
                  <a:ext cx="10706400" cy="6858000"/>
                  <a:chOff x="715760" y="0"/>
                  <a:chExt cx="11476240" cy="6858000"/>
                </a:xfrm>
                <a:solidFill>
                  <a:srgbClr val="DE5746"/>
                </a:solidFill>
              </p:grpSpPr>
              <p:sp>
                <p:nvSpPr>
                  <p:cNvPr id="16" name="Rectangle 15">
                    <a:extLst>
                      <a:ext uri="{FF2B5EF4-FFF2-40B4-BE49-F238E27FC236}">
                        <a16:creationId xmlns:a16="http://schemas.microsoft.com/office/drawing/2014/main" id="{66FF57B2-1A01-6379-EB45-3BC02A6AA4EB}"/>
                      </a:ext>
                    </a:extLst>
                  </p:cNvPr>
                  <p:cNvSpPr/>
                  <p:nvPr/>
                </p:nvSpPr>
                <p:spPr>
                  <a:xfrm>
                    <a:off x="1362635" y="0"/>
                    <a:ext cx="10829365" cy="6858000"/>
                  </a:xfrm>
                  <a:prstGeom prst="rect">
                    <a:avLst/>
                  </a:prstGeom>
                  <a:grp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ounded Rectangle 16">
                    <a:extLst>
                      <a:ext uri="{FF2B5EF4-FFF2-40B4-BE49-F238E27FC236}">
                        <a16:creationId xmlns:a16="http://schemas.microsoft.com/office/drawing/2014/main" id="{5FDA12A1-DA79-A9B4-1D7A-F98000A9B5FC}"/>
                      </a:ext>
                    </a:extLst>
                  </p:cNvPr>
                  <p:cNvSpPr/>
                  <p:nvPr/>
                </p:nvSpPr>
                <p:spPr>
                  <a:xfrm>
                    <a:off x="715760" y="2763961"/>
                    <a:ext cx="1075765" cy="950259"/>
                  </a:xfrm>
                  <a:prstGeom prst="roundRect">
                    <a:avLst>
                      <a:gd name="adj" fmla="val 1478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 name="Group 12">
                  <a:extLst>
                    <a:ext uri="{FF2B5EF4-FFF2-40B4-BE49-F238E27FC236}">
                      <a16:creationId xmlns:a16="http://schemas.microsoft.com/office/drawing/2014/main" id="{5BEE9641-8AEE-26D3-706A-94224B6F37DA}"/>
                    </a:ext>
                  </a:extLst>
                </p:cNvPr>
                <p:cNvGrpSpPr/>
                <p:nvPr/>
              </p:nvGrpSpPr>
              <p:grpSpPr>
                <a:xfrm>
                  <a:off x="2930627" y="839391"/>
                  <a:ext cx="3557155" cy="5179218"/>
                  <a:chOff x="2930627" y="1097527"/>
                  <a:chExt cx="3557155" cy="5179218"/>
                </a:xfrm>
              </p:grpSpPr>
              <p:sp>
                <p:nvSpPr>
                  <p:cNvPr id="14" name="TextBox 13">
                    <a:extLst>
                      <a:ext uri="{FF2B5EF4-FFF2-40B4-BE49-F238E27FC236}">
                        <a16:creationId xmlns:a16="http://schemas.microsoft.com/office/drawing/2014/main" id="{66E344FC-3E33-97F8-F271-9055AA752D84}"/>
                      </a:ext>
                    </a:extLst>
                  </p:cNvPr>
                  <p:cNvSpPr txBox="1"/>
                  <p:nvPr/>
                </p:nvSpPr>
                <p:spPr>
                  <a:xfrm>
                    <a:off x="2930627" y="1097527"/>
                    <a:ext cx="1771650" cy="1446550"/>
                  </a:xfrm>
                  <a:prstGeom prst="rect">
                    <a:avLst/>
                  </a:prstGeom>
                  <a:noFill/>
                </p:spPr>
                <p:txBody>
                  <a:bodyPr wrap="square" rtlCol="0">
                    <a:spAutoFit/>
                  </a:bodyPr>
                  <a:lstStyle/>
                  <a:p>
                    <a:r>
                      <a:rPr lang="en-US" sz="8800" b="1" spc="-300" dirty="0">
                        <a:solidFill>
                          <a:schemeClr val="bg1"/>
                        </a:solidFill>
                        <a:latin typeface="Avenir Next" panose="020B0503020202020204" pitchFamily="34" charset="0"/>
                      </a:rPr>
                      <a:t>03</a:t>
                    </a:r>
                  </a:p>
                </p:txBody>
              </p:sp>
              <p:sp>
                <p:nvSpPr>
                  <p:cNvPr id="15" name="TextBox 14">
                    <a:extLst>
                      <a:ext uri="{FF2B5EF4-FFF2-40B4-BE49-F238E27FC236}">
                        <a16:creationId xmlns:a16="http://schemas.microsoft.com/office/drawing/2014/main" id="{9D9B2C1F-C578-205E-C775-77BCBC499E3B}"/>
                      </a:ext>
                    </a:extLst>
                  </p:cNvPr>
                  <p:cNvSpPr txBox="1"/>
                  <p:nvPr/>
                </p:nvSpPr>
                <p:spPr>
                  <a:xfrm>
                    <a:off x="2930627" y="2583426"/>
                    <a:ext cx="3557155" cy="3693319"/>
                  </a:xfrm>
                  <a:prstGeom prst="rect">
                    <a:avLst/>
                  </a:prstGeom>
                  <a:noFill/>
                  <a:ln>
                    <a:noFill/>
                  </a:ln>
                </p:spPr>
                <p:txBody>
                  <a:bodyPr wrap="square" rtlCol="0">
                    <a:spAutoFit/>
                  </a:bodyPr>
                  <a:lstStyle/>
                  <a:p>
                    <a:r>
                      <a:rPr lang="en-IN" sz="2600" b="0" i="0" u="none" strike="noStrike" dirty="0">
                        <a:solidFill>
                          <a:schemeClr val="bg1"/>
                        </a:solidFill>
                        <a:effectLst/>
                        <a:latin typeface="Avenir Next" panose="020B0503020202020204" pitchFamily="34" charset="0"/>
                      </a:rPr>
                      <a:t>Categories should be both mutually exclusive and exhaustive, meaning that each case can only belong to one group and every case must be a member of one of the groups .</a:t>
                    </a:r>
                    <a:endParaRPr lang="en-US" sz="2600" spc="-150" dirty="0">
                      <a:solidFill>
                        <a:schemeClr val="bg1"/>
                      </a:solidFill>
                      <a:latin typeface="Avenir Next" panose="020B0503020202020204" pitchFamily="34" charset="0"/>
                    </a:endParaRPr>
                  </a:p>
                </p:txBody>
              </p:sp>
            </p:grpSp>
          </p:grpSp>
          <p:sp>
            <p:nvSpPr>
              <p:cNvPr id="11" name="TextBox 10">
                <a:extLst>
                  <a:ext uri="{FF2B5EF4-FFF2-40B4-BE49-F238E27FC236}">
                    <a16:creationId xmlns:a16="http://schemas.microsoft.com/office/drawing/2014/main" id="{3F376A73-ABDB-5BC3-DA25-451502EF54CB}"/>
                  </a:ext>
                </a:extLst>
              </p:cNvPr>
              <p:cNvSpPr txBox="1"/>
              <p:nvPr/>
            </p:nvSpPr>
            <p:spPr>
              <a:xfrm>
                <a:off x="10210800" y="3061854"/>
                <a:ext cx="615142" cy="400110"/>
              </a:xfrm>
              <a:prstGeom prst="rect">
                <a:avLst/>
              </a:prstGeom>
              <a:noFill/>
            </p:spPr>
            <p:txBody>
              <a:bodyPr wrap="square" rtlCol="0">
                <a:spAutoFit/>
              </a:bodyPr>
              <a:lstStyle/>
              <a:p>
                <a:r>
                  <a:rPr lang="en-US" sz="2000" b="1" dirty="0">
                    <a:solidFill>
                      <a:schemeClr val="bg1"/>
                    </a:solidFill>
                    <a:latin typeface="Avenir Next" panose="020B0503020202020204" pitchFamily="34" charset="0"/>
                  </a:rPr>
                  <a:t>03</a:t>
                </a:r>
              </a:p>
            </p:txBody>
          </p:sp>
        </p:grpSp>
        <p:sp>
          <p:nvSpPr>
            <p:cNvPr id="30" name="TextBox 29">
              <a:extLst>
                <a:ext uri="{FF2B5EF4-FFF2-40B4-BE49-F238E27FC236}">
                  <a16:creationId xmlns:a16="http://schemas.microsoft.com/office/drawing/2014/main" id="{1910376C-12E6-7746-F14F-9E02DA8C10BD}"/>
                </a:ext>
              </a:extLst>
            </p:cNvPr>
            <p:cNvSpPr txBox="1"/>
            <p:nvPr/>
          </p:nvSpPr>
          <p:spPr>
            <a:xfrm>
              <a:off x="6532208" y="536909"/>
              <a:ext cx="2333058" cy="553998"/>
            </a:xfrm>
            <a:prstGeom prst="rect">
              <a:avLst/>
            </a:prstGeom>
            <a:noFill/>
          </p:spPr>
          <p:txBody>
            <a:bodyPr wrap="square" rtlCol="0">
              <a:spAutoFit/>
            </a:bodyPr>
            <a:lstStyle/>
            <a:p>
              <a:r>
                <a:rPr lang="en-US" sz="3000" b="1" dirty="0">
                  <a:solidFill>
                    <a:schemeClr val="bg1"/>
                  </a:solidFill>
                </a:rPr>
                <a:t>Assumption</a:t>
              </a:r>
            </a:p>
          </p:txBody>
        </p:sp>
      </p:grpSp>
      <p:grpSp>
        <p:nvGrpSpPr>
          <p:cNvPr id="84" name="Group 83">
            <a:extLst>
              <a:ext uri="{FF2B5EF4-FFF2-40B4-BE49-F238E27FC236}">
                <a16:creationId xmlns:a16="http://schemas.microsoft.com/office/drawing/2014/main" id="{73D21EF7-E564-6B72-AF38-640B7E07C9DA}"/>
              </a:ext>
            </a:extLst>
          </p:cNvPr>
          <p:cNvGrpSpPr/>
          <p:nvPr/>
        </p:nvGrpSpPr>
        <p:grpSpPr>
          <a:xfrm>
            <a:off x="4353288" y="0"/>
            <a:ext cx="10706400" cy="6858000"/>
            <a:chOff x="10478728" y="190500"/>
            <a:chExt cx="10706400" cy="6858000"/>
          </a:xfrm>
        </p:grpSpPr>
        <p:grpSp>
          <p:nvGrpSpPr>
            <p:cNvPr id="33" name="Group 32">
              <a:extLst>
                <a:ext uri="{FF2B5EF4-FFF2-40B4-BE49-F238E27FC236}">
                  <a16:creationId xmlns:a16="http://schemas.microsoft.com/office/drawing/2014/main" id="{A233BDD4-832E-639B-12A9-71D7C7097590}"/>
                </a:ext>
              </a:extLst>
            </p:cNvPr>
            <p:cNvGrpSpPr/>
            <p:nvPr/>
          </p:nvGrpSpPr>
          <p:grpSpPr>
            <a:xfrm>
              <a:off x="10478728" y="190500"/>
              <a:ext cx="10706400" cy="6858000"/>
              <a:chOff x="10821628" y="0"/>
              <a:chExt cx="10706400" cy="6858000"/>
            </a:xfrm>
          </p:grpSpPr>
          <p:grpSp>
            <p:nvGrpSpPr>
              <p:cNvPr id="43" name="Group 42">
                <a:extLst>
                  <a:ext uri="{FF2B5EF4-FFF2-40B4-BE49-F238E27FC236}">
                    <a16:creationId xmlns:a16="http://schemas.microsoft.com/office/drawing/2014/main" id="{B5D893F1-2603-8D0E-4F61-9FD2939DA099}"/>
                  </a:ext>
                </a:extLst>
              </p:cNvPr>
              <p:cNvGrpSpPr/>
              <p:nvPr/>
            </p:nvGrpSpPr>
            <p:grpSpPr>
              <a:xfrm>
                <a:off x="10821628" y="0"/>
                <a:ext cx="10706400" cy="6858000"/>
                <a:chOff x="1485899" y="0"/>
                <a:chExt cx="10706400" cy="6858000"/>
              </a:xfrm>
            </p:grpSpPr>
            <p:grpSp>
              <p:nvGrpSpPr>
                <p:cNvPr id="45" name="Group 44">
                  <a:extLst>
                    <a:ext uri="{FF2B5EF4-FFF2-40B4-BE49-F238E27FC236}">
                      <a16:creationId xmlns:a16="http://schemas.microsoft.com/office/drawing/2014/main" id="{B2BED725-35E3-2D3A-8897-0D5FC820CC73}"/>
                    </a:ext>
                  </a:extLst>
                </p:cNvPr>
                <p:cNvGrpSpPr/>
                <p:nvPr/>
              </p:nvGrpSpPr>
              <p:grpSpPr>
                <a:xfrm>
                  <a:off x="1485899" y="0"/>
                  <a:ext cx="10706400" cy="6858000"/>
                  <a:chOff x="1485900" y="0"/>
                  <a:chExt cx="10706101" cy="6858000"/>
                </a:xfrm>
              </p:grpSpPr>
              <p:sp>
                <p:nvSpPr>
                  <p:cNvPr id="69" name="Rectangle 68">
                    <a:extLst>
                      <a:ext uri="{FF2B5EF4-FFF2-40B4-BE49-F238E27FC236}">
                        <a16:creationId xmlns:a16="http://schemas.microsoft.com/office/drawing/2014/main" id="{54A1A0A1-E5A4-3C37-A35C-E1F8F194D408}"/>
                      </a:ext>
                    </a:extLst>
                  </p:cNvPr>
                  <p:cNvSpPr/>
                  <p:nvPr/>
                </p:nvSpPr>
                <p:spPr>
                  <a:xfrm>
                    <a:off x="2112000" y="0"/>
                    <a:ext cx="10080001" cy="6858000"/>
                  </a:xfrm>
                  <a:prstGeom prst="rect">
                    <a:avLst/>
                  </a:prstGeom>
                  <a:solidFill>
                    <a:srgbClr val="8B322C"/>
                  </a:solid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0" name="Rounded Rectangle 69">
                    <a:extLst>
                      <a:ext uri="{FF2B5EF4-FFF2-40B4-BE49-F238E27FC236}">
                        <a16:creationId xmlns:a16="http://schemas.microsoft.com/office/drawing/2014/main" id="{F9DEAC94-5303-6443-66A0-F55BB34EAE96}"/>
                      </a:ext>
                    </a:extLst>
                  </p:cNvPr>
                  <p:cNvSpPr/>
                  <p:nvPr/>
                </p:nvSpPr>
                <p:spPr>
                  <a:xfrm>
                    <a:off x="1485900" y="3894930"/>
                    <a:ext cx="999764" cy="950259"/>
                  </a:xfrm>
                  <a:prstGeom prst="roundRect">
                    <a:avLst>
                      <a:gd name="adj" fmla="val 14780"/>
                    </a:avLst>
                  </a:prstGeom>
                  <a:solidFill>
                    <a:srgbClr val="8B322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6" name="Group 45">
                  <a:extLst>
                    <a:ext uri="{FF2B5EF4-FFF2-40B4-BE49-F238E27FC236}">
                      <a16:creationId xmlns:a16="http://schemas.microsoft.com/office/drawing/2014/main" id="{3835BDB3-C22D-21A1-E46C-C0C5540699CE}"/>
                    </a:ext>
                  </a:extLst>
                </p:cNvPr>
                <p:cNvGrpSpPr/>
                <p:nvPr/>
              </p:nvGrpSpPr>
              <p:grpSpPr>
                <a:xfrm>
                  <a:off x="2945375" y="839391"/>
                  <a:ext cx="4355077" cy="5179218"/>
                  <a:chOff x="2945375" y="1215514"/>
                  <a:chExt cx="4355077" cy="5179218"/>
                </a:xfrm>
              </p:grpSpPr>
              <p:sp>
                <p:nvSpPr>
                  <p:cNvPr id="47" name="TextBox 46">
                    <a:extLst>
                      <a:ext uri="{FF2B5EF4-FFF2-40B4-BE49-F238E27FC236}">
                        <a16:creationId xmlns:a16="http://schemas.microsoft.com/office/drawing/2014/main" id="{BB1782CA-3E51-7828-D4EA-141CC371CD79}"/>
                      </a:ext>
                    </a:extLst>
                  </p:cNvPr>
                  <p:cNvSpPr txBox="1"/>
                  <p:nvPr/>
                </p:nvSpPr>
                <p:spPr>
                  <a:xfrm>
                    <a:off x="2945375" y="1215514"/>
                    <a:ext cx="1771650" cy="1446550"/>
                  </a:xfrm>
                  <a:prstGeom prst="rect">
                    <a:avLst/>
                  </a:prstGeom>
                  <a:noFill/>
                </p:spPr>
                <p:txBody>
                  <a:bodyPr wrap="square" rtlCol="0">
                    <a:spAutoFit/>
                  </a:bodyPr>
                  <a:lstStyle/>
                  <a:p>
                    <a:r>
                      <a:rPr lang="en-US" sz="8800" b="1" spc="-300" dirty="0">
                        <a:solidFill>
                          <a:schemeClr val="bg1"/>
                        </a:solidFill>
                        <a:latin typeface="Avenir Next" panose="020B0503020202020204" pitchFamily="34" charset="0"/>
                      </a:rPr>
                      <a:t>04</a:t>
                    </a:r>
                  </a:p>
                </p:txBody>
              </p:sp>
              <p:sp>
                <p:nvSpPr>
                  <p:cNvPr id="68" name="TextBox 67">
                    <a:extLst>
                      <a:ext uri="{FF2B5EF4-FFF2-40B4-BE49-F238E27FC236}">
                        <a16:creationId xmlns:a16="http://schemas.microsoft.com/office/drawing/2014/main" id="{ABC22F02-B3AB-80CE-A67D-27E908AC2D57}"/>
                      </a:ext>
                    </a:extLst>
                  </p:cNvPr>
                  <p:cNvSpPr txBox="1"/>
                  <p:nvPr/>
                </p:nvSpPr>
                <p:spPr>
                  <a:xfrm>
                    <a:off x="2945375" y="2701413"/>
                    <a:ext cx="4355077" cy="3693319"/>
                  </a:xfrm>
                  <a:prstGeom prst="rect">
                    <a:avLst/>
                  </a:prstGeom>
                  <a:noFill/>
                  <a:ln>
                    <a:noFill/>
                  </a:ln>
                </p:spPr>
                <p:txBody>
                  <a:bodyPr wrap="square" rtlCol="0">
                    <a:spAutoFit/>
                  </a:bodyPr>
                  <a:lstStyle/>
                  <a:p>
                    <a:r>
                      <a:rPr lang="en-IN" sz="2600" b="0" i="0" u="none" strike="noStrike" dirty="0">
                        <a:solidFill>
                          <a:schemeClr val="bg1"/>
                        </a:solidFill>
                        <a:effectLst/>
                        <a:latin typeface="Avenir Next" panose="020B0503020202020204" pitchFamily="34" charset="0"/>
                      </a:rPr>
                      <a:t>In contrast to linear regression, Logistic Regression often demands larger sample sizes due to the reliance on maximum likelihood estimation. Which is based on approximations derived from large sample theory.</a:t>
                    </a:r>
                    <a:endParaRPr lang="en-US" sz="2600" spc="-150" dirty="0">
                      <a:solidFill>
                        <a:schemeClr val="bg1"/>
                      </a:solidFill>
                      <a:latin typeface="Avenir Next" panose="020B0503020202020204" pitchFamily="34" charset="0"/>
                    </a:endParaRPr>
                  </a:p>
                </p:txBody>
              </p:sp>
            </p:grpSp>
          </p:grpSp>
          <p:sp>
            <p:nvSpPr>
              <p:cNvPr id="44" name="TextBox 43">
                <a:extLst>
                  <a:ext uri="{FF2B5EF4-FFF2-40B4-BE49-F238E27FC236}">
                    <a16:creationId xmlns:a16="http://schemas.microsoft.com/office/drawing/2014/main" id="{5851774F-AF7C-243A-482D-7625BAB0890B}"/>
                  </a:ext>
                </a:extLst>
              </p:cNvPr>
              <p:cNvSpPr txBox="1"/>
              <p:nvPr/>
            </p:nvSpPr>
            <p:spPr>
              <a:xfrm>
                <a:off x="10909069" y="4209011"/>
                <a:ext cx="615142" cy="400110"/>
              </a:xfrm>
              <a:prstGeom prst="rect">
                <a:avLst/>
              </a:prstGeom>
              <a:noFill/>
            </p:spPr>
            <p:txBody>
              <a:bodyPr wrap="square" rtlCol="0">
                <a:spAutoFit/>
              </a:bodyPr>
              <a:lstStyle/>
              <a:p>
                <a:r>
                  <a:rPr lang="en-US" sz="2000" b="1" dirty="0">
                    <a:solidFill>
                      <a:schemeClr val="bg1"/>
                    </a:solidFill>
                    <a:latin typeface="Avenir Next" panose="020B0503020202020204" pitchFamily="34" charset="0"/>
                  </a:rPr>
                  <a:t>04</a:t>
                </a:r>
              </a:p>
            </p:txBody>
          </p:sp>
        </p:grpSp>
        <p:sp>
          <p:nvSpPr>
            <p:cNvPr id="83" name="TextBox 82">
              <a:extLst>
                <a:ext uri="{FF2B5EF4-FFF2-40B4-BE49-F238E27FC236}">
                  <a16:creationId xmlns:a16="http://schemas.microsoft.com/office/drawing/2014/main" id="{A00BBB36-0017-8ACE-7CE1-F2D4989A1C1F}"/>
                </a:ext>
              </a:extLst>
            </p:cNvPr>
            <p:cNvSpPr txBox="1"/>
            <p:nvPr/>
          </p:nvSpPr>
          <p:spPr>
            <a:xfrm>
              <a:off x="11923358" y="689309"/>
              <a:ext cx="2333058" cy="553998"/>
            </a:xfrm>
            <a:prstGeom prst="rect">
              <a:avLst/>
            </a:prstGeom>
            <a:noFill/>
          </p:spPr>
          <p:txBody>
            <a:bodyPr wrap="square" rtlCol="0">
              <a:spAutoFit/>
            </a:bodyPr>
            <a:lstStyle/>
            <a:p>
              <a:r>
                <a:rPr lang="en-US" sz="3000" b="1" dirty="0">
                  <a:solidFill>
                    <a:schemeClr val="bg1"/>
                  </a:solidFill>
                </a:rPr>
                <a:t>Assumption</a:t>
              </a:r>
            </a:p>
          </p:txBody>
        </p:sp>
      </p:grpSp>
    </p:spTree>
    <p:extLst>
      <p:ext uri="{BB962C8B-B14F-4D97-AF65-F5344CB8AC3E}">
        <p14:creationId xmlns:p14="http://schemas.microsoft.com/office/powerpoint/2010/main" val="22943342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61" name="Straight Connector 60">
            <a:extLst>
              <a:ext uri="{FF2B5EF4-FFF2-40B4-BE49-F238E27FC236}">
                <a16:creationId xmlns:a16="http://schemas.microsoft.com/office/drawing/2014/main" id="{E68EA752-9ACF-FDA5-AD71-A83F791F49C9}"/>
              </a:ext>
            </a:extLst>
          </p:cNvPr>
          <p:cNvCxnSpPr>
            <a:cxnSpLocks/>
          </p:cNvCxnSpPr>
          <p:nvPr/>
        </p:nvCxnSpPr>
        <p:spPr>
          <a:xfrm flipH="1">
            <a:off x="6095971" y="3346935"/>
            <a:ext cx="58" cy="805500"/>
          </a:xfrm>
          <a:prstGeom prst="line">
            <a:avLst/>
          </a:prstGeom>
          <a:ln w="25400">
            <a:solidFill>
              <a:schemeClr val="tx1">
                <a:lumMod val="65000"/>
                <a:lumOff val="35000"/>
              </a:schemeClr>
            </a:solidFill>
          </a:ln>
        </p:spPr>
        <p:style>
          <a:lnRef idx="2">
            <a:schemeClr val="accent1"/>
          </a:lnRef>
          <a:fillRef idx="0">
            <a:schemeClr val="accent1"/>
          </a:fillRef>
          <a:effectRef idx="1">
            <a:schemeClr val="accent1"/>
          </a:effectRef>
          <a:fontRef idx="minor">
            <a:schemeClr val="tx1"/>
          </a:fontRef>
        </p:style>
      </p:cxnSp>
      <p:grpSp>
        <p:nvGrpSpPr>
          <p:cNvPr id="12" name="Group 11">
            <a:extLst>
              <a:ext uri="{FF2B5EF4-FFF2-40B4-BE49-F238E27FC236}">
                <a16:creationId xmlns:a16="http://schemas.microsoft.com/office/drawing/2014/main" id="{3DC82401-4170-141F-BEDA-313C3794705E}"/>
              </a:ext>
            </a:extLst>
          </p:cNvPr>
          <p:cNvGrpSpPr/>
          <p:nvPr/>
        </p:nvGrpSpPr>
        <p:grpSpPr>
          <a:xfrm>
            <a:off x="637856" y="4190297"/>
            <a:ext cx="73748343" cy="1955238"/>
            <a:chOff x="-14964127" y="4190297"/>
            <a:chExt cx="73748343" cy="1955238"/>
          </a:xfrm>
        </p:grpSpPr>
        <p:grpSp>
          <p:nvGrpSpPr>
            <p:cNvPr id="204" name="Group 203">
              <a:extLst>
                <a:ext uri="{FF2B5EF4-FFF2-40B4-BE49-F238E27FC236}">
                  <a16:creationId xmlns:a16="http://schemas.microsoft.com/office/drawing/2014/main" id="{0626AE25-DE86-E212-7608-5D44FB9C1F0E}"/>
                </a:ext>
              </a:extLst>
            </p:cNvPr>
            <p:cNvGrpSpPr/>
            <p:nvPr/>
          </p:nvGrpSpPr>
          <p:grpSpPr>
            <a:xfrm>
              <a:off x="-14964127" y="4190297"/>
              <a:ext cx="3132175" cy="1955238"/>
              <a:chOff x="373025" y="4127718"/>
              <a:chExt cx="3132175" cy="1955238"/>
            </a:xfrm>
          </p:grpSpPr>
          <p:sp>
            <p:nvSpPr>
              <p:cNvPr id="244" name="TextBox 243">
                <a:extLst>
                  <a:ext uri="{FF2B5EF4-FFF2-40B4-BE49-F238E27FC236}">
                    <a16:creationId xmlns:a16="http://schemas.microsoft.com/office/drawing/2014/main" id="{0A3A12E3-48E8-62D7-043E-F5BD22F71ED7}"/>
                  </a:ext>
                </a:extLst>
              </p:cNvPr>
              <p:cNvSpPr txBox="1"/>
              <p:nvPr/>
            </p:nvSpPr>
            <p:spPr>
              <a:xfrm>
                <a:off x="373025" y="4420963"/>
                <a:ext cx="3132175" cy="1661993"/>
              </a:xfrm>
              <a:prstGeom prst="rect">
                <a:avLst/>
              </a:prstGeom>
              <a:noFill/>
            </p:spPr>
            <p:txBody>
              <a:bodyPr wrap="square" rtlCol="0">
                <a:spAutoFit/>
              </a:bodyPr>
              <a:lstStyle/>
              <a:p>
                <a:pPr algn="ctr"/>
                <a:r>
                  <a:rPr lang="en-US" sz="1700" dirty="0">
                    <a:solidFill>
                      <a:schemeClr val="tx1">
                        <a:lumMod val="65000"/>
                        <a:lumOff val="35000"/>
                      </a:schemeClr>
                    </a:solidFill>
                    <a:latin typeface="Avenir Next" panose="020B0503020202020204" pitchFamily="34" charset="0"/>
                  </a:rPr>
                  <a:t>In the Dataset, there are in total 3,657  data points available </a:t>
                </a:r>
                <a:r>
                  <a:rPr lang="en-IN" sz="1700" b="0" i="0" u="none" strike="noStrike" dirty="0">
                    <a:solidFill>
                      <a:schemeClr val="tx1">
                        <a:lumMod val="65000"/>
                        <a:lumOff val="35000"/>
                      </a:schemeClr>
                    </a:solidFill>
                    <a:effectLst/>
                    <a:latin typeface="Avenir Next" panose="020B0503020202020204" pitchFamily="34" charset="0"/>
                  </a:rPr>
                  <a:t>encompassing various demographic, behavioural, and medical risk factors. </a:t>
                </a:r>
                <a:endParaRPr lang="en-US" sz="1700" dirty="0">
                  <a:solidFill>
                    <a:schemeClr val="tx1">
                      <a:lumMod val="65000"/>
                      <a:lumOff val="35000"/>
                    </a:schemeClr>
                  </a:solidFill>
                  <a:latin typeface="Avenir Next" panose="020B0503020202020204" pitchFamily="34" charset="0"/>
                </a:endParaRPr>
              </a:p>
            </p:txBody>
          </p:sp>
          <p:sp>
            <p:nvSpPr>
              <p:cNvPr id="245" name="TextBox 244">
                <a:extLst>
                  <a:ext uri="{FF2B5EF4-FFF2-40B4-BE49-F238E27FC236}">
                    <a16:creationId xmlns:a16="http://schemas.microsoft.com/office/drawing/2014/main" id="{D215743E-D79C-878E-A32E-630453A869E9}"/>
                  </a:ext>
                </a:extLst>
              </p:cNvPr>
              <p:cNvSpPr txBox="1"/>
              <p:nvPr/>
            </p:nvSpPr>
            <p:spPr>
              <a:xfrm>
                <a:off x="849246" y="4127718"/>
                <a:ext cx="2424500" cy="400110"/>
              </a:xfrm>
              <a:prstGeom prst="rect">
                <a:avLst/>
              </a:prstGeom>
              <a:noFill/>
            </p:spPr>
            <p:txBody>
              <a:bodyPr wrap="square" rtlCol="0">
                <a:spAutoFit/>
              </a:bodyPr>
              <a:lstStyle/>
              <a:p>
                <a:r>
                  <a:rPr lang="en-US" sz="2000" b="1" dirty="0">
                    <a:latin typeface="Avenir Next" panose="020B0503020202020204" pitchFamily="34" charset="0"/>
                  </a:rPr>
                  <a:t>No of Datapoints</a:t>
                </a:r>
              </a:p>
            </p:txBody>
          </p:sp>
        </p:grpSp>
        <p:grpSp>
          <p:nvGrpSpPr>
            <p:cNvPr id="203" name="Group 202">
              <a:extLst>
                <a:ext uri="{FF2B5EF4-FFF2-40B4-BE49-F238E27FC236}">
                  <a16:creationId xmlns:a16="http://schemas.microsoft.com/office/drawing/2014/main" id="{49229A37-13D3-DA7F-50E3-4F0C870A3206}"/>
                </a:ext>
              </a:extLst>
            </p:cNvPr>
            <p:cNvGrpSpPr/>
            <p:nvPr/>
          </p:nvGrpSpPr>
          <p:grpSpPr>
            <a:xfrm>
              <a:off x="-11018406" y="4190297"/>
              <a:ext cx="3132175" cy="1451068"/>
              <a:chOff x="4529913" y="4127718"/>
              <a:chExt cx="3132175" cy="1451068"/>
            </a:xfrm>
          </p:grpSpPr>
          <p:sp>
            <p:nvSpPr>
              <p:cNvPr id="253" name="TextBox 252">
                <a:extLst>
                  <a:ext uri="{FF2B5EF4-FFF2-40B4-BE49-F238E27FC236}">
                    <a16:creationId xmlns:a16="http://schemas.microsoft.com/office/drawing/2014/main" id="{F4D38451-15EE-27A8-C47F-9D0D6D287F0C}"/>
                  </a:ext>
                </a:extLst>
              </p:cNvPr>
              <p:cNvSpPr txBox="1"/>
              <p:nvPr/>
            </p:nvSpPr>
            <p:spPr>
              <a:xfrm>
                <a:off x="4529913" y="4440013"/>
                <a:ext cx="3132175" cy="1138773"/>
              </a:xfrm>
              <a:prstGeom prst="rect">
                <a:avLst/>
              </a:prstGeom>
              <a:noFill/>
            </p:spPr>
            <p:txBody>
              <a:bodyPr wrap="square" rtlCol="0">
                <a:spAutoFit/>
              </a:bodyPr>
              <a:lstStyle/>
              <a:p>
                <a:r>
                  <a:rPr lang="en-US" sz="1700" dirty="0">
                    <a:solidFill>
                      <a:schemeClr val="tx1">
                        <a:lumMod val="65000"/>
                        <a:lumOff val="35000"/>
                      </a:schemeClr>
                    </a:solidFill>
                    <a:latin typeface="Avenir Next" panose="020B0503020202020204" pitchFamily="34" charset="0"/>
                  </a:rPr>
                  <a:t>This Cardiovascular Disease Dataset Dataset Was collected from the UCI Machine Learning Library </a:t>
                </a:r>
              </a:p>
            </p:txBody>
          </p:sp>
          <p:sp>
            <p:nvSpPr>
              <p:cNvPr id="254" name="TextBox 253">
                <a:extLst>
                  <a:ext uri="{FF2B5EF4-FFF2-40B4-BE49-F238E27FC236}">
                    <a16:creationId xmlns:a16="http://schemas.microsoft.com/office/drawing/2014/main" id="{246BAA6E-1207-1739-C76E-CFA3E77C0F8B}"/>
                  </a:ext>
                </a:extLst>
              </p:cNvPr>
              <p:cNvSpPr txBox="1"/>
              <p:nvPr/>
            </p:nvSpPr>
            <p:spPr>
              <a:xfrm>
                <a:off x="4529913" y="4127718"/>
                <a:ext cx="2898998" cy="400110"/>
              </a:xfrm>
              <a:prstGeom prst="rect">
                <a:avLst/>
              </a:prstGeom>
              <a:noFill/>
            </p:spPr>
            <p:txBody>
              <a:bodyPr wrap="square" rtlCol="0">
                <a:spAutoFit/>
              </a:bodyPr>
              <a:lstStyle/>
              <a:p>
                <a:r>
                  <a:rPr lang="en-US" sz="2000" b="1" dirty="0">
                    <a:latin typeface="Avenir Next" panose="020B0503020202020204" pitchFamily="34" charset="0"/>
                  </a:rPr>
                  <a:t>Origin Of the Dataset</a:t>
                </a:r>
              </a:p>
            </p:txBody>
          </p:sp>
        </p:grpSp>
        <p:grpSp>
          <p:nvGrpSpPr>
            <p:cNvPr id="77" name="Group 76">
              <a:extLst>
                <a:ext uri="{FF2B5EF4-FFF2-40B4-BE49-F238E27FC236}">
                  <a16:creationId xmlns:a16="http://schemas.microsoft.com/office/drawing/2014/main" id="{FB6FA891-9134-6E15-3AB7-018CE178F507}"/>
                </a:ext>
              </a:extLst>
            </p:cNvPr>
            <p:cNvGrpSpPr/>
            <p:nvPr/>
          </p:nvGrpSpPr>
          <p:grpSpPr>
            <a:xfrm>
              <a:off x="576364" y="4190297"/>
              <a:ext cx="3132175" cy="946898"/>
              <a:chOff x="4559893" y="4187216"/>
              <a:chExt cx="3132175" cy="946898"/>
            </a:xfrm>
          </p:grpSpPr>
          <p:sp>
            <p:nvSpPr>
              <p:cNvPr id="62" name="TextBox 61">
                <a:extLst>
                  <a:ext uri="{FF2B5EF4-FFF2-40B4-BE49-F238E27FC236}">
                    <a16:creationId xmlns:a16="http://schemas.microsoft.com/office/drawing/2014/main" id="{DA07F8DC-C202-353E-0FF9-729945C69592}"/>
                  </a:ext>
                </a:extLst>
              </p:cNvPr>
              <p:cNvSpPr txBox="1"/>
              <p:nvPr/>
            </p:nvSpPr>
            <p:spPr>
              <a:xfrm>
                <a:off x="4559893" y="4518561"/>
                <a:ext cx="3132175" cy="615553"/>
              </a:xfrm>
              <a:prstGeom prst="rect">
                <a:avLst/>
              </a:prstGeom>
              <a:noFill/>
            </p:spPr>
            <p:txBody>
              <a:bodyPr wrap="square" rtlCol="0">
                <a:spAutoFit/>
              </a:bodyPr>
              <a:lstStyle/>
              <a:p>
                <a:pPr algn="ctr"/>
                <a:r>
                  <a:rPr lang="en-IN" sz="1700" b="0" i="0" u="none" strike="noStrike" dirty="0">
                    <a:solidFill>
                      <a:srgbClr val="595959"/>
                    </a:solidFill>
                    <a:effectLst/>
                    <a:latin typeface="Avenir Next" panose="020B0503020202020204" pitchFamily="34" charset="0"/>
                  </a:rPr>
                  <a:t>Categorical ( Nominal )</a:t>
                </a:r>
              </a:p>
              <a:p>
                <a:pPr algn="ctr"/>
                <a:r>
                  <a:rPr lang="en-IN" sz="1700" b="0" i="0" u="none" strike="noStrike" dirty="0">
                    <a:solidFill>
                      <a:srgbClr val="595959"/>
                    </a:solidFill>
                    <a:effectLst/>
                    <a:latin typeface="Avenir Next" panose="020B0503020202020204" pitchFamily="34" charset="0"/>
                  </a:rPr>
                  <a:t>0 = Female , 1 = male</a:t>
                </a:r>
                <a:endParaRPr lang="en-US" sz="1700" dirty="0">
                  <a:solidFill>
                    <a:srgbClr val="595959"/>
                  </a:solidFill>
                  <a:latin typeface="Avenir Next" panose="020B0503020202020204" pitchFamily="34" charset="0"/>
                </a:endParaRPr>
              </a:p>
            </p:txBody>
          </p:sp>
          <p:sp>
            <p:nvSpPr>
              <p:cNvPr id="76" name="TextBox 75">
                <a:extLst>
                  <a:ext uri="{FF2B5EF4-FFF2-40B4-BE49-F238E27FC236}">
                    <a16:creationId xmlns:a16="http://schemas.microsoft.com/office/drawing/2014/main" id="{35E7D9E6-7DB6-25A6-56CC-0C82655240D7}"/>
                  </a:ext>
                </a:extLst>
              </p:cNvPr>
              <p:cNvSpPr txBox="1"/>
              <p:nvPr/>
            </p:nvSpPr>
            <p:spPr>
              <a:xfrm>
                <a:off x="5763318" y="4187216"/>
                <a:ext cx="725324" cy="400110"/>
              </a:xfrm>
              <a:prstGeom prst="rect">
                <a:avLst/>
              </a:prstGeom>
              <a:noFill/>
            </p:spPr>
            <p:txBody>
              <a:bodyPr wrap="square" rtlCol="0">
                <a:spAutoFit/>
              </a:bodyPr>
              <a:lstStyle/>
              <a:p>
                <a:r>
                  <a:rPr lang="en-US" sz="2000" b="1" dirty="0">
                    <a:latin typeface="Avenir Next" panose="020B0503020202020204" pitchFamily="34" charset="0"/>
                  </a:rPr>
                  <a:t>Sex</a:t>
                </a:r>
              </a:p>
            </p:txBody>
          </p:sp>
        </p:grpSp>
        <p:grpSp>
          <p:nvGrpSpPr>
            <p:cNvPr id="247" name="Group 246">
              <a:extLst>
                <a:ext uri="{FF2B5EF4-FFF2-40B4-BE49-F238E27FC236}">
                  <a16:creationId xmlns:a16="http://schemas.microsoft.com/office/drawing/2014/main" id="{9641C33F-467D-45DB-82F5-7F897E31989B}"/>
                </a:ext>
              </a:extLst>
            </p:cNvPr>
            <p:cNvGrpSpPr/>
            <p:nvPr/>
          </p:nvGrpSpPr>
          <p:grpSpPr>
            <a:xfrm>
              <a:off x="-7072685" y="4190297"/>
              <a:ext cx="3132175" cy="1955238"/>
              <a:chOff x="4559893" y="4225316"/>
              <a:chExt cx="3132175" cy="1955238"/>
            </a:xfrm>
          </p:grpSpPr>
          <p:sp>
            <p:nvSpPr>
              <p:cNvPr id="248" name="TextBox 247">
                <a:extLst>
                  <a:ext uri="{FF2B5EF4-FFF2-40B4-BE49-F238E27FC236}">
                    <a16:creationId xmlns:a16="http://schemas.microsoft.com/office/drawing/2014/main" id="{493216AB-1C78-7DE6-4551-7D17EF975ED4}"/>
                  </a:ext>
                </a:extLst>
              </p:cNvPr>
              <p:cNvSpPr txBox="1"/>
              <p:nvPr/>
            </p:nvSpPr>
            <p:spPr>
              <a:xfrm>
                <a:off x="4559893" y="4518561"/>
                <a:ext cx="3132175" cy="1661993"/>
              </a:xfrm>
              <a:prstGeom prst="rect">
                <a:avLst/>
              </a:prstGeom>
              <a:noFill/>
            </p:spPr>
            <p:txBody>
              <a:bodyPr wrap="square" rtlCol="0">
                <a:spAutoFit/>
              </a:bodyPr>
              <a:lstStyle/>
              <a:p>
                <a:pPr algn="ctr"/>
                <a:r>
                  <a:rPr lang="en-US" sz="1700" dirty="0">
                    <a:solidFill>
                      <a:srgbClr val="595959"/>
                    </a:solidFill>
                    <a:latin typeface="Avenir Next" panose="020B0503020202020204" pitchFamily="34" charset="0"/>
                  </a:rPr>
                  <a:t>In the Dataset, there are in total 3,657  data points available </a:t>
                </a:r>
                <a:r>
                  <a:rPr lang="en-IN" sz="1700" b="0" i="0" u="none" strike="noStrike" dirty="0">
                    <a:solidFill>
                      <a:srgbClr val="595959"/>
                    </a:solidFill>
                    <a:effectLst/>
                    <a:latin typeface="Avenir Next" panose="020B0503020202020204" pitchFamily="34" charset="0"/>
                  </a:rPr>
                  <a:t>encompassing various demographic, behavioural, and medical risk factors. </a:t>
                </a:r>
                <a:endParaRPr lang="en-US" sz="1700" dirty="0">
                  <a:solidFill>
                    <a:srgbClr val="595959"/>
                  </a:solidFill>
                  <a:latin typeface="Avenir Next" panose="020B0503020202020204" pitchFamily="34" charset="0"/>
                </a:endParaRPr>
              </a:p>
            </p:txBody>
          </p:sp>
          <p:sp>
            <p:nvSpPr>
              <p:cNvPr id="249" name="TextBox 248">
                <a:extLst>
                  <a:ext uri="{FF2B5EF4-FFF2-40B4-BE49-F238E27FC236}">
                    <a16:creationId xmlns:a16="http://schemas.microsoft.com/office/drawing/2014/main" id="{C727592D-80B8-0D4A-AEBD-367A27EDD6AB}"/>
                  </a:ext>
                </a:extLst>
              </p:cNvPr>
              <p:cNvSpPr txBox="1"/>
              <p:nvPr/>
            </p:nvSpPr>
            <p:spPr>
              <a:xfrm>
                <a:off x="4902793" y="4225316"/>
                <a:ext cx="2677858" cy="400110"/>
              </a:xfrm>
              <a:prstGeom prst="rect">
                <a:avLst/>
              </a:prstGeom>
              <a:noFill/>
            </p:spPr>
            <p:txBody>
              <a:bodyPr wrap="square" rtlCol="0">
                <a:spAutoFit/>
              </a:bodyPr>
              <a:lstStyle/>
              <a:p>
                <a:r>
                  <a:rPr lang="en-US" sz="2000" b="1" dirty="0">
                    <a:latin typeface="Avenir Next" panose="020B0503020202020204" pitchFamily="34" charset="0"/>
                  </a:rPr>
                  <a:t>No of Datapoints</a:t>
                </a:r>
              </a:p>
            </p:txBody>
          </p:sp>
        </p:grpSp>
        <p:grpSp>
          <p:nvGrpSpPr>
            <p:cNvPr id="267" name="Group 266">
              <a:extLst>
                <a:ext uri="{FF2B5EF4-FFF2-40B4-BE49-F238E27FC236}">
                  <a16:creationId xmlns:a16="http://schemas.microsoft.com/office/drawing/2014/main" id="{1064413D-579E-6A53-523B-80BD7255F90D}"/>
                </a:ext>
              </a:extLst>
            </p:cNvPr>
            <p:cNvGrpSpPr/>
            <p:nvPr/>
          </p:nvGrpSpPr>
          <p:grpSpPr>
            <a:xfrm>
              <a:off x="12413527" y="4190297"/>
              <a:ext cx="3132175" cy="886496"/>
              <a:chOff x="17802997" y="4046282"/>
              <a:chExt cx="3132175" cy="886496"/>
            </a:xfrm>
          </p:grpSpPr>
          <p:sp>
            <p:nvSpPr>
              <p:cNvPr id="258" name="TextBox 257">
                <a:extLst>
                  <a:ext uri="{FF2B5EF4-FFF2-40B4-BE49-F238E27FC236}">
                    <a16:creationId xmlns:a16="http://schemas.microsoft.com/office/drawing/2014/main" id="{84D888D2-5131-ED72-00AD-9E95FD5CE89E}"/>
                  </a:ext>
                </a:extLst>
              </p:cNvPr>
              <p:cNvSpPr txBox="1"/>
              <p:nvPr/>
            </p:nvSpPr>
            <p:spPr>
              <a:xfrm>
                <a:off x="17802997" y="4317225"/>
                <a:ext cx="3132175" cy="61555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0 = Don’t Smoke , 1 = Smoke</a:t>
                </a:r>
                <a:endParaRPr lang="en-IN" sz="1700" b="0" dirty="0">
                  <a:solidFill>
                    <a:srgbClr val="595959"/>
                  </a:solidFill>
                  <a:effectLst/>
                  <a:latin typeface="Avenir Next" panose="020B0503020202020204" pitchFamily="34" charset="0"/>
                </a:endParaRPr>
              </a:p>
            </p:txBody>
          </p:sp>
          <p:sp>
            <p:nvSpPr>
              <p:cNvPr id="259" name="TextBox 258">
                <a:extLst>
                  <a:ext uri="{FF2B5EF4-FFF2-40B4-BE49-F238E27FC236}">
                    <a16:creationId xmlns:a16="http://schemas.microsoft.com/office/drawing/2014/main" id="{F959056C-15C3-EB99-1504-F5BCFBE632AE}"/>
                  </a:ext>
                </a:extLst>
              </p:cNvPr>
              <p:cNvSpPr txBox="1"/>
              <p:nvPr/>
            </p:nvSpPr>
            <p:spPr>
              <a:xfrm>
                <a:off x="18345294" y="4046282"/>
                <a:ext cx="2003508" cy="369332"/>
              </a:xfrm>
              <a:prstGeom prst="rect">
                <a:avLst/>
              </a:prstGeom>
              <a:noFill/>
            </p:spPr>
            <p:txBody>
              <a:bodyPr wrap="square" rtlCol="0">
                <a:spAutoFit/>
              </a:bodyPr>
              <a:lstStyle/>
              <a:p>
                <a:r>
                  <a:rPr lang="en-IN" sz="1800" b="1" i="0" u="none" strike="noStrike" dirty="0">
                    <a:solidFill>
                      <a:srgbClr val="000000"/>
                    </a:solidFill>
                    <a:effectLst/>
                    <a:latin typeface="Avenir Next" panose="020B0503020202020204" pitchFamily="34" charset="0"/>
                  </a:rPr>
                  <a:t>Current Smoker</a:t>
                </a:r>
                <a:endParaRPr lang="en-US" sz="2000" b="1" dirty="0">
                  <a:latin typeface="Avenir Next" panose="020B0503020202020204" pitchFamily="34" charset="0"/>
                </a:endParaRPr>
              </a:p>
            </p:txBody>
          </p:sp>
        </p:grpSp>
        <p:grpSp>
          <p:nvGrpSpPr>
            <p:cNvPr id="266" name="Group 265">
              <a:extLst>
                <a:ext uri="{FF2B5EF4-FFF2-40B4-BE49-F238E27FC236}">
                  <a16:creationId xmlns:a16="http://schemas.microsoft.com/office/drawing/2014/main" id="{85716710-A6E7-2015-91B5-7E28BA729F5E}"/>
                </a:ext>
              </a:extLst>
            </p:cNvPr>
            <p:cNvGrpSpPr/>
            <p:nvPr/>
          </p:nvGrpSpPr>
          <p:grpSpPr>
            <a:xfrm>
              <a:off x="4522085" y="4190297"/>
              <a:ext cx="3132175" cy="908799"/>
              <a:chOff x="14645269" y="4322683"/>
              <a:chExt cx="3132175" cy="908799"/>
            </a:xfrm>
          </p:grpSpPr>
          <p:sp>
            <p:nvSpPr>
              <p:cNvPr id="264" name="TextBox 263">
                <a:extLst>
                  <a:ext uri="{FF2B5EF4-FFF2-40B4-BE49-F238E27FC236}">
                    <a16:creationId xmlns:a16="http://schemas.microsoft.com/office/drawing/2014/main" id="{C5962BC8-CF10-0D47-27BF-C53477ADBB55}"/>
                  </a:ext>
                </a:extLst>
              </p:cNvPr>
              <p:cNvSpPr txBox="1"/>
              <p:nvPr/>
            </p:nvSpPr>
            <p:spPr>
              <a:xfrm>
                <a:off x="14645269" y="4615929"/>
                <a:ext cx="3132175" cy="615553"/>
              </a:xfrm>
              <a:prstGeom prst="rect">
                <a:avLst/>
              </a:prstGeom>
              <a:noFill/>
            </p:spPr>
            <p:txBody>
              <a:bodyPr wrap="square" rtlCol="0">
                <a:spAutoFit/>
              </a:bodyPr>
              <a:lstStyle/>
              <a:p>
                <a:pPr algn="ctr"/>
                <a:r>
                  <a:rPr lang="en-IN" sz="1700" b="0" i="0" u="none" strike="noStrike" dirty="0">
                    <a:solidFill>
                      <a:srgbClr val="595959"/>
                    </a:solidFill>
                    <a:effectLst/>
                    <a:latin typeface="Avenir Next" panose="020B0503020202020204" pitchFamily="34" charset="0"/>
                  </a:rPr>
                  <a:t>Continuous </a:t>
                </a:r>
              </a:p>
              <a:p>
                <a:pPr algn="ctr"/>
                <a:r>
                  <a:rPr lang="en-IN" sz="1700" b="0" i="0" u="none" strike="noStrike" dirty="0">
                    <a:solidFill>
                      <a:srgbClr val="595959"/>
                    </a:solidFill>
                    <a:effectLst/>
                    <a:latin typeface="Avenir Next" panose="020B0503020202020204" pitchFamily="34" charset="0"/>
                  </a:rPr>
                  <a:t>Age in years</a:t>
                </a:r>
                <a:endParaRPr lang="en-US" sz="1700" dirty="0">
                  <a:solidFill>
                    <a:srgbClr val="595959"/>
                  </a:solidFill>
                  <a:latin typeface="Avenir Next" panose="020B0503020202020204" pitchFamily="34" charset="0"/>
                </a:endParaRPr>
              </a:p>
            </p:txBody>
          </p:sp>
          <p:sp>
            <p:nvSpPr>
              <p:cNvPr id="265" name="TextBox 264">
                <a:extLst>
                  <a:ext uri="{FF2B5EF4-FFF2-40B4-BE49-F238E27FC236}">
                    <a16:creationId xmlns:a16="http://schemas.microsoft.com/office/drawing/2014/main" id="{47CB2E70-612B-6C9E-7A6A-41DCF3BFB8B8}"/>
                  </a:ext>
                </a:extLst>
              </p:cNvPr>
              <p:cNvSpPr txBox="1"/>
              <p:nvPr/>
            </p:nvSpPr>
            <p:spPr>
              <a:xfrm>
                <a:off x="15875129" y="4322683"/>
                <a:ext cx="672455" cy="376571"/>
              </a:xfrm>
              <a:prstGeom prst="rect">
                <a:avLst/>
              </a:prstGeom>
              <a:noFill/>
            </p:spPr>
            <p:txBody>
              <a:bodyPr wrap="square" rtlCol="0">
                <a:spAutoFit/>
              </a:bodyPr>
              <a:lstStyle/>
              <a:p>
                <a:r>
                  <a:rPr lang="en-IN" sz="1800" b="1" i="0" u="none" strike="noStrike" dirty="0">
                    <a:solidFill>
                      <a:srgbClr val="000000"/>
                    </a:solidFill>
                    <a:effectLst/>
                    <a:latin typeface="Avenir Next" panose="020B0503020202020204" pitchFamily="34" charset="0"/>
                  </a:rPr>
                  <a:t>Age</a:t>
                </a:r>
                <a:endParaRPr lang="en-US" sz="2000" b="1" dirty="0">
                  <a:latin typeface="Avenir Next" panose="020B0503020202020204" pitchFamily="34" charset="0"/>
                </a:endParaRPr>
              </a:p>
            </p:txBody>
          </p:sp>
        </p:grpSp>
        <p:grpSp>
          <p:nvGrpSpPr>
            <p:cNvPr id="268" name="Group 267">
              <a:extLst>
                <a:ext uri="{FF2B5EF4-FFF2-40B4-BE49-F238E27FC236}">
                  <a16:creationId xmlns:a16="http://schemas.microsoft.com/office/drawing/2014/main" id="{6023462F-1745-B546-CF1D-CD8F23D320D6}"/>
                </a:ext>
              </a:extLst>
            </p:cNvPr>
            <p:cNvGrpSpPr/>
            <p:nvPr/>
          </p:nvGrpSpPr>
          <p:grpSpPr>
            <a:xfrm>
              <a:off x="8467806" y="4190297"/>
              <a:ext cx="3132175" cy="1932936"/>
              <a:chOff x="17802997" y="4046282"/>
              <a:chExt cx="3132175" cy="1932936"/>
            </a:xfrm>
          </p:grpSpPr>
          <p:sp>
            <p:nvSpPr>
              <p:cNvPr id="269" name="TextBox 268">
                <a:extLst>
                  <a:ext uri="{FF2B5EF4-FFF2-40B4-BE49-F238E27FC236}">
                    <a16:creationId xmlns:a16="http://schemas.microsoft.com/office/drawing/2014/main" id="{502E6C2F-EAFC-E05D-4126-D0591D21CB69}"/>
                  </a:ext>
                </a:extLst>
              </p:cNvPr>
              <p:cNvSpPr txBox="1"/>
              <p:nvPr/>
            </p:nvSpPr>
            <p:spPr>
              <a:xfrm>
                <a:off x="17802997" y="4317225"/>
                <a:ext cx="3132175" cy="166199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Denotes the Education Level of the individual.</a:t>
                </a:r>
                <a:endParaRPr lang="en-IN" sz="1700" b="0"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1 : Pre-College Level</a:t>
                </a:r>
                <a:endParaRPr lang="en-IN" sz="1700" b="0"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2 : Undergrad Level</a:t>
                </a:r>
                <a:endParaRPr lang="en-IN" sz="1700" b="0"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3 : Postgrad Level</a:t>
                </a:r>
                <a:endParaRPr lang="en-IN" sz="1700" b="0" dirty="0">
                  <a:solidFill>
                    <a:srgbClr val="595959"/>
                  </a:solidFill>
                  <a:effectLst/>
                  <a:latin typeface="Avenir Next" panose="020B0503020202020204" pitchFamily="34" charset="0"/>
                </a:endParaRPr>
              </a:p>
            </p:txBody>
          </p:sp>
          <p:sp>
            <p:nvSpPr>
              <p:cNvPr id="270" name="TextBox 269">
                <a:extLst>
                  <a:ext uri="{FF2B5EF4-FFF2-40B4-BE49-F238E27FC236}">
                    <a16:creationId xmlns:a16="http://schemas.microsoft.com/office/drawing/2014/main" id="{67B25760-B298-68A2-4DAE-9A5A92B12251}"/>
                  </a:ext>
                </a:extLst>
              </p:cNvPr>
              <p:cNvSpPr txBox="1"/>
              <p:nvPr/>
            </p:nvSpPr>
            <p:spPr>
              <a:xfrm>
                <a:off x="18749054" y="4046282"/>
                <a:ext cx="1322224" cy="369332"/>
              </a:xfrm>
              <a:prstGeom prst="rect">
                <a:avLst/>
              </a:prstGeom>
              <a:noFill/>
            </p:spPr>
            <p:txBody>
              <a:bodyPr wrap="square" rtlCol="0">
                <a:spAutoFit/>
              </a:bodyPr>
              <a:lstStyle/>
              <a:p>
                <a:r>
                  <a:rPr lang="en-IN" sz="1800" b="1" i="0" u="none" strike="noStrike" dirty="0">
                    <a:solidFill>
                      <a:srgbClr val="000000"/>
                    </a:solidFill>
                    <a:effectLst/>
                    <a:latin typeface="Avenir Next" panose="020B0503020202020204" pitchFamily="34" charset="0"/>
                  </a:rPr>
                  <a:t>Education</a:t>
                </a:r>
                <a:endParaRPr lang="en-US" sz="2000" b="1" dirty="0">
                  <a:latin typeface="Avenir Next" panose="020B0503020202020204" pitchFamily="34" charset="0"/>
                </a:endParaRPr>
              </a:p>
            </p:txBody>
          </p:sp>
        </p:grpSp>
        <p:grpSp>
          <p:nvGrpSpPr>
            <p:cNvPr id="9" name="Group 8">
              <a:extLst>
                <a:ext uri="{FF2B5EF4-FFF2-40B4-BE49-F238E27FC236}">
                  <a16:creationId xmlns:a16="http://schemas.microsoft.com/office/drawing/2014/main" id="{3400861D-7837-BEC5-77BF-AC43711E3400}"/>
                </a:ext>
              </a:extLst>
            </p:cNvPr>
            <p:cNvGrpSpPr/>
            <p:nvPr/>
          </p:nvGrpSpPr>
          <p:grpSpPr>
            <a:xfrm>
              <a:off x="16359248" y="4190297"/>
              <a:ext cx="3132175" cy="886496"/>
              <a:chOff x="17802997" y="4046282"/>
              <a:chExt cx="3132175" cy="886496"/>
            </a:xfrm>
          </p:grpSpPr>
          <p:sp>
            <p:nvSpPr>
              <p:cNvPr id="10" name="TextBox 9">
                <a:extLst>
                  <a:ext uri="{FF2B5EF4-FFF2-40B4-BE49-F238E27FC236}">
                    <a16:creationId xmlns:a16="http://schemas.microsoft.com/office/drawing/2014/main" id="{FEE4C723-5D36-15E6-EAA2-E57DA274F453}"/>
                  </a:ext>
                </a:extLst>
              </p:cNvPr>
              <p:cNvSpPr txBox="1"/>
              <p:nvPr/>
            </p:nvSpPr>
            <p:spPr>
              <a:xfrm>
                <a:off x="17802997" y="4317225"/>
                <a:ext cx="3132175" cy="61555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0 = Don’t Smoke , 1 = Smoke</a:t>
                </a:r>
                <a:endParaRPr lang="en-IN" sz="1700" b="0" dirty="0">
                  <a:solidFill>
                    <a:srgbClr val="595959"/>
                  </a:solidFill>
                  <a:effectLst/>
                  <a:latin typeface="Avenir Next" panose="020B0503020202020204" pitchFamily="34" charset="0"/>
                </a:endParaRPr>
              </a:p>
            </p:txBody>
          </p:sp>
          <p:sp>
            <p:nvSpPr>
              <p:cNvPr id="11" name="TextBox 10">
                <a:extLst>
                  <a:ext uri="{FF2B5EF4-FFF2-40B4-BE49-F238E27FC236}">
                    <a16:creationId xmlns:a16="http://schemas.microsoft.com/office/drawing/2014/main" id="{95546D22-2CC5-828B-F88E-DB2013A763DB}"/>
                  </a:ext>
                </a:extLst>
              </p:cNvPr>
              <p:cNvSpPr txBox="1"/>
              <p:nvPr/>
            </p:nvSpPr>
            <p:spPr>
              <a:xfrm>
                <a:off x="18345294" y="4046282"/>
                <a:ext cx="1861005" cy="369332"/>
              </a:xfrm>
              <a:prstGeom prst="rect">
                <a:avLst/>
              </a:prstGeom>
              <a:noFill/>
            </p:spPr>
            <p:txBody>
              <a:bodyPr wrap="square" rtlCol="0">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Cigs. Per Day</a:t>
                </a:r>
                <a:endParaRPr lang="en-IN" sz="2000" b="0" dirty="0">
                  <a:effectLst/>
                  <a:latin typeface="Avenir Next" panose="020B0503020202020204" pitchFamily="34" charset="0"/>
                </a:endParaRPr>
              </a:p>
            </p:txBody>
          </p:sp>
        </p:grpSp>
        <p:grpSp>
          <p:nvGrpSpPr>
            <p:cNvPr id="25" name="Group 24">
              <a:extLst>
                <a:ext uri="{FF2B5EF4-FFF2-40B4-BE49-F238E27FC236}">
                  <a16:creationId xmlns:a16="http://schemas.microsoft.com/office/drawing/2014/main" id="{52054147-DB9B-87B2-1FE9-48A4C412D589}"/>
                </a:ext>
              </a:extLst>
            </p:cNvPr>
            <p:cNvGrpSpPr/>
            <p:nvPr/>
          </p:nvGrpSpPr>
          <p:grpSpPr>
            <a:xfrm>
              <a:off x="24250690" y="4190297"/>
              <a:ext cx="3132175" cy="1682212"/>
              <a:chOff x="27482932" y="4067354"/>
              <a:chExt cx="3132175" cy="1682212"/>
            </a:xfrm>
          </p:grpSpPr>
          <p:sp>
            <p:nvSpPr>
              <p:cNvPr id="26" name="TextBox 25">
                <a:extLst>
                  <a:ext uri="{FF2B5EF4-FFF2-40B4-BE49-F238E27FC236}">
                    <a16:creationId xmlns:a16="http://schemas.microsoft.com/office/drawing/2014/main" id="{C3D71445-89AF-AFAD-C2E0-417A9B960148}"/>
                  </a:ext>
                </a:extLst>
              </p:cNvPr>
              <p:cNvSpPr txBox="1"/>
              <p:nvPr/>
            </p:nvSpPr>
            <p:spPr>
              <a:xfrm>
                <a:off x="27482932" y="4349183"/>
                <a:ext cx="3132175" cy="140038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Identifies whether the patient has previously experienced a stroke. [ 0 = Haven’t , 1 = Have experienced ] </a:t>
                </a:r>
                <a:endParaRPr lang="en-IN" sz="1700" b="0" dirty="0">
                  <a:solidFill>
                    <a:srgbClr val="595959"/>
                  </a:solidFill>
                  <a:effectLst/>
                  <a:latin typeface="Avenir Next" panose="020B0503020202020204" pitchFamily="34" charset="0"/>
                </a:endParaRPr>
              </a:p>
            </p:txBody>
          </p:sp>
          <p:sp>
            <p:nvSpPr>
              <p:cNvPr id="27" name="TextBox 26">
                <a:extLst>
                  <a:ext uri="{FF2B5EF4-FFF2-40B4-BE49-F238E27FC236}">
                    <a16:creationId xmlns:a16="http://schemas.microsoft.com/office/drawing/2014/main" id="{98F524EA-E17F-75A5-85E6-4612474C1FBC}"/>
                  </a:ext>
                </a:extLst>
              </p:cNvPr>
              <p:cNvSpPr txBox="1"/>
              <p:nvPr/>
            </p:nvSpPr>
            <p:spPr>
              <a:xfrm>
                <a:off x="28112579" y="4067354"/>
                <a:ext cx="2061475" cy="369332"/>
              </a:xfrm>
              <a:prstGeom prst="rect">
                <a:avLst/>
              </a:prstGeom>
              <a:noFill/>
            </p:spPr>
            <p:txBody>
              <a:bodyPr wrap="square" rtlCol="0">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Prevalent Stroke</a:t>
                </a:r>
                <a:endParaRPr lang="en-IN" sz="2000" b="0" dirty="0">
                  <a:effectLst/>
                  <a:latin typeface="Avenir Next" panose="020B0503020202020204" pitchFamily="34" charset="0"/>
                </a:endParaRPr>
              </a:p>
            </p:txBody>
          </p:sp>
        </p:grpSp>
        <p:grpSp>
          <p:nvGrpSpPr>
            <p:cNvPr id="30" name="Group 29">
              <a:extLst>
                <a:ext uri="{FF2B5EF4-FFF2-40B4-BE49-F238E27FC236}">
                  <a16:creationId xmlns:a16="http://schemas.microsoft.com/office/drawing/2014/main" id="{2D9F5869-6F87-95A0-D2E1-B2B81123C821}"/>
                </a:ext>
              </a:extLst>
            </p:cNvPr>
            <p:cNvGrpSpPr/>
            <p:nvPr/>
          </p:nvGrpSpPr>
          <p:grpSpPr>
            <a:xfrm>
              <a:off x="20304969" y="4190297"/>
              <a:ext cx="3132175" cy="1671326"/>
              <a:chOff x="27482932" y="4078240"/>
              <a:chExt cx="3132175" cy="1671326"/>
            </a:xfrm>
          </p:grpSpPr>
          <p:sp>
            <p:nvSpPr>
              <p:cNvPr id="31" name="TextBox 30">
                <a:extLst>
                  <a:ext uri="{FF2B5EF4-FFF2-40B4-BE49-F238E27FC236}">
                    <a16:creationId xmlns:a16="http://schemas.microsoft.com/office/drawing/2014/main" id="{3D0D745B-245C-A0C9-868F-47FFE5464752}"/>
                  </a:ext>
                </a:extLst>
              </p:cNvPr>
              <p:cNvSpPr txBox="1"/>
              <p:nvPr/>
            </p:nvSpPr>
            <p:spPr>
              <a:xfrm>
                <a:off x="27482932" y="4349183"/>
                <a:ext cx="3132175" cy="140038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Specifies if the individual was using medication for blood pressure management..[ 0 = Not Diabetic , 1 = Diabetic ]</a:t>
                </a:r>
                <a:endParaRPr lang="en-IN" sz="1700" b="0" dirty="0">
                  <a:solidFill>
                    <a:srgbClr val="595959"/>
                  </a:solidFill>
                  <a:effectLst/>
                  <a:latin typeface="Avenir Next" panose="020B0503020202020204" pitchFamily="34" charset="0"/>
                </a:endParaRPr>
              </a:p>
            </p:txBody>
          </p:sp>
          <p:sp>
            <p:nvSpPr>
              <p:cNvPr id="32" name="TextBox 31">
                <a:extLst>
                  <a:ext uri="{FF2B5EF4-FFF2-40B4-BE49-F238E27FC236}">
                    <a16:creationId xmlns:a16="http://schemas.microsoft.com/office/drawing/2014/main" id="{4E45775E-D577-7523-0BF4-BCF673BE27BC}"/>
                  </a:ext>
                </a:extLst>
              </p:cNvPr>
              <p:cNvSpPr txBox="1"/>
              <p:nvPr/>
            </p:nvSpPr>
            <p:spPr>
              <a:xfrm>
                <a:off x="28460922" y="4078240"/>
                <a:ext cx="1176194" cy="369332"/>
              </a:xfrm>
              <a:prstGeom prst="rect">
                <a:avLst/>
              </a:prstGeom>
              <a:noFill/>
            </p:spPr>
            <p:txBody>
              <a:bodyPr wrap="square" rtlCol="0">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BP Meds</a:t>
                </a:r>
                <a:endParaRPr lang="en-IN" sz="2000" b="0" dirty="0">
                  <a:effectLst/>
                  <a:latin typeface="Avenir Next" panose="020B0503020202020204" pitchFamily="34" charset="0"/>
                </a:endParaRPr>
              </a:p>
            </p:txBody>
          </p:sp>
        </p:grpSp>
        <p:grpSp>
          <p:nvGrpSpPr>
            <p:cNvPr id="33" name="Group 32">
              <a:extLst>
                <a:ext uri="{FF2B5EF4-FFF2-40B4-BE49-F238E27FC236}">
                  <a16:creationId xmlns:a16="http://schemas.microsoft.com/office/drawing/2014/main" id="{18614ADB-2FA9-BAE4-3189-E5954C185E6E}"/>
                </a:ext>
              </a:extLst>
            </p:cNvPr>
            <p:cNvGrpSpPr/>
            <p:nvPr/>
          </p:nvGrpSpPr>
          <p:grpSpPr>
            <a:xfrm>
              <a:off x="28196411" y="4190297"/>
              <a:ext cx="3255192" cy="1682212"/>
              <a:chOff x="27482932" y="4067354"/>
              <a:chExt cx="3255192" cy="1682212"/>
            </a:xfrm>
          </p:grpSpPr>
          <p:sp>
            <p:nvSpPr>
              <p:cNvPr id="34" name="TextBox 33">
                <a:extLst>
                  <a:ext uri="{FF2B5EF4-FFF2-40B4-BE49-F238E27FC236}">
                    <a16:creationId xmlns:a16="http://schemas.microsoft.com/office/drawing/2014/main" id="{061C251E-DB6F-561A-93F2-EB1AC517D20D}"/>
                  </a:ext>
                </a:extLst>
              </p:cNvPr>
              <p:cNvSpPr txBox="1"/>
              <p:nvPr/>
            </p:nvSpPr>
            <p:spPr>
              <a:xfrm>
                <a:off x="27482932" y="4349183"/>
                <a:ext cx="3132175" cy="1400383"/>
              </a:xfrm>
              <a:prstGeom prst="rect">
                <a:avLst/>
              </a:prstGeom>
              <a:noFill/>
            </p:spPr>
            <p:txBody>
              <a:bodyPr wrap="square" rtlCol="0">
                <a:spAutoFit/>
              </a:bodyPr>
              <a:lstStyle/>
              <a:p>
                <a:pPr algn="ct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Indicates whether the patient is hypertensive [ 0 =Patient isn’t Hypersensitive,1=Patient is Hypersensitive ]</a:t>
                </a:r>
                <a:endParaRPr lang="en-IN" sz="1700" b="0" dirty="0">
                  <a:solidFill>
                    <a:srgbClr val="595959"/>
                  </a:solidFill>
                  <a:effectLst/>
                  <a:latin typeface="Avenir Next" panose="020B0503020202020204" pitchFamily="34" charset="0"/>
                </a:endParaRPr>
              </a:p>
            </p:txBody>
          </p:sp>
          <p:sp>
            <p:nvSpPr>
              <p:cNvPr id="35" name="TextBox 34">
                <a:extLst>
                  <a:ext uri="{FF2B5EF4-FFF2-40B4-BE49-F238E27FC236}">
                    <a16:creationId xmlns:a16="http://schemas.microsoft.com/office/drawing/2014/main" id="{D9BAADAF-9734-1B47-B251-B45B66F0E2CE}"/>
                  </a:ext>
                </a:extLst>
              </p:cNvPr>
              <p:cNvSpPr txBox="1"/>
              <p:nvPr/>
            </p:nvSpPr>
            <p:spPr>
              <a:xfrm>
                <a:off x="27516821" y="4067354"/>
                <a:ext cx="3221303" cy="369332"/>
              </a:xfrm>
              <a:prstGeom prst="rect">
                <a:avLst/>
              </a:prstGeom>
              <a:noFill/>
            </p:spPr>
            <p:txBody>
              <a:bodyPr wrap="square" rtlCol="0">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Prevalent Hypersensitivity</a:t>
                </a:r>
                <a:endParaRPr lang="en-IN" sz="2000" b="0" dirty="0">
                  <a:effectLst/>
                  <a:latin typeface="Avenir Next" panose="020B0503020202020204" pitchFamily="34" charset="0"/>
                </a:endParaRPr>
              </a:p>
            </p:txBody>
          </p:sp>
        </p:grpSp>
        <p:grpSp>
          <p:nvGrpSpPr>
            <p:cNvPr id="36" name="Group 35">
              <a:extLst>
                <a:ext uri="{FF2B5EF4-FFF2-40B4-BE49-F238E27FC236}">
                  <a16:creationId xmlns:a16="http://schemas.microsoft.com/office/drawing/2014/main" id="{15A97AF3-3CDB-39D5-FAE4-1883DD2B32BF}"/>
                </a:ext>
              </a:extLst>
            </p:cNvPr>
            <p:cNvGrpSpPr/>
            <p:nvPr/>
          </p:nvGrpSpPr>
          <p:grpSpPr>
            <a:xfrm>
              <a:off x="32265149" y="4190297"/>
              <a:ext cx="3132175" cy="1682212"/>
              <a:chOff x="27482932" y="4067354"/>
              <a:chExt cx="3132175" cy="1682212"/>
            </a:xfrm>
          </p:grpSpPr>
          <p:sp>
            <p:nvSpPr>
              <p:cNvPr id="37" name="TextBox 36">
                <a:extLst>
                  <a:ext uri="{FF2B5EF4-FFF2-40B4-BE49-F238E27FC236}">
                    <a16:creationId xmlns:a16="http://schemas.microsoft.com/office/drawing/2014/main" id="{D7327F03-DD2A-29E9-5B41-55A7863582A8}"/>
                  </a:ext>
                </a:extLst>
              </p:cNvPr>
              <p:cNvSpPr txBox="1"/>
              <p:nvPr/>
            </p:nvSpPr>
            <p:spPr>
              <a:xfrm>
                <a:off x="27482932" y="4349183"/>
                <a:ext cx="3132175" cy="140038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Identifies whether the patient has diabetes. [0 = Patient isn’t Diabetes , 1 = Patient is Diabetic ]</a:t>
                </a:r>
                <a:endParaRPr lang="en-IN" sz="1700" b="0" dirty="0">
                  <a:solidFill>
                    <a:srgbClr val="595959"/>
                  </a:solidFill>
                  <a:effectLst/>
                  <a:latin typeface="Avenir Next" panose="020B0503020202020204" pitchFamily="34" charset="0"/>
                </a:endParaRPr>
              </a:p>
            </p:txBody>
          </p:sp>
          <p:sp>
            <p:nvSpPr>
              <p:cNvPr id="38" name="TextBox 37">
                <a:extLst>
                  <a:ext uri="{FF2B5EF4-FFF2-40B4-BE49-F238E27FC236}">
                    <a16:creationId xmlns:a16="http://schemas.microsoft.com/office/drawing/2014/main" id="{F9147EF8-4D02-3BDC-7026-59C37EEE29C1}"/>
                  </a:ext>
                </a:extLst>
              </p:cNvPr>
              <p:cNvSpPr txBox="1"/>
              <p:nvPr/>
            </p:nvSpPr>
            <p:spPr>
              <a:xfrm>
                <a:off x="28486645" y="4067354"/>
                <a:ext cx="1129274"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Diabetes</a:t>
                </a:r>
                <a:endParaRPr lang="en-IN" sz="1700" b="0" dirty="0">
                  <a:effectLst/>
                  <a:latin typeface="Avenir Next" panose="020B0503020202020204" pitchFamily="34" charset="0"/>
                </a:endParaRPr>
              </a:p>
            </p:txBody>
          </p:sp>
        </p:grpSp>
        <p:grpSp>
          <p:nvGrpSpPr>
            <p:cNvPr id="39" name="Group 38">
              <a:extLst>
                <a:ext uri="{FF2B5EF4-FFF2-40B4-BE49-F238E27FC236}">
                  <a16:creationId xmlns:a16="http://schemas.microsoft.com/office/drawing/2014/main" id="{7D9FCFE6-26F8-3B64-4F40-0F5236A4F58F}"/>
                </a:ext>
              </a:extLst>
            </p:cNvPr>
            <p:cNvGrpSpPr/>
            <p:nvPr/>
          </p:nvGrpSpPr>
          <p:grpSpPr>
            <a:xfrm>
              <a:off x="40156591" y="4190297"/>
              <a:ext cx="3132175" cy="1189769"/>
              <a:chOff x="27482932" y="4067355"/>
              <a:chExt cx="3132175" cy="1189769"/>
            </a:xfrm>
          </p:grpSpPr>
          <p:sp>
            <p:nvSpPr>
              <p:cNvPr id="44" name="TextBox 43">
                <a:extLst>
                  <a:ext uri="{FF2B5EF4-FFF2-40B4-BE49-F238E27FC236}">
                    <a16:creationId xmlns:a16="http://schemas.microsoft.com/office/drawing/2014/main" id="{FC121ACF-8CA9-729E-EB7B-B4B6F80177F5}"/>
                  </a:ext>
                </a:extLst>
              </p:cNvPr>
              <p:cNvSpPr txBox="1"/>
              <p:nvPr/>
            </p:nvSpPr>
            <p:spPr>
              <a:xfrm>
                <a:off x="27482932" y="4349183"/>
                <a:ext cx="3132175" cy="907941"/>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Represents the systolic blood pressure level.</a:t>
                </a:r>
                <a:endParaRPr lang="en-IN" sz="1700" b="0" dirty="0">
                  <a:solidFill>
                    <a:srgbClr val="595959"/>
                  </a:solidFill>
                  <a:effectLst/>
                  <a:latin typeface="Avenir Next" panose="020B0503020202020204" pitchFamily="34" charset="0"/>
                </a:endParaRPr>
              </a:p>
            </p:txBody>
          </p:sp>
          <p:sp>
            <p:nvSpPr>
              <p:cNvPr id="45" name="TextBox 44">
                <a:extLst>
                  <a:ext uri="{FF2B5EF4-FFF2-40B4-BE49-F238E27FC236}">
                    <a16:creationId xmlns:a16="http://schemas.microsoft.com/office/drawing/2014/main" id="{AEAA05CC-3E45-C51B-053A-D00E7610CD7F}"/>
                  </a:ext>
                </a:extLst>
              </p:cNvPr>
              <p:cNvSpPr txBox="1"/>
              <p:nvPr/>
            </p:nvSpPr>
            <p:spPr>
              <a:xfrm>
                <a:off x="28546280" y="4067355"/>
                <a:ext cx="1015423"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Sys BP</a:t>
                </a:r>
                <a:endParaRPr lang="en-IN" sz="1700" b="0" dirty="0">
                  <a:effectLst/>
                  <a:latin typeface="Avenir Next" panose="020B0503020202020204" pitchFamily="34" charset="0"/>
                </a:endParaRPr>
              </a:p>
            </p:txBody>
          </p:sp>
        </p:grpSp>
        <p:grpSp>
          <p:nvGrpSpPr>
            <p:cNvPr id="48" name="Group 47">
              <a:extLst>
                <a:ext uri="{FF2B5EF4-FFF2-40B4-BE49-F238E27FC236}">
                  <a16:creationId xmlns:a16="http://schemas.microsoft.com/office/drawing/2014/main" id="{BFA42269-DC0D-8DC0-51CF-847F77AB00CA}"/>
                </a:ext>
              </a:extLst>
            </p:cNvPr>
            <p:cNvGrpSpPr/>
            <p:nvPr/>
          </p:nvGrpSpPr>
          <p:grpSpPr>
            <a:xfrm>
              <a:off x="36210870" y="4190297"/>
              <a:ext cx="3132175" cy="1189770"/>
              <a:chOff x="27482932" y="4067354"/>
              <a:chExt cx="3132175" cy="1189770"/>
            </a:xfrm>
          </p:grpSpPr>
          <p:sp>
            <p:nvSpPr>
              <p:cNvPr id="50" name="TextBox 49">
                <a:extLst>
                  <a:ext uri="{FF2B5EF4-FFF2-40B4-BE49-F238E27FC236}">
                    <a16:creationId xmlns:a16="http://schemas.microsoft.com/office/drawing/2014/main" id="{D0A89E55-6519-F69D-8688-79FCA97E4DFF}"/>
                  </a:ext>
                </a:extLst>
              </p:cNvPr>
              <p:cNvSpPr txBox="1"/>
              <p:nvPr/>
            </p:nvSpPr>
            <p:spPr>
              <a:xfrm>
                <a:off x="27482932" y="4349183"/>
                <a:ext cx="3132175" cy="907941"/>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800" b="0" i="0" u="none" strike="noStrike" dirty="0">
                    <a:solidFill>
                      <a:srgbClr val="595959"/>
                    </a:solidFill>
                    <a:effectLst/>
                    <a:latin typeface="Avenir Next" panose="020B0503020202020204" pitchFamily="34" charset="0"/>
                  </a:rPr>
                  <a:t>Represents the total blood cholesterol level.</a:t>
                </a:r>
                <a:endParaRPr lang="en-IN" sz="1700" b="0" dirty="0">
                  <a:solidFill>
                    <a:srgbClr val="595959"/>
                  </a:solidFill>
                  <a:effectLst/>
                  <a:latin typeface="Avenir Next" panose="020B0503020202020204" pitchFamily="34" charset="0"/>
                </a:endParaRPr>
              </a:p>
            </p:txBody>
          </p:sp>
          <p:sp>
            <p:nvSpPr>
              <p:cNvPr id="51" name="TextBox 50">
                <a:extLst>
                  <a:ext uri="{FF2B5EF4-FFF2-40B4-BE49-F238E27FC236}">
                    <a16:creationId xmlns:a16="http://schemas.microsoft.com/office/drawing/2014/main" id="{228E587C-19DF-60CF-36BD-14534466FDBF}"/>
                  </a:ext>
                </a:extLst>
              </p:cNvPr>
              <p:cNvSpPr txBox="1"/>
              <p:nvPr/>
            </p:nvSpPr>
            <p:spPr>
              <a:xfrm>
                <a:off x="28029443" y="4067354"/>
                <a:ext cx="2043669"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Total Cholesterol</a:t>
                </a:r>
                <a:endParaRPr lang="en-IN" sz="1700" b="0" dirty="0">
                  <a:effectLst/>
                  <a:latin typeface="Avenir Next" panose="020B0503020202020204" pitchFamily="34" charset="0"/>
                </a:endParaRPr>
              </a:p>
            </p:txBody>
          </p:sp>
        </p:grpSp>
        <p:grpSp>
          <p:nvGrpSpPr>
            <p:cNvPr id="73" name="Group 72">
              <a:extLst>
                <a:ext uri="{FF2B5EF4-FFF2-40B4-BE49-F238E27FC236}">
                  <a16:creationId xmlns:a16="http://schemas.microsoft.com/office/drawing/2014/main" id="{3AD5F618-5DA3-F485-30FD-6E5207A3291D}"/>
                </a:ext>
              </a:extLst>
            </p:cNvPr>
            <p:cNvGrpSpPr/>
            <p:nvPr/>
          </p:nvGrpSpPr>
          <p:grpSpPr>
            <a:xfrm>
              <a:off x="44102312" y="4190297"/>
              <a:ext cx="3132175" cy="1189769"/>
              <a:chOff x="27482932" y="4067355"/>
              <a:chExt cx="3132175" cy="1189769"/>
            </a:xfrm>
          </p:grpSpPr>
          <p:sp>
            <p:nvSpPr>
              <p:cNvPr id="74" name="TextBox 73">
                <a:extLst>
                  <a:ext uri="{FF2B5EF4-FFF2-40B4-BE49-F238E27FC236}">
                    <a16:creationId xmlns:a16="http://schemas.microsoft.com/office/drawing/2014/main" id="{372B7C46-E338-1542-1D7E-39E08F202B11}"/>
                  </a:ext>
                </a:extLst>
              </p:cNvPr>
              <p:cNvSpPr txBox="1"/>
              <p:nvPr/>
            </p:nvSpPr>
            <p:spPr>
              <a:xfrm>
                <a:off x="27482932" y="4349183"/>
                <a:ext cx="3132175" cy="907941"/>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Represents the Diastolic blood pressure level</a:t>
                </a:r>
                <a:endParaRPr lang="en-IN" sz="1700" b="0" dirty="0">
                  <a:solidFill>
                    <a:srgbClr val="595959"/>
                  </a:solidFill>
                  <a:effectLst/>
                  <a:latin typeface="Avenir Next" panose="020B0503020202020204" pitchFamily="34" charset="0"/>
                </a:endParaRPr>
              </a:p>
            </p:txBody>
          </p:sp>
          <p:sp>
            <p:nvSpPr>
              <p:cNvPr id="75" name="TextBox 74">
                <a:extLst>
                  <a:ext uri="{FF2B5EF4-FFF2-40B4-BE49-F238E27FC236}">
                    <a16:creationId xmlns:a16="http://schemas.microsoft.com/office/drawing/2014/main" id="{37449A9B-764A-9E9B-6B13-62B5487060A2}"/>
                  </a:ext>
                </a:extLst>
              </p:cNvPr>
              <p:cNvSpPr txBox="1"/>
              <p:nvPr/>
            </p:nvSpPr>
            <p:spPr>
              <a:xfrm>
                <a:off x="28546280" y="4067355"/>
                <a:ext cx="1015423"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Dia BP</a:t>
                </a:r>
                <a:endParaRPr lang="en-IN" sz="1700" b="0" dirty="0">
                  <a:effectLst/>
                  <a:latin typeface="Avenir Next" panose="020B0503020202020204" pitchFamily="34" charset="0"/>
                </a:endParaRPr>
              </a:p>
            </p:txBody>
          </p:sp>
        </p:grpSp>
        <p:grpSp>
          <p:nvGrpSpPr>
            <p:cNvPr id="78" name="Group 77">
              <a:extLst>
                <a:ext uri="{FF2B5EF4-FFF2-40B4-BE49-F238E27FC236}">
                  <a16:creationId xmlns:a16="http://schemas.microsoft.com/office/drawing/2014/main" id="{AC46672C-2A89-8BE1-E89E-96234D0D8291}"/>
                </a:ext>
              </a:extLst>
            </p:cNvPr>
            <p:cNvGrpSpPr/>
            <p:nvPr/>
          </p:nvGrpSpPr>
          <p:grpSpPr>
            <a:xfrm>
              <a:off x="48048033" y="4190297"/>
              <a:ext cx="2844744" cy="1189769"/>
              <a:chOff x="27482933" y="4067355"/>
              <a:chExt cx="2844744" cy="1189769"/>
            </a:xfrm>
          </p:grpSpPr>
          <p:sp>
            <p:nvSpPr>
              <p:cNvPr id="79" name="TextBox 78">
                <a:extLst>
                  <a:ext uri="{FF2B5EF4-FFF2-40B4-BE49-F238E27FC236}">
                    <a16:creationId xmlns:a16="http://schemas.microsoft.com/office/drawing/2014/main" id="{BFBF6FC9-BA46-C82B-DDCB-EBDEFBE1A163}"/>
                  </a:ext>
                </a:extLst>
              </p:cNvPr>
              <p:cNvSpPr txBox="1"/>
              <p:nvPr/>
            </p:nvSpPr>
            <p:spPr>
              <a:xfrm>
                <a:off x="27482933" y="4349183"/>
                <a:ext cx="2844744" cy="907941"/>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Represents the individual’s Body Mass Index</a:t>
                </a:r>
                <a:endParaRPr lang="en-IN" sz="1700" b="0" dirty="0">
                  <a:solidFill>
                    <a:srgbClr val="595959"/>
                  </a:solidFill>
                  <a:effectLst/>
                  <a:latin typeface="Avenir Next" panose="020B0503020202020204" pitchFamily="34" charset="0"/>
                </a:endParaRPr>
              </a:p>
            </p:txBody>
          </p:sp>
          <p:sp>
            <p:nvSpPr>
              <p:cNvPr id="80" name="TextBox 79">
                <a:extLst>
                  <a:ext uri="{FF2B5EF4-FFF2-40B4-BE49-F238E27FC236}">
                    <a16:creationId xmlns:a16="http://schemas.microsoft.com/office/drawing/2014/main" id="{CC67D4FF-3DF6-1CC2-5FBA-B25FE6ADB04D}"/>
                  </a:ext>
                </a:extLst>
              </p:cNvPr>
              <p:cNvSpPr txBox="1"/>
              <p:nvPr/>
            </p:nvSpPr>
            <p:spPr>
              <a:xfrm>
                <a:off x="28546280" y="4067355"/>
                <a:ext cx="1015423" cy="369332"/>
              </a:xfrm>
              <a:prstGeom prst="rect">
                <a:avLst/>
              </a:prstGeom>
              <a:noFill/>
            </p:spPr>
            <p:txBody>
              <a:bodyPr wrap="square" rtlCol="0">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BMI</a:t>
                </a:r>
                <a:endParaRPr lang="en-IN" sz="1700" b="0" dirty="0">
                  <a:effectLst/>
                  <a:latin typeface="Avenir Next" panose="020B0503020202020204" pitchFamily="34" charset="0"/>
                </a:endParaRPr>
              </a:p>
            </p:txBody>
          </p:sp>
        </p:grpSp>
        <p:grpSp>
          <p:nvGrpSpPr>
            <p:cNvPr id="81" name="Group 80">
              <a:extLst>
                <a:ext uri="{FF2B5EF4-FFF2-40B4-BE49-F238E27FC236}">
                  <a16:creationId xmlns:a16="http://schemas.microsoft.com/office/drawing/2014/main" id="{8EE0BDD2-EF71-17D6-42E3-5D15001F4DA0}"/>
                </a:ext>
              </a:extLst>
            </p:cNvPr>
            <p:cNvGrpSpPr/>
            <p:nvPr/>
          </p:nvGrpSpPr>
          <p:grpSpPr>
            <a:xfrm>
              <a:off x="51706323" y="4190297"/>
              <a:ext cx="3132175" cy="1682211"/>
              <a:chOff x="27482932" y="4067355"/>
              <a:chExt cx="3132175" cy="1682211"/>
            </a:xfrm>
          </p:grpSpPr>
          <p:sp>
            <p:nvSpPr>
              <p:cNvPr id="82" name="TextBox 81">
                <a:extLst>
                  <a:ext uri="{FF2B5EF4-FFF2-40B4-BE49-F238E27FC236}">
                    <a16:creationId xmlns:a16="http://schemas.microsoft.com/office/drawing/2014/main" id="{928273A3-F463-E292-3CD8-D0EA4CF3A562}"/>
                  </a:ext>
                </a:extLst>
              </p:cNvPr>
              <p:cNvSpPr txBox="1"/>
              <p:nvPr/>
            </p:nvSpPr>
            <p:spPr>
              <a:xfrm>
                <a:off x="27482932" y="4349183"/>
                <a:ext cx="3132175" cy="1400383"/>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Represents the heart rate  treated as continuous due to the large number of possible values.</a:t>
                </a:r>
                <a:endParaRPr lang="en-IN" sz="1700" b="0" dirty="0">
                  <a:solidFill>
                    <a:srgbClr val="595959"/>
                  </a:solidFill>
                  <a:effectLst/>
                  <a:latin typeface="Avenir Next" panose="020B0503020202020204" pitchFamily="34" charset="0"/>
                </a:endParaRPr>
              </a:p>
            </p:txBody>
          </p:sp>
          <p:sp>
            <p:nvSpPr>
              <p:cNvPr id="83" name="TextBox 82">
                <a:extLst>
                  <a:ext uri="{FF2B5EF4-FFF2-40B4-BE49-F238E27FC236}">
                    <a16:creationId xmlns:a16="http://schemas.microsoft.com/office/drawing/2014/main" id="{F52C9F34-4370-7AA8-D789-73DCD39E5DB9}"/>
                  </a:ext>
                </a:extLst>
              </p:cNvPr>
              <p:cNvSpPr txBox="1"/>
              <p:nvPr/>
            </p:nvSpPr>
            <p:spPr>
              <a:xfrm>
                <a:off x="28424357" y="4067355"/>
                <a:ext cx="1385157"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595959"/>
                    </a:solidFill>
                    <a:effectLst/>
                    <a:latin typeface="Avenir Next" panose="020B0503020202020204" pitchFamily="34" charset="0"/>
                  </a:rPr>
                  <a:t>Heart Rate</a:t>
                </a:r>
                <a:endParaRPr lang="en-IN" sz="1700" b="0" dirty="0">
                  <a:solidFill>
                    <a:srgbClr val="595959"/>
                  </a:solidFill>
                  <a:effectLst/>
                  <a:latin typeface="Avenir Next" panose="020B0503020202020204" pitchFamily="34" charset="0"/>
                </a:endParaRPr>
              </a:p>
            </p:txBody>
          </p:sp>
        </p:grpSp>
        <p:grpSp>
          <p:nvGrpSpPr>
            <p:cNvPr id="84" name="Group 83">
              <a:extLst>
                <a:ext uri="{FF2B5EF4-FFF2-40B4-BE49-F238E27FC236}">
                  <a16:creationId xmlns:a16="http://schemas.microsoft.com/office/drawing/2014/main" id="{4C32973A-9B19-7CFF-69E2-5F3E719FB8DB}"/>
                </a:ext>
              </a:extLst>
            </p:cNvPr>
            <p:cNvGrpSpPr/>
            <p:nvPr/>
          </p:nvGrpSpPr>
          <p:grpSpPr>
            <a:xfrm>
              <a:off x="55652041" y="4190297"/>
              <a:ext cx="3132175" cy="1682211"/>
              <a:chOff x="27482932" y="4067355"/>
              <a:chExt cx="3132175" cy="1682211"/>
            </a:xfrm>
          </p:grpSpPr>
          <p:sp>
            <p:nvSpPr>
              <p:cNvPr id="85" name="TextBox 84">
                <a:extLst>
                  <a:ext uri="{FF2B5EF4-FFF2-40B4-BE49-F238E27FC236}">
                    <a16:creationId xmlns:a16="http://schemas.microsoft.com/office/drawing/2014/main" id="{3C5B63A6-328D-AAB8-0979-A04DD18DE79D}"/>
                  </a:ext>
                </a:extLst>
              </p:cNvPr>
              <p:cNvSpPr txBox="1"/>
              <p:nvPr/>
            </p:nvSpPr>
            <p:spPr>
              <a:xfrm>
                <a:off x="27482932" y="4349183"/>
                <a:ext cx="3132175" cy="1400383"/>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Represents the heart rate  treated as continuous due to the large number of possible values.</a:t>
                </a:r>
                <a:endParaRPr lang="en-IN" sz="1700" b="0" dirty="0">
                  <a:solidFill>
                    <a:srgbClr val="595959"/>
                  </a:solidFill>
                  <a:effectLst/>
                  <a:latin typeface="Avenir Next" panose="020B0503020202020204" pitchFamily="34" charset="0"/>
                </a:endParaRPr>
              </a:p>
            </p:txBody>
          </p:sp>
          <p:sp>
            <p:nvSpPr>
              <p:cNvPr id="86" name="TextBox 85">
                <a:extLst>
                  <a:ext uri="{FF2B5EF4-FFF2-40B4-BE49-F238E27FC236}">
                    <a16:creationId xmlns:a16="http://schemas.microsoft.com/office/drawing/2014/main" id="{9AEEF5EB-C41F-6669-3805-7A58D886951E}"/>
                  </a:ext>
                </a:extLst>
              </p:cNvPr>
              <p:cNvSpPr txBox="1"/>
              <p:nvPr/>
            </p:nvSpPr>
            <p:spPr>
              <a:xfrm>
                <a:off x="28502739" y="4067355"/>
                <a:ext cx="1058588"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Glucose</a:t>
                </a:r>
                <a:endParaRPr lang="en-IN" sz="1700" b="0" dirty="0">
                  <a:solidFill>
                    <a:srgbClr val="595959"/>
                  </a:solidFill>
                  <a:effectLst/>
                  <a:latin typeface="Avenir Next" panose="020B0503020202020204" pitchFamily="34" charset="0"/>
                </a:endParaRPr>
              </a:p>
            </p:txBody>
          </p:sp>
        </p:grpSp>
        <p:grpSp>
          <p:nvGrpSpPr>
            <p:cNvPr id="87" name="Group 86">
              <a:extLst>
                <a:ext uri="{FF2B5EF4-FFF2-40B4-BE49-F238E27FC236}">
                  <a16:creationId xmlns:a16="http://schemas.microsoft.com/office/drawing/2014/main" id="{26B2435A-E7AF-6677-6EBB-882B88617ECE}"/>
                </a:ext>
              </a:extLst>
            </p:cNvPr>
            <p:cNvGrpSpPr/>
            <p:nvPr/>
          </p:nvGrpSpPr>
          <p:grpSpPr>
            <a:xfrm>
              <a:off x="-3126964" y="4190297"/>
              <a:ext cx="2889782" cy="1409716"/>
              <a:chOff x="27482933" y="4078240"/>
              <a:chExt cx="2889782" cy="1409716"/>
            </a:xfrm>
          </p:grpSpPr>
          <p:sp>
            <p:nvSpPr>
              <p:cNvPr id="88" name="TextBox 87">
                <a:extLst>
                  <a:ext uri="{FF2B5EF4-FFF2-40B4-BE49-F238E27FC236}">
                    <a16:creationId xmlns:a16="http://schemas.microsoft.com/office/drawing/2014/main" id="{6DB733A7-8685-6225-B771-FAABA4E482EF}"/>
                  </a:ext>
                </a:extLst>
              </p:cNvPr>
              <p:cNvSpPr txBox="1"/>
              <p:nvPr/>
            </p:nvSpPr>
            <p:spPr>
              <a:xfrm>
                <a:off x="27482933" y="4349183"/>
                <a:ext cx="2889782" cy="1138773"/>
              </a:xfrm>
              <a:prstGeom prst="rect">
                <a:avLst/>
              </a:prstGeom>
              <a:noFill/>
            </p:spPr>
            <p:txBody>
              <a:bodyPr wrap="square" rtlCol="0">
                <a:spAutoFit/>
              </a:bodyPr>
              <a:lstStyle/>
              <a:p>
                <a:pPr rtl="0">
                  <a:spcBef>
                    <a:spcPts val="0"/>
                  </a:spcBef>
                  <a:spcAft>
                    <a:spcPts val="0"/>
                  </a:spcAft>
                </a:pPr>
                <a:r>
                  <a:rPr lang="en-IN" sz="1700" b="0" i="0" u="none" strike="noStrike" dirty="0">
                    <a:solidFill>
                      <a:srgbClr val="595959"/>
                    </a:solidFill>
                    <a:effectLst/>
                    <a:latin typeface="Avenir Next" panose="020B0503020202020204" pitchFamily="34" charset="0"/>
                  </a:rPr>
                  <a:t>Binary Variables</a:t>
                </a:r>
              </a:p>
              <a:p>
                <a:pPr rtl="0">
                  <a:spcBef>
                    <a:spcPts val="0"/>
                  </a:spcBef>
                  <a:spcAft>
                    <a:spcPts val="0"/>
                  </a:spcAft>
                </a:pPr>
                <a:r>
                  <a:rPr lang="en-IN" sz="1700" b="0" i="0" u="none" strike="noStrike" dirty="0">
                    <a:solidFill>
                      <a:srgbClr val="595959"/>
                    </a:solidFill>
                    <a:effectLst/>
                    <a:latin typeface="Avenir Next" panose="020B0503020202020204" pitchFamily="34" charset="0"/>
                  </a:rPr>
                  <a:t>Binary Variable indicating the presence (1) or absence(0) of CHD risk.</a:t>
                </a:r>
                <a:endParaRPr lang="en-IN" sz="1700" b="0" dirty="0">
                  <a:solidFill>
                    <a:srgbClr val="595959"/>
                  </a:solidFill>
                  <a:effectLst/>
                  <a:latin typeface="Avenir Next" panose="020B0503020202020204" pitchFamily="34" charset="0"/>
                </a:endParaRPr>
              </a:p>
            </p:txBody>
          </p:sp>
          <p:sp>
            <p:nvSpPr>
              <p:cNvPr id="89" name="TextBox 88">
                <a:extLst>
                  <a:ext uri="{FF2B5EF4-FFF2-40B4-BE49-F238E27FC236}">
                    <a16:creationId xmlns:a16="http://schemas.microsoft.com/office/drawing/2014/main" id="{2ED26CCD-5469-B800-1C87-44B2E06EE32A}"/>
                  </a:ext>
                </a:extLst>
              </p:cNvPr>
              <p:cNvSpPr txBox="1"/>
              <p:nvPr/>
            </p:nvSpPr>
            <p:spPr>
              <a:xfrm>
                <a:off x="28069033" y="4078240"/>
                <a:ext cx="2164340"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CHD - 10 Year Risk</a:t>
                </a:r>
                <a:endParaRPr lang="en-IN" sz="1700" b="0" dirty="0">
                  <a:effectLst/>
                  <a:latin typeface="Avenir Next" panose="020B0503020202020204" pitchFamily="34" charset="0"/>
                </a:endParaRPr>
              </a:p>
            </p:txBody>
          </p:sp>
        </p:grpSp>
      </p:grpSp>
      <p:grpSp>
        <p:nvGrpSpPr>
          <p:cNvPr id="200" name="Group 199">
            <a:extLst>
              <a:ext uri="{FF2B5EF4-FFF2-40B4-BE49-F238E27FC236}">
                <a16:creationId xmlns:a16="http://schemas.microsoft.com/office/drawing/2014/main" id="{6F6ECEF0-05C2-05CB-2A3F-F84C4C2F6EF8}"/>
              </a:ext>
            </a:extLst>
          </p:cNvPr>
          <p:cNvGrpSpPr/>
          <p:nvPr/>
        </p:nvGrpSpPr>
        <p:grpSpPr>
          <a:xfrm>
            <a:off x="750277" y="773722"/>
            <a:ext cx="6031522" cy="1247146"/>
            <a:chOff x="750277" y="773722"/>
            <a:chExt cx="6031522" cy="1247146"/>
          </a:xfrm>
        </p:grpSpPr>
        <p:sp>
          <p:nvSpPr>
            <p:cNvPr id="201" name="TextBox 200">
              <a:extLst>
                <a:ext uri="{FF2B5EF4-FFF2-40B4-BE49-F238E27FC236}">
                  <a16:creationId xmlns:a16="http://schemas.microsoft.com/office/drawing/2014/main" id="{1F363AFE-6CE9-9781-C362-D4F709993997}"/>
                </a:ext>
              </a:extLst>
            </p:cNvPr>
            <p:cNvSpPr txBox="1"/>
            <p:nvPr/>
          </p:nvSpPr>
          <p:spPr>
            <a:xfrm>
              <a:off x="750277" y="773722"/>
              <a:ext cx="6031522" cy="707886"/>
            </a:xfrm>
            <a:prstGeom prst="rect">
              <a:avLst/>
            </a:prstGeom>
            <a:noFill/>
          </p:spPr>
          <p:txBody>
            <a:bodyPr wrap="square" rtlCol="0">
              <a:spAutoFit/>
            </a:bodyPr>
            <a:lstStyle/>
            <a:p>
              <a:r>
                <a:rPr lang="en-US" sz="4000" dirty="0">
                  <a:latin typeface="Avenir Next" panose="020B0503020202020204" pitchFamily="34" charset="0"/>
                </a:rPr>
                <a:t>GETTING TO KNOW THE</a:t>
              </a:r>
            </a:p>
          </p:txBody>
        </p:sp>
        <p:sp>
          <p:nvSpPr>
            <p:cNvPr id="202" name="TextBox 201">
              <a:extLst>
                <a:ext uri="{FF2B5EF4-FFF2-40B4-BE49-F238E27FC236}">
                  <a16:creationId xmlns:a16="http://schemas.microsoft.com/office/drawing/2014/main" id="{2A16E8F8-0504-B676-4A07-F156F27D474D}"/>
                </a:ext>
              </a:extLst>
            </p:cNvPr>
            <p:cNvSpPr txBox="1"/>
            <p:nvPr/>
          </p:nvSpPr>
          <p:spPr>
            <a:xfrm>
              <a:off x="750277" y="1312982"/>
              <a:ext cx="2450123" cy="707886"/>
            </a:xfrm>
            <a:prstGeom prst="rect">
              <a:avLst/>
            </a:prstGeom>
            <a:noFill/>
          </p:spPr>
          <p:txBody>
            <a:bodyPr wrap="square" rtlCol="0">
              <a:spAutoFit/>
            </a:bodyPr>
            <a:lstStyle/>
            <a:p>
              <a:r>
                <a:rPr lang="en-US" sz="4000" b="1" dirty="0">
                  <a:latin typeface="Avenir Next" panose="020B0503020202020204" pitchFamily="34" charset="0"/>
                </a:rPr>
                <a:t>DATASET</a:t>
              </a:r>
            </a:p>
          </p:txBody>
        </p:sp>
      </p:grpSp>
      <p:grpSp>
        <p:nvGrpSpPr>
          <p:cNvPr id="231" name="Group 230">
            <a:extLst>
              <a:ext uri="{FF2B5EF4-FFF2-40B4-BE49-F238E27FC236}">
                <a16:creationId xmlns:a16="http://schemas.microsoft.com/office/drawing/2014/main" id="{C5477187-48DC-B8FF-E7F2-5FED348BB418}"/>
              </a:ext>
            </a:extLst>
          </p:cNvPr>
          <p:cNvGrpSpPr/>
          <p:nvPr/>
        </p:nvGrpSpPr>
        <p:grpSpPr>
          <a:xfrm>
            <a:off x="-25302657" y="2561843"/>
            <a:ext cx="39236040" cy="745791"/>
            <a:chOff x="-23532255" y="2582625"/>
            <a:chExt cx="39236040" cy="745791"/>
          </a:xfrm>
        </p:grpSpPr>
        <p:cxnSp>
          <p:nvCxnSpPr>
            <p:cNvPr id="49" name="Straight Connector 48">
              <a:extLst>
                <a:ext uri="{FF2B5EF4-FFF2-40B4-BE49-F238E27FC236}">
                  <a16:creationId xmlns:a16="http://schemas.microsoft.com/office/drawing/2014/main" id="{31FD9DBA-B33C-ADC9-B78F-C1694A14B288}"/>
                </a:ext>
              </a:extLst>
            </p:cNvPr>
            <p:cNvCxnSpPr>
              <a:cxnSpLocks/>
            </p:cNvCxnSpPr>
            <p:nvPr/>
          </p:nvCxnSpPr>
          <p:spPr>
            <a:xfrm>
              <a:off x="-23532255" y="2942625"/>
              <a:ext cx="37723864" cy="0"/>
            </a:xfrm>
            <a:prstGeom prst="line">
              <a:avLst/>
            </a:prstGeom>
            <a:ln w="25400" cap="sq">
              <a:prstDash val="dash"/>
            </a:ln>
          </p:spPr>
          <p:style>
            <a:lnRef idx="3">
              <a:schemeClr val="dk1"/>
            </a:lnRef>
            <a:fillRef idx="0">
              <a:schemeClr val="dk1"/>
            </a:fillRef>
            <a:effectRef idx="2">
              <a:schemeClr val="dk1"/>
            </a:effectRef>
            <a:fontRef idx="minor">
              <a:schemeClr val="tx1"/>
            </a:fontRef>
          </p:style>
        </p:cxnSp>
        <p:grpSp>
          <p:nvGrpSpPr>
            <p:cNvPr id="13" name="Group 12">
              <a:extLst>
                <a:ext uri="{FF2B5EF4-FFF2-40B4-BE49-F238E27FC236}">
                  <a16:creationId xmlns:a16="http://schemas.microsoft.com/office/drawing/2014/main" id="{D871DAD5-490B-6125-DB51-170D2DCFF794}"/>
                </a:ext>
              </a:extLst>
            </p:cNvPr>
            <p:cNvGrpSpPr/>
            <p:nvPr/>
          </p:nvGrpSpPr>
          <p:grpSpPr>
            <a:xfrm>
              <a:off x="2248616" y="2582625"/>
              <a:ext cx="720000" cy="720000"/>
              <a:chOff x="9325624" y="2471014"/>
              <a:chExt cx="720000" cy="720000"/>
            </a:xfrm>
          </p:grpSpPr>
          <p:sp>
            <p:nvSpPr>
              <p:cNvPr id="151" name="Oval 150">
                <a:extLst>
                  <a:ext uri="{FF2B5EF4-FFF2-40B4-BE49-F238E27FC236}">
                    <a16:creationId xmlns:a16="http://schemas.microsoft.com/office/drawing/2014/main" id="{D4FBD9A5-B067-4786-6F6D-D88517D03A75}"/>
                  </a:ext>
                </a:extLst>
              </p:cNvPr>
              <p:cNvSpPr/>
              <p:nvPr/>
            </p:nvSpPr>
            <p:spPr>
              <a:xfrm>
                <a:off x="9325624" y="2471014"/>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pic>
            <p:nvPicPr>
              <p:cNvPr id="152" name="Picture 151" descr="A black and white image of a couple of circles&#10;&#10;Description automatically generated">
                <a:extLst>
                  <a:ext uri="{FF2B5EF4-FFF2-40B4-BE49-F238E27FC236}">
                    <a16:creationId xmlns:a16="http://schemas.microsoft.com/office/drawing/2014/main" id="{BACB1B9D-8416-85C6-FFEF-7F0BA8620409}"/>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85000"/>
                        </a14:imgEffect>
                      </a14:imgLayer>
                    </a14:imgProps>
                  </a:ext>
                </a:extLst>
              </a:blip>
              <a:stretch>
                <a:fillRect/>
              </a:stretch>
            </p:blipFill>
            <p:spPr>
              <a:xfrm>
                <a:off x="9539863" y="2606203"/>
                <a:ext cx="315946" cy="444837"/>
              </a:xfrm>
              <a:prstGeom prst="rect">
                <a:avLst/>
              </a:prstGeom>
            </p:spPr>
          </p:pic>
        </p:grpSp>
        <p:grpSp>
          <p:nvGrpSpPr>
            <p:cNvPr id="14" name="Group 13">
              <a:extLst>
                <a:ext uri="{FF2B5EF4-FFF2-40B4-BE49-F238E27FC236}">
                  <a16:creationId xmlns:a16="http://schemas.microsoft.com/office/drawing/2014/main" id="{789CE624-8E6E-AC1B-D0F8-F576B3374070}"/>
                </a:ext>
              </a:extLst>
            </p:cNvPr>
            <p:cNvGrpSpPr/>
            <p:nvPr/>
          </p:nvGrpSpPr>
          <p:grpSpPr>
            <a:xfrm>
              <a:off x="532064" y="2582625"/>
              <a:ext cx="720000" cy="720000"/>
              <a:chOff x="3927371" y="2471014"/>
              <a:chExt cx="720000" cy="720000"/>
            </a:xfrm>
          </p:grpSpPr>
          <p:sp>
            <p:nvSpPr>
              <p:cNvPr id="149" name="Oval 148">
                <a:extLst>
                  <a:ext uri="{FF2B5EF4-FFF2-40B4-BE49-F238E27FC236}">
                    <a16:creationId xmlns:a16="http://schemas.microsoft.com/office/drawing/2014/main" id="{EAF69027-6B13-E02C-F042-7AAA8595C87C}"/>
                  </a:ext>
                </a:extLst>
              </p:cNvPr>
              <p:cNvSpPr/>
              <p:nvPr/>
            </p:nvSpPr>
            <p:spPr>
              <a:xfrm>
                <a:off x="3927371" y="2471014"/>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pic>
            <p:nvPicPr>
              <p:cNvPr id="150" name="Picture 149" descr="A black background with a black square&#10;&#10;Description automatically generated with medium confidence">
                <a:extLst>
                  <a:ext uri="{FF2B5EF4-FFF2-40B4-BE49-F238E27FC236}">
                    <a16:creationId xmlns:a16="http://schemas.microsoft.com/office/drawing/2014/main" id="{F7C5967D-BCB6-83DC-15F9-318ECF19FF2B}"/>
                  </a:ext>
                </a:extLst>
              </p:cNvPr>
              <p:cNvPicPr>
                <a:picLocks noChangeAspect="1"/>
              </p:cNvPicPr>
              <p:nvPr/>
            </p:nvPicPr>
            <p:blipFill>
              <a:blip r:embed="rId4"/>
              <a:stretch>
                <a:fillRect/>
              </a:stretch>
            </p:blipFill>
            <p:spPr>
              <a:xfrm>
                <a:off x="4074441" y="2597844"/>
                <a:ext cx="416279" cy="442206"/>
              </a:xfrm>
              <a:prstGeom prst="rect">
                <a:avLst/>
              </a:prstGeom>
            </p:spPr>
          </p:pic>
        </p:grpSp>
        <p:grpSp>
          <p:nvGrpSpPr>
            <p:cNvPr id="15" name="Group 14">
              <a:extLst>
                <a:ext uri="{FF2B5EF4-FFF2-40B4-BE49-F238E27FC236}">
                  <a16:creationId xmlns:a16="http://schemas.microsoft.com/office/drawing/2014/main" id="{985601D8-EDBE-62D0-B8F6-D964DFEA3D7C}"/>
                </a:ext>
              </a:extLst>
            </p:cNvPr>
            <p:cNvGrpSpPr/>
            <p:nvPr/>
          </p:nvGrpSpPr>
          <p:grpSpPr>
            <a:xfrm>
              <a:off x="-1184488" y="2582625"/>
              <a:ext cx="720000" cy="720000"/>
              <a:chOff x="2146376" y="2471014"/>
              <a:chExt cx="720000" cy="720000"/>
            </a:xfrm>
          </p:grpSpPr>
          <p:sp>
            <p:nvSpPr>
              <p:cNvPr id="147" name="Oval 146">
                <a:extLst>
                  <a:ext uri="{FF2B5EF4-FFF2-40B4-BE49-F238E27FC236}">
                    <a16:creationId xmlns:a16="http://schemas.microsoft.com/office/drawing/2014/main" id="{51F6ECFF-C53D-D56E-F529-BF01630B98B1}"/>
                  </a:ext>
                </a:extLst>
              </p:cNvPr>
              <p:cNvSpPr/>
              <p:nvPr/>
            </p:nvSpPr>
            <p:spPr>
              <a:xfrm>
                <a:off x="2146376" y="2471014"/>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pic>
            <p:nvPicPr>
              <p:cNvPr id="148" name="Picture 147" descr="A white and black logo&#10;&#10;Description automatically generated with medium confidence">
                <a:extLst>
                  <a:ext uri="{FF2B5EF4-FFF2-40B4-BE49-F238E27FC236}">
                    <a16:creationId xmlns:a16="http://schemas.microsoft.com/office/drawing/2014/main" id="{0679453C-FEA5-0742-95C4-CF481146AD03}"/>
                  </a:ext>
                </a:extLst>
              </p:cNvPr>
              <p:cNvPicPr>
                <a:picLocks noChangeAspect="1"/>
              </p:cNvPicPr>
              <p:nvPr/>
            </p:nvPicPr>
            <p:blipFill>
              <a:blip r:embed="rId5">
                <a:biLevel thresh="75000"/>
              </a:blip>
              <a:stretch>
                <a:fillRect/>
              </a:stretch>
            </p:blipFill>
            <p:spPr>
              <a:xfrm>
                <a:off x="2260601" y="2595967"/>
                <a:ext cx="477520" cy="483782"/>
              </a:xfrm>
              <a:prstGeom prst="rect">
                <a:avLst/>
              </a:prstGeom>
            </p:spPr>
          </p:pic>
        </p:grpSp>
        <p:grpSp>
          <p:nvGrpSpPr>
            <p:cNvPr id="17" name="Group 16">
              <a:extLst>
                <a:ext uri="{FF2B5EF4-FFF2-40B4-BE49-F238E27FC236}">
                  <a16:creationId xmlns:a16="http://schemas.microsoft.com/office/drawing/2014/main" id="{95FFCE34-9F11-ED36-3FFC-C341EDB887F9}"/>
                </a:ext>
              </a:extLst>
            </p:cNvPr>
            <p:cNvGrpSpPr/>
            <p:nvPr/>
          </p:nvGrpSpPr>
          <p:grpSpPr>
            <a:xfrm>
              <a:off x="-2930438" y="2582625"/>
              <a:ext cx="749398" cy="720000"/>
              <a:chOff x="11031693" y="2492638"/>
              <a:chExt cx="749398" cy="720000"/>
            </a:xfrm>
          </p:grpSpPr>
          <p:sp>
            <p:nvSpPr>
              <p:cNvPr id="145" name="Oval 144">
                <a:extLst>
                  <a:ext uri="{FF2B5EF4-FFF2-40B4-BE49-F238E27FC236}">
                    <a16:creationId xmlns:a16="http://schemas.microsoft.com/office/drawing/2014/main" id="{86473C52-F1F0-2193-4FD4-C166BBFC8EA4}"/>
                  </a:ext>
                </a:extLst>
              </p:cNvPr>
              <p:cNvSpPr/>
              <p:nvPr/>
            </p:nvSpPr>
            <p:spPr>
              <a:xfrm>
                <a:off x="11031693" y="2492638"/>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pic>
            <p:nvPicPr>
              <p:cNvPr id="146" name="Picture 145" descr="A cigarette with smoke coming out of it&#10;&#10;Description automatically generated">
                <a:extLst>
                  <a:ext uri="{FF2B5EF4-FFF2-40B4-BE49-F238E27FC236}">
                    <a16:creationId xmlns:a16="http://schemas.microsoft.com/office/drawing/2014/main" id="{057C9F4F-3927-DADD-58D3-D15E77151AD5}"/>
                  </a:ext>
                </a:extLst>
              </p:cNvPr>
              <p:cNvPicPr>
                <a:picLocks noChangeAspect="1"/>
              </p:cNvPicPr>
              <p:nvPr/>
            </p:nvPicPr>
            <p:blipFill>
              <a:blip r:embed="rId6"/>
              <a:stretch>
                <a:fillRect/>
              </a:stretch>
            </p:blipFill>
            <p:spPr>
              <a:xfrm>
                <a:off x="11112298" y="2541917"/>
                <a:ext cx="668793" cy="584716"/>
              </a:xfrm>
              <a:prstGeom prst="rect">
                <a:avLst/>
              </a:prstGeom>
            </p:spPr>
          </p:pic>
        </p:grpSp>
        <p:grpSp>
          <p:nvGrpSpPr>
            <p:cNvPr id="18" name="Group 17">
              <a:extLst>
                <a:ext uri="{FF2B5EF4-FFF2-40B4-BE49-F238E27FC236}">
                  <a16:creationId xmlns:a16="http://schemas.microsoft.com/office/drawing/2014/main" id="{3D1211F1-AFD2-78D7-7CC8-DDDBE58E056A}"/>
                </a:ext>
              </a:extLst>
            </p:cNvPr>
            <p:cNvGrpSpPr/>
            <p:nvPr/>
          </p:nvGrpSpPr>
          <p:grpSpPr>
            <a:xfrm>
              <a:off x="-6378083" y="2582625"/>
              <a:ext cx="720000" cy="720000"/>
              <a:chOff x="14505459" y="2533035"/>
              <a:chExt cx="720000" cy="720000"/>
            </a:xfrm>
          </p:grpSpPr>
          <p:sp>
            <p:nvSpPr>
              <p:cNvPr id="142" name="Oval 141">
                <a:extLst>
                  <a:ext uri="{FF2B5EF4-FFF2-40B4-BE49-F238E27FC236}">
                    <a16:creationId xmlns:a16="http://schemas.microsoft.com/office/drawing/2014/main" id="{3609D2E8-649A-7638-E509-73A606E1FAE8}"/>
                  </a:ext>
                </a:extLst>
              </p:cNvPr>
              <p:cNvSpPr/>
              <p:nvPr/>
            </p:nvSpPr>
            <p:spPr>
              <a:xfrm>
                <a:off x="14505459" y="25330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44" name="TextBox 143">
                <a:extLst>
                  <a:ext uri="{FF2B5EF4-FFF2-40B4-BE49-F238E27FC236}">
                    <a16:creationId xmlns:a16="http://schemas.microsoft.com/office/drawing/2014/main" id="{2FB37843-B003-4312-6A71-20F15BC2B10D}"/>
                  </a:ext>
                </a:extLst>
              </p:cNvPr>
              <p:cNvSpPr txBox="1"/>
              <p:nvPr/>
            </p:nvSpPr>
            <p:spPr>
              <a:xfrm>
                <a:off x="14632352" y="2743995"/>
                <a:ext cx="539074" cy="369332"/>
              </a:xfrm>
              <a:prstGeom prst="rect">
                <a:avLst/>
              </a:prstGeom>
              <a:noFill/>
            </p:spPr>
            <p:txBody>
              <a:bodyPr wrap="square" rtlCol="0">
                <a:spAutoFit/>
              </a:bodyPr>
              <a:lstStyle/>
              <a:p>
                <a:r>
                  <a:rPr lang="en-US" b="1" dirty="0">
                    <a:latin typeface="Avenir Next" panose="020B0503020202020204" pitchFamily="34" charset="0"/>
                  </a:rPr>
                  <a:t>BP</a:t>
                </a:r>
              </a:p>
            </p:txBody>
          </p:sp>
        </p:grpSp>
        <p:grpSp>
          <p:nvGrpSpPr>
            <p:cNvPr id="23" name="Group 22">
              <a:extLst>
                <a:ext uri="{FF2B5EF4-FFF2-40B4-BE49-F238E27FC236}">
                  <a16:creationId xmlns:a16="http://schemas.microsoft.com/office/drawing/2014/main" id="{8A30FD41-FD8A-EAF8-E3E0-15865C64A83B}"/>
                </a:ext>
              </a:extLst>
            </p:cNvPr>
            <p:cNvGrpSpPr/>
            <p:nvPr/>
          </p:nvGrpSpPr>
          <p:grpSpPr>
            <a:xfrm>
              <a:off x="-8268305" y="2582625"/>
              <a:ext cx="893670" cy="720000"/>
              <a:chOff x="16284347" y="2533035"/>
              <a:chExt cx="893670" cy="720000"/>
            </a:xfrm>
          </p:grpSpPr>
          <p:sp>
            <p:nvSpPr>
              <p:cNvPr id="137" name="Oval 136">
                <a:extLst>
                  <a:ext uri="{FF2B5EF4-FFF2-40B4-BE49-F238E27FC236}">
                    <a16:creationId xmlns:a16="http://schemas.microsoft.com/office/drawing/2014/main" id="{89415DF4-C65F-C6ED-26B4-61FD1A23A13A}"/>
                  </a:ext>
                </a:extLst>
              </p:cNvPr>
              <p:cNvSpPr/>
              <p:nvPr/>
            </p:nvSpPr>
            <p:spPr>
              <a:xfrm>
                <a:off x="16333082" y="25330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38" name="TextBox 137">
                <a:extLst>
                  <a:ext uri="{FF2B5EF4-FFF2-40B4-BE49-F238E27FC236}">
                    <a16:creationId xmlns:a16="http://schemas.microsoft.com/office/drawing/2014/main" id="{C3483A1B-223D-17E9-5BBD-E70CEB331582}"/>
                  </a:ext>
                </a:extLst>
              </p:cNvPr>
              <p:cNvSpPr txBox="1"/>
              <p:nvPr/>
            </p:nvSpPr>
            <p:spPr>
              <a:xfrm>
                <a:off x="16284347" y="2744153"/>
                <a:ext cx="893670" cy="307777"/>
              </a:xfrm>
              <a:prstGeom prst="rect">
                <a:avLst/>
              </a:prstGeom>
              <a:noFill/>
            </p:spPr>
            <p:txBody>
              <a:bodyPr wrap="square" rtlCol="0">
                <a:spAutoFit/>
              </a:bodyPr>
              <a:lstStyle/>
              <a:p>
                <a:r>
                  <a:rPr lang="en-US" sz="1400" b="1" dirty="0">
                    <a:latin typeface="Avenir Next" panose="020B0503020202020204" pitchFamily="34" charset="0"/>
                  </a:rPr>
                  <a:t>STROKE</a:t>
                </a:r>
              </a:p>
            </p:txBody>
          </p:sp>
        </p:grpSp>
        <p:grpSp>
          <p:nvGrpSpPr>
            <p:cNvPr id="58" name="Group 57">
              <a:extLst>
                <a:ext uri="{FF2B5EF4-FFF2-40B4-BE49-F238E27FC236}">
                  <a16:creationId xmlns:a16="http://schemas.microsoft.com/office/drawing/2014/main" id="{7292193D-CCDD-4BE4-BCB4-48497EF23C35}"/>
                </a:ext>
              </a:extLst>
            </p:cNvPr>
            <p:cNvGrpSpPr/>
            <p:nvPr/>
          </p:nvGrpSpPr>
          <p:grpSpPr>
            <a:xfrm>
              <a:off x="-11872133" y="2582625"/>
              <a:ext cx="890724" cy="720000"/>
              <a:chOff x="14572256" y="2546398"/>
              <a:chExt cx="890724" cy="720000"/>
            </a:xfrm>
          </p:grpSpPr>
          <p:sp>
            <p:nvSpPr>
              <p:cNvPr id="135" name="Oval 134">
                <a:extLst>
                  <a:ext uri="{FF2B5EF4-FFF2-40B4-BE49-F238E27FC236}">
                    <a16:creationId xmlns:a16="http://schemas.microsoft.com/office/drawing/2014/main" id="{3DBBFD11-CE74-BD85-6541-39E3388128A8}"/>
                  </a:ext>
                </a:extLst>
              </p:cNvPr>
              <p:cNvSpPr/>
              <p:nvPr/>
            </p:nvSpPr>
            <p:spPr>
              <a:xfrm>
                <a:off x="14642072" y="2546398"/>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36" name="TextBox 135">
                <a:extLst>
                  <a:ext uri="{FF2B5EF4-FFF2-40B4-BE49-F238E27FC236}">
                    <a16:creationId xmlns:a16="http://schemas.microsoft.com/office/drawing/2014/main" id="{22C6ABAE-B4E2-5B9E-053D-1030191EA11D}"/>
                  </a:ext>
                </a:extLst>
              </p:cNvPr>
              <p:cNvSpPr txBox="1"/>
              <p:nvPr/>
            </p:nvSpPr>
            <p:spPr>
              <a:xfrm>
                <a:off x="14572256" y="2772519"/>
                <a:ext cx="890724" cy="292388"/>
              </a:xfrm>
              <a:prstGeom prst="rect">
                <a:avLst/>
              </a:prstGeom>
              <a:noFill/>
            </p:spPr>
            <p:txBody>
              <a:bodyPr wrap="square" rtlCol="0">
                <a:spAutoFit/>
              </a:bodyPr>
              <a:lstStyle/>
              <a:p>
                <a:r>
                  <a:rPr lang="en-US" sz="1300" dirty="0">
                    <a:latin typeface="Avenir Next" panose="020B0503020202020204" pitchFamily="34" charset="0"/>
                  </a:rPr>
                  <a:t>Diabetes</a:t>
                </a:r>
              </a:p>
            </p:txBody>
          </p:sp>
        </p:grpSp>
        <p:grpSp>
          <p:nvGrpSpPr>
            <p:cNvPr id="59" name="Group 58">
              <a:extLst>
                <a:ext uri="{FF2B5EF4-FFF2-40B4-BE49-F238E27FC236}">
                  <a16:creationId xmlns:a16="http://schemas.microsoft.com/office/drawing/2014/main" id="{D5096E78-2C8A-24C7-E1BB-B74C622ADF35}"/>
                </a:ext>
              </a:extLst>
            </p:cNvPr>
            <p:cNvGrpSpPr/>
            <p:nvPr/>
          </p:nvGrpSpPr>
          <p:grpSpPr>
            <a:xfrm>
              <a:off x="-9984857" y="2582625"/>
              <a:ext cx="720000" cy="720000"/>
              <a:chOff x="14642072" y="2546398"/>
              <a:chExt cx="720000" cy="720000"/>
            </a:xfrm>
          </p:grpSpPr>
          <p:sp>
            <p:nvSpPr>
              <p:cNvPr id="128" name="Oval 127">
                <a:extLst>
                  <a:ext uri="{FF2B5EF4-FFF2-40B4-BE49-F238E27FC236}">
                    <a16:creationId xmlns:a16="http://schemas.microsoft.com/office/drawing/2014/main" id="{C1DDAAD0-9C4F-D51B-DC61-9A8139FB1AD9}"/>
                  </a:ext>
                </a:extLst>
              </p:cNvPr>
              <p:cNvSpPr/>
              <p:nvPr/>
            </p:nvSpPr>
            <p:spPr>
              <a:xfrm>
                <a:off x="14642072" y="2546398"/>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29" name="TextBox 128">
                <a:extLst>
                  <a:ext uri="{FF2B5EF4-FFF2-40B4-BE49-F238E27FC236}">
                    <a16:creationId xmlns:a16="http://schemas.microsoft.com/office/drawing/2014/main" id="{272D2DAC-FA32-8CEF-A2D0-915D62351EC0}"/>
                  </a:ext>
                </a:extLst>
              </p:cNvPr>
              <p:cNvSpPr txBox="1"/>
              <p:nvPr/>
            </p:nvSpPr>
            <p:spPr>
              <a:xfrm>
                <a:off x="14733289" y="2795174"/>
                <a:ext cx="618052" cy="323165"/>
              </a:xfrm>
              <a:prstGeom prst="rect">
                <a:avLst/>
              </a:prstGeom>
              <a:noFill/>
            </p:spPr>
            <p:txBody>
              <a:bodyPr wrap="square" rtlCol="0">
                <a:spAutoFit/>
              </a:bodyPr>
              <a:lstStyle/>
              <a:p>
                <a:r>
                  <a:rPr lang="en-US" sz="1500" b="1" dirty="0">
                    <a:latin typeface="Avenir Next" panose="020B0503020202020204" pitchFamily="34" charset="0"/>
                  </a:rPr>
                  <a:t>HYP</a:t>
                </a:r>
              </a:p>
            </p:txBody>
          </p:sp>
        </p:grpSp>
        <p:grpSp>
          <p:nvGrpSpPr>
            <p:cNvPr id="60" name="Group 59">
              <a:extLst>
                <a:ext uri="{FF2B5EF4-FFF2-40B4-BE49-F238E27FC236}">
                  <a16:creationId xmlns:a16="http://schemas.microsoft.com/office/drawing/2014/main" id="{43A757DC-F7E9-35BC-1C50-4AA09B4E1660}"/>
                </a:ext>
              </a:extLst>
            </p:cNvPr>
            <p:cNvGrpSpPr/>
            <p:nvPr/>
          </p:nvGrpSpPr>
          <p:grpSpPr>
            <a:xfrm>
              <a:off x="-13588685" y="2582625"/>
              <a:ext cx="720000" cy="720000"/>
              <a:chOff x="14642072" y="2546398"/>
              <a:chExt cx="720000" cy="720000"/>
            </a:xfrm>
          </p:grpSpPr>
          <p:sp>
            <p:nvSpPr>
              <p:cNvPr id="123" name="Oval 122">
                <a:extLst>
                  <a:ext uri="{FF2B5EF4-FFF2-40B4-BE49-F238E27FC236}">
                    <a16:creationId xmlns:a16="http://schemas.microsoft.com/office/drawing/2014/main" id="{BFFE9276-3D91-DC70-16AD-2D8970D8FB9A}"/>
                  </a:ext>
                </a:extLst>
              </p:cNvPr>
              <p:cNvSpPr/>
              <p:nvPr/>
            </p:nvSpPr>
            <p:spPr>
              <a:xfrm>
                <a:off x="14642072" y="2546398"/>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27" name="TextBox 126">
                <a:extLst>
                  <a:ext uri="{FF2B5EF4-FFF2-40B4-BE49-F238E27FC236}">
                    <a16:creationId xmlns:a16="http://schemas.microsoft.com/office/drawing/2014/main" id="{A040C48C-27B8-043E-10C1-7DEEEDE8FD49}"/>
                  </a:ext>
                </a:extLst>
              </p:cNvPr>
              <p:cNvSpPr txBox="1"/>
              <p:nvPr/>
            </p:nvSpPr>
            <p:spPr>
              <a:xfrm>
                <a:off x="14719759" y="2777518"/>
                <a:ext cx="613097" cy="292388"/>
              </a:xfrm>
              <a:prstGeom prst="rect">
                <a:avLst/>
              </a:prstGeom>
              <a:noFill/>
            </p:spPr>
            <p:txBody>
              <a:bodyPr wrap="square" rtlCol="0">
                <a:spAutoFit/>
              </a:bodyPr>
              <a:lstStyle/>
              <a:p>
                <a:r>
                  <a:rPr lang="en-US" sz="1300" b="1" dirty="0">
                    <a:latin typeface="Avenir Next" panose="020B0503020202020204" pitchFamily="34" charset="0"/>
                  </a:rPr>
                  <a:t>Chol.</a:t>
                </a:r>
              </a:p>
            </p:txBody>
          </p:sp>
        </p:grpSp>
        <p:grpSp>
          <p:nvGrpSpPr>
            <p:cNvPr id="90" name="Group 89">
              <a:extLst>
                <a:ext uri="{FF2B5EF4-FFF2-40B4-BE49-F238E27FC236}">
                  <a16:creationId xmlns:a16="http://schemas.microsoft.com/office/drawing/2014/main" id="{5973F9BC-3FA1-D0F4-96D3-302E1B80F507}"/>
                </a:ext>
              </a:extLst>
            </p:cNvPr>
            <p:cNvGrpSpPr/>
            <p:nvPr/>
          </p:nvGrpSpPr>
          <p:grpSpPr>
            <a:xfrm>
              <a:off x="-17264309" y="2582625"/>
              <a:ext cx="879474" cy="720000"/>
              <a:chOff x="25375513" y="2459896"/>
              <a:chExt cx="879474" cy="720000"/>
            </a:xfrm>
          </p:grpSpPr>
          <p:sp>
            <p:nvSpPr>
              <p:cNvPr id="121" name="Oval 120">
                <a:extLst>
                  <a:ext uri="{FF2B5EF4-FFF2-40B4-BE49-F238E27FC236}">
                    <a16:creationId xmlns:a16="http://schemas.microsoft.com/office/drawing/2014/main" id="{BBC923B1-C66B-5884-D443-10D8651360F1}"/>
                  </a:ext>
                </a:extLst>
              </p:cNvPr>
              <p:cNvSpPr/>
              <p:nvPr/>
            </p:nvSpPr>
            <p:spPr>
              <a:xfrm>
                <a:off x="25375513" y="2459896"/>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22" name="TextBox 121">
                <a:extLst>
                  <a:ext uri="{FF2B5EF4-FFF2-40B4-BE49-F238E27FC236}">
                    <a16:creationId xmlns:a16="http://schemas.microsoft.com/office/drawing/2014/main" id="{391D4546-11EC-5F1D-0A84-565DD2B3F72C}"/>
                  </a:ext>
                </a:extLst>
              </p:cNvPr>
              <p:cNvSpPr txBox="1"/>
              <p:nvPr/>
            </p:nvSpPr>
            <p:spPr>
              <a:xfrm>
                <a:off x="25454009" y="2643372"/>
                <a:ext cx="800978" cy="478144"/>
              </a:xfrm>
              <a:prstGeom prst="rect">
                <a:avLst/>
              </a:prstGeom>
              <a:noFill/>
            </p:spPr>
            <p:txBody>
              <a:bodyPr wrap="square" tIns="46800" rtlCol="0">
                <a:spAutoFit/>
              </a:bodyPr>
              <a:lstStyle/>
              <a:p>
                <a:r>
                  <a:rPr lang="en-US" sz="1300" b="1" dirty="0">
                    <a:latin typeface="Avenir Next" panose="020B0503020202020204" pitchFamily="34" charset="0"/>
                  </a:rPr>
                  <a:t>DIAS </a:t>
                </a:r>
                <a:r>
                  <a:rPr lang="en-US" sz="1200" dirty="0">
                    <a:latin typeface="Avenir Next" panose="020B0503020202020204" pitchFamily="34" charset="0"/>
                  </a:rPr>
                  <a:t>BP</a:t>
                </a:r>
              </a:p>
            </p:txBody>
          </p:sp>
        </p:grpSp>
        <p:grpSp>
          <p:nvGrpSpPr>
            <p:cNvPr id="93" name="Group 92">
              <a:extLst>
                <a:ext uri="{FF2B5EF4-FFF2-40B4-BE49-F238E27FC236}">
                  <a16:creationId xmlns:a16="http://schemas.microsoft.com/office/drawing/2014/main" id="{4F46CBCE-8CE9-54B9-B7D8-7A83E8686FE3}"/>
                </a:ext>
              </a:extLst>
            </p:cNvPr>
            <p:cNvGrpSpPr/>
            <p:nvPr/>
          </p:nvGrpSpPr>
          <p:grpSpPr>
            <a:xfrm>
              <a:off x="-18980861" y="2582625"/>
              <a:ext cx="720000" cy="720000"/>
              <a:chOff x="27150973" y="2497996"/>
              <a:chExt cx="720000" cy="720000"/>
            </a:xfrm>
          </p:grpSpPr>
          <p:sp>
            <p:nvSpPr>
              <p:cNvPr id="119" name="Oval 118">
                <a:extLst>
                  <a:ext uri="{FF2B5EF4-FFF2-40B4-BE49-F238E27FC236}">
                    <a16:creationId xmlns:a16="http://schemas.microsoft.com/office/drawing/2014/main" id="{71863504-488A-A4F1-E8F9-69A6C4D13B12}"/>
                  </a:ext>
                </a:extLst>
              </p:cNvPr>
              <p:cNvSpPr/>
              <p:nvPr/>
            </p:nvSpPr>
            <p:spPr>
              <a:xfrm>
                <a:off x="27150973" y="2497996"/>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20" name="TextBox 119">
                <a:extLst>
                  <a:ext uri="{FF2B5EF4-FFF2-40B4-BE49-F238E27FC236}">
                    <a16:creationId xmlns:a16="http://schemas.microsoft.com/office/drawing/2014/main" id="{48B75EFA-08E0-72EC-7A41-96508A823A79}"/>
                  </a:ext>
                </a:extLst>
              </p:cNvPr>
              <p:cNvSpPr txBox="1"/>
              <p:nvPr/>
            </p:nvSpPr>
            <p:spPr>
              <a:xfrm>
                <a:off x="27271579" y="2711802"/>
                <a:ext cx="580124" cy="292388"/>
              </a:xfrm>
              <a:prstGeom prst="rect">
                <a:avLst/>
              </a:prstGeom>
              <a:noFill/>
            </p:spPr>
            <p:txBody>
              <a:bodyPr wrap="square" rtlCol="0">
                <a:spAutoFit/>
              </a:bodyPr>
              <a:lstStyle/>
              <a:p>
                <a:r>
                  <a:rPr lang="en-US" sz="1300" b="1" dirty="0">
                    <a:latin typeface="Avenir Next" panose="020B0503020202020204" pitchFamily="34" charset="0"/>
                  </a:rPr>
                  <a:t>BMI</a:t>
                </a:r>
              </a:p>
            </p:txBody>
          </p:sp>
        </p:grpSp>
        <p:grpSp>
          <p:nvGrpSpPr>
            <p:cNvPr id="96" name="Group 95">
              <a:extLst>
                <a:ext uri="{FF2B5EF4-FFF2-40B4-BE49-F238E27FC236}">
                  <a16:creationId xmlns:a16="http://schemas.microsoft.com/office/drawing/2014/main" id="{3A9093B3-36BE-57A9-3C75-2E38CF657B06}"/>
                </a:ext>
              </a:extLst>
            </p:cNvPr>
            <p:cNvGrpSpPr/>
            <p:nvPr/>
          </p:nvGrpSpPr>
          <p:grpSpPr>
            <a:xfrm>
              <a:off x="-22841423" y="2582625"/>
              <a:ext cx="827171" cy="720000"/>
              <a:chOff x="30510078" y="2469535"/>
              <a:chExt cx="827171" cy="720000"/>
            </a:xfrm>
          </p:grpSpPr>
          <p:sp>
            <p:nvSpPr>
              <p:cNvPr id="115" name="Oval 114">
                <a:extLst>
                  <a:ext uri="{FF2B5EF4-FFF2-40B4-BE49-F238E27FC236}">
                    <a16:creationId xmlns:a16="http://schemas.microsoft.com/office/drawing/2014/main" id="{08BEE699-048A-7C4E-2279-6D937559A6EF}"/>
                  </a:ext>
                </a:extLst>
              </p:cNvPr>
              <p:cNvSpPr/>
              <p:nvPr/>
            </p:nvSpPr>
            <p:spPr>
              <a:xfrm>
                <a:off x="30563663" y="24695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16" name="TextBox 115">
                <a:extLst>
                  <a:ext uri="{FF2B5EF4-FFF2-40B4-BE49-F238E27FC236}">
                    <a16:creationId xmlns:a16="http://schemas.microsoft.com/office/drawing/2014/main" id="{2558610E-F548-ADEA-FA38-E50EE001EF67}"/>
                  </a:ext>
                </a:extLst>
              </p:cNvPr>
              <p:cNvSpPr txBox="1"/>
              <p:nvPr/>
            </p:nvSpPr>
            <p:spPr>
              <a:xfrm>
                <a:off x="30510078" y="2683341"/>
                <a:ext cx="827171" cy="292388"/>
              </a:xfrm>
              <a:prstGeom prst="rect">
                <a:avLst/>
              </a:prstGeom>
              <a:noFill/>
            </p:spPr>
            <p:txBody>
              <a:bodyPr wrap="square" rtlCol="0">
                <a:spAutoFit/>
              </a:bodyPr>
              <a:lstStyle/>
              <a:p>
                <a:r>
                  <a:rPr lang="en-US" sz="1300" b="1" dirty="0">
                    <a:latin typeface="Avenir Next" panose="020B0503020202020204" pitchFamily="34" charset="0"/>
                  </a:rPr>
                  <a:t>Glucose</a:t>
                </a:r>
              </a:p>
            </p:txBody>
          </p:sp>
        </p:grpSp>
        <p:grpSp>
          <p:nvGrpSpPr>
            <p:cNvPr id="98" name="Group 97">
              <a:extLst>
                <a:ext uri="{FF2B5EF4-FFF2-40B4-BE49-F238E27FC236}">
                  <a16:creationId xmlns:a16="http://schemas.microsoft.com/office/drawing/2014/main" id="{2E39250A-5CC4-72CD-9394-6944D7A3A90F}"/>
                </a:ext>
              </a:extLst>
            </p:cNvPr>
            <p:cNvGrpSpPr/>
            <p:nvPr/>
          </p:nvGrpSpPr>
          <p:grpSpPr>
            <a:xfrm>
              <a:off x="-21017700" y="2582625"/>
              <a:ext cx="1040287" cy="720000"/>
              <a:chOff x="30563663" y="2469535"/>
              <a:chExt cx="1040287" cy="720000"/>
            </a:xfrm>
          </p:grpSpPr>
          <p:sp>
            <p:nvSpPr>
              <p:cNvPr id="113" name="Oval 112">
                <a:extLst>
                  <a:ext uri="{FF2B5EF4-FFF2-40B4-BE49-F238E27FC236}">
                    <a16:creationId xmlns:a16="http://schemas.microsoft.com/office/drawing/2014/main" id="{2001FA2C-AA04-1673-7528-3B5215AF82DF}"/>
                  </a:ext>
                </a:extLst>
              </p:cNvPr>
              <p:cNvSpPr/>
              <p:nvPr/>
            </p:nvSpPr>
            <p:spPr>
              <a:xfrm>
                <a:off x="30563663" y="24695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14" name="TextBox 113">
                <a:extLst>
                  <a:ext uri="{FF2B5EF4-FFF2-40B4-BE49-F238E27FC236}">
                    <a16:creationId xmlns:a16="http://schemas.microsoft.com/office/drawing/2014/main" id="{675D9F2E-69A6-03DB-3D56-05A023AC58E1}"/>
                  </a:ext>
                </a:extLst>
              </p:cNvPr>
              <p:cNvSpPr txBox="1"/>
              <p:nvPr/>
            </p:nvSpPr>
            <p:spPr>
              <a:xfrm>
                <a:off x="30630728" y="2619841"/>
                <a:ext cx="973222" cy="492443"/>
              </a:xfrm>
              <a:prstGeom prst="rect">
                <a:avLst/>
              </a:prstGeom>
              <a:noFill/>
            </p:spPr>
            <p:txBody>
              <a:bodyPr wrap="square" rtlCol="0">
                <a:spAutoFit/>
              </a:bodyPr>
              <a:lstStyle/>
              <a:p>
                <a:r>
                  <a:rPr lang="en-US" sz="1300" b="1" dirty="0">
                    <a:latin typeface="Avenir Next" panose="020B0503020202020204" pitchFamily="34" charset="0"/>
                  </a:rPr>
                  <a:t>Heart </a:t>
                </a:r>
              </a:p>
              <a:p>
                <a:r>
                  <a:rPr lang="en-US" sz="1300" dirty="0">
                    <a:latin typeface="Avenir Next" panose="020B0503020202020204" pitchFamily="34" charset="0"/>
                  </a:rPr>
                  <a:t>Rate</a:t>
                </a:r>
              </a:p>
            </p:txBody>
          </p:sp>
        </p:grpSp>
        <p:grpSp>
          <p:nvGrpSpPr>
            <p:cNvPr id="100" name="Group 99">
              <a:extLst>
                <a:ext uri="{FF2B5EF4-FFF2-40B4-BE49-F238E27FC236}">
                  <a16:creationId xmlns:a16="http://schemas.microsoft.com/office/drawing/2014/main" id="{AE925208-3C27-5429-65BD-1E91A11BF4B0}"/>
                </a:ext>
              </a:extLst>
            </p:cNvPr>
            <p:cNvGrpSpPr/>
            <p:nvPr/>
          </p:nvGrpSpPr>
          <p:grpSpPr>
            <a:xfrm>
              <a:off x="-4661531" y="2582625"/>
              <a:ext cx="734541" cy="720000"/>
              <a:chOff x="12759209" y="2545735"/>
              <a:chExt cx="734541" cy="720000"/>
            </a:xfrm>
          </p:grpSpPr>
          <p:sp>
            <p:nvSpPr>
              <p:cNvPr id="105" name="Oval 104">
                <a:extLst>
                  <a:ext uri="{FF2B5EF4-FFF2-40B4-BE49-F238E27FC236}">
                    <a16:creationId xmlns:a16="http://schemas.microsoft.com/office/drawing/2014/main" id="{FDA8712B-9F23-88F3-4D97-CEC0BE5B649C}"/>
                  </a:ext>
                </a:extLst>
              </p:cNvPr>
              <p:cNvSpPr/>
              <p:nvPr/>
            </p:nvSpPr>
            <p:spPr>
              <a:xfrm>
                <a:off x="12759209" y="25457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06" name="TextBox 105">
                <a:extLst>
                  <a:ext uri="{FF2B5EF4-FFF2-40B4-BE49-F238E27FC236}">
                    <a16:creationId xmlns:a16="http://schemas.microsoft.com/office/drawing/2014/main" id="{AAFF1E84-B644-DA69-F601-31CE2D334533}"/>
                  </a:ext>
                </a:extLst>
              </p:cNvPr>
              <p:cNvSpPr txBox="1"/>
              <p:nvPr/>
            </p:nvSpPr>
            <p:spPr>
              <a:xfrm>
                <a:off x="12822602" y="2704233"/>
                <a:ext cx="671148" cy="292388"/>
              </a:xfrm>
              <a:prstGeom prst="rect">
                <a:avLst/>
              </a:prstGeom>
              <a:noFill/>
            </p:spPr>
            <p:txBody>
              <a:bodyPr wrap="square" rtlCol="0">
                <a:spAutoFit/>
              </a:bodyPr>
              <a:lstStyle/>
              <a:p>
                <a:r>
                  <a:rPr lang="en-US" sz="1300" b="1" dirty="0">
                    <a:latin typeface="Avenir Next" panose="020B0503020202020204" pitchFamily="34" charset="0"/>
                  </a:rPr>
                  <a:t>No. of</a:t>
                </a:r>
                <a:endParaRPr lang="en-US" sz="1300" dirty="0">
                  <a:latin typeface="Avenir Next" panose="020B0503020202020204" pitchFamily="34" charset="0"/>
                </a:endParaRPr>
              </a:p>
            </p:txBody>
          </p:sp>
          <p:sp>
            <p:nvSpPr>
              <p:cNvPr id="107" name="TextBox 106">
                <a:extLst>
                  <a:ext uri="{FF2B5EF4-FFF2-40B4-BE49-F238E27FC236}">
                    <a16:creationId xmlns:a16="http://schemas.microsoft.com/office/drawing/2014/main" id="{95D9FD83-C7E7-EFD0-40E5-3AB24D695AAE}"/>
                  </a:ext>
                </a:extLst>
              </p:cNvPr>
              <p:cNvSpPr txBox="1"/>
              <p:nvPr/>
            </p:nvSpPr>
            <p:spPr>
              <a:xfrm>
                <a:off x="12828951" y="2850283"/>
                <a:ext cx="635913" cy="292388"/>
              </a:xfrm>
              <a:prstGeom prst="rect">
                <a:avLst/>
              </a:prstGeom>
              <a:noFill/>
            </p:spPr>
            <p:txBody>
              <a:bodyPr wrap="square" rtlCol="0">
                <a:spAutoFit/>
              </a:bodyPr>
              <a:lstStyle/>
              <a:p>
                <a:r>
                  <a:rPr lang="en-US" sz="1300" dirty="0">
                    <a:latin typeface="Avenir Next" panose="020B0503020202020204" pitchFamily="34" charset="0"/>
                  </a:rPr>
                  <a:t>Cigs</a:t>
                </a:r>
              </a:p>
            </p:txBody>
          </p:sp>
        </p:grpSp>
        <p:grpSp>
          <p:nvGrpSpPr>
            <p:cNvPr id="167" name="Group 166">
              <a:extLst>
                <a:ext uri="{FF2B5EF4-FFF2-40B4-BE49-F238E27FC236}">
                  <a16:creationId xmlns:a16="http://schemas.microsoft.com/office/drawing/2014/main" id="{DA970D25-AA7E-9014-3976-FF9B48D80533}"/>
                </a:ext>
              </a:extLst>
            </p:cNvPr>
            <p:cNvGrpSpPr/>
            <p:nvPr/>
          </p:nvGrpSpPr>
          <p:grpSpPr>
            <a:xfrm>
              <a:off x="-15388283" y="2582625"/>
              <a:ext cx="803046" cy="720000"/>
              <a:chOff x="25387620" y="2459896"/>
              <a:chExt cx="803046" cy="720000"/>
            </a:xfrm>
          </p:grpSpPr>
          <p:sp>
            <p:nvSpPr>
              <p:cNvPr id="168" name="Oval 167">
                <a:extLst>
                  <a:ext uri="{FF2B5EF4-FFF2-40B4-BE49-F238E27FC236}">
                    <a16:creationId xmlns:a16="http://schemas.microsoft.com/office/drawing/2014/main" id="{D20E0C3A-19D7-E3AE-2820-EBDF62C59D0E}"/>
                  </a:ext>
                </a:extLst>
              </p:cNvPr>
              <p:cNvSpPr/>
              <p:nvPr/>
            </p:nvSpPr>
            <p:spPr>
              <a:xfrm>
                <a:off x="25387620" y="2459896"/>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69" name="TextBox 168">
                <a:extLst>
                  <a:ext uri="{FF2B5EF4-FFF2-40B4-BE49-F238E27FC236}">
                    <a16:creationId xmlns:a16="http://schemas.microsoft.com/office/drawing/2014/main" id="{DA5D4E5F-F8B5-FF2C-A4D4-EE7F25387E91}"/>
                  </a:ext>
                </a:extLst>
              </p:cNvPr>
              <p:cNvSpPr txBox="1"/>
              <p:nvPr/>
            </p:nvSpPr>
            <p:spPr>
              <a:xfrm>
                <a:off x="25502646" y="2656130"/>
                <a:ext cx="688020" cy="478144"/>
              </a:xfrm>
              <a:prstGeom prst="rect">
                <a:avLst/>
              </a:prstGeom>
              <a:noFill/>
            </p:spPr>
            <p:txBody>
              <a:bodyPr wrap="square" tIns="46800" rtlCol="0">
                <a:spAutoFit/>
              </a:bodyPr>
              <a:lstStyle/>
              <a:p>
                <a:r>
                  <a:rPr lang="en-US" sz="1300" b="1" dirty="0">
                    <a:latin typeface="Avenir Next" panose="020B0503020202020204" pitchFamily="34" charset="0"/>
                  </a:rPr>
                  <a:t>SYS </a:t>
                </a:r>
                <a:r>
                  <a:rPr lang="en-US" sz="1200" dirty="0">
                    <a:latin typeface="Avenir Next" panose="020B0503020202020204" pitchFamily="34" charset="0"/>
                  </a:rPr>
                  <a:t>BP</a:t>
                </a:r>
              </a:p>
            </p:txBody>
          </p:sp>
        </p:grpSp>
        <p:grpSp>
          <p:nvGrpSpPr>
            <p:cNvPr id="177" name="Group 176">
              <a:extLst>
                <a:ext uri="{FF2B5EF4-FFF2-40B4-BE49-F238E27FC236}">
                  <a16:creationId xmlns:a16="http://schemas.microsoft.com/office/drawing/2014/main" id="{2306DECF-D8E5-0B82-D6AE-DE59AECE21C9}"/>
                </a:ext>
              </a:extLst>
            </p:cNvPr>
            <p:cNvGrpSpPr/>
            <p:nvPr/>
          </p:nvGrpSpPr>
          <p:grpSpPr>
            <a:xfrm>
              <a:off x="9247203" y="2582625"/>
              <a:ext cx="827171" cy="720000"/>
              <a:chOff x="30510078" y="2469535"/>
              <a:chExt cx="827171" cy="720000"/>
            </a:xfrm>
          </p:grpSpPr>
          <p:sp>
            <p:nvSpPr>
              <p:cNvPr id="178" name="Oval 177">
                <a:extLst>
                  <a:ext uri="{FF2B5EF4-FFF2-40B4-BE49-F238E27FC236}">
                    <a16:creationId xmlns:a16="http://schemas.microsoft.com/office/drawing/2014/main" id="{161A65DB-2A8C-5A7C-3AA9-AEF480F6A28D}"/>
                  </a:ext>
                </a:extLst>
              </p:cNvPr>
              <p:cNvSpPr/>
              <p:nvPr/>
            </p:nvSpPr>
            <p:spPr>
              <a:xfrm>
                <a:off x="30563663" y="24695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79" name="TextBox 178">
                <a:extLst>
                  <a:ext uri="{FF2B5EF4-FFF2-40B4-BE49-F238E27FC236}">
                    <a16:creationId xmlns:a16="http://schemas.microsoft.com/office/drawing/2014/main" id="{AF1889E8-DB21-0D34-5286-C3FA45FB1712}"/>
                  </a:ext>
                </a:extLst>
              </p:cNvPr>
              <p:cNvSpPr txBox="1"/>
              <p:nvPr/>
            </p:nvSpPr>
            <p:spPr>
              <a:xfrm>
                <a:off x="30510078" y="2683341"/>
                <a:ext cx="827171" cy="292388"/>
              </a:xfrm>
              <a:prstGeom prst="rect">
                <a:avLst/>
              </a:prstGeom>
              <a:noFill/>
            </p:spPr>
            <p:txBody>
              <a:bodyPr wrap="square" rtlCol="0">
                <a:spAutoFit/>
              </a:bodyPr>
              <a:lstStyle/>
              <a:p>
                <a:r>
                  <a:rPr lang="en-US" sz="1300" b="1" dirty="0">
                    <a:latin typeface="Avenir Next" panose="020B0503020202020204" pitchFamily="34" charset="0"/>
                  </a:rPr>
                  <a:t>Glucose</a:t>
                </a:r>
              </a:p>
            </p:txBody>
          </p:sp>
        </p:grpSp>
        <p:grpSp>
          <p:nvGrpSpPr>
            <p:cNvPr id="180" name="Group 179">
              <a:extLst>
                <a:ext uri="{FF2B5EF4-FFF2-40B4-BE49-F238E27FC236}">
                  <a16:creationId xmlns:a16="http://schemas.microsoft.com/office/drawing/2014/main" id="{0385F152-18FD-6493-F5B8-F5AC11B47460}"/>
                </a:ext>
              </a:extLst>
            </p:cNvPr>
            <p:cNvGrpSpPr/>
            <p:nvPr/>
          </p:nvGrpSpPr>
          <p:grpSpPr>
            <a:xfrm>
              <a:off x="11070926" y="2582625"/>
              <a:ext cx="1040287" cy="720000"/>
              <a:chOff x="30563663" y="2469535"/>
              <a:chExt cx="1040287" cy="720000"/>
            </a:xfrm>
          </p:grpSpPr>
          <p:sp>
            <p:nvSpPr>
              <p:cNvPr id="181" name="Oval 180">
                <a:extLst>
                  <a:ext uri="{FF2B5EF4-FFF2-40B4-BE49-F238E27FC236}">
                    <a16:creationId xmlns:a16="http://schemas.microsoft.com/office/drawing/2014/main" id="{FEEBD6B5-99C7-CC11-C13D-E3C5F8B5DB88}"/>
                  </a:ext>
                </a:extLst>
              </p:cNvPr>
              <p:cNvSpPr/>
              <p:nvPr/>
            </p:nvSpPr>
            <p:spPr>
              <a:xfrm>
                <a:off x="30563663" y="24695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82" name="TextBox 181">
                <a:extLst>
                  <a:ext uri="{FF2B5EF4-FFF2-40B4-BE49-F238E27FC236}">
                    <a16:creationId xmlns:a16="http://schemas.microsoft.com/office/drawing/2014/main" id="{2C523CD7-0547-2C7A-4DE8-57DB985F60DF}"/>
                  </a:ext>
                </a:extLst>
              </p:cNvPr>
              <p:cNvSpPr txBox="1"/>
              <p:nvPr/>
            </p:nvSpPr>
            <p:spPr>
              <a:xfrm>
                <a:off x="30630728" y="2619841"/>
                <a:ext cx="973222" cy="492443"/>
              </a:xfrm>
              <a:prstGeom prst="rect">
                <a:avLst/>
              </a:prstGeom>
              <a:noFill/>
            </p:spPr>
            <p:txBody>
              <a:bodyPr wrap="square" rtlCol="0">
                <a:spAutoFit/>
              </a:bodyPr>
              <a:lstStyle/>
              <a:p>
                <a:r>
                  <a:rPr lang="en-US" sz="1300" b="1" dirty="0">
                    <a:latin typeface="Avenir Next" panose="020B0503020202020204" pitchFamily="34" charset="0"/>
                  </a:rPr>
                  <a:t>Heart </a:t>
                </a:r>
              </a:p>
              <a:p>
                <a:r>
                  <a:rPr lang="en-US" sz="1300" dirty="0">
                    <a:latin typeface="Avenir Next" panose="020B0503020202020204" pitchFamily="34" charset="0"/>
                  </a:rPr>
                  <a:t>Rate</a:t>
                </a:r>
              </a:p>
            </p:txBody>
          </p:sp>
        </p:grpSp>
        <p:grpSp>
          <p:nvGrpSpPr>
            <p:cNvPr id="183" name="Group 182">
              <a:extLst>
                <a:ext uri="{FF2B5EF4-FFF2-40B4-BE49-F238E27FC236}">
                  <a16:creationId xmlns:a16="http://schemas.microsoft.com/office/drawing/2014/main" id="{1CAA457A-8535-E5A8-BD43-C5FDB700B07C}"/>
                </a:ext>
              </a:extLst>
            </p:cNvPr>
            <p:cNvGrpSpPr/>
            <p:nvPr/>
          </p:nvGrpSpPr>
          <p:grpSpPr>
            <a:xfrm>
              <a:off x="14824311" y="2582625"/>
              <a:ext cx="879474" cy="720000"/>
              <a:chOff x="25375513" y="2459896"/>
              <a:chExt cx="879474" cy="720000"/>
            </a:xfrm>
          </p:grpSpPr>
          <p:sp>
            <p:nvSpPr>
              <p:cNvPr id="184" name="Oval 183">
                <a:extLst>
                  <a:ext uri="{FF2B5EF4-FFF2-40B4-BE49-F238E27FC236}">
                    <a16:creationId xmlns:a16="http://schemas.microsoft.com/office/drawing/2014/main" id="{B45C954B-F39C-A460-1A26-F8C9E05E07D7}"/>
                  </a:ext>
                </a:extLst>
              </p:cNvPr>
              <p:cNvSpPr/>
              <p:nvPr/>
            </p:nvSpPr>
            <p:spPr>
              <a:xfrm>
                <a:off x="25375513" y="2459896"/>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85" name="TextBox 184">
                <a:extLst>
                  <a:ext uri="{FF2B5EF4-FFF2-40B4-BE49-F238E27FC236}">
                    <a16:creationId xmlns:a16="http://schemas.microsoft.com/office/drawing/2014/main" id="{8C8E5C91-DC2A-B208-B372-E489C175BC6F}"/>
                  </a:ext>
                </a:extLst>
              </p:cNvPr>
              <p:cNvSpPr txBox="1"/>
              <p:nvPr/>
            </p:nvSpPr>
            <p:spPr>
              <a:xfrm>
                <a:off x="25454009" y="2643372"/>
                <a:ext cx="800978" cy="478144"/>
              </a:xfrm>
              <a:prstGeom prst="rect">
                <a:avLst/>
              </a:prstGeom>
              <a:noFill/>
            </p:spPr>
            <p:txBody>
              <a:bodyPr wrap="square" tIns="46800" rtlCol="0">
                <a:spAutoFit/>
              </a:bodyPr>
              <a:lstStyle/>
              <a:p>
                <a:r>
                  <a:rPr lang="en-US" sz="1300" b="1" dirty="0">
                    <a:latin typeface="Avenir Next" panose="020B0503020202020204" pitchFamily="34" charset="0"/>
                  </a:rPr>
                  <a:t>DIAS </a:t>
                </a:r>
                <a:r>
                  <a:rPr lang="en-US" sz="1200" dirty="0">
                    <a:latin typeface="Avenir Next" panose="020B0503020202020204" pitchFamily="34" charset="0"/>
                  </a:rPr>
                  <a:t>BP</a:t>
                </a:r>
              </a:p>
            </p:txBody>
          </p:sp>
        </p:grpSp>
        <p:grpSp>
          <p:nvGrpSpPr>
            <p:cNvPr id="186" name="Group 185">
              <a:extLst>
                <a:ext uri="{FF2B5EF4-FFF2-40B4-BE49-F238E27FC236}">
                  <a16:creationId xmlns:a16="http://schemas.microsoft.com/office/drawing/2014/main" id="{A2D54C79-89C3-FDBE-0EFE-1389A33082A9}"/>
                </a:ext>
              </a:extLst>
            </p:cNvPr>
            <p:cNvGrpSpPr/>
            <p:nvPr/>
          </p:nvGrpSpPr>
          <p:grpSpPr>
            <a:xfrm>
              <a:off x="13107765" y="2582625"/>
              <a:ext cx="720000" cy="720000"/>
              <a:chOff x="27150973" y="2497996"/>
              <a:chExt cx="720000" cy="720000"/>
            </a:xfrm>
          </p:grpSpPr>
          <p:sp>
            <p:nvSpPr>
              <p:cNvPr id="187" name="Oval 186">
                <a:extLst>
                  <a:ext uri="{FF2B5EF4-FFF2-40B4-BE49-F238E27FC236}">
                    <a16:creationId xmlns:a16="http://schemas.microsoft.com/office/drawing/2014/main" id="{D18BBB57-AB50-D380-D172-5C8A5511AE3F}"/>
                  </a:ext>
                </a:extLst>
              </p:cNvPr>
              <p:cNvSpPr/>
              <p:nvPr/>
            </p:nvSpPr>
            <p:spPr>
              <a:xfrm>
                <a:off x="27150973" y="2497996"/>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88" name="TextBox 187">
                <a:extLst>
                  <a:ext uri="{FF2B5EF4-FFF2-40B4-BE49-F238E27FC236}">
                    <a16:creationId xmlns:a16="http://schemas.microsoft.com/office/drawing/2014/main" id="{02D1A592-AC75-5A61-967A-E907684EA973}"/>
                  </a:ext>
                </a:extLst>
              </p:cNvPr>
              <p:cNvSpPr txBox="1"/>
              <p:nvPr/>
            </p:nvSpPr>
            <p:spPr>
              <a:xfrm>
                <a:off x="27271579" y="2711802"/>
                <a:ext cx="580124" cy="292388"/>
              </a:xfrm>
              <a:prstGeom prst="rect">
                <a:avLst/>
              </a:prstGeom>
              <a:noFill/>
            </p:spPr>
            <p:txBody>
              <a:bodyPr wrap="square" rtlCol="0">
                <a:spAutoFit/>
              </a:bodyPr>
              <a:lstStyle/>
              <a:p>
                <a:r>
                  <a:rPr lang="en-US" sz="1300" b="1" dirty="0">
                    <a:latin typeface="Avenir Next" panose="020B0503020202020204" pitchFamily="34" charset="0"/>
                  </a:rPr>
                  <a:t>BMI</a:t>
                </a:r>
              </a:p>
            </p:txBody>
          </p:sp>
        </p:grpSp>
        <p:grpSp>
          <p:nvGrpSpPr>
            <p:cNvPr id="212" name="Group 211">
              <a:extLst>
                <a:ext uri="{FF2B5EF4-FFF2-40B4-BE49-F238E27FC236}">
                  <a16:creationId xmlns:a16="http://schemas.microsoft.com/office/drawing/2014/main" id="{6420164C-A30C-4289-3B51-7A9FC1A30D1D}"/>
                </a:ext>
              </a:extLst>
            </p:cNvPr>
            <p:cNvGrpSpPr/>
            <p:nvPr/>
          </p:nvGrpSpPr>
          <p:grpSpPr>
            <a:xfrm>
              <a:off x="7336529" y="2582625"/>
              <a:ext cx="894872" cy="720000"/>
              <a:chOff x="1892927" y="2828308"/>
              <a:chExt cx="894872" cy="720000"/>
            </a:xfrm>
          </p:grpSpPr>
          <p:sp>
            <p:nvSpPr>
              <p:cNvPr id="216" name="Oval 215">
                <a:extLst>
                  <a:ext uri="{FF2B5EF4-FFF2-40B4-BE49-F238E27FC236}">
                    <a16:creationId xmlns:a16="http://schemas.microsoft.com/office/drawing/2014/main" id="{960B9170-FE11-477C-7177-88951C2E40E7}"/>
                  </a:ext>
                </a:extLst>
              </p:cNvPr>
              <p:cNvSpPr/>
              <p:nvPr/>
            </p:nvSpPr>
            <p:spPr>
              <a:xfrm>
                <a:off x="1939811" y="2828308"/>
                <a:ext cx="720000" cy="720000"/>
              </a:xfrm>
              <a:prstGeom prst="ellipse">
                <a:avLst/>
              </a:prstGeom>
              <a:solidFill>
                <a:schemeClr val="tx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Avenir Next" panose="020B0503020202020204" pitchFamily="34" charset="0"/>
                </a:endParaRPr>
              </a:p>
            </p:txBody>
          </p:sp>
          <p:sp>
            <p:nvSpPr>
              <p:cNvPr id="217" name="TextBox 216">
                <a:extLst>
                  <a:ext uri="{FF2B5EF4-FFF2-40B4-BE49-F238E27FC236}">
                    <a16:creationId xmlns:a16="http://schemas.microsoft.com/office/drawing/2014/main" id="{20D347F3-AF28-B682-7BEC-60C469EF8EF5}"/>
                  </a:ext>
                </a:extLst>
              </p:cNvPr>
              <p:cNvSpPr txBox="1"/>
              <p:nvPr/>
            </p:nvSpPr>
            <p:spPr>
              <a:xfrm>
                <a:off x="1892927" y="3003642"/>
                <a:ext cx="894872" cy="369332"/>
              </a:xfrm>
              <a:prstGeom prst="rect">
                <a:avLst/>
              </a:prstGeom>
              <a:noFill/>
            </p:spPr>
            <p:txBody>
              <a:bodyPr wrap="square" rtlCol="0">
                <a:spAutoFit/>
              </a:bodyPr>
              <a:lstStyle/>
              <a:p>
                <a:r>
                  <a:rPr lang="en-US" dirty="0">
                    <a:solidFill>
                      <a:schemeClr val="bg1"/>
                    </a:solidFill>
                    <a:latin typeface="Avenir Next" panose="020B0503020202020204" pitchFamily="34" charset="0"/>
                  </a:rPr>
                  <a:t>Origin</a:t>
                </a:r>
              </a:p>
            </p:txBody>
          </p:sp>
        </p:grpSp>
        <p:grpSp>
          <p:nvGrpSpPr>
            <p:cNvPr id="213" name="Group 212">
              <a:extLst>
                <a:ext uri="{FF2B5EF4-FFF2-40B4-BE49-F238E27FC236}">
                  <a16:creationId xmlns:a16="http://schemas.microsoft.com/office/drawing/2014/main" id="{32ABFC74-F26F-D7B1-02AA-F70599A83AC5}"/>
                </a:ext>
              </a:extLst>
            </p:cNvPr>
            <p:cNvGrpSpPr/>
            <p:nvPr/>
          </p:nvGrpSpPr>
          <p:grpSpPr>
            <a:xfrm>
              <a:off x="5639227" y="2582625"/>
              <a:ext cx="720000" cy="737622"/>
              <a:chOff x="7531659" y="2479723"/>
              <a:chExt cx="720000" cy="737622"/>
            </a:xfrm>
          </p:grpSpPr>
          <p:sp>
            <p:nvSpPr>
              <p:cNvPr id="214" name="Oval 213">
                <a:extLst>
                  <a:ext uri="{FF2B5EF4-FFF2-40B4-BE49-F238E27FC236}">
                    <a16:creationId xmlns:a16="http://schemas.microsoft.com/office/drawing/2014/main" id="{8A526B2E-C2E1-C3AA-DC8A-65861A4A3A82}"/>
                  </a:ext>
                </a:extLst>
              </p:cNvPr>
              <p:cNvSpPr/>
              <p:nvPr/>
            </p:nvSpPr>
            <p:spPr>
              <a:xfrm>
                <a:off x="7531659" y="2479723"/>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215" name="TextBox 214">
                <a:extLst>
                  <a:ext uri="{FF2B5EF4-FFF2-40B4-BE49-F238E27FC236}">
                    <a16:creationId xmlns:a16="http://schemas.microsoft.com/office/drawing/2014/main" id="{61CE31B0-FBE3-F046-35ED-499EA44C8FEB}"/>
                  </a:ext>
                </a:extLst>
              </p:cNvPr>
              <p:cNvSpPr txBox="1"/>
              <p:nvPr/>
            </p:nvSpPr>
            <p:spPr>
              <a:xfrm>
                <a:off x="7661394" y="2571014"/>
                <a:ext cx="500846" cy="646331"/>
              </a:xfrm>
              <a:prstGeom prst="rect">
                <a:avLst/>
              </a:prstGeom>
              <a:noFill/>
            </p:spPr>
            <p:txBody>
              <a:bodyPr wrap="square" rtlCol="0">
                <a:spAutoFit/>
              </a:bodyPr>
              <a:lstStyle/>
              <a:p>
                <a:r>
                  <a:rPr lang="en-US" dirty="0">
                    <a:latin typeface="Avenir Next" panose="020B0503020202020204" pitchFamily="34" charset="0"/>
                  </a:rPr>
                  <a:t>3657</a:t>
                </a:r>
              </a:p>
            </p:txBody>
          </p:sp>
        </p:grpSp>
        <p:grpSp>
          <p:nvGrpSpPr>
            <p:cNvPr id="221" name="Group 220">
              <a:extLst>
                <a:ext uri="{FF2B5EF4-FFF2-40B4-BE49-F238E27FC236}">
                  <a16:creationId xmlns:a16="http://schemas.microsoft.com/office/drawing/2014/main" id="{F0CB29C0-13A8-7BD1-B869-9D4D62DFAA22}"/>
                </a:ext>
              </a:extLst>
            </p:cNvPr>
            <p:cNvGrpSpPr/>
            <p:nvPr/>
          </p:nvGrpSpPr>
          <p:grpSpPr>
            <a:xfrm>
              <a:off x="3906556" y="2608416"/>
              <a:ext cx="763918" cy="720000"/>
              <a:chOff x="7531659" y="2479723"/>
              <a:chExt cx="763918" cy="720000"/>
            </a:xfrm>
          </p:grpSpPr>
          <p:sp>
            <p:nvSpPr>
              <p:cNvPr id="222" name="Oval 221">
                <a:extLst>
                  <a:ext uri="{FF2B5EF4-FFF2-40B4-BE49-F238E27FC236}">
                    <a16:creationId xmlns:a16="http://schemas.microsoft.com/office/drawing/2014/main" id="{9B477829-7EB2-64DD-A28D-AE223F6ACAA6}"/>
                  </a:ext>
                </a:extLst>
              </p:cNvPr>
              <p:cNvSpPr/>
              <p:nvPr/>
            </p:nvSpPr>
            <p:spPr>
              <a:xfrm>
                <a:off x="7531659" y="2479723"/>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223" name="TextBox 222">
                <a:extLst>
                  <a:ext uri="{FF2B5EF4-FFF2-40B4-BE49-F238E27FC236}">
                    <a16:creationId xmlns:a16="http://schemas.microsoft.com/office/drawing/2014/main" id="{AA917814-D6A2-3245-1024-6ACE5F374769}"/>
                  </a:ext>
                </a:extLst>
              </p:cNvPr>
              <p:cNvSpPr txBox="1"/>
              <p:nvPr/>
            </p:nvSpPr>
            <p:spPr>
              <a:xfrm>
                <a:off x="7580039" y="2695251"/>
                <a:ext cx="715538" cy="353943"/>
              </a:xfrm>
              <a:prstGeom prst="rect">
                <a:avLst/>
              </a:prstGeom>
              <a:noFill/>
            </p:spPr>
            <p:txBody>
              <a:bodyPr wrap="square" rtlCol="0">
                <a:spAutoFit/>
              </a:bodyPr>
              <a:lstStyle/>
              <a:p>
                <a:r>
                  <a:rPr lang="en-US" sz="1700" b="1" dirty="0">
                    <a:latin typeface="Avenir Next" panose="020B0503020202020204" pitchFamily="34" charset="0"/>
                  </a:rPr>
                  <a:t>CVD</a:t>
                </a:r>
              </a:p>
            </p:txBody>
          </p:sp>
        </p:grpSp>
      </p:grpSp>
      <p:sp>
        <p:nvSpPr>
          <p:cNvPr id="2" name="Rounded Rectangle 1">
            <a:extLst>
              <a:ext uri="{FF2B5EF4-FFF2-40B4-BE49-F238E27FC236}">
                <a16:creationId xmlns:a16="http://schemas.microsoft.com/office/drawing/2014/main" id="{6DB4063E-E753-EFC8-AE92-BC26DEFF5FD6}"/>
              </a:ext>
            </a:extLst>
          </p:cNvPr>
          <p:cNvSpPr/>
          <p:nvPr/>
        </p:nvSpPr>
        <p:spPr>
          <a:xfrm>
            <a:off x="0" y="3770415"/>
            <a:ext cx="4227615" cy="3087585"/>
          </a:xfrm>
          <a:prstGeom prst="roundRect">
            <a:avLst>
              <a:gd name="adj" fmla="val 0"/>
            </a:avLst>
          </a:prstGeom>
          <a:solidFill>
            <a:schemeClr val="bg1">
              <a:alpha val="8998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ounded Rectangle 2">
            <a:extLst>
              <a:ext uri="{FF2B5EF4-FFF2-40B4-BE49-F238E27FC236}">
                <a16:creationId xmlns:a16="http://schemas.microsoft.com/office/drawing/2014/main" id="{FA648AC9-F235-3888-7FAD-22FFA698CAFF}"/>
              </a:ext>
            </a:extLst>
          </p:cNvPr>
          <p:cNvSpPr/>
          <p:nvPr/>
        </p:nvSpPr>
        <p:spPr>
          <a:xfrm>
            <a:off x="7964385" y="3770415"/>
            <a:ext cx="4227615" cy="3087585"/>
          </a:xfrm>
          <a:prstGeom prst="roundRect">
            <a:avLst>
              <a:gd name="adj" fmla="val 0"/>
            </a:avLst>
          </a:prstGeom>
          <a:solidFill>
            <a:schemeClr val="bg1">
              <a:alpha val="8998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276452CB-46F6-ECBF-513C-64B21A78BA3B}"/>
              </a:ext>
            </a:extLst>
          </p:cNvPr>
          <p:cNvSpPr/>
          <p:nvPr/>
        </p:nvSpPr>
        <p:spPr>
          <a:xfrm>
            <a:off x="5520052" y="2462955"/>
            <a:ext cx="900000" cy="900000"/>
          </a:xfrm>
          <a:prstGeom prst="ellipse">
            <a:avLst/>
          </a:prstGeom>
          <a:noFill/>
          <a:ln w="76200">
            <a:solidFill>
              <a:srgbClr val="F9C46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536514103"/>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61" name="Straight Connector 60">
            <a:extLst>
              <a:ext uri="{FF2B5EF4-FFF2-40B4-BE49-F238E27FC236}">
                <a16:creationId xmlns:a16="http://schemas.microsoft.com/office/drawing/2014/main" id="{E68EA752-9ACF-FDA5-AD71-A83F791F49C9}"/>
              </a:ext>
            </a:extLst>
          </p:cNvPr>
          <p:cNvCxnSpPr>
            <a:cxnSpLocks/>
          </p:cNvCxnSpPr>
          <p:nvPr/>
        </p:nvCxnSpPr>
        <p:spPr>
          <a:xfrm flipH="1">
            <a:off x="6095971" y="3346935"/>
            <a:ext cx="58" cy="805500"/>
          </a:xfrm>
          <a:prstGeom prst="line">
            <a:avLst/>
          </a:prstGeom>
          <a:ln w="25400">
            <a:solidFill>
              <a:schemeClr val="tx1">
                <a:lumMod val="65000"/>
                <a:lumOff val="35000"/>
              </a:schemeClr>
            </a:solidFill>
          </a:ln>
        </p:spPr>
        <p:style>
          <a:lnRef idx="2">
            <a:schemeClr val="accent1"/>
          </a:lnRef>
          <a:fillRef idx="0">
            <a:schemeClr val="accent1"/>
          </a:fillRef>
          <a:effectRef idx="1">
            <a:schemeClr val="accent1"/>
          </a:effectRef>
          <a:fontRef idx="minor">
            <a:schemeClr val="tx1"/>
          </a:fontRef>
        </p:style>
      </p:cxnSp>
      <p:grpSp>
        <p:nvGrpSpPr>
          <p:cNvPr id="12" name="Group 11">
            <a:extLst>
              <a:ext uri="{FF2B5EF4-FFF2-40B4-BE49-F238E27FC236}">
                <a16:creationId xmlns:a16="http://schemas.microsoft.com/office/drawing/2014/main" id="{3DC82401-4170-141F-BEDA-313C3794705E}"/>
              </a:ext>
            </a:extLst>
          </p:cNvPr>
          <p:cNvGrpSpPr/>
          <p:nvPr/>
        </p:nvGrpSpPr>
        <p:grpSpPr>
          <a:xfrm>
            <a:off x="-3219774" y="4190297"/>
            <a:ext cx="73748343" cy="1955238"/>
            <a:chOff x="-14964127" y="4190297"/>
            <a:chExt cx="73748343" cy="1955238"/>
          </a:xfrm>
        </p:grpSpPr>
        <p:grpSp>
          <p:nvGrpSpPr>
            <p:cNvPr id="204" name="Group 203">
              <a:extLst>
                <a:ext uri="{FF2B5EF4-FFF2-40B4-BE49-F238E27FC236}">
                  <a16:creationId xmlns:a16="http://schemas.microsoft.com/office/drawing/2014/main" id="{0626AE25-DE86-E212-7608-5D44FB9C1F0E}"/>
                </a:ext>
              </a:extLst>
            </p:cNvPr>
            <p:cNvGrpSpPr/>
            <p:nvPr/>
          </p:nvGrpSpPr>
          <p:grpSpPr>
            <a:xfrm>
              <a:off x="-14964127" y="4190297"/>
              <a:ext cx="3132175" cy="1955238"/>
              <a:chOff x="373025" y="4127718"/>
              <a:chExt cx="3132175" cy="1955238"/>
            </a:xfrm>
          </p:grpSpPr>
          <p:sp>
            <p:nvSpPr>
              <p:cNvPr id="244" name="TextBox 243">
                <a:extLst>
                  <a:ext uri="{FF2B5EF4-FFF2-40B4-BE49-F238E27FC236}">
                    <a16:creationId xmlns:a16="http://schemas.microsoft.com/office/drawing/2014/main" id="{0A3A12E3-48E8-62D7-043E-F5BD22F71ED7}"/>
                  </a:ext>
                </a:extLst>
              </p:cNvPr>
              <p:cNvSpPr txBox="1"/>
              <p:nvPr/>
            </p:nvSpPr>
            <p:spPr>
              <a:xfrm>
                <a:off x="373025" y="4420963"/>
                <a:ext cx="3132175" cy="1661993"/>
              </a:xfrm>
              <a:prstGeom prst="rect">
                <a:avLst/>
              </a:prstGeom>
              <a:noFill/>
            </p:spPr>
            <p:txBody>
              <a:bodyPr wrap="square" rtlCol="0">
                <a:spAutoFit/>
              </a:bodyPr>
              <a:lstStyle/>
              <a:p>
                <a:pPr algn="ctr"/>
                <a:r>
                  <a:rPr lang="en-US" sz="1700" dirty="0">
                    <a:solidFill>
                      <a:schemeClr val="tx1">
                        <a:lumMod val="65000"/>
                        <a:lumOff val="35000"/>
                      </a:schemeClr>
                    </a:solidFill>
                    <a:latin typeface="Avenir Next" panose="020B0503020202020204" pitchFamily="34" charset="0"/>
                  </a:rPr>
                  <a:t>In the Dataset, there are in total 3,657  data points available </a:t>
                </a:r>
                <a:r>
                  <a:rPr lang="en-IN" sz="1700" b="0" i="0" u="none" strike="noStrike" dirty="0">
                    <a:solidFill>
                      <a:schemeClr val="tx1">
                        <a:lumMod val="65000"/>
                        <a:lumOff val="35000"/>
                      </a:schemeClr>
                    </a:solidFill>
                    <a:effectLst/>
                    <a:latin typeface="Avenir Next" panose="020B0503020202020204" pitchFamily="34" charset="0"/>
                  </a:rPr>
                  <a:t>encompassing various demographic, behavioural, and medical risk factors. </a:t>
                </a:r>
                <a:endParaRPr lang="en-US" sz="1700" dirty="0">
                  <a:solidFill>
                    <a:schemeClr val="tx1">
                      <a:lumMod val="65000"/>
                      <a:lumOff val="35000"/>
                    </a:schemeClr>
                  </a:solidFill>
                  <a:latin typeface="Avenir Next" panose="020B0503020202020204" pitchFamily="34" charset="0"/>
                </a:endParaRPr>
              </a:p>
            </p:txBody>
          </p:sp>
          <p:sp>
            <p:nvSpPr>
              <p:cNvPr id="245" name="TextBox 244">
                <a:extLst>
                  <a:ext uri="{FF2B5EF4-FFF2-40B4-BE49-F238E27FC236}">
                    <a16:creationId xmlns:a16="http://schemas.microsoft.com/office/drawing/2014/main" id="{D215743E-D79C-878E-A32E-630453A869E9}"/>
                  </a:ext>
                </a:extLst>
              </p:cNvPr>
              <p:cNvSpPr txBox="1"/>
              <p:nvPr/>
            </p:nvSpPr>
            <p:spPr>
              <a:xfrm>
                <a:off x="849246" y="4127718"/>
                <a:ext cx="2424500" cy="400110"/>
              </a:xfrm>
              <a:prstGeom prst="rect">
                <a:avLst/>
              </a:prstGeom>
              <a:noFill/>
            </p:spPr>
            <p:txBody>
              <a:bodyPr wrap="square" rtlCol="0">
                <a:spAutoFit/>
              </a:bodyPr>
              <a:lstStyle/>
              <a:p>
                <a:r>
                  <a:rPr lang="en-US" sz="2000" b="1" dirty="0">
                    <a:latin typeface="Avenir Next" panose="020B0503020202020204" pitchFamily="34" charset="0"/>
                  </a:rPr>
                  <a:t>No of Datapoints</a:t>
                </a:r>
              </a:p>
            </p:txBody>
          </p:sp>
        </p:grpSp>
        <p:grpSp>
          <p:nvGrpSpPr>
            <p:cNvPr id="203" name="Group 202">
              <a:extLst>
                <a:ext uri="{FF2B5EF4-FFF2-40B4-BE49-F238E27FC236}">
                  <a16:creationId xmlns:a16="http://schemas.microsoft.com/office/drawing/2014/main" id="{49229A37-13D3-DA7F-50E3-4F0C870A3206}"/>
                </a:ext>
              </a:extLst>
            </p:cNvPr>
            <p:cNvGrpSpPr/>
            <p:nvPr/>
          </p:nvGrpSpPr>
          <p:grpSpPr>
            <a:xfrm>
              <a:off x="-11018406" y="4190297"/>
              <a:ext cx="3132175" cy="1451068"/>
              <a:chOff x="4529913" y="4127718"/>
              <a:chExt cx="3132175" cy="1451068"/>
            </a:xfrm>
          </p:grpSpPr>
          <p:sp>
            <p:nvSpPr>
              <p:cNvPr id="253" name="TextBox 252">
                <a:extLst>
                  <a:ext uri="{FF2B5EF4-FFF2-40B4-BE49-F238E27FC236}">
                    <a16:creationId xmlns:a16="http://schemas.microsoft.com/office/drawing/2014/main" id="{F4D38451-15EE-27A8-C47F-9D0D6D287F0C}"/>
                  </a:ext>
                </a:extLst>
              </p:cNvPr>
              <p:cNvSpPr txBox="1"/>
              <p:nvPr/>
            </p:nvSpPr>
            <p:spPr>
              <a:xfrm>
                <a:off x="4529913" y="4440013"/>
                <a:ext cx="3132175" cy="1138773"/>
              </a:xfrm>
              <a:prstGeom prst="rect">
                <a:avLst/>
              </a:prstGeom>
              <a:noFill/>
            </p:spPr>
            <p:txBody>
              <a:bodyPr wrap="square" rtlCol="0">
                <a:spAutoFit/>
              </a:bodyPr>
              <a:lstStyle/>
              <a:p>
                <a:r>
                  <a:rPr lang="en-US" sz="1700" dirty="0">
                    <a:solidFill>
                      <a:schemeClr val="tx1">
                        <a:lumMod val="65000"/>
                        <a:lumOff val="35000"/>
                      </a:schemeClr>
                    </a:solidFill>
                    <a:latin typeface="Avenir Next" panose="020B0503020202020204" pitchFamily="34" charset="0"/>
                  </a:rPr>
                  <a:t>This Cardiovascular Disease Dataset Dataset Was collected from the UCI Machine Learning Library </a:t>
                </a:r>
              </a:p>
            </p:txBody>
          </p:sp>
          <p:sp>
            <p:nvSpPr>
              <p:cNvPr id="254" name="TextBox 253">
                <a:extLst>
                  <a:ext uri="{FF2B5EF4-FFF2-40B4-BE49-F238E27FC236}">
                    <a16:creationId xmlns:a16="http://schemas.microsoft.com/office/drawing/2014/main" id="{246BAA6E-1207-1739-C76E-CFA3E77C0F8B}"/>
                  </a:ext>
                </a:extLst>
              </p:cNvPr>
              <p:cNvSpPr txBox="1"/>
              <p:nvPr/>
            </p:nvSpPr>
            <p:spPr>
              <a:xfrm>
                <a:off x="4529913" y="4127718"/>
                <a:ext cx="2898998" cy="400110"/>
              </a:xfrm>
              <a:prstGeom prst="rect">
                <a:avLst/>
              </a:prstGeom>
              <a:noFill/>
            </p:spPr>
            <p:txBody>
              <a:bodyPr wrap="square" rtlCol="0">
                <a:spAutoFit/>
              </a:bodyPr>
              <a:lstStyle/>
              <a:p>
                <a:r>
                  <a:rPr lang="en-US" sz="2000" b="1" dirty="0">
                    <a:latin typeface="Avenir Next" panose="020B0503020202020204" pitchFamily="34" charset="0"/>
                  </a:rPr>
                  <a:t>Origin Of the Dataset</a:t>
                </a:r>
              </a:p>
            </p:txBody>
          </p:sp>
        </p:grpSp>
        <p:grpSp>
          <p:nvGrpSpPr>
            <p:cNvPr id="77" name="Group 76">
              <a:extLst>
                <a:ext uri="{FF2B5EF4-FFF2-40B4-BE49-F238E27FC236}">
                  <a16:creationId xmlns:a16="http://schemas.microsoft.com/office/drawing/2014/main" id="{FB6FA891-9134-6E15-3AB7-018CE178F507}"/>
                </a:ext>
              </a:extLst>
            </p:cNvPr>
            <p:cNvGrpSpPr/>
            <p:nvPr/>
          </p:nvGrpSpPr>
          <p:grpSpPr>
            <a:xfrm>
              <a:off x="576364" y="4190297"/>
              <a:ext cx="3132175" cy="946898"/>
              <a:chOff x="4559893" y="4187216"/>
              <a:chExt cx="3132175" cy="946898"/>
            </a:xfrm>
          </p:grpSpPr>
          <p:sp>
            <p:nvSpPr>
              <p:cNvPr id="62" name="TextBox 61">
                <a:extLst>
                  <a:ext uri="{FF2B5EF4-FFF2-40B4-BE49-F238E27FC236}">
                    <a16:creationId xmlns:a16="http://schemas.microsoft.com/office/drawing/2014/main" id="{DA07F8DC-C202-353E-0FF9-729945C69592}"/>
                  </a:ext>
                </a:extLst>
              </p:cNvPr>
              <p:cNvSpPr txBox="1"/>
              <p:nvPr/>
            </p:nvSpPr>
            <p:spPr>
              <a:xfrm>
                <a:off x="4559893" y="4518561"/>
                <a:ext cx="3132175" cy="615553"/>
              </a:xfrm>
              <a:prstGeom prst="rect">
                <a:avLst/>
              </a:prstGeom>
              <a:noFill/>
            </p:spPr>
            <p:txBody>
              <a:bodyPr wrap="square" rtlCol="0">
                <a:spAutoFit/>
              </a:bodyPr>
              <a:lstStyle/>
              <a:p>
                <a:pPr algn="ctr"/>
                <a:r>
                  <a:rPr lang="en-IN" sz="1700" b="0" i="0" u="none" strike="noStrike" dirty="0">
                    <a:solidFill>
                      <a:srgbClr val="595959"/>
                    </a:solidFill>
                    <a:effectLst/>
                    <a:latin typeface="Avenir Next" panose="020B0503020202020204" pitchFamily="34" charset="0"/>
                  </a:rPr>
                  <a:t>Categorical ( Nominal )</a:t>
                </a:r>
              </a:p>
              <a:p>
                <a:pPr algn="ctr"/>
                <a:r>
                  <a:rPr lang="en-IN" sz="1700" b="0" i="0" u="none" strike="noStrike" dirty="0">
                    <a:solidFill>
                      <a:srgbClr val="595959"/>
                    </a:solidFill>
                    <a:effectLst/>
                    <a:latin typeface="Avenir Next" panose="020B0503020202020204" pitchFamily="34" charset="0"/>
                  </a:rPr>
                  <a:t>0 = Female , 1 = male</a:t>
                </a:r>
                <a:endParaRPr lang="en-US" sz="1700" dirty="0">
                  <a:solidFill>
                    <a:srgbClr val="595959"/>
                  </a:solidFill>
                  <a:latin typeface="Avenir Next" panose="020B0503020202020204" pitchFamily="34" charset="0"/>
                </a:endParaRPr>
              </a:p>
            </p:txBody>
          </p:sp>
          <p:sp>
            <p:nvSpPr>
              <p:cNvPr id="76" name="TextBox 75">
                <a:extLst>
                  <a:ext uri="{FF2B5EF4-FFF2-40B4-BE49-F238E27FC236}">
                    <a16:creationId xmlns:a16="http://schemas.microsoft.com/office/drawing/2014/main" id="{35E7D9E6-7DB6-25A6-56CC-0C82655240D7}"/>
                  </a:ext>
                </a:extLst>
              </p:cNvPr>
              <p:cNvSpPr txBox="1"/>
              <p:nvPr/>
            </p:nvSpPr>
            <p:spPr>
              <a:xfrm>
                <a:off x="5763318" y="4187216"/>
                <a:ext cx="725324" cy="400110"/>
              </a:xfrm>
              <a:prstGeom prst="rect">
                <a:avLst/>
              </a:prstGeom>
              <a:noFill/>
            </p:spPr>
            <p:txBody>
              <a:bodyPr wrap="square" rtlCol="0">
                <a:spAutoFit/>
              </a:bodyPr>
              <a:lstStyle/>
              <a:p>
                <a:r>
                  <a:rPr lang="en-US" sz="2000" b="1" dirty="0">
                    <a:latin typeface="Avenir Next" panose="020B0503020202020204" pitchFamily="34" charset="0"/>
                  </a:rPr>
                  <a:t>Sex</a:t>
                </a:r>
              </a:p>
            </p:txBody>
          </p:sp>
        </p:grpSp>
        <p:grpSp>
          <p:nvGrpSpPr>
            <p:cNvPr id="247" name="Group 246">
              <a:extLst>
                <a:ext uri="{FF2B5EF4-FFF2-40B4-BE49-F238E27FC236}">
                  <a16:creationId xmlns:a16="http://schemas.microsoft.com/office/drawing/2014/main" id="{9641C33F-467D-45DB-82F5-7F897E31989B}"/>
                </a:ext>
              </a:extLst>
            </p:cNvPr>
            <p:cNvGrpSpPr/>
            <p:nvPr/>
          </p:nvGrpSpPr>
          <p:grpSpPr>
            <a:xfrm>
              <a:off x="-7072685" y="4190297"/>
              <a:ext cx="3132175" cy="1955238"/>
              <a:chOff x="4559893" y="4225316"/>
              <a:chExt cx="3132175" cy="1955238"/>
            </a:xfrm>
          </p:grpSpPr>
          <p:sp>
            <p:nvSpPr>
              <p:cNvPr id="248" name="TextBox 247">
                <a:extLst>
                  <a:ext uri="{FF2B5EF4-FFF2-40B4-BE49-F238E27FC236}">
                    <a16:creationId xmlns:a16="http://schemas.microsoft.com/office/drawing/2014/main" id="{493216AB-1C78-7DE6-4551-7D17EF975ED4}"/>
                  </a:ext>
                </a:extLst>
              </p:cNvPr>
              <p:cNvSpPr txBox="1"/>
              <p:nvPr/>
            </p:nvSpPr>
            <p:spPr>
              <a:xfrm>
                <a:off x="4559893" y="4518561"/>
                <a:ext cx="3132175" cy="1661993"/>
              </a:xfrm>
              <a:prstGeom prst="rect">
                <a:avLst/>
              </a:prstGeom>
              <a:noFill/>
            </p:spPr>
            <p:txBody>
              <a:bodyPr wrap="square" rtlCol="0">
                <a:spAutoFit/>
              </a:bodyPr>
              <a:lstStyle/>
              <a:p>
                <a:pPr algn="ctr"/>
                <a:r>
                  <a:rPr lang="en-US" sz="1700" dirty="0">
                    <a:solidFill>
                      <a:srgbClr val="595959"/>
                    </a:solidFill>
                    <a:latin typeface="Avenir Next" panose="020B0503020202020204" pitchFamily="34" charset="0"/>
                  </a:rPr>
                  <a:t>In the Dataset, there are in total 3,657  data points available </a:t>
                </a:r>
                <a:r>
                  <a:rPr lang="en-IN" sz="1700" b="0" i="0" u="none" strike="noStrike" dirty="0">
                    <a:solidFill>
                      <a:srgbClr val="595959"/>
                    </a:solidFill>
                    <a:effectLst/>
                    <a:latin typeface="Avenir Next" panose="020B0503020202020204" pitchFamily="34" charset="0"/>
                  </a:rPr>
                  <a:t>encompassing various demographic, behavioural, and medical risk factors. </a:t>
                </a:r>
                <a:endParaRPr lang="en-US" sz="1700" dirty="0">
                  <a:solidFill>
                    <a:srgbClr val="595959"/>
                  </a:solidFill>
                  <a:latin typeface="Avenir Next" panose="020B0503020202020204" pitchFamily="34" charset="0"/>
                </a:endParaRPr>
              </a:p>
            </p:txBody>
          </p:sp>
          <p:sp>
            <p:nvSpPr>
              <p:cNvPr id="249" name="TextBox 248">
                <a:extLst>
                  <a:ext uri="{FF2B5EF4-FFF2-40B4-BE49-F238E27FC236}">
                    <a16:creationId xmlns:a16="http://schemas.microsoft.com/office/drawing/2014/main" id="{C727592D-80B8-0D4A-AEBD-367A27EDD6AB}"/>
                  </a:ext>
                </a:extLst>
              </p:cNvPr>
              <p:cNvSpPr txBox="1"/>
              <p:nvPr/>
            </p:nvSpPr>
            <p:spPr>
              <a:xfrm>
                <a:off x="4902793" y="4225316"/>
                <a:ext cx="2677858" cy="400110"/>
              </a:xfrm>
              <a:prstGeom prst="rect">
                <a:avLst/>
              </a:prstGeom>
              <a:noFill/>
            </p:spPr>
            <p:txBody>
              <a:bodyPr wrap="square" rtlCol="0">
                <a:spAutoFit/>
              </a:bodyPr>
              <a:lstStyle/>
              <a:p>
                <a:r>
                  <a:rPr lang="en-US" sz="2000" b="1" dirty="0">
                    <a:latin typeface="Avenir Next" panose="020B0503020202020204" pitchFamily="34" charset="0"/>
                  </a:rPr>
                  <a:t>No of Datapoints</a:t>
                </a:r>
              </a:p>
            </p:txBody>
          </p:sp>
        </p:grpSp>
        <p:grpSp>
          <p:nvGrpSpPr>
            <p:cNvPr id="267" name="Group 266">
              <a:extLst>
                <a:ext uri="{FF2B5EF4-FFF2-40B4-BE49-F238E27FC236}">
                  <a16:creationId xmlns:a16="http://schemas.microsoft.com/office/drawing/2014/main" id="{1064413D-579E-6A53-523B-80BD7255F90D}"/>
                </a:ext>
              </a:extLst>
            </p:cNvPr>
            <p:cNvGrpSpPr/>
            <p:nvPr/>
          </p:nvGrpSpPr>
          <p:grpSpPr>
            <a:xfrm>
              <a:off x="12413527" y="4190297"/>
              <a:ext cx="3132175" cy="886496"/>
              <a:chOff x="17802997" y="4046282"/>
              <a:chExt cx="3132175" cy="886496"/>
            </a:xfrm>
          </p:grpSpPr>
          <p:sp>
            <p:nvSpPr>
              <p:cNvPr id="258" name="TextBox 257">
                <a:extLst>
                  <a:ext uri="{FF2B5EF4-FFF2-40B4-BE49-F238E27FC236}">
                    <a16:creationId xmlns:a16="http://schemas.microsoft.com/office/drawing/2014/main" id="{84D888D2-5131-ED72-00AD-9E95FD5CE89E}"/>
                  </a:ext>
                </a:extLst>
              </p:cNvPr>
              <p:cNvSpPr txBox="1"/>
              <p:nvPr/>
            </p:nvSpPr>
            <p:spPr>
              <a:xfrm>
                <a:off x="17802997" y="4317225"/>
                <a:ext cx="3132175" cy="61555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0 = Don’t Smoke , 1 = Smoke</a:t>
                </a:r>
                <a:endParaRPr lang="en-IN" sz="1700" b="0" dirty="0">
                  <a:solidFill>
                    <a:srgbClr val="595959"/>
                  </a:solidFill>
                  <a:effectLst/>
                  <a:latin typeface="Avenir Next" panose="020B0503020202020204" pitchFamily="34" charset="0"/>
                </a:endParaRPr>
              </a:p>
            </p:txBody>
          </p:sp>
          <p:sp>
            <p:nvSpPr>
              <p:cNvPr id="259" name="TextBox 258">
                <a:extLst>
                  <a:ext uri="{FF2B5EF4-FFF2-40B4-BE49-F238E27FC236}">
                    <a16:creationId xmlns:a16="http://schemas.microsoft.com/office/drawing/2014/main" id="{F959056C-15C3-EB99-1504-F5BCFBE632AE}"/>
                  </a:ext>
                </a:extLst>
              </p:cNvPr>
              <p:cNvSpPr txBox="1"/>
              <p:nvPr/>
            </p:nvSpPr>
            <p:spPr>
              <a:xfrm>
                <a:off x="18345294" y="4046282"/>
                <a:ext cx="2003508" cy="369332"/>
              </a:xfrm>
              <a:prstGeom prst="rect">
                <a:avLst/>
              </a:prstGeom>
              <a:noFill/>
            </p:spPr>
            <p:txBody>
              <a:bodyPr wrap="square" rtlCol="0">
                <a:spAutoFit/>
              </a:bodyPr>
              <a:lstStyle/>
              <a:p>
                <a:r>
                  <a:rPr lang="en-IN" sz="1800" b="1" i="0" u="none" strike="noStrike" dirty="0">
                    <a:solidFill>
                      <a:srgbClr val="000000"/>
                    </a:solidFill>
                    <a:effectLst/>
                    <a:latin typeface="Avenir Next" panose="020B0503020202020204" pitchFamily="34" charset="0"/>
                  </a:rPr>
                  <a:t>Current Smoker</a:t>
                </a:r>
                <a:endParaRPr lang="en-US" sz="2000" b="1" dirty="0">
                  <a:latin typeface="Avenir Next" panose="020B0503020202020204" pitchFamily="34" charset="0"/>
                </a:endParaRPr>
              </a:p>
            </p:txBody>
          </p:sp>
        </p:grpSp>
        <p:grpSp>
          <p:nvGrpSpPr>
            <p:cNvPr id="266" name="Group 265">
              <a:extLst>
                <a:ext uri="{FF2B5EF4-FFF2-40B4-BE49-F238E27FC236}">
                  <a16:creationId xmlns:a16="http://schemas.microsoft.com/office/drawing/2014/main" id="{85716710-A6E7-2015-91B5-7E28BA729F5E}"/>
                </a:ext>
              </a:extLst>
            </p:cNvPr>
            <p:cNvGrpSpPr/>
            <p:nvPr/>
          </p:nvGrpSpPr>
          <p:grpSpPr>
            <a:xfrm>
              <a:off x="4522085" y="4190297"/>
              <a:ext cx="3132175" cy="908799"/>
              <a:chOff x="14645269" y="4322683"/>
              <a:chExt cx="3132175" cy="908799"/>
            </a:xfrm>
          </p:grpSpPr>
          <p:sp>
            <p:nvSpPr>
              <p:cNvPr id="264" name="TextBox 263">
                <a:extLst>
                  <a:ext uri="{FF2B5EF4-FFF2-40B4-BE49-F238E27FC236}">
                    <a16:creationId xmlns:a16="http://schemas.microsoft.com/office/drawing/2014/main" id="{C5962BC8-CF10-0D47-27BF-C53477ADBB55}"/>
                  </a:ext>
                </a:extLst>
              </p:cNvPr>
              <p:cNvSpPr txBox="1"/>
              <p:nvPr/>
            </p:nvSpPr>
            <p:spPr>
              <a:xfrm>
                <a:off x="14645269" y="4615929"/>
                <a:ext cx="3132175" cy="615553"/>
              </a:xfrm>
              <a:prstGeom prst="rect">
                <a:avLst/>
              </a:prstGeom>
              <a:noFill/>
            </p:spPr>
            <p:txBody>
              <a:bodyPr wrap="square" rtlCol="0">
                <a:spAutoFit/>
              </a:bodyPr>
              <a:lstStyle/>
              <a:p>
                <a:pPr algn="ctr"/>
                <a:r>
                  <a:rPr lang="en-IN" sz="1700" b="0" i="0" u="none" strike="noStrike" dirty="0">
                    <a:solidFill>
                      <a:srgbClr val="595959"/>
                    </a:solidFill>
                    <a:effectLst/>
                    <a:latin typeface="Avenir Next" panose="020B0503020202020204" pitchFamily="34" charset="0"/>
                  </a:rPr>
                  <a:t>Continuous </a:t>
                </a:r>
              </a:p>
              <a:p>
                <a:pPr algn="ctr"/>
                <a:r>
                  <a:rPr lang="en-IN" sz="1700" b="0" i="0" u="none" strike="noStrike" dirty="0">
                    <a:solidFill>
                      <a:srgbClr val="595959"/>
                    </a:solidFill>
                    <a:effectLst/>
                    <a:latin typeface="Avenir Next" panose="020B0503020202020204" pitchFamily="34" charset="0"/>
                  </a:rPr>
                  <a:t>Age in years</a:t>
                </a:r>
                <a:endParaRPr lang="en-US" sz="1700" dirty="0">
                  <a:solidFill>
                    <a:srgbClr val="595959"/>
                  </a:solidFill>
                  <a:latin typeface="Avenir Next" panose="020B0503020202020204" pitchFamily="34" charset="0"/>
                </a:endParaRPr>
              </a:p>
            </p:txBody>
          </p:sp>
          <p:sp>
            <p:nvSpPr>
              <p:cNvPr id="265" name="TextBox 264">
                <a:extLst>
                  <a:ext uri="{FF2B5EF4-FFF2-40B4-BE49-F238E27FC236}">
                    <a16:creationId xmlns:a16="http://schemas.microsoft.com/office/drawing/2014/main" id="{47CB2E70-612B-6C9E-7A6A-41DCF3BFB8B8}"/>
                  </a:ext>
                </a:extLst>
              </p:cNvPr>
              <p:cNvSpPr txBox="1"/>
              <p:nvPr/>
            </p:nvSpPr>
            <p:spPr>
              <a:xfrm>
                <a:off x="15875129" y="4322683"/>
                <a:ext cx="672455" cy="376571"/>
              </a:xfrm>
              <a:prstGeom prst="rect">
                <a:avLst/>
              </a:prstGeom>
              <a:noFill/>
            </p:spPr>
            <p:txBody>
              <a:bodyPr wrap="square" rtlCol="0">
                <a:spAutoFit/>
              </a:bodyPr>
              <a:lstStyle/>
              <a:p>
                <a:r>
                  <a:rPr lang="en-IN" sz="1800" b="1" i="0" u="none" strike="noStrike" dirty="0">
                    <a:solidFill>
                      <a:srgbClr val="000000"/>
                    </a:solidFill>
                    <a:effectLst/>
                    <a:latin typeface="Avenir Next" panose="020B0503020202020204" pitchFamily="34" charset="0"/>
                  </a:rPr>
                  <a:t>Age</a:t>
                </a:r>
                <a:endParaRPr lang="en-US" sz="2000" b="1" dirty="0">
                  <a:latin typeface="Avenir Next" panose="020B0503020202020204" pitchFamily="34" charset="0"/>
                </a:endParaRPr>
              </a:p>
            </p:txBody>
          </p:sp>
        </p:grpSp>
        <p:grpSp>
          <p:nvGrpSpPr>
            <p:cNvPr id="268" name="Group 267">
              <a:extLst>
                <a:ext uri="{FF2B5EF4-FFF2-40B4-BE49-F238E27FC236}">
                  <a16:creationId xmlns:a16="http://schemas.microsoft.com/office/drawing/2014/main" id="{6023462F-1745-B546-CF1D-CD8F23D320D6}"/>
                </a:ext>
              </a:extLst>
            </p:cNvPr>
            <p:cNvGrpSpPr/>
            <p:nvPr/>
          </p:nvGrpSpPr>
          <p:grpSpPr>
            <a:xfrm>
              <a:off x="8467806" y="4190297"/>
              <a:ext cx="3132175" cy="1932936"/>
              <a:chOff x="17802997" y="4046282"/>
              <a:chExt cx="3132175" cy="1932936"/>
            </a:xfrm>
          </p:grpSpPr>
          <p:sp>
            <p:nvSpPr>
              <p:cNvPr id="269" name="TextBox 268">
                <a:extLst>
                  <a:ext uri="{FF2B5EF4-FFF2-40B4-BE49-F238E27FC236}">
                    <a16:creationId xmlns:a16="http://schemas.microsoft.com/office/drawing/2014/main" id="{502E6C2F-EAFC-E05D-4126-D0591D21CB69}"/>
                  </a:ext>
                </a:extLst>
              </p:cNvPr>
              <p:cNvSpPr txBox="1"/>
              <p:nvPr/>
            </p:nvSpPr>
            <p:spPr>
              <a:xfrm>
                <a:off x="17802997" y="4317225"/>
                <a:ext cx="3132175" cy="166199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Denotes the Education Level of the individual.</a:t>
                </a:r>
                <a:endParaRPr lang="en-IN" sz="1700" b="0"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1 : Pre-College Level</a:t>
                </a:r>
                <a:endParaRPr lang="en-IN" sz="1700" b="0"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2 : Undergrad Level</a:t>
                </a:r>
                <a:endParaRPr lang="en-IN" sz="1700" b="0"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3 : Postgrad Level</a:t>
                </a:r>
                <a:endParaRPr lang="en-IN" sz="1700" b="0" dirty="0">
                  <a:solidFill>
                    <a:srgbClr val="595959"/>
                  </a:solidFill>
                  <a:effectLst/>
                  <a:latin typeface="Avenir Next" panose="020B0503020202020204" pitchFamily="34" charset="0"/>
                </a:endParaRPr>
              </a:p>
            </p:txBody>
          </p:sp>
          <p:sp>
            <p:nvSpPr>
              <p:cNvPr id="270" name="TextBox 269">
                <a:extLst>
                  <a:ext uri="{FF2B5EF4-FFF2-40B4-BE49-F238E27FC236}">
                    <a16:creationId xmlns:a16="http://schemas.microsoft.com/office/drawing/2014/main" id="{67B25760-B298-68A2-4DAE-9A5A92B12251}"/>
                  </a:ext>
                </a:extLst>
              </p:cNvPr>
              <p:cNvSpPr txBox="1"/>
              <p:nvPr/>
            </p:nvSpPr>
            <p:spPr>
              <a:xfrm>
                <a:off x="18749054" y="4046282"/>
                <a:ext cx="1322224" cy="369332"/>
              </a:xfrm>
              <a:prstGeom prst="rect">
                <a:avLst/>
              </a:prstGeom>
              <a:noFill/>
            </p:spPr>
            <p:txBody>
              <a:bodyPr wrap="square" rtlCol="0">
                <a:spAutoFit/>
              </a:bodyPr>
              <a:lstStyle/>
              <a:p>
                <a:r>
                  <a:rPr lang="en-IN" sz="1800" b="1" i="0" u="none" strike="noStrike" dirty="0">
                    <a:solidFill>
                      <a:srgbClr val="000000"/>
                    </a:solidFill>
                    <a:effectLst/>
                    <a:latin typeface="Avenir Next" panose="020B0503020202020204" pitchFamily="34" charset="0"/>
                  </a:rPr>
                  <a:t>Education</a:t>
                </a:r>
                <a:endParaRPr lang="en-US" sz="2000" b="1" dirty="0">
                  <a:latin typeface="Avenir Next" panose="020B0503020202020204" pitchFamily="34" charset="0"/>
                </a:endParaRPr>
              </a:p>
            </p:txBody>
          </p:sp>
        </p:grpSp>
        <p:grpSp>
          <p:nvGrpSpPr>
            <p:cNvPr id="9" name="Group 8">
              <a:extLst>
                <a:ext uri="{FF2B5EF4-FFF2-40B4-BE49-F238E27FC236}">
                  <a16:creationId xmlns:a16="http://schemas.microsoft.com/office/drawing/2014/main" id="{3400861D-7837-BEC5-77BF-AC43711E3400}"/>
                </a:ext>
              </a:extLst>
            </p:cNvPr>
            <p:cNvGrpSpPr/>
            <p:nvPr/>
          </p:nvGrpSpPr>
          <p:grpSpPr>
            <a:xfrm>
              <a:off x="16359248" y="4190297"/>
              <a:ext cx="3132175" cy="886496"/>
              <a:chOff x="17802997" y="4046282"/>
              <a:chExt cx="3132175" cy="886496"/>
            </a:xfrm>
          </p:grpSpPr>
          <p:sp>
            <p:nvSpPr>
              <p:cNvPr id="10" name="TextBox 9">
                <a:extLst>
                  <a:ext uri="{FF2B5EF4-FFF2-40B4-BE49-F238E27FC236}">
                    <a16:creationId xmlns:a16="http://schemas.microsoft.com/office/drawing/2014/main" id="{FEE4C723-5D36-15E6-EAA2-E57DA274F453}"/>
                  </a:ext>
                </a:extLst>
              </p:cNvPr>
              <p:cNvSpPr txBox="1"/>
              <p:nvPr/>
            </p:nvSpPr>
            <p:spPr>
              <a:xfrm>
                <a:off x="17802997" y="4317225"/>
                <a:ext cx="3132175" cy="61555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0 = Don’t Smoke , 1 = Smoke</a:t>
                </a:r>
                <a:endParaRPr lang="en-IN" sz="1700" b="0" dirty="0">
                  <a:solidFill>
                    <a:srgbClr val="595959"/>
                  </a:solidFill>
                  <a:effectLst/>
                  <a:latin typeface="Avenir Next" panose="020B0503020202020204" pitchFamily="34" charset="0"/>
                </a:endParaRPr>
              </a:p>
            </p:txBody>
          </p:sp>
          <p:sp>
            <p:nvSpPr>
              <p:cNvPr id="11" name="TextBox 10">
                <a:extLst>
                  <a:ext uri="{FF2B5EF4-FFF2-40B4-BE49-F238E27FC236}">
                    <a16:creationId xmlns:a16="http://schemas.microsoft.com/office/drawing/2014/main" id="{95546D22-2CC5-828B-F88E-DB2013A763DB}"/>
                  </a:ext>
                </a:extLst>
              </p:cNvPr>
              <p:cNvSpPr txBox="1"/>
              <p:nvPr/>
            </p:nvSpPr>
            <p:spPr>
              <a:xfrm>
                <a:off x="18345294" y="4046282"/>
                <a:ext cx="1861005" cy="369332"/>
              </a:xfrm>
              <a:prstGeom prst="rect">
                <a:avLst/>
              </a:prstGeom>
              <a:noFill/>
            </p:spPr>
            <p:txBody>
              <a:bodyPr wrap="square" rtlCol="0">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Cigs. Per Day</a:t>
                </a:r>
                <a:endParaRPr lang="en-IN" sz="2000" b="0" dirty="0">
                  <a:effectLst/>
                  <a:latin typeface="Avenir Next" panose="020B0503020202020204" pitchFamily="34" charset="0"/>
                </a:endParaRPr>
              </a:p>
            </p:txBody>
          </p:sp>
        </p:grpSp>
        <p:grpSp>
          <p:nvGrpSpPr>
            <p:cNvPr id="25" name="Group 24">
              <a:extLst>
                <a:ext uri="{FF2B5EF4-FFF2-40B4-BE49-F238E27FC236}">
                  <a16:creationId xmlns:a16="http://schemas.microsoft.com/office/drawing/2014/main" id="{52054147-DB9B-87B2-1FE9-48A4C412D589}"/>
                </a:ext>
              </a:extLst>
            </p:cNvPr>
            <p:cNvGrpSpPr/>
            <p:nvPr/>
          </p:nvGrpSpPr>
          <p:grpSpPr>
            <a:xfrm>
              <a:off x="24250690" y="4190297"/>
              <a:ext cx="3132175" cy="1682212"/>
              <a:chOff x="27482932" y="4067354"/>
              <a:chExt cx="3132175" cy="1682212"/>
            </a:xfrm>
          </p:grpSpPr>
          <p:sp>
            <p:nvSpPr>
              <p:cNvPr id="26" name="TextBox 25">
                <a:extLst>
                  <a:ext uri="{FF2B5EF4-FFF2-40B4-BE49-F238E27FC236}">
                    <a16:creationId xmlns:a16="http://schemas.microsoft.com/office/drawing/2014/main" id="{C3D71445-89AF-AFAD-C2E0-417A9B960148}"/>
                  </a:ext>
                </a:extLst>
              </p:cNvPr>
              <p:cNvSpPr txBox="1"/>
              <p:nvPr/>
            </p:nvSpPr>
            <p:spPr>
              <a:xfrm>
                <a:off x="27482932" y="4349183"/>
                <a:ext cx="3132175" cy="140038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Identifies whether the patient has previously experienced a stroke. [ 0 = Haven’t , 1 = Have experienced ] </a:t>
                </a:r>
                <a:endParaRPr lang="en-IN" sz="1700" b="0" dirty="0">
                  <a:solidFill>
                    <a:srgbClr val="595959"/>
                  </a:solidFill>
                  <a:effectLst/>
                  <a:latin typeface="Avenir Next" panose="020B0503020202020204" pitchFamily="34" charset="0"/>
                </a:endParaRPr>
              </a:p>
            </p:txBody>
          </p:sp>
          <p:sp>
            <p:nvSpPr>
              <p:cNvPr id="27" name="TextBox 26">
                <a:extLst>
                  <a:ext uri="{FF2B5EF4-FFF2-40B4-BE49-F238E27FC236}">
                    <a16:creationId xmlns:a16="http://schemas.microsoft.com/office/drawing/2014/main" id="{98F524EA-E17F-75A5-85E6-4612474C1FBC}"/>
                  </a:ext>
                </a:extLst>
              </p:cNvPr>
              <p:cNvSpPr txBox="1"/>
              <p:nvPr/>
            </p:nvSpPr>
            <p:spPr>
              <a:xfrm>
                <a:off x="28112579" y="4067354"/>
                <a:ext cx="2061475" cy="369332"/>
              </a:xfrm>
              <a:prstGeom prst="rect">
                <a:avLst/>
              </a:prstGeom>
              <a:noFill/>
            </p:spPr>
            <p:txBody>
              <a:bodyPr wrap="square" rtlCol="0">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Prevalent Stroke</a:t>
                </a:r>
                <a:endParaRPr lang="en-IN" sz="2000" b="0" dirty="0">
                  <a:effectLst/>
                  <a:latin typeface="Avenir Next" panose="020B0503020202020204" pitchFamily="34" charset="0"/>
                </a:endParaRPr>
              </a:p>
            </p:txBody>
          </p:sp>
        </p:grpSp>
        <p:grpSp>
          <p:nvGrpSpPr>
            <p:cNvPr id="30" name="Group 29">
              <a:extLst>
                <a:ext uri="{FF2B5EF4-FFF2-40B4-BE49-F238E27FC236}">
                  <a16:creationId xmlns:a16="http://schemas.microsoft.com/office/drawing/2014/main" id="{2D9F5869-6F87-95A0-D2E1-B2B81123C821}"/>
                </a:ext>
              </a:extLst>
            </p:cNvPr>
            <p:cNvGrpSpPr/>
            <p:nvPr/>
          </p:nvGrpSpPr>
          <p:grpSpPr>
            <a:xfrm>
              <a:off x="20304969" y="4190297"/>
              <a:ext cx="3132175" cy="1671326"/>
              <a:chOff x="27482932" y="4078240"/>
              <a:chExt cx="3132175" cy="1671326"/>
            </a:xfrm>
          </p:grpSpPr>
          <p:sp>
            <p:nvSpPr>
              <p:cNvPr id="31" name="TextBox 30">
                <a:extLst>
                  <a:ext uri="{FF2B5EF4-FFF2-40B4-BE49-F238E27FC236}">
                    <a16:creationId xmlns:a16="http://schemas.microsoft.com/office/drawing/2014/main" id="{3D0D745B-245C-A0C9-868F-47FFE5464752}"/>
                  </a:ext>
                </a:extLst>
              </p:cNvPr>
              <p:cNvSpPr txBox="1"/>
              <p:nvPr/>
            </p:nvSpPr>
            <p:spPr>
              <a:xfrm>
                <a:off x="27482932" y="4349183"/>
                <a:ext cx="3132175" cy="140038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Specifies if the individual was using medication for blood pressure management..[ 0 = Not Diabetic , 1 = Diabetic ]</a:t>
                </a:r>
                <a:endParaRPr lang="en-IN" sz="1700" b="0" dirty="0">
                  <a:solidFill>
                    <a:srgbClr val="595959"/>
                  </a:solidFill>
                  <a:effectLst/>
                  <a:latin typeface="Avenir Next" panose="020B0503020202020204" pitchFamily="34" charset="0"/>
                </a:endParaRPr>
              </a:p>
            </p:txBody>
          </p:sp>
          <p:sp>
            <p:nvSpPr>
              <p:cNvPr id="32" name="TextBox 31">
                <a:extLst>
                  <a:ext uri="{FF2B5EF4-FFF2-40B4-BE49-F238E27FC236}">
                    <a16:creationId xmlns:a16="http://schemas.microsoft.com/office/drawing/2014/main" id="{4E45775E-D577-7523-0BF4-BCF673BE27BC}"/>
                  </a:ext>
                </a:extLst>
              </p:cNvPr>
              <p:cNvSpPr txBox="1"/>
              <p:nvPr/>
            </p:nvSpPr>
            <p:spPr>
              <a:xfrm>
                <a:off x="28460922" y="4078240"/>
                <a:ext cx="1176194" cy="369332"/>
              </a:xfrm>
              <a:prstGeom prst="rect">
                <a:avLst/>
              </a:prstGeom>
              <a:noFill/>
            </p:spPr>
            <p:txBody>
              <a:bodyPr wrap="square" rtlCol="0">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BP Meds</a:t>
                </a:r>
                <a:endParaRPr lang="en-IN" sz="2000" b="0" dirty="0">
                  <a:effectLst/>
                  <a:latin typeface="Avenir Next" panose="020B0503020202020204" pitchFamily="34" charset="0"/>
                </a:endParaRPr>
              </a:p>
            </p:txBody>
          </p:sp>
        </p:grpSp>
        <p:grpSp>
          <p:nvGrpSpPr>
            <p:cNvPr id="33" name="Group 32">
              <a:extLst>
                <a:ext uri="{FF2B5EF4-FFF2-40B4-BE49-F238E27FC236}">
                  <a16:creationId xmlns:a16="http://schemas.microsoft.com/office/drawing/2014/main" id="{18614ADB-2FA9-BAE4-3189-E5954C185E6E}"/>
                </a:ext>
              </a:extLst>
            </p:cNvPr>
            <p:cNvGrpSpPr/>
            <p:nvPr/>
          </p:nvGrpSpPr>
          <p:grpSpPr>
            <a:xfrm>
              <a:off x="28196411" y="4190297"/>
              <a:ext cx="3255192" cy="1682212"/>
              <a:chOff x="27482932" y="4067354"/>
              <a:chExt cx="3255192" cy="1682212"/>
            </a:xfrm>
          </p:grpSpPr>
          <p:sp>
            <p:nvSpPr>
              <p:cNvPr id="34" name="TextBox 33">
                <a:extLst>
                  <a:ext uri="{FF2B5EF4-FFF2-40B4-BE49-F238E27FC236}">
                    <a16:creationId xmlns:a16="http://schemas.microsoft.com/office/drawing/2014/main" id="{061C251E-DB6F-561A-93F2-EB1AC517D20D}"/>
                  </a:ext>
                </a:extLst>
              </p:cNvPr>
              <p:cNvSpPr txBox="1"/>
              <p:nvPr/>
            </p:nvSpPr>
            <p:spPr>
              <a:xfrm>
                <a:off x="27482932" y="4349183"/>
                <a:ext cx="3132175" cy="1400383"/>
              </a:xfrm>
              <a:prstGeom prst="rect">
                <a:avLst/>
              </a:prstGeom>
              <a:noFill/>
            </p:spPr>
            <p:txBody>
              <a:bodyPr wrap="square" rtlCol="0">
                <a:spAutoFit/>
              </a:bodyPr>
              <a:lstStyle/>
              <a:p>
                <a:pPr algn="ct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Indicates whether the patient is hypertensive [ 0 =Patient isn’t Hypersensitive,1=Patient is Hypersensitive ]</a:t>
                </a:r>
                <a:endParaRPr lang="en-IN" sz="1700" b="0" dirty="0">
                  <a:solidFill>
                    <a:srgbClr val="595959"/>
                  </a:solidFill>
                  <a:effectLst/>
                  <a:latin typeface="Avenir Next" panose="020B0503020202020204" pitchFamily="34" charset="0"/>
                </a:endParaRPr>
              </a:p>
            </p:txBody>
          </p:sp>
          <p:sp>
            <p:nvSpPr>
              <p:cNvPr id="35" name="TextBox 34">
                <a:extLst>
                  <a:ext uri="{FF2B5EF4-FFF2-40B4-BE49-F238E27FC236}">
                    <a16:creationId xmlns:a16="http://schemas.microsoft.com/office/drawing/2014/main" id="{D9BAADAF-9734-1B47-B251-B45B66F0E2CE}"/>
                  </a:ext>
                </a:extLst>
              </p:cNvPr>
              <p:cNvSpPr txBox="1"/>
              <p:nvPr/>
            </p:nvSpPr>
            <p:spPr>
              <a:xfrm>
                <a:off x="27516821" y="4067354"/>
                <a:ext cx="3221303" cy="369332"/>
              </a:xfrm>
              <a:prstGeom prst="rect">
                <a:avLst/>
              </a:prstGeom>
              <a:noFill/>
            </p:spPr>
            <p:txBody>
              <a:bodyPr wrap="square" rtlCol="0">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Prevalent Hypersensitivity</a:t>
                </a:r>
                <a:endParaRPr lang="en-IN" sz="2000" b="0" dirty="0">
                  <a:effectLst/>
                  <a:latin typeface="Avenir Next" panose="020B0503020202020204" pitchFamily="34" charset="0"/>
                </a:endParaRPr>
              </a:p>
            </p:txBody>
          </p:sp>
        </p:grpSp>
        <p:grpSp>
          <p:nvGrpSpPr>
            <p:cNvPr id="36" name="Group 35">
              <a:extLst>
                <a:ext uri="{FF2B5EF4-FFF2-40B4-BE49-F238E27FC236}">
                  <a16:creationId xmlns:a16="http://schemas.microsoft.com/office/drawing/2014/main" id="{15A97AF3-3CDB-39D5-FAE4-1883DD2B32BF}"/>
                </a:ext>
              </a:extLst>
            </p:cNvPr>
            <p:cNvGrpSpPr/>
            <p:nvPr/>
          </p:nvGrpSpPr>
          <p:grpSpPr>
            <a:xfrm>
              <a:off x="32265149" y="4190297"/>
              <a:ext cx="3132175" cy="1682212"/>
              <a:chOff x="27482932" y="4067354"/>
              <a:chExt cx="3132175" cy="1682212"/>
            </a:xfrm>
          </p:grpSpPr>
          <p:sp>
            <p:nvSpPr>
              <p:cNvPr id="37" name="TextBox 36">
                <a:extLst>
                  <a:ext uri="{FF2B5EF4-FFF2-40B4-BE49-F238E27FC236}">
                    <a16:creationId xmlns:a16="http://schemas.microsoft.com/office/drawing/2014/main" id="{D7327F03-DD2A-29E9-5B41-55A7863582A8}"/>
                  </a:ext>
                </a:extLst>
              </p:cNvPr>
              <p:cNvSpPr txBox="1"/>
              <p:nvPr/>
            </p:nvSpPr>
            <p:spPr>
              <a:xfrm>
                <a:off x="27482932" y="4349183"/>
                <a:ext cx="3132175" cy="140038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Identifies whether the patient has diabetes. [0 = Patient isn’t Diabetes , 1 = Patient is Diabetic ]</a:t>
                </a:r>
                <a:endParaRPr lang="en-IN" sz="1700" b="0" dirty="0">
                  <a:solidFill>
                    <a:srgbClr val="595959"/>
                  </a:solidFill>
                  <a:effectLst/>
                  <a:latin typeface="Avenir Next" panose="020B0503020202020204" pitchFamily="34" charset="0"/>
                </a:endParaRPr>
              </a:p>
            </p:txBody>
          </p:sp>
          <p:sp>
            <p:nvSpPr>
              <p:cNvPr id="38" name="TextBox 37">
                <a:extLst>
                  <a:ext uri="{FF2B5EF4-FFF2-40B4-BE49-F238E27FC236}">
                    <a16:creationId xmlns:a16="http://schemas.microsoft.com/office/drawing/2014/main" id="{F9147EF8-4D02-3BDC-7026-59C37EEE29C1}"/>
                  </a:ext>
                </a:extLst>
              </p:cNvPr>
              <p:cNvSpPr txBox="1"/>
              <p:nvPr/>
            </p:nvSpPr>
            <p:spPr>
              <a:xfrm>
                <a:off x="28486645" y="4067354"/>
                <a:ext cx="1129274"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Diabetes</a:t>
                </a:r>
                <a:endParaRPr lang="en-IN" sz="1700" b="0" dirty="0">
                  <a:effectLst/>
                  <a:latin typeface="Avenir Next" panose="020B0503020202020204" pitchFamily="34" charset="0"/>
                </a:endParaRPr>
              </a:p>
            </p:txBody>
          </p:sp>
        </p:grpSp>
        <p:grpSp>
          <p:nvGrpSpPr>
            <p:cNvPr id="39" name="Group 38">
              <a:extLst>
                <a:ext uri="{FF2B5EF4-FFF2-40B4-BE49-F238E27FC236}">
                  <a16:creationId xmlns:a16="http://schemas.microsoft.com/office/drawing/2014/main" id="{7D9FCFE6-26F8-3B64-4F40-0F5236A4F58F}"/>
                </a:ext>
              </a:extLst>
            </p:cNvPr>
            <p:cNvGrpSpPr/>
            <p:nvPr/>
          </p:nvGrpSpPr>
          <p:grpSpPr>
            <a:xfrm>
              <a:off x="40156591" y="4190297"/>
              <a:ext cx="3132175" cy="1189769"/>
              <a:chOff x="27482932" y="4067355"/>
              <a:chExt cx="3132175" cy="1189769"/>
            </a:xfrm>
          </p:grpSpPr>
          <p:sp>
            <p:nvSpPr>
              <p:cNvPr id="44" name="TextBox 43">
                <a:extLst>
                  <a:ext uri="{FF2B5EF4-FFF2-40B4-BE49-F238E27FC236}">
                    <a16:creationId xmlns:a16="http://schemas.microsoft.com/office/drawing/2014/main" id="{FC121ACF-8CA9-729E-EB7B-B4B6F80177F5}"/>
                  </a:ext>
                </a:extLst>
              </p:cNvPr>
              <p:cNvSpPr txBox="1"/>
              <p:nvPr/>
            </p:nvSpPr>
            <p:spPr>
              <a:xfrm>
                <a:off x="27482932" y="4349183"/>
                <a:ext cx="3132175" cy="907941"/>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Represents the systolic blood pressure level.</a:t>
                </a:r>
                <a:endParaRPr lang="en-IN" sz="1700" b="0" dirty="0">
                  <a:solidFill>
                    <a:srgbClr val="595959"/>
                  </a:solidFill>
                  <a:effectLst/>
                  <a:latin typeface="Avenir Next" panose="020B0503020202020204" pitchFamily="34" charset="0"/>
                </a:endParaRPr>
              </a:p>
            </p:txBody>
          </p:sp>
          <p:sp>
            <p:nvSpPr>
              <p:cNvPr id="45" name="TextBox 44">
                <a:extLst>
                  <a:ext uri="{FF2B5EF4-FFF2-40B4-BE49-F238E27FC236}">
                    <a16:creationId xmlns:a16="http://schemas.microsoft.com/office/drawing/2014/main" id="{AEAA05CC-3E45-C51B-053A-D00E7610CD7F}"/>
                  </a:ext>
                </a:extLst>
              </p:cNvPr>
              <p:cNvSpPr txBox="1"/>
              <p:nvPr/>
            </p:nvSpPr>
            <p:spPr>
              <a:xfrm>
                <a:off x="28546280" y="4067355"/>
                <a:ext cx="1015423"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Sys BP</a:t>
                </a:r>
                <a:endParaRPr lang="en-IN" sz="1700" b="0" dirty="0">
                  <a:effectLst/>
                  <a:latin typeface="Avenir Next" panose="020B0503020202020204" pitchFamily="34" charset="0"/>
                </a:endParaRPr>
              </a:p>
            </p:txBody>
          </p:sp>
        </p:grpSp>
        <p:grpSp>
          <p:nvGrpSpPr>
            <p:cNvPr id="48" name="Group 47">
              <a:extLst>
                <a:ext uri="{FF2B5EF4-FFF2-40B4-BE49-F238E27FC236}">
                  <a16:creationId xmlns:a16="http://schemas.microsoft.com/office/drawing/2014/main" id="{BFA42269-DC0D-8DC0-51CF-847F77AB00CA}"/>
                </a:ext>
              </a:extLst>
            </p:cNvPr>
            <p:cNvGrpSpPr/>
            <p:nvPr/>
          </p:nvGrpSpPr>
          <p:grpSpPr>
            <a:xfrm>
              <a:off x="36210870" y="4190297"/>
              <a:ext cx="3132175" cy="1189770"/>
              <a:chOff x="27482932" y="4067354"/>
              <a:chExt cx="3132175" cy="1189770"/>
            </a:xfrm>
          </p:grpSpPr>
          <p:sp>
            <p:nvSpPr>
              <p:cNvPr id="50" name="TextBox 49">
                <a:extLst>
                  <a:ext uri="{FF2B5EF4-FFF2-40B4-BE49-F238E27FC236}">
                    <a16:creationId xmlns:a16="http://schemas.microsoft.com/office/drawing/2014/main" id="{D0A89E55-6519-F69D-8688-79FCA97E4DFF}"/>
                  </a:ext>
                </a:extLst>
              </p:cNvPr>
              <p:cNvSpPr txBox="1"/>
              <p:nvPr/>
            </p:nvSpPr>
            <p:spPr>
              <a:xfrm>
                <a:off x="27482932" y="4349183"/>
                <a:ext cx="3132175" cy="907941"/>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800" b="0" i="0" u="none" strike="noStrike" dirty="0">
                    <a:solidFill>
                      <a:srgbClr val="595959"/>
                    </a:solidFill>
                    <a:effectLst/>
                    <a:latin typeface="Avenir Next" panose="020B0503020202020204" pitchFamily="34" charset="0"/>
                  </a:rPr>
                  <a:t>Represents the total blood cholesterol level.</a:t>
                </a:r>
                <a:endParaRPr lang="en-IN" sz="1700" b="0" dirty="0">
                  <a:solidFill>
                    <a:srgbClr val="595959"/>
                  </a:solidFill>
                  <a:effectLst/>
                  <a:latin typeface="Avenir Next" panose="020B0503020202020204" pitchFamily="34" charset="0"/>
                </a:endParaRPr>
              </a:p>
            </p:txBody>
          </p:sp>
          <p:sp>
            <p:nvSpPr>
              <p:cNvPr id="51" name="TextBox 50">
                <a:extLst>
                  <a:ext uri="{FF2B5EF4-FFF2-40B4-BE49-F238E27FC236}">
                    <a16:creationId xmlns:a16="http://schemas.microsoft.com/office/drawing/2014/main" id="{228E587C-19DF-60CF-36BD-14534466FDBF}"/>
                  </a:ext>
                </a:extLst>
              </p:cNvPr>
              <p:cNvSpPr txBox="1"/>
              <p:nvPr/>
            </p:nvSpPr>
            <p:spPr>
              <a:xfrm>
                <a:off x="28029443" y="4067354"/>
                <a:ext cx="2043669"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Total Cholesterol</a:t>
                </a:r>
                <a:endParaRPr lang="en-IN" sz="1700" b="0" dirty="0">
                  <a:effectLst/>
                  <a:latin typeface="Avenir Next" panose="020B0503020202020204" pitchFamily="34" charset="0"/>
                </a:endParaRPr>
              </a:p>
            </p:txBody>
          </p:sp>
        </p:grpSp>
        <p:grpSp>
          <p:nvGrpSpPr>
            <p:cNvPr id="73" name="Group 72">
              <a:extLst>
                <a:ext uri="{FF2B5EF4-FFF2-40B4-BE49-F238E27FC236}">
                  <a16:creationId xmlns:a16="http://schemas.microsoft.com/office/drawing/2014/main" id="{3AD5F618-5DA3-F485-30FD-6E5207A3291D}"/>
                </a:ext>
              </a:extLst>
            </p:cNvPr>
            <p:cNvGrpSpPr/>
            <p:nvPr/>
          </p:nvGrpSpPr>
          <p:grpSpPr>
            <a:xfrm>
              <a:off x="44102312" y="4190297"/>
              <a:ext cx="3132175" cy="1189769"/>
              <a:chOff x="27482932" y="4067355"/>
              <a:chExt cx="3132175" cy="1189769"/>
            </a:xfrm>
          </p:grpSpPr>
          <p:sp>
            <p:nvSpPr>
              <p:cNvPr id="74" name="TextBox 73">
                <a:extLst>
                  <a:ext uri="{FF2B5EF4-FFF2-40B4-BE49-F238E27FC236}">
                    <a16:creationId xmlns:a16="http://schemas.microsoft.com/office/drawing/2014/main" id="{372B7C46-E338-1542-1D7E-39E08F202B11}"/>
                  </a:ext>
                </a:extLst>
              </p:cNvPr>
              <p:cNvSpPr txBox="1"/>
              <p:nvPr/>
            </p:nvSpPr>
            <p:spPr>
              <a:xfrm>
                <a:off x="27482932" y="4349183"/>
                <a:ext cx="3132175" cy="907941"/>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Represents the Diastolic blood pressure level</a:t>
                </a:r>
                <a:endParaRPr lang="en-IN" sz="1700" b="0" dirty="0">
                  <a:solidFill>
                    <a:srgbClr val="595959"/>
                  </a:solidFill>
                  <a:effectLst/>
                  <a:latin typeface="Avenir Next" panose="020B0503020202020204" pitchFamily="34" charset="0"/>
                </a:endParaRPr>
              </a:p>
            </p:txBody>
          </p:sp>
          <p:sp>
            <p:nvSpPr>
              <p:cNvPr id="75" name="TextBox 74">
                <a:extLst>
                  <a:ext uri="{FF2B5EF4-FFF2-40B4-BE49-F238E27FC236}">
                    <a16:creationId xmlns:a16="http://schemas.microsoft.com/office/drawing/2014/main" id="{37449A9B-764A-9E9B-6B13-62B5487060A2}"/>
                  </a:ext>
                </a:extLst>
              </p:cNvPr>
              <p:cNvSpPr txBox="1"/>
              <p:nvPr/>
            </p:nvSpPr>
            <p:spPr>
              <a:xfrm>
                <a:off x="28546280" y="4067355"/>
                <a:ext cx="1015423"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Dia BP</a:t>
                </a:r>
                <a:endParaRPr lang="en-IN" sz="1700" b="0" dirty="0">
                  <a:effectLst/>
                  <a:latin typeface="Avenir Next" panose="020B0503020202020204" pitchFamily="34" charset="0"/>
                </a:endParaRPr>
              </a:p>
            </p:txBody>
          </p:sp>
        </p:grpSp>
        <p:grpSp>
          <p:nvGrpSpPr>
            <p:cNvPr id="78" name="Group 77">
              <a:extLst>
                <a:ext uri="{FF2B5EF4-FFF2-40B4-BE49-F238E27FC236}">
                  <a16:creationId xmlns:a16="http://schemas.microsoft.com/office/drawing/2014/main" id="{AC46672C-2A89-8BE1-E89E-96234D0D8291}"/>
                </a:ext>
              </a:extLst>
            </p:cNvPr>
            <p:cNvGrpSpPr/>
            <p:nvPr/>
          </p:nvGrpSpPr>
          <p:grpSpPr>
            <a:xfrm>
              <a:off x="48048033" y="4190297"/>
              <a:ext cx="2844744" cy="1189769"/>
              <a:chOff x="27482933" y="4067355"/>
              <a:chExt cx="2844744" cy="1189769"/>
            </a:xfrm>
          </p:grpSpPr>
          <p:sp>
            <p:nvSpPr>
              <p:cNvPr id="79" name="TextBox 78">
                <a:extLst>
                  <a:ext uri="{FF2B5EF4-FFF2-40B4-BE49-F238E27FC236}">
                    <a16:creationId xmlns:a16="http://schemas.microsoft.com/office/drawing/2014/main" id="{BFBF6FC9-BA46-C82B-DDCB-EBDEFBE1A163}"/>
                  </a:ext>
                </a:extLst>
              </p:cNvPr>
              <p:cNvSpPr txBox="1"/>
              <p:nvPr/>
            </p:nvSpPr>
            <p:spPr>
              <a:xfrm>
                <a:off x="27482933" y="4349183"/>
                <a:ext cx="2844744" cy="907941"/>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Represents the individual’s Body Mass Index</a:t>
                </a:r>
                <a:endParaRPr lang="en-IN" sz="1700" b="0" dirty="0">
                  <a:solidFill>
                    <a:srgbClr val="595959"/>
                  </a:solidFill>
                  <a:effectLst/>
                  <a:latin typeface="Avenir Next" panose="020B0503020202020204" pitchFamily="34" charset="0"/>
                </a:endParaRPr>
              </a:p>
            </p:txBody>
          </p:sp>
          <p:sp>
            <p:nvSpPr>
              <p:cNvPr id="80" name="TextBox 79">
                <a:extLst>
                  <a:ext uri="{FF2B5EF4-FFF2-40B4-BE49-F238E27FC236}">
                    <a16:creationId xmlns:a16="http://schemas.microsoft.com/office/drawing/2014/main" id="{CC67D4FF-3DF6-1CC2-5FBA-B25FE6ADB04D}"/>
                  </a:ext>
                </a:extLst>
              </p:cNvPr>
              <p:cNvSpPr txBox="1"/>
              <p:nvPr/>
            </p:nvSpPr>
            <p:spPr>
              <a:xfrm>
                <a:off x="28546280" y="4067355"/>
                <a:ext cx="1015423" cy="369332"/>
              </a:xfrm>
              <a:prstGeom prst="rect">
                <a:avLst/>
              </a:prstGeom>
              <a:noFill/>
            </p:spPr>
            <p:txBody>
              <a:bodyPr wrap="square" rtlCol="0">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BMI</a:t>
                </a:r>
                <a:endParaRPr lang="en-IN" sz="1700" b="0" dirty="0">
                  <a:effectLst/>
                  <a:latin typeface="Avenir Next" panose="020B0503020202020204" pitchFamily="34" charset="0"/>
                </a:endParaRPr>
              </a:p>
            </p:txBody>
          </p:sp>
        </p:grpSp>
        <p:grpSp>
          <p:nvGrpSpPr>
            <p:cNvPr id="81" name="Group 80">
              <a:extLst>
                <a:ext uri="{FF2B5EF4-FFF2-40B4-BE49-F238E27FC236}">
                  <a16:creationId xmlns:a16="http://schemas.microsoft.com/office/drawing/2014/main" id="{8EE0BDD2-EF71-17D6-42E3-5D15001F4DA0}"/>
                </a:ext>
              </a:extLst>
            </p:cNvPr>
            <p:cNvGrpSpPr/>
            <p:nvPr/>
          </p:nvGrpSpPr>
          <p:grpSpPr>
            <a:xfrm>
              <a:off x="51706323" y="4190297"/>
              <a:ext cx="3132175" cy="1682211"/>
              <a:chOff x="27482932" y="4067355"/>
              <a:chExt cx="3132175" cy="1682211"/>
            </a:xfrm>
          </p:grpSpPr>
          <p:sp>
            <p:nvSpPr>
              <p:cNvPr id="82" name="TextBox 81">
                <a:extLst>
                  <a:ext uri="{FF2B5EF4-FFF2-40B4-BE49-F238E27FC236}">
                    <a16:creationId xmlns:a16="http://schemas.microsoft.com/office/drawing/2014/main" id="{928273A3-F463-E292-3CD8-D0EA4CF3A562}"/>
                  </a:ext>
                </a:extLst>
              </p:cNvPr>
              <p:cNvSpPr txBox="1"/>
              <p:nvPr/>
            </p:nvSpPr>
            <p:spPr>
              <a:xfrm>
                <a:off x="27482932" y="4349183"/>
                <a:ext cx="3132175" cy="1400383"/>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Represents the heart rate  treated as continuous due to the large number of possible values.</a:t>
                </a:r>
                <a:endParaRPr lang="en-IN" sz="1700" b="0" dirty="0">
                  <a:solidFill>
                    <a:srgbClr val="595959"/>
                  </a:solidFill>
                  <a:effectLst/>
                  <a:latin typeface="Avenir Next" panose="020B0503020202020204" pitchFamily="34" charset="0"/>
                </a:endParaRPr>
              </a:p>
            </p:txBody>
          </p:sp>
          <p:sp>
            <p:nvSpPr>
              <p:cNvPr id="83" name="TextBox 82">
                <a:extLst>
                  <a:ext uri="{FF2B5EF4-FFF2-40B4-BE49-F238E27FC236}">
                    <a16:creationId xmlns:a16="http://schemas.microsoft.com/office/drawing/2014/main" id="{F52C9F34-4370-7AA8-D789-73DCD39E5DB9}"/>
                  </a:ext>
                </a:extLst>
              </p:cNvPr>
              <p:cNvSpPr txBox="1"/>
              <p:nvPr/>
            </p:nvSpPr>
            <p:spPr>
              <a:xfrm>
                <a:off x="28424357" y="4067355"/>
                <a:ext cx="1385157"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595959"/>
                    </a:solidFill>
                    <a:effectLst/>
                    <a:latin typeface="Avenir Next" panose="020B0503020202020204" pitchFamily="34" charset="0"/>
                  </a:rPr>
                  <a:t>Heart Rate</a:t>
                </a:r>
                <a:endParaRPr lang="en-IN" sz="1700" b="0" dirty="0">
                  <a:solidFill>
                    <a:srgbClr val="595959"/>
                  </a:solidFill>
                  <a:effectLst/>
                  <a:latin typeface="Avenir Next" panose="020B0503020202020204" pitchFamily="34" charset="0"/>
                </a:endParaRPr>
              </a:p>
            </p:txBody>
          </p:sp>
        </p:grpSp>
        <p:grpSp>
          <p:nvGrpSpPr>
            <p:cNvPr id="84" name="Group 83">
              <a:extLst>
                <a:ext uri="{FF2B5EF4-FFF2-40B4-BE49-F238E27FC236}">
                  <a16:creationId xmlns:a16="http://schemas.microsoft.com/office/drawing/2014/main" id="{4C32973A-9B19-7CFF-69E2-5F3E719FB8DB}"/>
                </a:ext>
              </a:extLst>
            </p:cNvPr>
            <p:cNvGrpSpPr/>
            <p:nvPr/>
          </p:nvGrpSpPr>
          <p:grpSpPr>
            <a:xfrm>
              <a:off x="55652041" y="4190297"/>
              <a:ext cx="3132175" cy="1682211"/>
              <a:chOff x="27482932" y="4067355"/>
              <a:chExt cx="3132175" cy="1682211"/>
            </a:xfrm>
          </p:grpSpPr>
          <p:sp>
            <p:nvSpPr>
              <p:cNvPr id="85" name="TextBox 84">
                <a:extLst>
                  <a:ext uri="{FF2B5EF4-FFF2-40B4-BE49-F238E27FC236}">
                    <a16:creationId xmlns:a16="http://schemas.microsoft.com/office/drawing/2014/main" id="{3C5B63A6-328D-AAB8-0979-A04DD18DE79D}"/>
                  </a:ext>
                </a:extLst>
              </p:cNvPr>
              <p:cNvSpPr txBox="1"/>
              <p:nvPr/>
            </p:nvSpPr>
            <p:spPr>
              <a:xfrm>
                <a:off x="27482932" y="4349183"/>
                <a:ext cx="3132175" cy="1400383"/>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Represents the heart rate  treated as continuous due to the large number of possible values.</a:t>
                </a:r>
                <a:endParaRPr lang="en-IN" sz="1700" b="0" dirty="0">
                  <a:solidFill>
                    <a:srgbClr val="595959"/>
                  </a:solidFill>
                  <a:effectLst/>
                  <a:latin typeface="Avenir Next" panose="020B0503020202020204" pitchFamily="34" charset="0"/>
                </a:endParaRPr>
              </a:p>
            </p:txBody>
          </p:sp>
          <p:sp>
            <p:nvSpPr>
              <p:cNvPr id="86" name="TextBox 85">
                <a:extLst>
                  <a:ext uri="{FF2B5EF4-FFF2-40B4-BE49-F238E27FC236}">
                    <a16:creationId xmlns:a16="http://schemas.microsoft.com/office/drawing/2014/main" id="{9AEEF5EB-C41F-6669-3805-7A58D886951E}"/>
                  </a:ext>
                </a:extLst>
              </p:cNvPr>
              <p:cNvSpPr txBox="1"/>
              <p:nvPr/>
            </p:nvSpPr>
            <p:spPr>
              <a:xfrm>
                <a:off x="28502739" y="4067355"/>
                <a:ext cx="1058588"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Glucose</a:t>
                </a:r>
                <a:endParaRPr lang="en-IN" sz="1700" b="0" dirty="0">
                  <a:solidFill>
                    <a:srgbClr val="595959"/>
                  </a:solidFill>
                  <a:effectLst/>
                  <a:latin typeface="Avenir Next" panose="020B0503020202020204" pitchFamily="34" charset="0"/>
                </a:endParaRPr>
              </a:p>
            </p:txBody>
          </p:sp>
        </p:grpSp>
        <p:grpSp>
          <p:nvGrpSpPr>
            <p:cNvPr id="87" name="Group 86">
              <a:extLst>
                <a:ext uri="{FF2B5EF4-FFF2-40B4-BE49-F238E27FC236}">
                  <a16:creationId xmlns:a16="http://schemas.microsoft.com/office/drawing/2014/main" id="{26B2435A-E7AF-6677-6EBB-882B88617ECE}"/>
                </a:ext>
              </a:extLst>
            </p:cNvPr>
            <p:cNvGrpSpPr/>
            <p:nvPr/>
          </p:nvGrpSpPr>
          <p:grpSpPr>
            <a:xfrm>
              <a:off x="-3126964" y="4190297"/>
              <a:ext cx="2889782" cy="1409716"/>
              <a:chOff x="27482933" y="4078240"/>
              <a:chExt cx="2889782" cy="1409716"/>
            </a:xfrm>
          </p:grpSpPr>
          <p:sp>
            <p:nvSpPr>
              <p:cNvPr id="88" name="TextBox 87">
                <a:extLst>
                  <a:ext uri="{FF2B5EF4-FFF2-40B4-BE49-F238E27FC236}">
                    <a16:creationId xmlns:a16="http://schemas.microsoft.com/office/drawing/2014/main" id="{6DB733A7-8685-6225-B771-FAABA4E482EF}"/>
                  </a:ext>
                </a:extLst>
              </p:cNvPr>
              <p:cNvSpPr txBox="1"/>
              <p:nvPr/>
            </p:nvSpPr>
            <p:spPr>
              <a:xfrm>
                <a:off x="27482933" y="4349183"/>
                <a:ext cx="2889782" cy="1138773"/>
              </a:xfrm>
              <a:prstGeom prst="rect">
                <a:avLst/>
              </a:prstGeom>
              <a:noFill/>
            </p:spPr>
            <p:txBody>
              <a:bodyPr wrap="square" rtlCol="0">
                <a:spAutoFit/>
              </a:bodyPr>
              <a:lstStyle/>
              <a:p>
                <a:pPr rtl="0">
                  <a:spcBef>
                    <a:spcPts val="0"/>
                  </a:spcBef>
                  <a:spcAft>
                    <a:spcPts val="0"/>
                  </a:spcAft>
                </a:pPr>
                <a:r>
                  <a:rPr lang="en-IN" sz="1700" b="0" i="0" u="none" strike="noStrike" dirty="0">
                    <a:solidFill>
                      <a:srgbClr val="595959"/>
                    </a:solidFill>
                    <a:effectLst/>
                    <a:latin typeface="Avenir Next" panose="020B0503020202020204" pitchFamily="34" charset="0"/>
                  </a:rPr>
                  <a:t>Binary Variables</a:t>
                </a:r>
              </a:p>
              <a:p>
                <a:pPr rtl="0">
                  <a:spcBef>
                    <a:spcPts val="0"/>
                  </a:spcBef>
                  <a:spcAft>
                    <a:spcPts val="0"/>
                  </a:spcAft>
                </a:pPr>
                <a:r>
                  <a:rPr lang="en-IN" sz="1700" b="0" i="0" u="none" strike="noStrike" dirty="0">
                    <a:solidFill>
                      <a:srgbClr val="595959"/>
                    </a:solidFill>
                    <a:effectLst/>
                    <a:latin typeface="Avenir Next" panose="020B0503020202020204" pitchFamily="34" charset="0"/>
                  </a:rPr>
                  <a:t>Binary Variable indicating the presence (1) or absence(0) of CHD risk.</a:t>
                </a:r>
                <a:endParaRPr lang="en-IN" sz="1700" b="0" dirty="0">
                  <a:solidFill>
                    <a:srgbClr val="595959"/>
                  </a:solidFill>
                  <a:effectLst/>
                  <a:latin typeface="Avenir Next" panose="020B0503020202020204" pitchFamily="34" charset="0"/>
                </a:endParaRPr>
              </a:p>
            </p:txBody>
          </p:sp>
          <p:sp>
            <p:nvSpPr>
              <p:cNvPr id="89" name="TextBox 88">
                <a:extLst>
                  <a:ext uri="{FF2B5EF4-FFF2-40B4-BE49-F238E27FC236}">
                    <a16:creationId xmlns:a16="http://schemas.microsoft.com/office/drawing/2014/main" id="{2ED26CCD-5469-B800-1C87-44B2E06EE32A}"/>
                  </a:ext>
                </a:extLst>
              </p:cNvPr>
              <p:cNvSpPr txBox="1"/>
              <p:nvPr/>
            </p:nvSpPr>
            <p:spPr>
              <a:xfrm>
                <a:off x="28069033" y="4078240"/>
                <a:ext cx="2164340"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CHD - 10 Year Risk</a:t>
                </a:r>
                <a:endParaRPr lang="en-IN" sz="1700" b="0" dirty="0">
                  <a:effectLst/>
                  <a:latin typeface="Avenir Next" panose="020B0503020202020204" pitchFamily="34" charset="0"/>
                </a:endParaRPr>
              </a:p>
            </p:txBody>
          </p:sp>
        </p:grpSp>
      </p:grpSp>
      <p:grpSp>
        <p:nvGrpSpPr>
          <p:cNvPr id="200" name="Group 199">
            <a:extLst>
              <a:ext uri="{FF2B5EF4-FFF2-40B4-BE49-F238E27FC236}">
                <a16:creationId xmlns:a16="http://schemas.microsoft.com/office/drawing/2014/main" id="{6F6ECEF0-05C2-05CB-2A3F-F84C4C2F6EF8}"/>
              </a:ext>
            </a:extLst>
          </p:cNvPr>
          <p:cNvGrpSpPr/>
          <p:nvPr/>
        </p:nvGrpSpPr>
        <p:grpSpPr>
          <a:xfrm>
            <a:off x="750277" y="773722"/>
            <a:ext cx="6031522" cy="1247146"/>
            <a:chOff x="750277" y="773722"/>
            <a:chExt cx="6031522" cy="1247146"/>
          </a:xfrm>
        </p:grpSpPr>
        <p:sp>
          <p:nvSpPr>
            <p:cNvPr id="201" name="TextBox 200">
              <a:extLst>
                <a:ext uri="{FF2B5EF4-FFF2-40B4-BE49-F238E27FC236}">
                  <a16:creationId xmlns:a16="http://schemas.microsoft.com/office/drawing/2014/main" id="{1F363AFE-6CE9-9781-C362-D4F709993997}"/>
                </a:ext>
              </a:extLst>
            </p:cNvPr>
            <p:cNvSpPr txBox="1"/>
            <p:nvPr/>
          </p:nvSpPr>
          <p:spPr>
            <a:xfrm>
              <a:off x="750277" y="773722"/>
              <a:ext cx="6031522" cy="707886"/>
            </a:xfrm>
            <a:prstGeom prst="rect">
              <a:avLst/>
            </a:prstGeom>
            <a:noFill/>
          </p:spPr>
          <p:txBody>
            <a:bodyPr wrap="square" rtlCol="0">
              <a:spAutoFit/>
            </a:bodyPr>
            <a:lstStyle/>
            <a:p>
              <a:r>
                <a:rPr lang="en-US" sz="4000" dirty="0">
                  <a:latin typeface="Avenir Next" panose="020B0503020202020204" pitchFamily="34" charset="0"/>
                </a:rPr>
                <a:t>GETTING TO KNOW THE</a:t>
              </a:r>
            </a:p>
          </p:txBody>
        </p:sp>
        <p:sp>
          <p:nvSpPr>
            <p:cNvPr id="202" name="TextBox 201">
              <a:extLst>
                <a:ext uri="{FF2B5EF4-FFF2-40B4-BE49-F238E27FC236}">
                  <a16:creationId xmlns:a16="http://schemas.microsoft.com/office/drawing/2014/main" id="{2A16E8F8-0504-B676-4A07-F156F27D474D}"/>
                </a:ext>
              </a:extLst>
            </p:cNvPr>
            <p:cNvSpPr txBox="1"/>
            <p:nvPr/>
          </p:nvSpPr>
          <p:spPr>
            <a:xfrm>
              <a:off x="750277" y="1312982"/>
              <a:ext cx="2450123" cy="707886"/>
            </a:xfrm>
            <a:prstGeom prst="rect">
              <a:avLst/>
            </a:prstGeom>
            <a:noFill/>
          </p:spPr>
          <p:txBody>
            <a:bodyPr wrap="square" rtlCol="0">
              <a:spAutoFit/>
            </a:bodyPr>
            <a:lstStyle/>
            <a:p>
              <a:r>
                <a:rPr lang="en-US" sz="4000" b="1" dirty="0">
                  <a:latin typeface="Avenir Next" panose="020B0503020202020204" pitchFamily="34" charset="0"/>
                </a:rPr>
                <a:t>DATASET</a:t>
              </a:r>
            </a:p>
          </p:txBody>
        </p:sp>
      </p:grpSp>
      <p:grpSp>
        <p:nvGrpSpPr>
          <p:cNvPr id="231" name="Group 230">
            <a:extLst>
              <a:ext uri="{FF2B5EF4-FFF2-40B4-BE49-F238E27FC236}">
                <a16:creationId xmlns:a16="http://schemas.microsoft.com/office/drawing/2014/main" id="{C5477187-48DC-B8FF-E7F2-5FED348BB418}"/>
              </a:ext>
            </a:extLst>
          </p:cNvPr>
          <p:cNvGrpSpPr/>
          <p:nvPr/>
        </p:nvGrpSpPr>
        <p:grpSpPr>
          <a:xfrm>
            <a:off x="-23473848" y="2561843"/>
            <a:ext cx="39236040" cy="748640"/>
            <a:chOff x="-23532255" y="2582625"/>
            <a:chExt cx="39236040" cy="748640"/>
          </a:xfrm>
        </p:grpSpPr>
        <p:cxnSp>
          <p:nvCxnSpPr>
            <p:cNvPr id="49" name="Straight Connector 48">
              <a:extLst>
                <a:ext uri="{FF2B5EF4-FFF2-40B4-BE49-F238E27FC236}">
                  <a16:creationId xmlns:a16="http://schemas.microsoft.com/office/drawing/2014/main" id="{31FD9DBA-B33C-ADC9-B78F-C1694A14B288}"/>
                </a:ext>
              </a:extLst>
            </p:cNvPr>
            <p:cNvCxnSpPr>
              <a:cxnSpLocks/>
            </p:cNvCxnSpPr>
            <p:nvPr/>
          </p:nvCxnSpPr>
          <p:spPr>
            <a:xfrm>
              <a:off x="-23532255" y="2942625"/>
              <a:ext cx="37723864" cy="0"/>
            </a:xfrm>
            <a:prstGeom prst="line">
              <a:avLst/>
            </a:prstGeom>
            <a:ln w="25400" cap="sq">
              <a:prstDash val="dash"/>
            </a:ln>
          </p:spPr>
          <p:style>
            <a:lnRef idx="3">
              <a:schemeClr val="dk1"/>
            </a:lnRef>
            <a:fillRef idx="0">
              <a:schemeClr val="dk1"/>
            </a:fillRef>
            <a:effectRef idx="2">
              <a:schemeClr val="dk1"/>
            </a:effectRef>
            <a:fontRef idx="minor">
              <a:schemeClr val="tx1"/>
            </a:fontRef>
          </p:style>
        </p:cxnSp>
        <p:grpSp>
          <p:nvGrpSpPr>
            <p:cNvPr id="13" name="Group 12">
              <a:extLst>
                <a:ext uri="{FF2B5EF4-FFF2-40B4-BE49-F238E27FC236}">
                  <a16:creationId xmlns:a16="http://schemas.microsoft.com/office/drawing/2014/main" id="{D871DAD5-490B-6125-DB51-170D2DCFF794}"/>
                </a:ext>
              </a:extLst>
            </p:cNvPr>
            <p:cNvGrpSpPr/>
            <p:nvPr/>
          </p:nvGrpSpPr>
          <p:grpSpPr>
            <a:xfrm>
              <a:off x="2248616" y="2582625"/>
              <a:ext cx="720000" cy="720000"/>
              <a:chOff x="9325624" y="2471014"/>
              <a:chExt cx="720000" cy="720000"/>
            </a:xfrm>
          </p:grpSpPr>
          <p:sp>
            <p:nvSpPr>
              <p:cNvPr id="151" name="Oval 150">
                <a:extLst>
                  <a:ext uri="{FF2B5EF4-FFF2-40B4-BE49-F238E27FC236}">
                    <a16:creationId xmlns:a16="http://schemas.microsoft.com/office/drawing/2014/main" id="{D4FBD9A5-B067-4786-6F6D-D88517D03A75}"/>
                  </a:ext>
                </a:extLst>
              </p:cNvPr>
              <p:cNvSpPr/>
              <p:nvPr/>
            </p:nvSpPr>
            <p:spPr>
              <a:xfrm>
                <a:off x="9325624" y="2471014"/>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pic>
            <p:nvPicPr>
              <p:cNvPr id="152" name="Picture 151" descr="A black and white image of a couple of circles&#10;&#10;Description automatically generated">
                <a:extLst>
                  <a:ext uri="{FF2B5EF4-FFF2-40B4-BE49-F238E27FC236}">
                    <a16:creationId xmlns:a16="http://schemas.microsoft.com/office/drawing/2014/main" id="{BACB1B9D-8416-85C6-FFEF-7F0BA8620409}"/>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85000"/>
                        </a14:imgEffect>
                      </a14:imgLayer>
                    </a14:imgProps>
                  </a:ext>
                </a:extLst>
              </a:blip>
              <a:stretch>
                <a:fillRect/>
              </a:stretch>
            </p:blipFill>
            <p:spPr>
              <a:xfrm>
                <a:off x="9539863" y="2606203"/>
                <a:ext cx="315946" cy="444837"/>
              </a:xfrm>
              <a:prstGeom prst="rect">
                <a:avLst/>
              </a:prstGeom>
            </p:spPr>
          </p:pic>
        </p:grpSp>
        <p:grpSp>
          <p:nvGrpSpPr>
            <p:cNvPr id="14" name="Group 13">
              <a:extLst>
                <a:ext uri="{FF2B5EF4-FFF2-40B4-BE49-F238E27FC236}">
                  <a16:creationId xmlns:a16="http://schemas.microsoft.com/office/drawing/2014/main" id="{789CE624-8E6E-AC1B-D0F8-F576B3374070}"/>
                </a:ext>
              </a:extLst>
            </p:cNvPr>
            <p:cNvGrpSpPr/>
            <p:nvPr/>
          </p:nvGrpSpPr>
          <p:grpSpPr>
            <a:xfrm>
              <a:off x="532064" y="2582625"/>
              <a:ext cx="720000" cy="720000"/>
              <a:chOff x="3927371" y="2471014"/>
              <a:chExt cx="720000" cy="720000"/>
            </a:xfrm>
          </p:grpSpPr>
          <p:sp>
            <p:nvSpPr>
              <p:cNvPr id="149" name="Oval 148">
                <a:extLst>
                  <a:ext uri="{FF2B5EF4-FFF2-40B4-BE49-F238E27FC236}">
                    <a16:creationId xmlns:a16="http://schemas.microsoft.com/office/drawing/2014/main" id="{EAF69027-6B13-E02C-F042-7AAA8595C87C}"/>
                  </a:ext>
                </a:extLst>
              </p:cNvPr>
              <p:cNvSpPr/>
              <p:nvPr/>
            </p:nvSpPr>
            <p:spPr>
              <a:xfrm>
                <a:off x="3927371" y="2471014"/>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pic>
            <p:nvPicPr>
              <p:cNvPr id="150" name="Picture 149" descr="A black background with a black square&#10;&#10;Description automatically generated with medium confidence">
                <a:extLst>
                  <a:ext uri="{FF2B5EF4-FFF2-40B4-BE49-F238E27FC236}">
                    <a16:creationId xmlns:a16="http://schemas.microsoft.com/office/drawing/2014/main" id="{F7C5967D-BCB6-83DC-15F9-318ECF19FF2B}"/>
                  </a:ext>
                </a:extLst>
              </p:cNvPr>
              <p:cNvPicPr>
                <a:picLocks noChangeAspect="1"/>
              </p:cNvPicPr>
              <p:nvPr/>
            </p:nvPicPr>
            <p:blipFill>
              <a:blip r:embed="rId4"/>
              <a:stretch>
                <a:fillRect/>
              </a:stretch>
            </p:blipFill>
            <p:spPr>
              <a:xfrm>
                <a:off x="4074441" y="2597844"/>
                <a:ext cx="416279" cy="442206"/>
              </a:xfrm>
              <a:prstGeom prst="rect">
                <a:avLst/>
              </a:prstGeom>
            </p:spPr>
          </p:pic>
        </p:grpSp>
        <p:grpSp>
          <p:nvGrpSpPr>
            <p:cNvPr id="15" name="Group 14">
              <a:extLst>
                <a:ext uri="{FF2B5EF4-FFF2-40B4-BE49-F238E27FC236}">
                  <a16:creationId xmlns:a16="http://schemas.microsoft.com/office/drawing/2014/main" id="{985601D8-EDBE-62D0-B8F6-D964DFEA3D7C}"/>
                </a:ext>
              </a:extLst>
            </p:cNvPr>
            <p:cNvGrpSpPr/>
            <p:nvPr/>
          </p:nvGrpSpPr>
          <p:grpSpPr>
            <a:xfrm>
              <a:off x="-1184488" y="2582625"/>
              <a:ext cx="720000" cy="720000"/>
              <a:chOff x="2146376" y="2471014"/>
              <a:chExt cx="720000" cy="720000"/>
            </a:xfrm>
          </p:grpSpPr>
          <p:sp>
            <p:nvSpPr>
              <p:cNvPr id="147" name="Oval 146">
                <a:extLst>
                  <a:ext uri="{FF2B5EF4-FFF2-40B4-BE49-F238E27FC236}">
                    <a16:creationId xmlns:a16="http://schemas.microsoft.com/office/drawing/2014/main" id="{51F6ECFF-C53D-D56E-F529-BF01630B98B1}"/>
                  </a:ext>
                </a:extLst>
              </p:cNvPr>
              <p:cNvSpPr/>
              <p:nvPr/>
            </p:nvSpPr>
            <p:spPr>
              <a:xfrm>
                <a:off x="2146376" y="2471014"/>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pic>
            <p:nvPicPr>
              <p:cNvPr id="148" name="Picture 147" descr="A white and black logo&#10;&#10;Description automatically generated with medium confidence">
                <a:extLst>
                  <a:ext uri="{FF2B5EF4-FFF2-40B4-BE49-F238E27FC236}">
                    <a16:creationId xmlns:a16="http://schemas.microsoft.com/office/drawing/2014/main" id="{0679453C-FEA5-0742-95C4-CF481146AD03}"/>
                  </a:ext>
                </a:extLst>
              </p:cNvPr>
              <p:cNvPicPr>
                <a:picLocks noChangeAspect="1"/>
              </p:cNvPicPr>
              <p:nvPr/>
            </p:nvPicPr>
            <p:blipFill>
              <a:blip r:embed="rId5">
                <a:biLevel thresh="75000"/>
              </a:blip>
              <a:stretch>
                <a:fillRect/>
              </a:stretch>
            </p:blipFill>
            <p:spPr>
              <a:xfrm>
                <a:off x="2260601" y="2595967"/>
                <a:ext cx="477520" cy="483782"/>
              </a:xfrm>
              <a:prstGeom prst="rect">
                <a:avLst/>
              </a:prstGeom>
            </p:spPr>
          </p:pic>
        </p:grpSp>
        <p:grpSp>
          <p:nvGrpSpPr>
            <p:cNvPr id="17" name="Group 16">
              <a:extLst>
                <a:ext uri="{FF2B5EF4-FFF2-40B4-BE49-F238E27FC236}">
                  <a16:creationId xmlns:a16="http://schemas.microsoft.com/office/drawing/2014/main" id="{95FFCE34-9F11-ED36-3FFC-C341EDB887F9}"/>
                </a:ext>
              </a:extLst>
            </p:cNvPr>
            <p:cNvGrpSpPr/>
            <p:nvPr/>
          </p:nvGrpSpPr>
          <p:grpSpPr>
            <a:xfrm>
              <a:off x="-2930438" y="2582625"/>
              <a:ext cx="749398" cy="720000"/>
              <a:chOff x="11031693" y="2492638"/>
              <a:chExt cx="749398" cy="720000"/>
            </a:xfrm>
          </p:grpSpPr>
          <p:sp>
            <p:nvSpPr>
              <p:cNvPr id="145" name="Oval 144">
                <a:extLst>
                  <a:ext uri="{FF2B5EF4-FFF2-40B4-BE49-F238E27FC236}">
                    <a16:creationId xmlns:a16="http://schemas.microsoft.com/office/drawing/2014/main" id="{86473C52-F1F0-2193-4FD4-C166BBFC8EA4}"/>
                  </a:ext>
                </a:extLst>
              </p:cNvPr>
              <p:cNvSpPr/>
              <p:nvPr/>
            </p:nvSpPr>
            <p:spPr>
              <a:xfrm>
                <a:off x="11031693" y="2492638"/>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pic>
            <p:nvPicPr>
              <p:cNvPr id="146" name="Picture 145" descr="A cigarette with smoke coming out of it&#10;&#10;Description automatically generated">
                <a:extLst>
                  <a:ext uri="{FF2B5EF4-FFF2-40B4-BE49-F238E27FC236}">
                    <a16:creationId xmlns:a16="http://schemas.microsoft.com/office/drawing/2014/main" id="{057C9F4F-3927-DADD-58D3-D15E77151AD5}"/>
                  </a:ext>
                </a:extLst>
              </p:cNvPr>
              <p:cNvPicPr>
                <a:picLocks noChangeAspect="1"/>
              </p:cNvPicPr>
              <p:nvPr/>
            </p:nvPicPr>
            <p:blipFill>
              <a:blip r:embed="rId6"/>
              <a:stretch>
                <a:fillRect/>
              </a:stretch>
            </p:blipFill>
            <p:spPr>
              <a:xfrm>
                <a:off x="11112298" y="2541917"/>
                <a:ext cx="668793" cy="584716"/>
              </a:xfrm>
              <a:prstGeom prst="rect">
                <a:avLst/>
              </a:prstGeom>
            </p:spPr>
          </p:pic>
        </p:grpSp>
        <p:grpSp>
          <p:nvGrpSpPr>
            <p:cNvPr id="18" name="Group 17">
              <a:extLst>
                <a:ext uri="{FF2B5EF4-FFF2-40B4-BE49-F238E27FC236}">
                  <a16:creationId xmlns:a16="http://schemas.microsoft.com/office/drawing/2014/main" id="{3D1211F1-AFD2-78D7-7CC8-DDDBE58E056A}"/>
                </a:ext>
              </a:extLst>
            </p:cNvPr>
            <p:cNvGrpSpPr/>
            <p:nvPr/>
          </p:nvGrpSpPr>
          <p:grpSpPr>
            <a:xfrm>
              <a:off x="-6378083" y="2582625"/>
              <a:ext cx="720000" cy="720000"/>
              <a:chOff x="14505459" y="2533035"/>
              <a:chExt cx="720000" cy="720000"/>
            </a:xfrm>
          </p:grpSpPr>
          <p:sp>
            <p:nvSpPr>
              <p:cNvPr id="142" name="Oval 141">
                <a:extLst>
                  <a:ext uri="{FF2B5EF4-FFF2-40B4-BE49-F238E27FC236}">
                    <a16:creationId xmlns:a16="http://schemas.microsoft.com/office/drawing/2014/main" id="{3609D2E8-649A-7638-E509-73A606E1FAE8}"/>
                  </a:ext>
                </a:extLst>
              </p:cNvPr>
              <p:cNvSpPr/>
              <p:nvPr/>
            </p:nvSpPr>
            <p:spPr>
              <a:xfrm>
                <a:off x="14505459" y="25330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44" name="TextBox 143">
                <a:extLst>
                  <a:ext uri="{FF2B5EF4-FFF2-40B4-BE49-F238E27FC236}">
                    <a16:creationId xmlns:a16="http://schemas.microsoft.com/office/drawing/2014/main" id="{2FB37843-B003-4312-6A71-20F15BC2B10D}"/>
                  </a:ext>
                </a:extLst>
              </p:cNvPr>
              <p:cNvSpPr txBox="1"/>
              <p:nvPr/>
            </p:nvSpPr>
            <p:spPr>
              <a:xfrm>
                <a:off x="14632352" y="2743995"/>
                <a:ext cx="539074" cy="369332"/>
              </a:xfrm>
              <a:prstGeom prst="rect">
                <a:avLst/>
              </a:prstGeom>
              <a:noFill/>
            </p:spPr>
            <p:txBody>
              <a:bodyPr wrap="square" rtlCol="0">
                <a:spAutoFit/>
              </a:bodyPr>
              <a:lstStyle/>
              <a:p>
                <a:r>
                  <a:rPr lang="en-US" b="1" dirty="0">
                    <a:latin typeface="Avenir Next" panose="020B0503020202020204" pitchFamily="34" charset="0"/>
                  </a:rPr>
                  <a:t>BP</a:t>
                </a:r>
              </a:p>
            </p:txBody>
          </p:sp>
        </p:grpSp>
        <p:grpSp>
          <p:nvGrpSpPr>
            <p:cNvPr id="23" name="Group 22">
              <a:extLst>
                <a:ext uri="{FF2B5EF4-FFF2-40B4-BE49-F238E27FC236}">
                  <a16:creationId xmlns:a16="http://schemas.microsoft.com/office/drawing/2014/main" id="{8A30FD41-FD8A-EAF8-E3E0-15865C64A83B}"/>
                </a:ext>
              </a:extLst>
            </p:cNvPr>
            <p:cNvGrpSpPr/>
            <p:nvPr/>
          </p:nvGrpSpPr>
          <p:grpSpPr>
            <a:xfrm>
              <a:off x="-8268305" y="2582625"/>
              <a:ext cx="893670" cy="720000"/>
              <a:chOff x="16284347" y="2533035"/>
              <a:chExt cx="893670" cy="720000"/>
            </a:xfrm>
          </p:grpSpPr>
          <p:sp>
            <p:nvSpPr>
              <p:cNvPr id="137" name="Oval 136">
                <a:extLst>
                  <a:ext uri="{FF2B5EF4-FFF2-40B4-BE49-F238E27FC236}">
                    <a16:creationId xmlns:a16="http://schemas.microsoft.com/office/drawing/2014/main" id="{89415DF4-C65F-C6ED-26B4-61FD1A23A13A}"/>
                  </a:ext>
                </a:extLst>
              </p:cNvPr>
              <p:cNvSpPr/>
              <p:nvPr/>
            </p:nvSpPr>
            <p:spPr>
              <a:xfrm>
                <a:off x="16333082" y="25330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38" name="TextBox 137">
                <a:extLst>
                  <a:ext uri="{FF2B5EF4-FFF2-40B4-BE49-F238E27FC236}">
                    <a16:creationId xmlns:a16="http://schemas.microsoft.com/office/drawing/2014/main" id="{C3483A1B-223D-17E9-5BBD-E70CEB331582}"/>
                  </a:ext>
                </a:extLst>
              </p:cNvPr>
              <p:cNvSpPr txBox="1"/>
              <p:nvPr/>
            </p:nvSpPr>
            <p:spPr>
              <a:xfrm>
                <a:off x="16284347" y="2744153"/>
                <a:ext cx="893670" cy="307777"/>
              </a:xfrm>
              <a:prstGeom prst="rect">
                <a:avLst/>
              </a:prstGeom>
              <a:noFill/>
            </p:spPr>
            <p:txBody>
              <a:bodyPr wrap="square" rtlCol="0">
                <a:spAutoFit/>
              </a:bodyPr>
              <a:lstStyle/>
              <a:p>
                <a:r>
                  <a:rPr lang="en-US" sz="1400" b="1" dirty="0">
                    <a:latin typeface="Avenir Next" panose="020B0503020202020204" pitchFamily="34" charset="0"/>
                  </a:rPr>
                  <a:t>STROKE</a:t>
                </a:r>
              </a:p>
            </p:txBody>
          </p:sp>
        </p:grpSp>
        <p:grpSp>
          <p:nvGrpSpPr>
            <p:cNvPr id="58" name="Group 57">
              <a:extLst>
                <a:ext uri="{FF2B5EF4-FFF2-40B4-BE49-F238E27FC236}">
                  <a16:creationId xmlns:a16="http://schemas.microsoft.com/office/drawing/2014/main" id="{7292193D-CCDD-4BE4-BCB4-48497EF23C35}"/>
                </a:ext>
              </a:extLst>
            </p:cNvPr>
            <p:cNvGrpSpPr/>
            <p:nvPr/>
          </p:nvGrpSpPr>
          <p:grpSpPr>
            <a:xfrm>
              <a:off x="-11872133" y="2582625"/>
              <a:ext cx="890724" cy="720000"/>
              <a:chOff x="14572256" y="2546398"/>
              <a:chExt cx="890724" cy="720000"/>
            </a:xfrm>
          </p:grpSpPr>
          <p:sp>
            <p:nvSpPr>
              <p:cNvPr id="135" name="Oval 134">
                <a:extLst>
                  <a:ext uri="{FF2B5EF4-FFF2-40B4-BE49-F238E27FC236}">
                    <a16:creationId xmlns:a16="http://schemas.microsoft.com/office/drawing/2014/main" id="{3DBBFD11-CE74-BD85-6541-39E3388128A8}"/>
                  </a:ext>
                </a:extLst>
              </p:cNvPr>
              <p:cNvSpPr/>
              <p:nvPr/>
            </p:nvSpPr>
            <p:spPr>
              <a:xfrm>
                <a:off x="14642072" y="2546398"/>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36" name="TextBox 135">
                <a:extLst>
                  <a:ext uri="{FF2B5EF4-FFF2-40B4-BE49-F238E27FC236}">
                    <a16:creationId xmlns:a16="http://schemas.microsoft.com/office/drawing/2014/main" id="{22C6ABAE-B4E2-5B9E-053D-1030191EA11D}"/>
                  </a:ext>
                </a:extLst>
              </p:cNvPr>
              <p:cNvSpPr txBox="1"/>
              <p:nvPr/>
            </p:nvSpPr>
            <p:spPr>
              <a:xfrm>
                <a:off x="14572256" y="2772519"/>
                <a:ext cx="890724" cy="292388"/>
              </a:xfrm>
              <a:prstGeom prst="rect">
                <a:avLst/>
              </a:prstGeom>
              <a:noFill/>
            </p:spPr>
            <p:txBody>
              <a:bodyPr wrap="square" rtlCol="0">
                <a:spAutoFit/>
              </a:bodyPr>
              <a:lstStyle/>
              <a:p>
                <a:r>
                  <a:rPr lang="en-US" sz="1300" dirty="0">
                    <a:latin typeface="Avenir Next" panose="020B0503020202020204" pitchFamily="34" charset="0"/>
                  </a:rPr>
                  <a:t>Diabetes</a:t>
                </a:r>
              </a:p>
            </p:txBody>
          </p:sp>
        </p:grpSp>
        <p:grpSp>
          <p:nvGrpSpPr>
            <p:cNvPr id="59" name="Group 58">
              <a:extLst>
                <a:ext uri="{FF2B5EF4-FFF2-40B4-BE49-F238E27FC236}">
                  <a16:creationId xmlns:a16="http://schemas.microsoft.com/office/drawing/2014/main" id="{D5096E78-2C8A-24C7-E1BB-B74C622ADF35}"/>
                </a:ext>
              </a:extLst>
            </p:cNvPr>
            <p:cNvGrpSpPr/>
            <p:nvPr/>
          </p:nvGrpSpPr>
          <p:grpSpPr>
            <a:xfrm>
              <a:off x="-9984857" y="2582625"/>
              <a:ext cx="720000" cy="720000"/>
              <a:chOff x="14642072" y="2546398"/>
              <a:chExt cx="720000" cy="720000"/>
            </a:xfrm>
          </p:grpSpPr>
          <p:sp>
            <p:nvSpPr>
              <p:cNvPr id="128" name="Oval 127">
                <a:extLst>
                  <a:ext uri="{FF2B5EF4-FFF2-40B4-BE49-F238E27FC236}">
                    <a16:creationId xmlns:a16="http://schemas.microsoft.com/office/drawing/2014/main" id="{C1DDAAD0-9C4F-D51B-DC61-9A8139FB1AD9}"/>
                  </a:ext>
                </a:extLst>
              </p:cNvPr>
              <p:cNvSpPr/>
              <p:nvPr/>
            </p:nvSpPr>
            <p:spPr>
              <a:xfrm>
                <a:off x="14642072" y="2546398"/>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29" name="TextBox 128">
                <a:extLst>
                  <a:ext uri="{FF2B5EF4-FFF2-40B4-BE49-F238E27FC236}">
                    <a16:creationId xmlns:a16="http://schemas.microsoft.com/office/drawing/2014/main" id="{272D2DAC-FA32-8CEF-A2D0-915D62351EC0}"/>
                  </a:ext>
                </a:extLst>
              </p:cNvPr>
              <p:cNvSpPr txBox="1"/>
              <p:nvPr/>
            </p:nvSpPr>
            <p:spPr>
              <a:xfrm>
                <a:off x="14733289" y="2795174"/>
                <a:ext cx="618052" cy="323165"/>
              </a:xfrm>
              <a:prstGeom prst="rect">
                <a:avLst/>
              </a:prstGeom>
              <a:noFill/>
            </p:spPr>
            <p:txBody>
              <a:bodyPr wrap="square" rtlCol="0">
                <a:spAutoFit/>
              </a:bodyPr>
              <a:lstStyle/>
              <a:p>
                <a:r>
                  <a:rPr lang="en-US" sz="1500" b="1" dirty="0">
                    <a:latin typeface="Avenir Next" panose="020B0503020202020204" pitchFamily="34" charset="0"/>
                  </a:rPr>
                  <a:t>HYP</a:t>
                </a:r>
              </a:p>
            </p:txBody>
          </p:sp>
        </p:grpSp>
        <p:grpSp>
          <p:nvGrpSpPr>
            <p:cNvPr id="60" name="Group 59">
              <a:extLst>
                <a:ext uri="{FF2B5EF4-FFF2-40B4-BE49-F238E27FC236}">
                  <a16:creationId xmlns:a16="http://schemas.microsoft.com/office/drawing/2014/main" id="{43A757DC-F7E9-35BC-1C50-4AA09B4E1660}"/>
                </a:ext>
              </a:extLst>
            </p:cNvPr>
            <p:cNvGrpSpPr/>
            <p:nvPr/>
          </p:nvGrpSpPr>
          <p:grpSpPr>
            <a:xfrm>
              <a:off x="-13588685" y="2582625"/>
              <a:ext cx="720000" cy="720000"/>
              <a:chOff x="14642072" y="2546398"/>
              <a:chExt cx="720000" cy="720000"/>
            </a:xfrm>
          </p:grpSpPr>
          <p:sp>
            <p:nvSpPr>
              <p:cNvPr id="123" name="Oval 122">
                <a:extLst>
                  <a:ext uri="{FF2B5EF4-FFF2-40B4-BE49-F238E27FC236}">
                    <a16:creationId xmlns:a16="http://schemas.microsoft.com/office/drawing/2014/main" id="{BFFE9276-3D91-DC70-16AD-2D8970D8FB9A}"/>
                  </a:ext>
                </a:extLst>
              </p:cNvPr>
              <p:cNvSpPr/>
              <p:nvPr/>
            </p:nvSpPr>
            <p:spPr>
              <a:xfrm>
                <a:off x="14642072" y="2546398"/>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27" name="TextBox 126">
                <a:extLst>
                  <a:ext uri="{FF2B5EF4-FFF2-40B4-BE49-F238E27FC236}">
                    <a16:creationId xmlns:a16="http://schemas.microsoft.com/office/drawing/2014/main" id="{A040C48C-27B8-043E-10C1-7DEEEDE8FD49}"/>
                  </a:ext>
                </a:extLst>
              </p:cNvPr>
              <p:cNvSpPr txBox="1"/>
              <p:nvPr/>
            </p:nvSpPr>
            <p:spPr>
              <a:xfrm>
                <a:off x="14719759" y="2777518"/>
                <a:ext cx="613097" cy="292388"/>
              </a:xfrm>
              <a:prstGeom prst="rect">
                <a:avLst/>
              </a:prstGeom>
              <a:noFill/>
            </p:spPr>
            <p:txBody>
              <a:bodyPr wrap="square" rtlCol="0">
                <a:spAutoFit/>
              </a:bodyPr>
              <a:lstStyle/>
              <a:p>
                <a:r>
                  <a:rPr lang="en-US" sz="1300" b="1" dirty="0">
                    <a:latin typeface="Avenir Next" panose="020B0503020202020204" pitchFamily="34" charset="0"/>
                  </a:rPr>
                  <a:t>Chol.</a:t>
                </a:r>
              </a:p>
            </p:txBody>
          </p:sp>
        </p:grpSp>
        <p:grpSp>
          <p:nvGrpSpPr>
            <p:cNvPr id="90" name="Group 89">
              <a:extLst>
                <a:ext uri="{FF2B5EF4-FFF2-40B4-BE49-F238E27FC236}">
                  <a16:creationId xmlns:a16="http://schemas.microsoft.com/office/drawing/2014/main" id="{5973F9BC-3FA1-D0F4-96D3-302E1B80F507}"/>
                </a:ext>
              </a:extLst>
            </p:cNvPr>
            <p:cNvGrpSpPr/>
            <p:nvPr/>
          </p:nvGrpSpPr>
          <p:grpSpPr>
            <a:xfrm>
              <a:off x="-17264309" y="2582625"/>
              <a:ext cx="879474" cy="720000"/>
              <a:chOff x="25375513" y="2459896"/>
              <a:chExt cx="879474" cy="720000"/>
            </a:xfrm>
          </p:grpSpPr>
          <p:sp>
            <p:nvSpPr>
              <p:cNvPr id="121" name="Oval 120">
                <a:extLst>
                  <a:ext uri="{FF2B5EF4-FFF2-40B4-BE49-F238E27FC236}">
                    <a16:creationId xmlns:a16="http://schemas.microsoft.com/office/drawing/2014/main" id="{BBC923B1-C66B-5884-D443-10D8651360F1}"/>
                  </a:ext>
                </a:extLst>
              </p:cNvPr>
              <p:cNvSpPr/>
              <p:nvPr/>
            </p:nvSpPr>
            <p:spPr>
              <a:xfrm>
                <a:off x="25375513" y="2459896"/>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22" name="TextBox 121">
                <a:extLst>
                  <a:ext uri="{FF2B5EF4-FFF2-40B4-BE49-F238E27FC236}">
                    <a16:creationId xmlns:a16="http://schemas.microsoft.com/office/drawing/2014/main" id="{391D4546-11EC-5F1D-0A84-565DD2B3F72C}"/>
                  </a:ext>
                </a:extLst>
              </p:cNvPr>
              <p:cNvSpPr txBox="1"/>
              <p:nvPr/>
            </p:nvSpPr>
            <p:spPr>
              <a:xfrm>
                <a:off x="25454009" y="2643372"/>
                <a:ext cx="800978" cy="478144"/>
              </a:xfrm>
              <a:prstGeom prst="rect">
                <a:avLst/>
              </a:prstGeom>
              <a:noFill/>
            </p:spPr>
            <p:txBody>
              <a:bodyPr wrap="square" tIns="46800" rtlCol="0">
                <a:spAutoFit/>
              </a:bodyPr>
              <a:lstStyle/>
              <a:p>
                <a:r>
                  <a:rPr lang="en-US" sz="1300" b="1" dirty="0">
                    <a:latin typeface="Avenir Next" panose="020B0503020202020204" pitchFamily="34" charset="0"/>
                  </a:rPr>
                  <a:t>DIAS </a:t>
                </a:r>
                <a:r>
                  <a:rPr lang="en-US" sz="1200" dirty="0">
                    <a:latin typeface="Avenir Next" panose="020B0503020202020204" pitchFamily="34" charset="0"/>
                  </a:rPr>
                  <a:t>BP</a:t>
                </a:r>
              </a:p>
            </p:txBody>
          </p:sp>
        </p:grpSp>
        <p:grpSp>
          <p:nvGrpSpPr>
            <p:cNvPr id="93" name="Group 92">
              <a:extLst>
                <a:ext uri="{FF2B5EF4-FFF2-40B4-BE49-F238E27FC236}">
                  <a16:creationId xmlns:a16="http://schemas.microsoft.com/office/drawing/2014/main" id="{4F46CBCE-8CE9-54B9-B7D8-7A83E8686FE3}"/>
                </a:ext>
              </a:extLst>
            </p:cNvPr>
            <p:cNvGrpSpPr/>
            <p:nvPr/>
          </p:nvGrpSpPr>
          <p:grpSpPr>
            <a:xfrm>
              <a:off x="-18980861" y="2582625"/>
              <a:ext cx="720000" cy="720000"/>
              <a:chOff x="27150973" y="2497996"/>
              <a:chExt cx="720000" cy="720000"/>
            </a:xfrm>
          </p:grpSpPr>
          <p:sp>
            <p:nvSpPr>
              <p:cNvPr id="119" name="Oval 118">
                <a:extLst>
                  <a:ext uri="{FF2B5EF4-FFF2-40B4-BE49-F238E27FC236}">
                    <a16:creationId xmlns:a16="http://schemas.microsoft.com/office/drawing/2014/main" id="{71863504-488A-A4F1-E8F9-69A6C4D13B12}"/>
                  </a:ext>
                </a:extLst>
              </p:cNvPr>
              <p:cNvSpPr/>
              <p:nvPr/>
            </p:nvSpPr>
            <p:spPr>
              <a:xfrm>
                <a:off x="27150973" y="2497996"/>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20" name="TextBox 119">
                <a:extLst>
                  <a:ext uri="{FF2B5EF4-FFF2-40B4-BE49-F238E27FC236}">
                    <a16:creationId xmlns:a16="http://schemas.microsoft.com/office/drawing/2014/main" id="{48B75EFA-08E0-72EC-7A41-96508A823A79}"/>
                  </a:ext>
                </a:extLst>
              </p:cNvPr>
              <p:cNvSpPr txBox="1"/>
              <p:nvPr/>
            </p:nvSpPr>
            <p:spPr>
              <a:xfrm>
                <a:off x="27271579" y="2711802"/>
                <a:ext cx="580124" cy="292388"/>
              </a:xfrm>
              <a:prstGeom prst="rect">
                <a:avLst/>
              </a:prstGeom>
              <a:noFill/>
            </p:spPr>
            <p:txBody>
              <a:bodyPr wrap="square" rtlCol="0">
                <a:spAutoFit/>
              </a:bodyPr>
              <a:lstStyle/>
              <a:p>
                <a:r>
                  <a:rPr lang="en-US" sz="1300" b="1" dirty="0">
                    <a:latin typeface="Avenir Next" panose="020B0503020202020204" pitchFamily="34" charset="0"/>
                  </a:rPr>
                  <a:t>BMI</a:t>
                </a:r>
              </a:p>
            </p:txBody>
          </p:sp>
        </p:grpSp>
        <p:grpSp>
          <p:nvGrpSpPr>
            <p:cNvPr id="96" name="Group 95">
              <a:extLst>
                <a:ext uri="{FF2B5EF4-FFF2-40B4-BE49-F238E27FC236}">
                  <a16:creationId xmlns:a16="http://schemas.microsoft.com/office/drawing/2014/main" id="{3A9093B3-36BE-57A9-3C75-2E38CF657B06}"/>
                </a:ext>
              </a:extLst>
            </p:cNvPr>
            <p:cNvGrpSpPr/>
            <p:nvPr/>
          </p:nvGrpSpPr>
          <p:grpSpPr>
            <a:xfrm>
              <a:off x="-22841423" y="2582625"/>
              <a:ext cx="827171" cy="720000"/>
              <a:chOff x="30510078" y="2469535"/>
              <a:chExt cx="827171" cy="720000"/>
            </a:xfrm>
          </p:grpSpPr>
          <p:sp>
            <p:nvSpPr>
              <p:cNvPr id="115" name="Oval 114">
                <a:extLst>
                  <a:ext uri="{FF2B5EF4-FFF2-40B4-BE49-F238E27FC236}">
                    <a16:creationId xmlns:a16="http://schemas.microsoft.com/office/drawing/2014/main" id="{08BEE699-048A-7C4E-2279-6D937559A6EF}"/>
                  </a:ext>
                </a:extLst>
              </p:cNvPr>
              <p:cNvSpPr/>
              <p:nvPr/>
            </p:nvSpPr>
            <p:spPr>
              <a:xfrm>
                <a:off x="30563663" y="24695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16" name="TextBox 115">
                <a:extLst>
                  <a:ext uri="{FF2B5EF4-FFF2-40B4-BE49-F238E27FC236}">
                    <a16:creationId xmlns:a16="http://schemas.microsoft.com/office/drawing/2014/main" id="{2558610E-F548-ADEA-FA38-E50EE001EF67}"/>
                  </a:ext>
                </a:extLst>
              </p:cNvPr>
              <p:cNvSpPr txBox="1"/>
              <p:nvPr/>
            </p:nvSpPr>
            <p:spPr>
              <a:xfrm>
                <a:off x="30510078" y="2683341"/>
                <a:ext cx="827171" cy="292388"/>
              </a:xfrm>
              <a:prstGeom prst="rect">
                <a:avLst/>
              </a:prstGeom>
              <a:noFill/>
            </p:spPr>
            <p:txBody>
              <a:bodyPr wrap="square" rtlCol="0">
                <a:spAutoFit/>
              </a:bodyPr>
              <a:lstStyle/>
              <a:p>
                <a:r>
                  <a:rPr lang="en-US" sz="1300" b="1" dirty="0">
                    <a:latin typeface="Avenir Next" panose="020B0503020202020204" pitchFamily="34" charset="0"/>
                  </a:rPr>
                  <a:t>Glucose</a:t>
                </a:r>
              </a:p>
            </p:txBody>
          </p:sp>
        </p:grpSp>
        <p:grpSp>
          <p:nvGrpSpPr>
            <p:cNvPr id="98" name="Group 97">
              <a:extLst>
                <a:ext uri="{FF2B5EF4-FFF2-40B4-BE49-F238E27FC236}">
                  <a16:creationId xmlns:a16="http://schemas.microsoft.com/office/drawing/2014/main" id="{2E39250A-5CC4-72CD-9394-6944D7A3A90F}"/>
                </a:ext>
              </a:extLst>
            </p:cNvPr>
            <p:cNvGrpSpPr/>
            <p:nvPr/>
          </p:nvGrpSpPr>
          <p:grpSpPr>
            <a:xfrm>
              <a:off x="-21017700" y="2582625"/>
              <a:ext cx="1040287" cy="720000"/>
              <a:chOff x="30563663" y="2469535"/>
              <a:chExt cx="1040287" cy="720000"/>
            </a:xfrm>
          </p:grpSpPr>
          <p:sp>
            <p:nvSpPr>
              <p:cNvPr id="113" name="Oval 112">
                <a:extLst>
                  <a:ext uri="{FF2B5EF4-FFF2-40B4-BE49-F238E27FC236}">
                    <a16:creationId xmlns:a16="http://schemas.microsoft.com/office/drawing/2014/main" id="{2001FA2C-AA04-1673-7528-3B5215AF82DF}"/>
                  </a:ext>
                </a:extLst>
              </p:cNvPr>
              <p:cNvSpPr/>
              <p:nvPr/>
            </p:nvSpPr>
            <p:spPr>
              <a:xfrm>
                <a:off x="30563663" y="24695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14" name="TextBox 113">
                <a:extLst>
                  <a:ext uri="{FF2B5EF4-FFF2-40B4-BE49-F238E27FC236}">
                    <a16:creationId xmlns:a16="http://schemas.microsoft.com/office/drawing/2014/main" id="{675D9F2E-69A6-03DB-3D56-05A023AC58E1}"/>
                  </a:ext>
                </a:extLst>
              </p:cNvPr>
              <p:cNvSpPr txBox="1"/>
              <p:nvPr/>
            </p:nvSpPr>
            <p:spPr>
              <a:xfrm>
                <a:off x="30630728" y="2619841"/>
                <a:ext cx="973222" cy="492443"/>
              </a:xfrm>
              <a:prstGeom prst="rect">
                <a:avLst/>
              </a:prstGeom>
              <a:noFill/>
            </p:spPr>
            <p:txBody>
              <a:bodyPr wrap="square" rtlCol="0">
                <a:spAutoFit/>
              </a:bodyPr>
              <a:lstStyle/>
              <a:p>
                <a:r>
                  <a:rPr lang="en-US" sz="1300" b="1" dirty="0">
                    <a:latin typeface="Avenir Next" panose="020B0503020202020204" pitchFamily="34" charset="0"/>
                  </a:rPr>
                  <a:t>Heart </a:t>
                </a:r>
              </a:p>
              <a:p>
                <a:r>
                  <a:rPr lang="en-US" sz="1300" dirty="0">
                    <a:latin typeface="Avenir Next" panose="020B0503020202020204" pitchFamily="34" charset="0"/>
                  </a:rPr>
                  <a:t>Rate</a:t>
                </a:r>
              </a:p>
            </p:txBody>
          </p:sp>
        </p:grpSp>
        <p:grpSp>
          <p:nvGrpSpPr>
            <p:cNvPr id="100" name="Group 99">
              <a:extLst>
                <a:ext uri="{FF2B5EF4-FFF2-40B4-BE49-F238E27FC236}">
                  <a16:creationId xmlns:a16="http://schemas.microsoft.com/office/drawing/2014/main" id="{AE925208-3C27-5429-65BD-1E91A11BF4B0}"/>
                </a:ext>
              </a:extLst>
            </p:cNvPr>
            <p:cNvGrpSpPr/>
            <p:nvPr/>
          </p:nvGrpSpPr>
          <p:grpSpPr>
            <a:xfrm>
              <a:off x="-4661531" y="2582625"/>
              <a:ext cx="734541" cy="720000"/>
              <a:chOff x="12759209" y="2545735"/>
              <a:chExt cx="734541" cy="720000"/>
            </a:xfrm>
          </p:grpSpPr>
          <p:sp>
            <p:nvSpPr>
              <p:cNvPr id="105" name="Oval 104">
                <a:extLst>
                  <a:ext uri="{FF2B5EF4-FFF2-40B4-BE49-F238E27FC236}">
                    <a16:creationId xmlns:a16="http://schemas.microsoft.com/office/drawing/2014/main" id="{FDA8712B-9F23-88F3-4D97-CEC0BE5B649C}"/>
                  </a:ext>
                </a:extLst>
              </p:cNvPr>
              <p:cNvSpPr/>
              <p:nvPr/>
            </p:nvSpPr>
            <p:spPr>
              <a:xfrm>
                <a:off x="12759209" y="25457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06" name="TextBox 105">
                <a:extLst>
                  <a:ext uri="{FF2B5EF4-FFF2-40B4-BE49-F238E27FC236}">
                    <a16:creationId xmlns:a16="http://schemas.microsoft.com/office/drawing/2014/main" id="{AAFF1E84-B644-DA69-F601-31CE2D334533}"/>
                  </a:ext>
                </a:extLst>
              </p:cNvPr>
              <p:cNvSpPr txBox="1"/>
              <p:nvPr/>
            </p:nvSpPr>
            <p:spPr>
              <a:xfrm>
                <a:off x="12822602" y="2704233"/>
                <a:ext cx="671148" cy="292388"/>
              </a:xfrm>
              <a:prstGeom prst="rect">
                <a:avLst/>
              </a:prstGeom>
              <a:noFill/>
            </p:spPr>
            <p:txBody>
              <a:bodyPr wrap="square" rtlCol="0">
                <a:spAutoFit/>
              </a:bodyPr>
              <a:lstStyle/>
              <a:p>
                <a:r>
                  <a:rPr lang="en-US" sz="1300" b="1" dirty="0">
                    <a:latin typeface="Avenir Next" panose="020B0503020202020204" pitchFamily="34" charset="0"/>
                  </a:rPr>
                  <a:t>No. of</a:t>
                </a:r>
                <a:endParaRPr lang="en-US" sz="1300" dirty="0">
                  <a:latin typeface="Avenir Next" panose="020B0503020202020204" pitchFamily="34" charset="0"/>
                </a:endParaRPr>
              </a:p>
            </p:txBody>
          </p:sp>
          <p:sp>
            <p:nvSpPr>
              <p:cNvPr id="107" name="TextBox 106">
                <a:extLst>
                  <a:ext uri="{FF2B5EF4-FFF2-40B4-BE49-F238E27FC236}">
                    <a16:creationId xmlns:a16="http://schemas.microsoft.com/office/drawing/2014/main" id="{95D9FD83-C7E7-EFD0-40E5-3AB24D695AAE}"/>
                  </a:ext>
                </a:extLst>
              </p:cNvPr>
              <p:cNvSpPr txBox="1"/>
              <p:nvPr/>
            </p:nvSpPr>
            <p:spPr>
              <a:xfrm>
                <a:off x="12828951" y="2850283"/>
                <a:ext cx="635913" cy="292388"/>
              </a:xfrm>
              <a:prstGeom prst="rect">
                <a:avLst/>
              </a:prstGeom>
              <a:noFill/>
            </p:spPr>
            <p:txBody>
              <a:bodyPr wrap="square" rtlCol="0">
                <a:spAutoFit/>
              </a:bodyPr>
              <a:lstStyle/>
              <a:p>
                <a:r>
                  <a:rPr lang="en-US" sz="1300" dirty="0">
                    <a:latin typeface="Avenir Next" panose="020B0503020202020204" pitchFamily="34" charset="0"/>
                  </a:rPr>
                  <a:t>Cigs</a:t>
                </a:r>
              </a:p>
            </p:txBody>
          </p:sp>
        </p:grpSp>
        <p:grpSp>
          <p:nvGrpSpPr>
            <p:cNvPr id="167" name="Group 166">
              <a:extLst>
                <a:ext uri="{FF2B5EF4-FFF2-40B4-BE49-F238E27FC236}">
                  <a16:creationId xmlns:a16="http://schemas.microsoft.com/office/drawing/2014/main" id="{DA970D25-AA7E-9014-3976-FF9B48D80533}"/>
                </a:ext>
              </a:extLst>
            </p:cNvPr>
            <p:cNvGrpSpPr/>
            <p:nvPr/>
          </p:nvGrpSpPr>
          <p:grpSpPr>
            <a:xfrm>
              <a:off x="-15388283" y="2582625"/>
              <a:ext cx="803046" cy="720000"/>
              <a:chOff x="25387620" y="2459896"/>
              <a:chExt cx="803046" cy="720000"/>
            </a:xfrm>
          </p:grpSpPr>
          <p:sp>
            <p:nvSpPr>
              <p:cNvPr id="168" name="Oval 167">
                <a:extLst>
                  <a:ext uri="{FF2B5EF4-FFF2-40B4-BE49-F238E27FC236}">
                    <a16:creationId xmlns:a16="http://schemas.microsoft.com/office/drawing/2014/main" id="{D20E0C3A-19D7-E3AE-2820-EBDF62C59D0E}"/>
                  </a:ext>
                </a:extLst>
              </p:cNvPr>
              <p:cNvSpPr/>
              <p:nvPr/>
            </p:nvSpPr>
            <p:spPr>
              <a:xfrm>
                <a:off x="25387620" y="2459896"/>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69" name="TextBox 168">
                <a:extLst>
                  <a:ext uri="{FF2B5EF4-FFF2-40B4-BE49-F238E27FC236}">
                    <a16:creationId xmlns:a16="http://schemas.microsoft.com/office/drawing/2014/main" id="{DA5D4E5F-F8B5-FF2C-A4D4-EE7F25387E91}"/>
                  </a:ext>
                </a:extLst>
              </p:cNvPr>
              <p:cNvSpPr txBox="1"/>
              <p:nvPr/>
            </p:nvSpPr>
            <p:spPr>
              <a:xfrm>
                <a:off x="25502646" y="2656130"/>
                <a:ext cx="688020" cy="478144"/>
              </a:xfrm>
              <a:prstGeom prst="rect">
                <a:avLst/>
              </a:prstGeom>
              <a:noFill/>
            </p:spPr>
            <p:txBody>
              <a:bodyPr wrap="square" tIns="46800" rtlCol="0">
                <a:spAutoFit/>
              </a:bodyPr>
              <a:lstStyle/>
              <a:p>
                <a:r>
                  <a:rPr lang="en-US" sz="1300" b="1" dirty="0">
                    <a:latin typeface="Avenir Next" panose="020B0503020202020204" pitchFamily="34" charset="0"/>
                  </a:rPr>
                  <a:t>SYS </a:t>
                </a:r>
                <a:r>
                  <a:rPr lang="en-US" sz="1200" dirty="0">
                    <a:latin typeface="Avenir Next" panose="020B0503020202020204" pitchFamily="34" charset="0"/>
                  </a:rPr>
                  <a:t>BP</a:t>
                </a:r>
              </a:p>
            </p:txBody>
          </p:sp>
        </p:grpSp>
        <p:grpSp>
          <p:nvGrpSpPr>
            <p:cNvPr id="177" name="Group 176">
              <a:extLst>
                <a:ext uri="{FF2B5EF4-FFF2-40B4-BE49-F238E27FC236}">
                  <a16:creationId xmlns:a16="http://schemas.microsoft.com/office/drawing/2014/main" id="{2306DECF-D8E5-0B82-D6AE-DE59AECE21C9}"/>
                </a:ext>
              </a:extLst>
            </p:cNvPr>
            <p:cNvGrpSpPr/>
            <p:nvPr/>
          </p:nvGrpSpPr>
          <p:grpSpPr>
            <a:xfrm>
              <a:off x="9247203" y="2582625"/>
              <a:ext cx="827171" cy="720000"/>
              <a:chOff x="30510078" y="2469535"/>
              <a:chExt cx="827171" cy="720000"/>
            </a:xfrm>
          </p:grpSpPr>
          <p:sp>
            <p:nvSpPr>
              <p:cNvPr id="178" name="Oval 177">
                <a:extLst>
                  <a:ext uri="{FF2B5EF4-FFF2-40B4-BE49-F238E27FC236}">
                    <a16:creationId xmlns:a16="http://schemas.microsoft.com/office/drawing/2014/main" id="{161A65DB-2A8C-5A7C-3AA9-AEF480F6A28D}"/>
                  </a:ext>
                </a:extLst>
              </p:cNvPr>
              <p:cNvSpPr/>
              <p:nvPr/>
            </p:nvSpPr>
            <p:spPr>
              <a:xfrm>
                <a:off x="30563663" y="24695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79" name="TextBox 178">
                <a:extLst>
                  <a:ext uri="{FF2B5EF4-FFF2-40B4-BE49-F238E27FC236}">
                    <a16:creationId xmlns:a16="http://schemas.microsoft.com/office/drawing/2014/main" id="{AF1889E8-DB21-0D34-5286-C3FA45FB1712}"/>
                  </a:ext>
                </a:extLst>
              </p:cNvPr>
              <p:cNvSpPr txBox="1"/>
              <p:nvPr/>
            </p:nvSpPr>
            <p:spPr>
              <a:xfrm>
                <a:off x="30510078" y="2683341"/>
                <a:ext cx="827171" cy="292388"/>
              </a:xfrm>
              <a:prstGeom prst="rect">
                <a:avLst/>
              </a:prstGeom>
              <a:noFill/>
            </p:spPr>
            <p:txBody>
              <a:bodyPr wrap="square" rtlCol="0">
                <a:spAutoFit/>
              </a:bodyPr>
              <a:lstStyle/>
              <a:p>
                <a:r>
                  <a:rPr lang="en-US" sz="1300" b="1" dirty="0">
                    <a:latin typeface="Avenir Next" panose="020B0503020202020204" pitchFamily="34" charset="0"/>
                  </a:rPr>
                  <a:t>Glucose</a:t>
                </a:r>
              </a:p>
            </p:txBody>
          </p:sp>
        </p:grpSp>
        <p:grpSp>
          <p:nvGrpSpPr>
            <p:cNvPr id="180" name="Group 179">
              <a:extLst>
                <a:ext uri="{FF2B5EF4-FFF2-40B4-BE49-F238E27FC236}">
                  <a16:creationId xmlns:a16="http://schemas.microsoft.com/office/drawing/2014/main" id="{0385F152-18FD-6493-F5B8-F5AC11B47460}"/>
                </a:ext>
              </a:extLst>
            </p:cNvPr>
            <p:cNvGrpSpPr/>
            <p:nvPr/>
          </p:nvGrpSpPr>
          <p:grpSpPr>
            <a:xfrm>
              <a:off x="11070926" y="2582625"/>
              <a:ext cx="1040287" cy="720000"/>
              <a:chOff x="30563663" y="2469535"/>
              <a:chExt cx="1040287" cy="720000"/>
            </a:xfrm>
          </p:grpSpPr>
          <p:sp>
            <p:nvSpPr>
              <p:cNvPr id="181" name="Oval 180">
                <a:extLst>
                  <a:ext uri="{FF2B5EF4-FFF2-40B4-BE49-F238E27FC236}">
                    <a16:creationId xmlns:a16="http://schemas.microsoft.com/office/drawing/2014/main" id="{FEEBD6B5-99C7-CC11-C13D-E3C5F8B5DB88}"/>
                  </a:ext>
                </a:extLst>
              </p:cNvPr>
              <p:cNvSpPr/>
              <p:nvPr/>
            </p:nvSpPr>
            <p:spPr>
              <a:xfrm>
                <a:off x="30563663" y="24695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82" name="TextBox 181">
                <a:extLst>
                  <a:ext uri="{FF2B5EF4-FFF2-40B4-BE49-F238E27FC236}">
                    <a16:creationId xmlns:a16="http://schemas.microsoft.com/office/drawing/2014/main" id="{2C523CD7-0547-2C7A-4DE8-57DB985F60DF}"/>
                  </a:ext>
                </a:extLst>
              </p:cNvPr>
              <p:cNvSpPr txBox="1"/>
              <p:nvPr/>
            </p:nvSpPr>
            <p:spPr>
              <a:xfrm>
                <a:off x="30630728" y="2619841"/>
                <a:ext cx="973222" cy="492443"/>
              </a:xfrm>
              <a:prstGeom prst="rect">
                <a:avLst/>
              </a:prstGeom>
              <a:noFill/>
            </p:spPr>
            <p:txBody>
              <a:bodyPr wrap="square" rtlCol="0">
                <a:spAutoFit/>
              </a:bodyPr>
              <a:lstStyle/>
              <a:p>
                <a:r>
                  <a:rPr lang="en-US" sz="1300" b="1" dirty="0">
                    <a:latin typeface="Avenir Next" panose="020B0503020202020204" pitchFamily="34" charset="0"/>
                  </a:rPr>
                  <a:t>Heart </a:t>
                </a:r>
              </a:p>
              <a:p>
                <a:r>
                  <a:rPr lang="en-US" sz="1300" dirty="0">
                    <a:latin typeface="Avenir Next" panose="020B0503020202020204" pitchFamily="34" charset="0"/>
                  </a:rPr>
                  <a:t>Rate</a:t>
                </a:r>
              </a:p>
            </p:txBody>
          </p:sp>
        </p:grpSp>
        <p:grpSp>
          <p:nvGrpSpPr>
            <p:cNvPr id="183" name="Group 182">
              <a:extLst>
                <a:ext uri="{FF2B5EF4-FFF2-40B4-BE49-F238E27FC236}">
                  <a16:creationId xmlns:a16="http://schemas.microsoft.com/office/drawing/2014/main" id="{1CAA457A-8535-E5A8-BD43-C5FDB700B07C}"/>
                </a:ext>
              </a:extLst>
            </p:cNvPr>
            <p:cNvGrpSpPr/>
            <p:nvPr/>
          </p:nvGrpSpPr>
          <p:grpSpPr>
            <a:xfrm>
              <a:off x="14824311" y="2582625"/>
              <a:ext cx="879474" cy="720000"/>
              <a:chOff x="25375513" y="2459896"/>
              <a:chExt cx="879474" cy="720000"/>
            </a:xfrm>
          </p:grpSpPr>
          <p:sp>
            <p:nvSpPr>
              <p:cNvPr id="184" name="Oval 183">
                <a:extLst>
                  <a:ext uri="{FF2B5EF4-FFF2-40B4-BE49-F238E27FC236}">
                    <a16:creationId xmlns:a16="http://schemas.microsoft.com/office/drawing/2014/main" id="{B45C954B-F39C-A460-1A26-F8C9E05E07D7}"/>
                  </a:ext>
                </a:extLst>
              </p:cNvPr>
              <p:cNvSpPr/>
              <p:nvPr/>
            </p:nvSpPr>
            <p:spPr>
              <a:xfrm>
                <a:off x="25375513" y="2459896"/>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85" name="TextBox 184">
                <a:extLst>
                  <a:ext uri="{FF2B5EF4-FFF2-40B4-BE49-F238E27FC236}">
                    <a16:creationId xmlns:a16="http://schemas.microsoft.com/office/drawing/2014/main" id="{8C8E5C91-DC2A-B208-B372-E489C175BC6F}"/>
                  </a:ext>
                </a:extLst>
              </p:cNvPr>
              <p:cNvSpPr txBox="1"/>
              <p:nvPr/>
            </p:nvSpPr>
            <p:spPr>
              <a:xfrm>
                <a:off x="25454009" y="2643372"/>
                <a:ext cx="800978" cy="478144"/>
              </a:xfrm>
              <a:prstGeom prst="rect">
                <a:avLst/>
              </a:prstGeom>
              <a:noFill/>
            </p:spPr>
            <p:txBody>
              <a:bodyPr wrap="square" tIns="46800" rtlCol="0">
                <a:spAutoFit/>
              </a:bodyPr>
              <a:lstStyle/>
              <a:p>
                <a:r>
                  <a:rPr lang="en-US" sz="1300" b="1" dirty="0">
                    <a:latin typeface="Avenir Next" panose="020B0503020202020204" pitchFamily="34" charset="0"/>
                  </a:rPr>
                  <a:t>DIAS </a:t>
                </a:r>
                <a:r>
                  <a:rPr lang="en-US" sz="1200" dirty="0">
                    <a:latin typeface="Avenir Next" panose="020B0503020202020204" pitchFamily="34" charset="0"/>
                  </a:rPr>
                  <a:t>BP</a:t>
                </a:r>
              </a:p>
            </p:txBody>
          </p:sp>
        </p:grpSp>
        <p:grpSp>
          <p:nvGrpSpPr>
            <p:cNvPr id="186" name="Group 185">
              <a:extLst>
                <a:ext uri="{FF2B5EF4-FFF2-40B4-BE49-F238E27FC236}">
                  <a16:creationId xmlns:a16="http://schemas.microsoft.com/office/drawing/2014/main" id="{A2D54C79-89C3-FDBE-0EFE-1389A33082A9}"/>
                </a:ext>
              </a:extLst>
            </p:cNvPr>
            <p:cNvGrpSpPr/>
            <p:nvPr/>
          </p:nvGrpSpPr>
          <p:grpSpPr>
            <a:xfrm>
              <a:off x="13107765" y="2582625"/>
              <a:ext cx="720000" cy="720000"/>
              <a:chOff x="27150973" y="2497996"/>
              <a:chExt cx="720000" cy="720000"/>
            </a:xfrm>
          </p:grpSpPr>
          <p:sp>
            <p:nvSpPr>
              <p:cNvPr id="187" name="Oval 186">
                <a:extLst>
                  <a:ext uri="{FF2B5EF4-FFF2-40B4-BE49-F238E27FC236}">
                    <a16:creationId xmlns:a16="http://schemas.microsoft.com/office/drawing/2014/main" id="{D18BBB57-AB50-D380-D172-5C8A5511AE3F}"/>
                  </a:ext>
                </a:extLst>
              </p:cNvPr>
              <p:cNvSpPr/>
              <p:nvPr/>
            </p:nvSpPr>
            <p:spPr>
              <a:xfrm>
                <a:off x="27150973" y="2497996"/>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88" name="TextBox 187">
                <a:extLst>
                  <a:ext uri="{FF2B5EF4-FFF2-40B4-BE49-F238E27FC236}">
                    <a16:creationId xmlns:a16="http://schemas.microsoft.com/office/drawing/2014/main" id="{02D1A592-AC75-5A61-967A-E907684EA973}"/>
                  </a:ext>
                </a:extLst>
              </p:cNvPr>
              <p:cNvSpPr txBox="1"/>
              <p:nvPr/>
            </p:nvSpPr>
            <p:spPr>
              <a:xfrm>
                <a:off x="27271579" y="2711802"/>
                <a:ext cx="580124" cy="292388"/>
              </a:xfrm>
              <a:prstGeom prst="rect">
                <a:avLst/>
              </a:prstGeom>
              <a:noFill/>
            </p:spPr>
            <p:txBody>
              <a:bodyPr wrap="square" rtlCol="0">
                <a:spAutoFit/>
              </a:bodyPr>
              <a:lstStyle/>
              <a:p>
                <a:r>
                  <a:rPr lang="en-US" sz="1300" b="1" dirty="0">
                    <a:latin typeface="Avenir Next" panose="020B0503020202020204" pitchFamily="34" charset="0"/>
                  </a:rPr>
                  <a:t>BMI</a:t>
                </a:r>
              </a:p>
            </p:txBody>
          </p:sp>
        </p:grpSp>
        <p:grpSp>
          <p:nvGrpSpPr>
            <p:cNvPr id="212" name="Group 211">
              <a:extLst>
                <a:ext uri="{FF2B5EF4-FFF2-40B4-BE49-F238E27FC236}">
                  <a16:creationId xmlns:a16="http://schemas.microsoft.com/office/drawing/2014/main" id="{6420164C-A30C-4289-3B51-7A9FC1A30D1D}"/>
                </a:ext>
              </a:extLst>
            </p:cNvPr>
            <p:cNvGrpSpPr/>
            <p:nvPr/>
          </p:nvGrpSpPr>
          <p:grpSpPr>
            <a:xfrm>
              <a:off x="7355779" y="2582625"/>
              <a:ext cx="894872" cy="720000"/>
              <a:chOff x="1912177" y="2828308"/>
              <a:chExt cx="894872" cy="720000"/>
            </a:xfrm>
          </p:grpSpPr>
          <p:sp>
            <p:nvSpPr>
              <p:cNvPr id="216" name="Oval 215">
                <a:extLst>
                  <a:ext uri="{FF2B5EF4-FFF2-40B4-BE49-F238E27FC236}">
                    <a16:creationId xmlns:a16="http://schemas.microsoft.com/office/drawing/2014/main" id="{960B9170-FE11-477C-7177-88951C2E40E7}"/>
                  </a:ext>
                </a:extLst>
              </p:cNvPr>
              <p:cNvSpPr/>
              <p:nvPr/>
            </p:nvSpPr>
            <p:spPr>
              <a:xfrm>
                <a:off x="1939811" y="2828308"/>
                <a:ext cx="720000" cy="720000"/>
              </a:xfrm>
              <a:prstGeom prst="ellipse">
                <a:avLst/>
              </a:prstGeom>
              <a:solidFill>
                <a:schemeClr val="tx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217" name="TextBox 216">
                <a:extLst>
                  <a:ext uri="{FF2B5EF4-FFF2-40B4-BE49-F238E27FC236}">
                    <a16:creationId xmlns:a16="http://schemas.microsoft.com/office/drawing/2014/main" id="{20D347F3-AF28-B682-7BEC-60C469EF8EF5}"/>
                  </a:ext>
                </a:extLst>
              </p:cNvPr>
              <p:cNvSpPr txBox="1"/>
              <p:nvPr/>
            </p:nvSpPr>
            <p:spPr>
              <a:xfrm>
                <a:off x="1912177" y="3003642"/>
                <a:ext cx="894872" cy="369332"/>
              </a:xfrm>
              <a:prstGeom prst="rect">
                <a:avLst/>
              </a:prstGeom>
              <a:noFill/>
            </p:spPr>
            <p:txBody>
              <a:bodyPr wrap="square" rtlCol="0">
                <a:spAutoFit/>
              </a:bodyPr>
              <a:lstStyle/>
              <a:p>
                <a:r>
                  <a:rPr lang="en-US" dirty="0">
                    <a:solidFill>
                      <a:schemeClr val="bg1"/>
                    </a:solidFill>
                    <a:latin typeface="Avenir Next" panose="020B0503020202020204" pitchFamily="34" charset="0"/>
                  </a:rPr>
                  <a:t>Origin</a:t>
                </a:r>
              </a:p>
            </p:txBody>
          </p:sp>
        </p:grpSp>
        <p:grpSp>
          <p:nvGrpSpPr>
            <p:cNvPr id="213" name="Group 212">
              <a:extLst>
                <a:ext uri="{FF2B5EF4-FFF2-40B4-BE49-F238E27FC236}">
                  <a16:creationId xmlns:a16="http://schemas.microsoft.com/office/drawing/2014/main" id="{32ABFC74-F26F-D7B1-02AA-F70599A83AC5}"/>
                </a:ext>
              </a:extLst>
            </p:cNvPr>
            <p:cNvGrpSpPr/>
            <p:nvPr/>
          </p:nvGrpSpPr>
          <p:grpSpPr>
            <a:xfrm>
              <a:off x="5639227" y="2582625"/>
              <a:ext cx="720000" cy="748640"/>
              <a:chOff x="7531659" y="2479723"/>
              <a:chExt cx="720000" cy="748640"/>
            </a:xfrm>
          </p:grpSpPr>
          <p:sp>
            <p:nvSpPr>
              <p:cNvPr id="214" name="Oval 213">
                <a:extLst>
                  <a:ext uri="{FF2B5EF4-FFF2-40B4-BE49-F238E27FC236}">
                    <a16:creationId xmlns:a16="http://schemas.microsoft.com/office/drawing/2014/main" id="{8A526B2E-C2E1-C3AA-DC8A-65861A4A3A82}"/>
                  </a:ext>
                </a:extLst>
              </p:cNvPr>
              <p:cNvSpPr/>
              <p:nvPr/>
            </p:nvSpPr>
            <p:spPr>
              <a:xfrm>
                <a:off x="7531659" y="2479723"/>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215" name="TextBox 214">
                <a:extLst>
                  <a:ext uri="{FF2B5EF4-FFF2-40B4-BE49-F238E27FC236}">
                    <a16:creationId xmlns:a16="http://schemas.microsoft.com/office/drawing/2014/main" id="{61CE31B0-FBE3-F046-35ED-499EA44C8FEB}"/>
                  </a:ext>
                </a:extLst>
              </p:cNvPr>
              <p:cNvSpPr txBox="1"/>
              <p:nvPr/>
            </p:nvSpPr>
            <p:spPr>
              <a:xfrm>
                <a:off x="7661394" y="2582032"/>
                <a:ext cx="500846" cy="646331"/>
              </a:xfrm>
              <a:prstGeom prst="rect">
                <a:avLst/>
              </a:prstGeom>
              <a:noFill/>
            </p:spPr>
            <p:txBody>
              <a:bodyPr wrap="square" rtlCol="0">
                <a:spAutoFit/>
              </a:bodyPr>
              <a:lstStyle/>
              <a:p>
                <a:r>
                  <a:rPr lang="en-US" dirty="0">
                    <a:latin typeface="Avenir Next" panose="020B0503020202020204" pitchFamily="34" charset="0"/>
                  </a:rPr>
                  <a:t>3657</a:t>
                </a:r>
              </a:p>
            </p:txBody>
          </p:sp>
        </p:grpSp>
        <p:grpSp>
          <p:nvGrpSpPr>
            <p:cNvPr id="221" name="Group 220">
              <a:extLst>
                <a:ext uri="{FF2B5EF4-FFF2-40B4-BE49-F238E27FC236}">
                  <a16:creationId xmlns:a16="http://schemas.microsoft.com/office/drawing/2014/main" id="{F0CB29C0-13A8-7BD1-B869-9D4D62DFAA22}"/>
                </a:ext>
              </a:extLst>
            </p:cNvPr>
            <p:cNvGrpSpPr/>
            <p:nvPr/>
          </p:nvGrpSpPr>
          <p:grpSpPr>
            <a:xfrm>
              <a:off x="3906556" y="2608416"/>
              <a:ext cx="763918" cy="720000"/>
              <a:chOff x="7531659" y="2479723"/>
              <a:chExt cx="763918" cy="720000"/>
            </a:xfrm>
          </p:grpSpPr>
          <p:sp>
            <p:nvSpPr>
              <p:cNvPr id="222" name="Oval 221">
                <a:extLst>
                  <a:ext uri="{FF2B5EF4-FFF2-40B4-BE49-F238E27FC236}">
                    <a16:creationId xmlns:a16="http://schemas.microsoft.com/office/drawing/2014/main" id="{9B477829-7EB2-64DD-A28D-AE223F6ACAA6}"/>
                  </a:ext>
                </a:extLst>
              </p:cNvPr>
              <p:cNvSpPr/>
              <p:nvPr/>
            </p:nvSpPr>
            <p:spPr>
              <a:xfrm>
                <a:off x="7531659" y="2479723"/>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223" name="TextBox 222">
                <a:extLst>
                  <a:ext uri="{FF2B5EF4-FFF2-40B4-BE49-F238E27FC236}">
                    <a16:creationId xmlns:a16="http://schemas.microsoft.com/office/drawing/2014/main" id="{AA917814-D6A2-3245-1024-6ACE5F374769}"/>
                  </a:ext>
                </a:extLst>
              </p:cNvPr>
              <p:cNvSpPr txBox="1"/>
              <p:nvPr/>
            </p:nvSpPr>
            <p:spPr>
              <a:xfrm>
                <a:off x="7580039" y="2695251"/>
                <a:ext cx="715538" cy="353943"/>
              </a:xfrm>
              <a:prstGeom prst="rect">
                <a:avLst/>
              </a:prstGeom>
              <a:noFill/>
            </p:spPr>
            <p:txBody>
              <a:bodyPr wrap="square" rtlCol="0">
                <a:spAutoFit/>
              </a:bodyPr>
              <a:lstStyle/>
              <a:p>
                <a:r>
                  <a:rPr lang="en-US" sz="1700" b="1" dirty="0">
                    <a:latin typeface="Avenir Next" panose="020B0503020202020204" pitchFamily="34" charset="0"/>
                  </a:rPr>
                  <a:t>CVD</a:t>
                </a:r>
              </a:p>
            </p:txBody>
          </p:sp>
        </p:grpSp>
      </p:grpSp>
      <p:sp>
        <p:nvSpPr>
          <p:cNvPr id="3" name="TextBox 2">
            <a:extLst>
              <a:ext uri="{FF2B5EF4-FFF2-40B4-BE49-F238E27FC236}">
                <a16:creationId xmlns:a16="http://schemas.microsoft.com/office/drawing/2014/main" id="{DCAF5EF7-A49C-3D95-6E00-1663733FC54B}"/>
              </a:ext>
            </a:extLst>
          </p:cNvPr>
          <p:cNvSpPr txBox="1"/>
          <p:nvPr/>
        </p:nvSpPr>
        <p:spPr>
          <a:xfrm>
            <a:off x="5272087" y="7000876"/>
            <a:ext cx="1799467" cy="323165"/>
          </a:xfrm>
          <a:prstGeom prst="rect">
            <a:avLst/>
          </a:prstGeom>
          <a:noFill/>
        </p:spPr>
        <p:txBody>
          <a:bodyPr wrap="none" rtlCol="0">
            <a:spAutoFit/>
          </a:bodyPr>
          <a:lstStyle/>
          <a:p>
            <a:r>
              <a:rPr lang="en-US" sz="1500" dirty="0">
                <a:solidFill>
                  <a:srgbClr val="FF0000"/>
                </a:solidFill>
                <a:latin typeface="Avenir Next" panose="020B0503020202020204" pitchFamily="34" charset="0"/>
              </a:rPr>
              <a:t>Response Variable</a:t>
            </a:r>
          </a:p>
        </p:txBody>
      </p:sp>
      <p:sp>
        <p:nvSpPr>
          <p:cNvPr id="5" name="Rounded Rectangle 4">
            <a:extLst>
              <a:ext uri="{FF2B5EF4-FFF2-40B4-BE49-F238E27FC236}">
                <a16:creationId xmlns:a16="http://schemas.microsoft.com/office/drawing/2014/main" id="{6764FD9F-4053-DD39-3C89-330689943214}"/>
              </a:ext>
            </a:extLst>
          </p:cNvPr>
          <p:cNvSpPr/>
          <p:nvPr/>
        </p:nvSpPr>
        <p:spPr>
          <a:xfrm>
            <a:off x="0" y="3770415"/>
            <a:ext cx="4227615" cy="3087585"/>
          </a:xfrm>
          <a:prstGeom prst="roundRect">
            <a:avLst>
              <a:gd name="adj" fmla="val 0"/>
            </a:avLst>
          </a:prstGeom>
          <a:solidFill>
            <a:schemeClr val="bg1">
              <a:alpha val="8998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F9FDF382-B7FB-78E5-114C-A20EF626AD8E}"/>
              </a:ext>
            </a:extLst>
          </p:cNvPr>
          <p:cNvSpPr/>
          <p:nvPr/>
        </p:nvSpPr>
        <p:spPr>
          <a:xfrm>
            <a:off x="7964385" y="3770415"/>
            <a:ext cx="4227615" cy="3087585"/>
          </a:xfrm>
          <a:prstGeom prst="roundRect">
            <a:avLst>
              <a:gd name="adj" fmla="val 0"/>
            </a:avLst>
          </a:prstGeom>
          <a:solidFill>
            <a:schemeClr val="bg1">
              <a:alpha val="8998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C5A9E73A-D2CB-DCE0-D922-C2237BE79795}"/>
              </a:ext>
            </a:extLst>
          </p:cNvPr>
          <p:cNvSpPr/>
          <p:nvPr/>
        </p:nvSpPr>
        <p:spPr>
          <a:xfrm>
            <a:off x="5607516" y="2462955"/>
            <a:ext cx="900000" cy="900000"/>
          </a:xfrm>
          <a:prstGeom prst="ellipse">
            <a:avLst/>
          </a:prstGeom>
          <a:noFill/>
          <a:ln w="76200">
            <a:solidFill>
              <a:srgbClr val="F9C46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5300028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61" name="Straight Connector 60">
            <a:extLst>
              <a:ext uri="{FF2B5EF4-FFF2-40B4-BE49-F238E27FC236}">
                <a16:creationId xmlns:a16="http://schemas.microsoft.com/office/drawing/2014/main" id="{E68EA752-9ACF-FDA5-AD71-A83F791F49C9}"/>
              </a:ext>
            </a:extLst>
          </p:cNvPr>
          <p:cNvCxnSpPr>
            <a:cxnSpLocks/>
          </p:cNvCxnSpPr>
          <p:nvPr/>
        </p:nvCxnSpPr>
        <p:spPr>
          <a:xfrm flipH="1">
            <a:off x="6095971" y="3346935"/>
            <a:ext cx="58" cy="805500"/>
          </a:xfrm>
          <a:prstGeom prst="line">
            <a:avLst/>
          </a:prstGeom>
          <a:ln w="25400">
            <a:solidFill>
              <a:schemeClr val="tx1">
                <a:lumMod val="65000"/>
                <a:lumOff val="35000"/>
              </a:schemeClr>
            </a:solidFill>
          </a:ln>
        </p:spPr>
        <p:style>
          <a:lnRef idx="2">
            <a:schemeClr val="accent1"/>
          </a:lnRef>
          <a:fillRef idx="0">
            <a:schemeClr val="accent1"/>
          </a:fillRef>
          <a:effectRef idx="1">
            <a:schemeClr val="accent1"/>
          </a:effectRef>
          <a:fontRef idx="minor">
            <a:schemeClr val="tx1"/>
          </a:fontRef>
        </p:style>
      </p:cxnSp>
      <p:grpSp>
        <p:nvGrpSpPr>
          <p:cNvPr id="12" name="Group 11">
            <a:extLst>
              <a:ext uri="{FF2B5EF4-FFF2-40B4-BE49-F238E27FC236}">
                <a16:creationId xmlns:a16="http://schemas.microsoft.com/office/drawing/2014/main" id="{3DC82401-4170-141F-BEDA-313C3794705E}"/>
              </a:ext>
            </a:extLst>
          </p:cNvPr>
          <p:cNvGrpSpPr/>
          <p:nvPr/>
        </p:nvGrpSpPr>
        <p:grpSpPr>
          <a:xfrm>
            <a:off x="-7334583" y="4190297"/>
            <a:ext cx="73748343" cy="1955238"/>
            <a:chOff x="-14964127" y="4190297"/>
            <a:chExt cx="73748343" cy="1955238"/>
          </a:xfrm>
        </p:grpSpPr>
        <p:grpSp>
          <p:nvGrpSpPr>
            <p:cNvPr id="204" name="Group 203">
              <a:extLst>
                <a:ext uri="{FF2B5EF4-FFF2-40B4-BE49-F238E27FC236}">
                  <a16:creationId xmlns:a16="http://schemas.microsoft.com/office/drawing/2014/main" id="{0626AE25-DE86-E212-7608-5D44FB9C1F0E}"/>
                </a:ext>
              </a:extLst>
            </p:cNvPr>
            <p:cNvGrpSpPr/>
            <p:nvPr/>
          </p:nvGrpSpPr>
          <p:grpSpPr>
            <a:xfrm>
              <a:off x="-14964127" y="4190297"/>
              <a:ext cx="3132175" cy="1955238"/>
              <a:chOff x="373025" y="4127718"/>
              <a:chExt cx="3132175" cy="1955238"/>
            </a:xfrm>
          </p:grpSpPr>
          <p:sp>
            <p:nvSpPr>
              <p:cNvPr id="244" name="TextBox 243">
                <a:extLst>
                  <a:ext uri="{FF2B5EF4-FFF2-40B4-BE49-F238E27FC236}">
                    <a16:creationId xmlns:a16="http://schemas.microsoft.com/office/drawing/2014/main" id="{0A3A12E3-48E8-62D7-043E-F5BD22F71ED7}"/>
                  </a:ext>
                </a:extLst>
              </p:cNvPr>
              <p:cNvSpPr txBox="1"/>
              <p:nvPr/>
            </p:nvSpPr>
            <p:spPr>
              <a:xfrm>
                <a:off x="373025" y="4420963"/>
                <a:ext cx="3132175" cy="1661993"/>
              </a:xfrm>
              <a:prstGeom prst="rect">
                <a:avLst/>
              </a:prstGeom>
              <a:noFill/>
            </p:spPr>
            <p:txBody>
              <a:bodyPr wrap="square" rtlCol="0">
                <a:spAutoFit/>
              </a:bodyPr>
              <a:lstStyle/>
              <a:p>
                <a:pPr algn="ctr"/>
                <a:r>
                  <a:rPr lang="en-US" sz="1700" dirty="0">
                    <a:solidFill>
                      <a:schemeClr val="tx1">
                        <a:lumMod val="65000"/>
                        <a:lumOff val="35000"/>
                      </a:schemeClr>
                    </a:solidFill>
                    <a:latin typeface="Avenir Next" panose="020B0503020202020204" pitchFamily="34" charset="0"/>
                  </a:rPr>
                  <a:t>In the Dataset, there are in total 3,657  data points available </a:t>
                </a:r>
                <a:r>
                  <a:rPr lang="en-IN" sz="1700" b="0" i="0" u="none" strike="noStrike" dirty="0">
                    <a:solidFill>
                      <a:schemeClr val="tx1">
                        <a:lumMod val="65000"/>
                        <a:lumOff val="35000"/>
                      </a:schemeClr>
                    </a:solidFill>
                    <a:effectLst/>
                    <a:latin typeface="Avenir Next" panose="020B0503020202020204" pitchFamily="34" charset="0"/>
                  </a:rPr>
                  <a:t>encompassing various demographic, behavioural, and medical risk factors. </a:t>
                </a:r>
                <a:endParaRPr lang="en-US" sz="1700" dirty="0">
                  <a:solidFill>
                    <a:schemeClr val="tx1">
                      <a:lumMod val="65000"/>
                      <a:lumOff val="35000"/>
                    </a:schemeClr>
                  </a:solidFill>
                  <a:latin typeface="Avenir Next" panose="020B0503020202020204" pitchFamily="34" charset="0"/>
                </a:endParaRPr>
              </a:p>
            </p:txBody>
          </p:sp>
          <p:sp>
            <p:nvSpPr>
              <p:cNvPr id="245" name="TextBox 244">
                <a:extLst>
                  <a:ext uri="{FF2B5EF4-FFF2-40B4-BE49-F238E27FC236}">
                    <a16:creationId xmlns:a16="http://schemas.microsoft.com/office/drawing/2014/main" id="{D215743E-D79C-878E-A32E-630453A869E9}"/>
                  </a:ext>
                </a:extLst>
              </p:cNvPr>
              <p:cNvSpPr txBox="1"/>
              <p:nvPr/>
            </p:nvSpPr>
            <p:spPr>
              <a:xfrm>
                <a:off x="849246" y="4127718"/>
                <a:ext cx="2424500" cy="400110"/>
              </a:xfrm>
              <a:prstGeom prst="rect">
                <a:avLst/>
              </a:prstGeom>
              <a:noFill/>
            </p:spPr>
            <p:txBody>
              <a:bodyPr wrap="square" rtlCol="0">
                <a:spAutoFit/>
              </a:bodyPr>
              <a:lstStyle/>
              <a:p>
                <a:r>
                  <a:rPr lang="en-US" sz="2000" b="1" dirty="0">
                    <a:latin typeface="Avenir Next" panose="020B0503020202020204" pitchFamily="34" charset="0"/>
                  </a:rPr>
                  <a:t>No of Datapoints</a:t>
                </a:r>
              </a:p>
            </p:txBody>
          </p:sp>
        </p:grpSp>
        <p:grpSp>
          <p:nvGrpSpPr>
            <p:cNvPr id="203" name="Group 202">
              <a:extLst>
                <a:ext uri="{FF2B5EF4-FFF2-40B4-BE49-F238E27FC236}">
                  <a16:creationId xmlns:a16="http://schemas.microsoft.com/office/drawing/2014/main" id="{49229A37-13D3-DA7F-50E3-4F0C870A3206}"/>
                </a:ext>
              </a:extLst>
            </p:cNvPr>
            <p:cNvGrpSpPr/>
            <p:nvPr/>
          </p:nvGrpSpPr>
          <p:grpSpPr>
            <a:xfrm>
              <a:off x="-11018406" y="4190297"/>
              <a:ext cx="3132175" cy="1451068"/>
              <a:chOff x="4529913" y="4127718"/>
              <a:chExt cx="3132175" cy="1451068"/>
            </a:xfrm>
          </p:grpSpPr>
          <p:sp>
            <p:nvSpPr>
              <p:cNvPr id="253" name="TextBox 252">
                <a:extLst>
                  <a:ext uri="{FF2B5EF4-FFF2-40B4-BE49-F238E27FC236}">
                    <a16:creationId xmlns:a16="http://schemas.microsoft.com/office/drawing/2014/main" id="{F4D38451-15EE-27A8-C47F-9D0D6D287F0C}"/>
                  </a:ext>
                </a:extLst>
              </p:cNvPr>
              <p:cNvSpPr txBox="1"/>
              <p:nvPr/>
            </p:nvSpPr>
            <p:spPr>
              <a:xfrm>
                <a:off x="4529913" y="4440013"/>
                <a:ext cx="3132175" cy="1138773"/>
              </a:xfrm>
              <a:prstGeom prst="rect">
                <a:avLst/>
              </a:prstGeom>
              <a:noFill/>
            </p:spPr>
            <p:txBody>
              <a:bodyPr wrap="square" rtlCol="0">
                <a:spAutoFit/>
              </a:bodyPr>
              <a:lstStyle/>
              <a:p>
                <a:r>
                  <a:rPr lang="en-US" sz="1700" dirty="0">
                    <a:solidFill>
                      <a:schemeClr val="tx1">
                        <a:lumMod val="65000"/>
                        <a:lumOff val="35000"/>
                      </a:schemeClr>
                    </a:solidFill>
                    <a:latin typeface="Avenir Next" panose="020B0503020202020204" pitchFamily="34" charset="0"/>
                  </a:rPr>
                  <a:t>This Cardiovascular Disease Dataset Dataset Was collected from the UCI Machine Learning Library </a:t>
                </a:r>
              </a:p>
            </p:txBody>
          </p:sp>
          <p:sp>
            <p:nvSpPr>
              <p:cNvPr id="254" name="TextBox 253">
                <a:extLst>
                  <a:ext uri="{FF2B5EF4-FFF2-40B4-BE49-F238E27FC236}">
                    <a16:creationId xmlns:a16="http://schemas.microsoft.com/office/drawing/2014/main" id="{246BAA6E-1207-1739-C76E-CFA3E77C0F8B}"/>
                  </a:ext>
                </a:extLst>
              </p:cNvPr>
              <p:cNvSpPr txBox="1"/>
              <p:nvPr/>
            </p:nvSpPr>
            <p:spPr>
              <a:xfrm>
                <a:off x="4529913" y="4127718"/>
                <a:ext cx="2898998" cy="400110"/>
              </a:xfrm>
              <a:prstGeom prst="rect">
                <a:avLst/>
              </a:prstGeom>
              <a:noFill/>
            </p:spPr>
            <p:txBody>
              <a:bodyPr wrap="square" rtlCol="0">
                <a:spAutoFit/>
              </a:bodyPr>
              <a:lstStyle/>
              <a:p>
                <a:r>
                  <a:rPr lang="en-US" sz="2000" b="1" dirty="0">
                    <a:latin typeface="Avenir Next" panose="020B0503020202020204" pitchFamily="34" charset="0"/>
                  </a:rPr>
                  <a:t>Origin Of the Dataset</a:t>
                </a:r>
              </a:p>
            </p:txBody>
          </p:sp>
        </p:grpSp>
        <p:grpSp>
          <p:nvGrpSpPr>
            <p:cNvPr id="77" name="Group 76">
              <a:extLst>
                <a:ext uri="{FF2B5EF4-FFF2-40B4-BE49-F238E27FC236}">
                  <a16:creationId xmlns:a16="http://schemas.microsoft.com/office/drawing/2014/main" id="{FB6FA891-9134-6E15-3AB7-018CE178F507}"/>
                </a:ext>
              </a:extLst>
            </p:cNvPr>
            <p:cNvGrpSpPr/>
            <p:nvPr/>
          </p:nvGrpSpPr>
          <p:grpSpPr>
            <a:xfrm>
              <a:off x="576364" y="4190297"/>
              <a:ext cx="3132175" cy="946898"/>
              <a:chOff x="4559893" y="4187216"/>
              <a:chExt cx="3132175" cy="946898"/>
            </a:xfrm>
          </p:grpSpPr>
          <p:sp>
            <p:nvSpPr>
              <p:cNvPr id="62" name="TextBox 61">
                <a:extLst>
                  <a:ext uri="{FF2B5EF4-FFF2-40B4-BE49-F238E27FC236}">
                    <a16:creationId xmlns:a16="http://schemas.microsoft.com/office/drawing/2014/main" id="{DA07F8DC-C202-353E-0FF9-729945C69592}"/>
                  </a:ext>
                </a:extLst>
              </p:cNvPr>
              <p:cNvSpPr txBox="1"/>
              <p:nvPr/>
            </p:nvSpPr>
            <p:spPr>
              <a:xfrm>
                <a:off x="4559893" y="4518561"/>
                <a:ext cx="3132175" cy="615553"/>
              </a:xfrm>
              <a:prstGeom prst="rect">
                <a:avLst/>
              </a:prstGeom>
              <a:noFill/>
            </p:spPr>
            <p:txBody>
              <a:bodyPr wrap="square" rtlCol="0">
                <a:spAutoFit/>
              </a:bodyPr>
              <a:lstStyle/>
              <a:p>
                <a:pPr algn="ctr"/>
                <a:r>
                  <a:rPr lang="en-IN" sz="1700" b="0" i="0" u="none" strike="noStrike" dirty="0">
                    <a:solidFill>
                      <a:srgbClr val="595959"/>
                    </a:solidFill>
                    <a:effectLst/>
                    <a:latin typeface="Avenir Next" panose="020B0503020202020204" pitchFamily="34" charset="0"/>
                  </a:rPr>
                  <a:t>Categorical ( Nominal )</a:t>
                </a:r>
              </a:p>
              <a:p>
                <a:pPr algn="ctr"/>
                <a:r>
                  <a:rPr lang="en-IN" sz="1700" b="0" i="0" u="none" strike="noStrike" dirty="0">
                    <a:solidFill>
                      <a:srgbClr val="595959"/>
                    </a:solidFill>
                    <a:effectLst/>
                    <a:latin typeface="Avenir Next" panose="020B0503020202020204" pitchFamily="34" charset="0"/>
                  </a:rPr>
                  <a:t>0 = Female , 1 = male</a:t>
                </a:r>
                <a:endParaRPr lang="en-US" sz="1700" dirty="0">
                  <a:solidFill>
                    <a:srgbClr val="595959"/>
                  </a:solidFill>
                  <a:latin typeface="Avenir Next" panose="020B0503020202020204" pitchFamily="34" charset="0"/>
                </a:endParaRPr>
              </a:p>
            </p:txBody>
          </p:sp>
          <p:sp>
            <p:nvSpPr>
              <p:cNvPr id="76" name="TextBox 75">
                <a:extLst>
                  <a:ext uri="{FF2B5EF4-FFF2-40B4-BE49-F238E27FC236}">
                    <a16:creationId xmlns:a16="http://schemas.microsoft.com/office/drawing/2014/main" id="{35E7D9E6-7DB6-25A6-56CC-0C82655240D7}"/>
                  </a:ext>
                </a:extLst>
              </p:cNvPr>
              <p:cNvSpPr txBox="1"/>
              <p:nvPr/>
            </p:nvSpPr>
            <p:spPr>
              <a:xfrm>
                <a:off x="5763318" y="4187216"/>
                <a:ext cx="725324" cy="400110"/>
              </a:xfrm>
              <a:prstGeom prst="rect">
                <a:avLst/>
              </a:prstGeom>
              <a:noFill/>
            </p:spPr>
            <p:txBody>
              <a:bodyPr wrap="square" rtlCol="0">
                <a:spAutoFit/>
              </a:bodyPr>
              <a:lstStyle/>
              <a:p>
                <a:r>
                  <a:rPr lang="en-US" sz="2000" b="1" dirty="0">
                    <a:latin typeface="Avenir Next" panose="020B0503020202020204" pitchFamily="34" charset="0"/>
                  </a:rPr>
                  <a:t>Sex</a:t>
                </a:r>
              </a:p>
            </p:txBody>
          </p:sp>
        </p:grpSp>
        <p:grpSp>
          <p:nvGrpSpPr>
            <p:cNvPr id="247" name="Group 246">
              <a:extLst>
                <a:ext uri="{FF2B5EF4-FFF2-40B4-BE49-F238E27FC236}">
                  <a16:creationId xmlns:a16="http://schemas.microsoft.com/office/drawing/2014/main" id="{9641C33F-467D-45DB-82F5-7F897E31989B}"/>
                </a:ext>
              </a:extLst>
            </p:cNvPr>
            <p:cNvGrpSpPr/>
            <p:nvPr/>
          </p:nvGrpSpPr>
          <p:grpSpPr>
            <a:xfrm>
              <a:off x="-7072685" y="4190297"/>
              <a:ext cx="3132175" cy="1955238"/>
              <a:chOff x="4559893" y="4225316"/>
              <a:chExt cx="3132175" cy="1955238"/>
            </a:xfrm>
          </p:grpSpPr>
          <p:sp>
            <p:nvSpPr>
              <p:cNvPr id="248" name="TextBox 247">
                <a:extLst>
                  <a:ext uri="{FF2B5EF4-FFF2-40B4-BE49-F238E27FC236}">
                    <a16:creationId xmlns:a16="http://schemas.microsoft.com/office/drawing/2014/main" id="{493216AB-1C78-7DE6-4551-7D17EF975ED4}"/>
                  </a:ext>
                </a:extLst>
              </p:cNvPr>
              <p:cNvSpPr txBox="1"/>
              <p:nvPr/>
            </p:nvSpPr>
            <p:spPr>
              <a:xfrm>
                <a:off x="4559893" y="4518561"/>
                <a:ext cx="3132175" cy="1661993"/>
              </a:xfrm>
              <a:prstGeom prst="rect">
                <a:avLst/>
              </a:prstGeom>
              <a:noFill/>
            </p:spPr>
            <p:txBody>
              <a:bodyPr wrap="square" rtlCol="0">
                <a:spAutoFit/>
              </a:bodyPr>
              <a:lstStyle/>
              <a:p>
                <a:pPr algn="ctr"/>
                <a:r>
                  <a:rPr lang="en-US" sz="1700" dirty="0">
                    <a:solidFill>
                      <a:srgbClr val="595959"/>
                    </a:solidFill>
                    <a:latin typeface="Avenir Next" panose="020B0503020202020204" pitchFamily="34" charset="0"/>
                  </a:rPr>
                  <a:t>In the Dataset, there are in total 3,657  data points available </a:t>
                </a:r>
                <a:r>
                  <a:rPr lang="en-IN" sz="1700" b="0" i="0" u="none" strike="noStrike" dirty="0">
                    <a:solidFill>
                      <a:srgbClr val="595959"/>
                    </a:solidFill>
                    <a:effectLst/>
                    <a:latin typeface="Avenir Next" panose="020B0503020202020204" pitchFamily="34" charset="0"/>
                  </a:rPr>
                  <a:t>encompassing various demographic, behavioural, and medical risk factors. </a:t>
                </a:r>
                <a:endParaRPr lang="en-US" sz="1700" dirty="0">
                  <a:solidFill>
                    <a:srgbClr val="595959"/>
                  </a:solidFill>
                  <a:latin typeface="Avenir Next" panose="020B0503020202020204" pitchFamily="34" charset="0"/>
                </a:endParaRPr>
              </a:p>
            </p:txBody>
          </p:sp>
          <p:sp>
            <p:nvSpPr>
              <p:cNvPr id="249" name="TextBox 248">
                <a:extLst>
                  <a:ext uri="{FF2B5EF4-FFF2-40B4-BE49-F238E27FC236}">
                    <a16:creationId xmlns:a16="http://schemas.microsoft.com/office/drawing/2014/main" id="{C727592D-80B8-0D4A-AEBD-367A27EDD6AB}"/>
                  </a:ext>
                </a:extLst>
              </p:cNvPr>
              <p:cNvSpPr txBox="1"/>
              <p:nvPr/>
            </p:nvSpPr>
            <p:spPr>
              <a:xfrm>
                <a:off x="4902793" y="4225316"/>
                <a:ext cx="2677858" cy="400110"/>
              </a:xfrm>
              <a:prstGeom prst="rect">
                <a:avLst/>
              </a:prstGeom>
              <a:noFill/>
            </p:spPr>
            <p:txBody>
              <a:bodyPr wrap="square" rtlCol="0">
                <a:spAutoFit/>
              </a:bodyPr>
              <a:lstStyle/>
              <a:p>
                <a:r>
                  <a:rPr lang="en-US" sz="2000" b="1" dirty="0">
                    <a:latin typeface="Avenir Next" panose="020B0503020202020204" pitchFamily="34" charset="0"/>
                  </a:rPr>
                  <a:t>No of Datapoints</a:t>
                </a:r>
              </a:p>
            </p:txBody>
          </p:sp>
        </p:grpSp>
        <p:grpSp>
          <p:nvGrpSpPr>
            <p:cNvPr id="267" name="Group 266">
              <a:extLst>
                <a:ext uri="{FF2B5EF4-FFF2-40B4-BE49-F238E27FC236}">
                  <a16:creationId xmlns:a16="http://schemas.microsoft.com/office/drawing/2014/main" id="{1064413D-579E-6A53-523B-80BD7255F90D}"/>
                </a:ext>
              </a:extLst>
            </p:cNvPr>
            <p:cNvGrpSpPr/>
            <p:nvPr/>
          </p:nvGrpSpPr>
          <p:grpSpPr>
            <a:xfrm>
              <a:off x="12413527" y="4190297"/>
              <a:ext cx="3132175" cy="886496"/>
              <a:chOff x="17802997" y="4046282"/>
              <a:chExt cx="3132175" cy="886496"/>
            </a:xfrm>
          </p:grpSpPr>
          <p:sp>
            <p:nvSpPr>
              <p:cNvPr id="258" name="TextBox 257">
                <a:extLst>
                  <a:ext uri="{FF2B5EF4-FFF2-40B4-BE49-F238E27FC236}">
                    <a16:creationId xmlns:a16="http://schemas.microsoft.com/office/drawing/2014/main" id="{84D888D2-5131-ED72-00AD-9E95FD5CE89E}"/>
                  </a:ext>
                </a:extLst>
              </p:cNvPr>
              <p:cNvSpPr txBox="1"/>
              <p:nvPr/>
            </p:nvSpPr>
            <p:spPr>
              <a:xfrm>
                <a:off x="17802997" y="4317225"/>
                <a:ext cx="3132175" cy="61555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0 = Don’t Smoke , 1 = Smoke</a:t>
                </a:r>
                <a:endParaRPr lang="en-IN" sz="1700" b="0" dirty="0">
                  <a:solidFill>
                    <a:srgbClr val="595959"/>
                  </a:solidFill>
                  <a:effectLst/>
                  <a:latin typeface="Avenir Next" panose="020B0503020202020204" pitchFamily="34" charset="0"/>
                </a:endParaRPr>
              </a:p>
            </p:txBody>
          </p:sp>
          <p:sp>
            <p:nvSpPr>
              <p:cNvPr id="259" name="TextBox 258">
                <a:extLst>
                  <a:ext uri="{FF2B5EF4-FFF2-40B4-BE49-F238E27FC236}">
                    <a16:creationId xmlns:a16="http://schemas.microsoft.com/office/drawing/2014/main" id="{F959056C-15C3-EB99-1504-F5BCFBE632AE}"/>
                  </a:ext>
                </a:extLst>
              </p:cNvPr>
              <p:cNvSpPr txBox="1"/>
              <p:nvPr/>
            </p:nvSpPr>
            <p:spPr>
              <a:xfrm>
                <a:off x="18345294" y="4046282"/>
                <a:ext cx="2003508" cy="369332"/>
              </a:xfrm>
              <a:prstGeom prst="rect">
                <a:avLst/>
              </a:prstGeom>
              <a:noFill/>
            </p:spPr>
            <p:txBody>
              <a:bodyPr wrap="square" rtlCol="0">
                <a:spAutoFit/>
              </a:bodyPr>
              <a:lstStyle/>
              <a:p>
                <a:r>
                  <a:rPr lang="en-IN" sz="1800" b="1" i="0" u="none" strike="noStrike" dirty="0">
                    <a:solidFill>
                      <a:srgbClr val="000000"/>
                    </a:solidFill>
                    <a:effectLst/>
                    <a:latin typeface="Avenir Next" panose="020B0503020202020204" pitchFamily="34" charset="0"/>
                  </a:rPr>
                  <a:t>Current Smoker</a:t>
                </a:r>
                <a:endParaRPr lang="en-US" sz="2000" b="1" dirty="0">
                  <a:latin typeface="Avenir Next" panose="020B0503020202020204" pitchFamily="34" charset="0"/>
                </a:endParaRPr>
              </a:p>
            </p:txBody>
          </p:sp>
        </p:grpSp>
        <p:grpSp>
          <p:nvGrpSpPr>
            <p:cNvPr id="266" name="Group 265">
              <a:extLst>
                <a:ext uri="{FF2B5EF4-FFF2-40B4-BE49-F238E27FC236}">
                  <a16:creationId xmlns:a16="http://schemas.microsoft.com/office/drawing/2014/main" id="{85716710-A6E7-2015-91B5-7E28BA729F5E}"/>
                </a:ext>
              </a:extLst>
            </p:cNvPr>
            <p:cNvGrpSpPr/>
            <p:nvPr/>
          </p:nvGrpSpPr>
          <p:grpSpPr>
            <a:xfrm>
              <a:off x="4522085" y="4190297"/>
              <a:ext cx="3132175" cy="908799"/>
              <a:chOff x="14645269" y="4322683"/>
              <a:chExt cx="3132175" cy="908799"/>
            </a:xfrm>
          </p:grpSpPr>
          <p:sp>
            <p:nvSpPr>
              <p:cNvPr id="264" name="TextBox 263">
                <a:extLst>
                  <a:ext uri="{FF2B5EF4-FFF2-40B4-BE49-F238E27FC236}">
                    <a16:creationId xmlns:a16="http://schemas.microsoft.com/office/drawing/2014/main" id="{C5962BC8-CF10-0D47-27BF-C53477ADBB55}"/>
                  </a:ext>
                </a:extLst>
              </p:cNvPr>
              <p:cNvSpPr txBox="1"/>
              <p:nvPr/>
            </p:nvSpPr>
            <p:spPr>
              <a:xfrm>
                <a:off x="14645269" y="4615929"/>
                <a:ext cx="3132175" cy="615553"/>
              </a:xfrm>
              <a:prstGeom prst="rect">
                <a:avLst/>
              </a:prstGeom>
              <a:noFill/>
            </p:spPr>
            <p:txBody>
              <a:bodyPr wrap="square" rtlCol="0">
                <a:spAutoFit/>
              </a:bodyPr>
              <a:lstStyle/>
              <a:p>
                <a:pPr algn="ctr"/>
                <a:r>
                  <a:rPr lang="en-IN" sz="1700" b="0" i="0" u="none" strike="noStrike" dirty="0">
                    <a:solidFill>
                      <a:srgbClr val="595959"/>
                    </a:solidFill>
                    <a:effectLst/>
                    <a:latin typeface="Avenir Next" panose="020B0503020202020204" pitchFamily="34" charset="0"/>
                  </a:rPr>
                  <a:t>Continuous </a:t>
                </a:r>
              </a:p>
              <a:p>
                <a:pPr algn="ctr"/>
                <a:r>
                  <a:rPr lang="en-IN" sz="1700" b="0" i="0" u="none" strike="noStrike" dirty="0">
                    <a:solidFill>
                      <a:srgbClr val="595959"/>
                    </a:solidFill>
                    <a:effectLst/>
                    <a:latin typeface="Avenir Next" panose="020B0503020202020204" pitchFamily="34" charset="0"/>
                  </a:rPr>
                  <a:t>Age in years</a:t>
                </a:r>
                <a:endParaRPr lang="en-US" sz="1700" dirty="0">
                  <a:solidFill>
                    <a:srgbClr val="595959"/>
                  </a:solidFill>
                  <a:latin typeface="Avenir Next" panose="020B0503020202020204" pitchFamily="34" charset="0"/>
                </a:endParaRPr>
              </a:p>
            </p:txBody>
          </p:sp>
          <p:sp>
            <p:nvSpPr>
              <p:cNvPr id="265" name="TextBox 264">
                <a:extLst>
                  <a:ext uri="{FF2B5EF4-FFF2-40B4-BE49-F238E27FC236}">
                    <a16:creationId xmlns:a16="http://schemas.microsoft.com/office/drawing/2014/main" id="{47CB2E70-612B-6C9E-7A6A-41DCF3BFB8B8}"/>
                  </a:ext>
                </a:extLst>
              </p:cNvPr>
              <p:cNvSpPr txBox="1"/>
              <p:nvPr/>
            </p:nvSpPr>
            <p:spPr>
              <a:xfrm>
                <a:off x="15875129" y="4322683"/>
                <a:ext cx="672455" cy="376571"/>
              </a:xfrm>
              <a:prstGeom prst="rect">
                <a:avLst/>
              </a:prstGeom>
              <a:noFill/>
            </p:spPr>
            <p:txBody>
              <a:bodyPr wrap="square" rtlCol="0">
                <a:spAutoFit/>
              </a:bodyPr>
              <a:lstStyle/>
              <a:p>
                <a:r>
                  <a:rPr lang="en-IN" sz="1800" b="1" i="0" u="none" strike="noStrike" dirty="0">
                    <a:solidFill>
                      <a:srgbClr val="000000"/>
                    </a:solidFill>
                    <a:effectLst/>
                    <a:latin typeface="Avenir Next" panose="020B0503020202020204" pitchFamily="34" charset="0"/>
                  </a:rPr>
                  <a:t>Age</a:t>
                </a:r>
                <a:endParaRPr lang="en-US" sz="2000" b="1" dirty="0">
                  <a:latin typeface="Avenir Next" panose="020B0503020202020204" pitchFamily="34" charset="0"/>
                </a:endParaRPr>
              </a:p>
            </p:txBody>
          </p:sp>
        </p:grpSp>
        <p:grpSp>
          <p:nvGrpSpPr>
            <p:cNvPr id="268" name="Group 267">
              <a:extLst>
                <a:ext uri="{FF2B5EF4-FFF2-40B4-BE49-F238E27FC236}">
                  <a16:creationId xmlns:a16="http://schemas.microsoft.com/office/drawing/2014/main" id="{6023462F-1745-B546-CF1D-CD8F23D320D6}"/>
                </a:ext>
              </a:extLst>
            </p:cNvPr>
            <p:cNvGrpSpPr/>
            <p:nvPr/>
          </p:nvGrpSpPr>
          <p:grpSpPr>
            <a:xfrm>
              <a:off x="8467806" y="4190297"/>
              <a:ext cx="3132175" cy="1932936"/>
              <a:chOff x="17802997" y="4046282"/>
              <a:chExt cx="3132175" cy="1932936"/>
            </a:xfrm>
          </p:grpSpPr>
          <p:sp>
            <p:nvSpPr>
              <p:cNvPr id="269" name="TextBox 268">
                <a:extLst>
                  <a:ext uri="{FF2B5EF4-FFF2-40B4-BE49-F238E27FC236}">
                    <a16:creationId xmlns:a16="http://schemas.microsoft.com/office/drawing/2014/main" id="{502E6C2F-EAFC-E05D-4126-D0591D21CB69}"/>
                  </a:ext>
                </a:extLst>
              </p:cNvPr>
              <p:cNvSpPr txBox="1"/>
              <p:nvPr/>
            </p:nvSpPr>
            <p:spPr>
              <a:xfrm>
                <a:off x="17802997" y="4317225"/>
                <a:ext cx="3132175" cy="166199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Denotes the Education Level of the individual.</a:t>
                </a:r>
                <a:endParaRPr lang="en-IN" sz="1700" b="0"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1 : Pre-College Level</a:t>
                </a:r>
                <a:endParaRPr lang="en-IN" sz="1700" b="0"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2 : Undergrad Level</a:t>
                </a:r>
                <a:endParaRPr lang="en-IN" sz="1700" b="0"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3 : Postgrad Level</a:t>
                </a:r>
                <a:endParaRPr lang="en-IN" sz="1700" b="0" dirty="0">
                  <a:solidFill>
                    <a:srgbClr val="595959"/>
                  </a:solidFill>
                  <a:effectLst/>
                  <a:latin typeface="Avenir Next" panose="020B0503020202020204" pitchFamily="34" charset="0"/>
                </a:endParaRPr>
              </a:p>
            </p:txBody>
          </p:sp>
          <p:sp>
            <p:nvSpPr>
              <p:cNvPr id="270" name="TextBox 269">
                <a:extLst>
                  <a:ext uri="{FF2B5EF4-FFF2-40B4-BE49-F238E27FC236}">
                    <a16:creationId xmlns:a16="http://schemas.microsoft.com/office/drawing/2014/main" id="{67B25760-B298-68A2-4DAE-9A5A92B12251}"/>
                  </a:ext>
                </a:extLst>
              </p:cNvPr>
              <p:cNvSpPr txBox="1"/>
              <p:nvPr/>
            </p:nvSpPr>
            <p:spPr>
              <a:xfrm>
                <a:off x="18749054" y="4046282"/>
                <a:ext cx="1322224" cy="369332"/>
              </a:xfrm>
              <a:prstGeom prst="rect">
                <a:avLst/>
              </a:prstGeom>
              <a:noFill/>
            </p:spPr>
            <p:txBody>
              <a:bodyPr wrap="square" rtlCol="0">
                <a:spAutoFit/>
              </a:bodyPr>
              <a:lstStyle/>
              <a:p>
                <a:r>
                  <a:rPr lang="en-IN" sz="1800" b="1" i="0" u="none" strike="noStrike" dirty="0">
                    <a:solidFill>
                      <a:srgbClr val="000000"/>
                    </a:solidFill>
                    <a:effectLst/>
                    <a:latin typeface="Avenir Next" panose="020B0503020202020204" pitchFamily="34" charset="0"/>
                  </a:rPr>
                  <a:t>Education</a:t>
                </a:r>
                <a:endParaRPr lang="en-US" sz="2000" b="1" dirty="0">
                  <a:latin typeface="Avenir Next" panose="020B0503020202020204" pitchFamily="34" charset="0"/>
                </a:endParaRPr>
              </a:p>
            </p:txBody>
          </p:sp>
        </p:grpSp>
        <p:grpSp>
          <p:nvGrpSpPr>
            <p:cNvPr id="9" name="Group 8">
              <a:extLst>
                <a:ext uri="{FF2B5EF4-FFF2-40B4-BE49-F238E27FC236}">
                  <a16:creationId xmlns:a16="http://schemas.microsoft.com/office/drawing/2014/main" id="{3400861D-7837-BEC5-77BF-AC43711E3400}"/>
                </a:ext>
              </a:extLst>
            </p:cNvPr>
            <p:cNvGrpSpPr/>
            <p:nvPr/>
          </p:nvGrpSpPr>
          <p:grpSpPr>
            <a:xfrm>
              <a:off x="16359248" y="4190297"/>
              <a:ext cx="3132175" cy="886496"/>
              <a:chOff x="17802997" y="4046282"/>
              <a:chExt cx="3132175" cy="886496"/>
            </a:xfrm>
          </p:grpSpPr>
          <p:sp>
            <p:nvSpPr>
              <p:cNvPr id="10" name="TextBox 9">
                <a:extLst>
                  <a:ext uri="{FF2B5EF4-FFF2-40B4-BE49-F238E27FC236}">
                    <a16:creationId xmlns:a16="http://schemas.microsoft.com/office/drawing/2014/main" id="{FEE4C723-5D36-15E6-EAA2-E57DA274F453}"/>
                  </a:ext>
                </a:extLst>
              </p:cNvPr>
              <p:cNvSpPr txBox="1"/>
              <p:nvPr/>
            </p:nvSpPr>
            <p:spPr>
              <a:xfrm>
                <a:off x="17802997" y="4317225"/>
                <a:ext cx="3132175" cy="61555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0 = Don’t Smoke , 1 = Smoke</a:t>
                </a:r>
                <a:endParaRPr lang="en-IN" sz="1700" b="0" dirty="0">
                  <a:solidFill>
                    <a:srgbClr val="595959"/>
                  </a:solidFill>
                  <a:effectLst/>
                  <a:latin typeface="Avenir Next" panose="020B0503020202020204" pitchFamily="34" charset="0"/>
                </a:endParaRPr>
              </a:p>
            </p:txBody>
          </p:sp>
          <p:sp>
            <p:nvSpPr>
              <p:cNvPr id="11" name="TextBox 10">
                <a:extLst>
                  <a:ext uri="{FF2B5EF4-FFF2-40B4-BE49-F238E27FC236}">
                    <a16:creationId xmlns:a16="http://schemas.microsoft.com/office/drawing/2014/main" id="{95546D22-2CC5-828B-F88E-DB2013A763DB}"/>
                  </a:ext>
                </a:extLst>
              </p:cNvPr>
              <p:cNvSpPr txBox="1"/>
              <p:nvPr/>
            </p:nvSpPr>
            <p:spPr>
              <a:xfrm>
                <a:off x="18345294" y="4046282"/>
                <a:ext cx="1861005" cy="369332"/>
              </a:xfrm>
              <a:prstGeom prst="rect">
                <a:avLst/>
              </a:prstGeom>
              <a:noFill/>
            </p:spPr>
            <p:txBody>
              <a:bodyPr wrap="square" rtlCol="0">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Cigs. Per Day</a:t>
                </a:r>
                <a:endParaRPr lang="en-IN" sz="2000" b="0" dirty="0">
                  <a:effectLst/>
                  <a:latin typeface="Avenir Next" panose="020B0503020202020204" pitchFamily="34" charset="0"/>
                </a:endParaRPr>
              </a:p>
            </p:txBody>
          </p:sp>
        </p:grpSp>
        <p:grpSp>
          <p:nvGrpSpPr>
            <p:cNvPr id="25" name="Group 24">
              <a:extLst>
                <a:ext uri="{FF2B5EF4-FFF2-40B4-BE49-F238E27FC236}">
                  <a16:creationId xmlns:a16="http://schemas.microsoft.com/office/drawing/2014/main" id="{52054147-DB9B-87B2-1FE9-48A4C412D589}"/>
                </a:ext>
              </a:extLst>
            </p:cNvPr>
            <p:cNvGrpSpPr/>
            <p:nvPr/>
          </p:nvGrpSpPr>
          <p:grpSpPr>
            <a:xfrm>
              <a:off x="24250690" y="4190297"/>
              <a:ext cx="3132175" cy="1682212"/>
              <a:chOff x="27482932" y="4067354"/>
              <a:chExt cx="3132175" cy="1682212"/>
            </a:xfrm>
          </p:grpSpPr>
          <p:sp>
            <p:nvSpPr>
              <p:cNvPr id="26" name="TextBox 25">
                <a:extLst>
                  <a:ext uri="{FF2B5EF4-FFF2-40B4-BE49-F238E27FC236}">
                    <a16:creationId xmlns:a16="http://schemas.microsoft.com/office/drawing/2014/main" id="{C3D71445-89AF-AFAD-C2E0-417A9B960148}"/>
                  </a:ext>
                </a:extLst>
              </p:cNvPr>
              <p:cNvSpPr txBox="1"/>
              <p:nvPr/>
            </p:nvSpPr>
            <p:spPr>
              <a:xfrm>
                <a:off x="27482932" y="4349183"/>
                <a:ext cx="3132175" cy="140038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Identifies whether the patient has previously experienced a stroke. [ 0 = Haven’t , 1 = Have experienced ] </a:t>
                </a:r>
                <a:endParaRPr lang="en-IN" sz="1700" b="0" dirty="0">
                  <a:solidFill>
                    <a:srgbClr val="595959"/>
                  </a:solidFill>
                  <a:effectLst/>
                  <a:latin typeface="Avenir Next" panose="020B0503020202020204" pitchFamily="34" charset="0"/>
                </a:endParaRPr>
              </a:p>
            </p:txBody>
          </p:sp>
          <p:sp>
            <p:nvSpPr>
              <p:cNvPr id="27" name="TextBox 26">
                <a:extLst>
                  <a:ext uri="{FF2B5EF4-FFF2-40B4-BE49-F238E27FC236}">
                    <a16:creationId xmlns:a16="http://schemas.microsoft.com/office/drawing/2014/main" id="{98F524EA-E17F-75A5-85E6-4612474C1FBC}"/>
                  </a:ext>
                </a:extLst>
              </p:cNvPr>
              <p:cNvSpPr txBox="1"/>
              <p:nvPr/>
            </p:nvSpPr>
            <p:spPr>
              <a:xfrm>
                <a:off x="28112579" y="4067354"/>
                <a:ext cx="2061475" cy="369332"/>
              </a:xfrm>
              <a:prstGeom prst="rect">
                <a:avLst/>
              </a:prstGeom>
              <a:noFill/>
            </p:spPr>
            <p:txBody>
              <a:bodyPr wrap="square" rtlCol="0">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Prevalent Stroke</a:t>
                </a:r>
                <a:endParaRPr lang="en-IN" sz="2000" b="0" dirty="0">
                  <a:effectLst/>
                  <a:latin typeface="Avenir Next" panose="020B0503020202020204" pitchFamily="34" charset="0"/>
                </a:endParaRPr>
              </a:p>
            </p:txBody>
          </p:sp>
        </p:grpSp>
        <p:grpSp>
          <p:nvGrpSpPr>
            <p:cNvPr id="30" name="Group 29">
              <a:extLst>
                <a:ext uri="{FF2B5EF4-FFF2-40B4-BE49-F238E27FC236}">
                  <a16:creationId xmlns:a16="http://schemas.microsoft.com/office/drawing/2014/main" id="{2D9F5869-6F87-95A0-D2E1-B2B81123C821}"/>
                </a:ext>
              </a:extLst>
            </p:cNvPr>
            <p:cNvGrpSpPr/>
            <p:nvPr/>
          </p:nvGrpSpPr>
          <p:grpSpPr>
            <a:xfrm>
              <a:off x="20304969" y="4190297"/>
              <a:ext cx="3132175" cy="1671326"/>
              <a:chOff x="27482932" y="4078240"/>
              <a:chExt cx="3132175" cy="1671326"/>
            </a:xfrm>
          </p:grpSpPr>
          <p:sp>
            <p:nvSpPr>
              <p:cNvPr id="31" name="TextBox 30">
                <a:extLst>
                  <a:ext uri="{FF2B5EF4-FFF2-40B4-BE49-F238E27FC236}">
                    <a16:creationId xmlns:a16="http://schemas.microsoft.com/office/drawing/2014/main" id="{3D0D745B-245C-A0C9-868F-47FFE5464752}"/>
                  </a:ext>
                </a:extLst>
              </p:cNvPr>
              <p:cNvSpPr txBox="1"/>
              <p:nvPr/>
            </p:nvSpPr>
            <p:spPr>
              <a:xfrm>
                <a:off x="27482932" y="4349183"/>
                <a:ext cx="3132175" cy="140038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Specifies if the individual was using medication for blood pressure management..[ 0 = Not Diabetic , 1 = Diabetic ]</a:t>
                </a:r>
                <a:endParaRPr lang="en-IN" sz="1700" b="0" dirty="0">
                  <a:solidFill>
                    <a:srgbClr val="595959"/>
                  </a:solidFill>
                  <a:effectLst/>
                  <a:latin typeface="Avenir Next" panose="020B0503020202020204" pitchFamily="34" charset="0"/>
                </a:endParaRPr>
              </a:p>
            </p:txBody>
          </p:sp>
          <p:sp>
            <p:nvSpPr>
              <p:cNvPr id="32" name="TextBox 31">
                <a:extLst>
                  <a:ext uri="{FF2B5EF4-FFF2-40B4-BE49-F238E27FC236}">
                    <a16:creationId xmlns:a16="http://schemas.microsoft.com/office/drawing/2014/main" id="{4E45775E-D577-7523-0BF4-BCF673BE27BC}"/>
                  </a:ext>
                </a:extLst>
              </p:cNvPr>
              <p:cNvSpPr txBox="1"/>
              <p:nvPr/>
            </p:nvSpPr>
            <p:spPr>
              <a:xfrm>
                <a:off x="28460922" y="4078240"/>
                <a:ext cx="1176194" cy="369332"/>
              </a:xfrm>
              <a:prstGeom prst="rect">
                <a:avLst/>
              </a:prstGeom>
              <a:noFill/>
            </p:spPr>
            <p:txBody>
              <a:bodyPr wrap="square" rtlCol="0">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BP Meds</a:t>
                </a:r>
                <a:endParaRPr lang="en-IN" sz="2000" b="0" dirty="0">
                  <a:effectLst/>
                  <a:latin typeface="Avenir Next" panose="020B0503020202020204" pitchFamily="34" charset="0"/>
                </a:endParaRPr>
              </a:p>
            </p:txBody>
          </p:sp>
        </p:grpSp>
        <p:grpSp>
          <p:nvGrpSpPr>
            <p:cNvPr id="33" name="Group 32">
              <a:extLst>
                <a:ext uri="{FF2B5EF4-FFF2-40B4-BE49-F238E27FC236}">
                  <a16:creationId xmlns:a16="http://schemas.microsoft.com/office/drawing/2014/main" id="{18614ADB-2FA9-BAE4-3189-E5954C185E6E}"/>
                </a:ext>
              </a:extLst>
            </p:cNvPr>
            <p:cNvGrpSpPr/>
            <p:nvPr/>
          </p:nvGrpSpPr>
          <p:grpSpPr>
            <a:xfrm>
              <a:off x="28196411" y="4190297"/>
              <a:ext cx="3255192" cy="1682212"/>
              <a:chOff x="27482932" y="4067354"/>
              <a:chExt cx="3255192" cy="1682212"/>
            </a:xfrm>
          </p:grpSpPr>
          <p:sp>
            <p:nvSpPr>
              <p:cNvPr id="34" name="TextBox 33">
                <a:extLst>
                  <a:ext uri="{FF2B5EF4-FFF2-40B4-BE49-F238E27FC236}">
                    <a16:creationId xmlns:a16="http://schemas.microsoft.com/office/drawing/2014/main" id="{061C251E-DB6F-561A-93F2-EB1AC517D20D}"/>
                  </a:ext>
                </a:extLst>
              </p:cNvPr>
              <p:cNvSpPr txBox="1"/>
              <p:nvPr/>
            </p:nvSpPr>
            <p:spPr>
              <a:xfrm>
                <a:off x="27482932" y="4349183"/>
                <a:ext cx="3132175" cy="1400383"/>
              </a:xfrm>
              <a:prstGeom prst="rect">
                <a:avLst/>
              </a:prstGeom>
              <a:noFill/>
            </p:spPr>
            <p:txBody>
              <a:bodyPr wrap="square" rtlCol="0">
                <a:spAutoFit/>
              </a:bodyPr>
              <a:lstStyle/>
              <a:p>
                <a:pPr algn="ct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Indicates whether the patient is hypertensive [ 0 =Patient isn’t Hypersensitive,1=Patient is Hypersensitive ]</a:t>
                </a:r>
                <a:endParaRPr lang="en-IN" sz="1700" b="0" dirty="0">
                  <a:solidFill>
                    <a:srgbClr val="595959"/>
                  </a:solidFill>
                  <a:effectLst/>
                  <a:latin typeface="Avenir Next" panose="020B0503020202020204" pitchFamily="34" charset="0"/>
                </a:endParaRPr>
              </a:p>
            </p:txBody>
          </p:sp>
          <p:sp>
            <p:nvSpPr>
              <p:cNvPr id="35" name="TextBox 34">
                <a:extLst>
                  <a:ext uri="{FF2B5EF4-FFF2-40B4-BE49-F238E27FC236}">
                    <a16:creationId xmlns:a16="http://schemas.microsoft.com/office/drawing/2014/main" id="{D9BAADAF-9734-1B47-B251-B45B66F0E2CE}"/>
                  </a:ext>
                </a:extLst>
              </p:cNvPr>
              <p:cNvSpPr txBox="1"/>
              <p:nvPr/>
            </p:nvSpPr>
            <p:spPr>
              <a:xfrm>
                <a:off x="27516821" y="4067354"/>
                <a:ext cx="3221303" cy="369332"/>
              </a:xfrm>
              <a:prstGeom prst="rect">
                <a:avLst/>
              </a:prstGeom>
              <a:noFill/>
            </p:spPr>
            <p:txBody>
              <a:bodyPr wrap="square" rtlCol="0">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Prevalent Hypersensitivity</a:t>
                </a:r>
                <a:endParaRPr lang="en-IN" sz="2000" b="0" dirty="0">
                  <a:effectLst/>
                  <a:latin typeface="Avenir Next" panose="020B0503020202020204" pitchFamily="34" charset="0"/>
                </a:endParaRPr>
              </a:p>
            </p:txBody>
          </p:sp>
        </p:grpSp>
        <p:grpSp>
          <p:nvGrpSpPr>
            <p:cNvPr id="36" name="Group 35">
              <a:extLst>
                <a:ext uri="{FF2B5EF4-FFF2-40B4-BE49-F238E27FC236}">
                  <a16:creationId xmlns:a16="http://schemas.microsoft.com/office/drawing/2014/main" id="{15A97AF3-3CDB-39D5-FAE4-1883DD2B32BF}"/>
                </a:ext>
              </a:extLst>
            </p:cNvPr>
            <p:cNvGrpSpPr/>
            <p:nvPr/>
          </p:nvGrpSpPr>
          <p:grpSpPr>
            <a:xfrm>
              <a:off x="32265149" y="4190297"/>
              <a:ext cx="3132175" cy="1682212"/>
              <a:chOff x="27482932" y="4067354"/>
              <a:chExt cx="3132175" cy="1682212"/>
            </a:xfrm>
          </p:grpSpPr>
          <p:sp>
            <p:nvSpPr>
              <p:cNvPr id="37" name="TextBox 36">
                <a:extLst>
                  <a:ext uri="{FF2B5EF4-FFF2-40B4-BE49-F238E27FC236}">
                    <a16:creationId xmlns:a16="http://schemas.microsoft.com/office/drawing/2014/main" id="{D7327F03-DD2A-29E9-5B41-55A7863582A8}"/>
                  </a:ext>
                </a:extLst>
              </p:cNvPr>
              <p:cNvSpPr txBox="1"/>
              <p:nvPr/>
            </p:nvSpPr>
            <p:spPr>
              <a:xfrm>
                <a:off x="27482932" y="4349183"/>
                <a:ext cx="3132175" cy="140038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Identifies whether the patient has diabetes. [0 = Patient isn’t Diabetes , 1 = Patient is Diabetic ]</a:t>
                </a:r>
                <a:endParaRPr lang="en-IN" sz="1700" b="0" dirty="0">
                  <a:solidFill>
                    <a:srgbClr val="595959"/>
                  </a:solidFill>
                  <a:effectLst/>
                  <a:latin typeface="Avenir Next" panose="020B0503020202020204" pitchFamily="34" charset="0"/>
                </a:endParaRPr>
              </a:p>
            </p:txBody>
          </p:sp>
          <p:sp>
            <p:nvSpPr>
              <p:cNvPr id="38" name="TextBox 37">
                <a:extLst>
                  <a:ext uri="{FF2B5EF4-FFF2-40B4-BE49-F238E27FC236}">
                    <a16:creationId xmlns:a16="http://schemas.microsoft.com/office/drawing/2014/main" id="{F9147EF8-4D02-3BDC-7026-59C37EEE29C1}"/>
                  </a:ext>
                </a:extLst>
              </p:cNvPr>
              <p:cNvSpPr txBox="1"/>
              <p:nvPr/>
            </p:nvSpPr>
            <p:spPr>
              <a:xfrm>
                <a:off x="28486645" y="4067354"/>
                <a:ext cx="1129274"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Diabetes</a:t>
                </a:r>
                <a:endParaRPr lang="en-IN" sz="1700" b="0" dirty="0">
                  <a:effectLst/>
                  <a:latin typeface="Avenir Next" panose="020B0503020202020204" pitchFamily="34" charset="0"/>
                </a:endParaRPr>
              </a:p>
            </p:txBody>
          </p:sp>
        </p:grpSp>
        <p:grpSp>
          <p:nvGrpSpPr>
            <p:cNvPr id="39" name="Group 38">
              <a:extLst>
                <a:ext uri="{FF2B5EF4-FFF2-40B4-BE49-F238E27FC236}">
                  <a16:creationId xmlns:a16="http://schemas.microsoft.com/office/drawing/2014/main" id="{7D9FCFE6-26F8-3B64-4F40-0F5236A4F58F}"/>
                </a:ext>
              </a:extLst>
            </p:cNvPr>
            <p:cNvGrpSpPr/>
            <p:nvPr/>
          </p:nvGrpSpPr>
          <p:grpSpPr>
            <a:xfrm>
              <a:off x="40156591" y="4190297"/>
              <a:ext cx="3132175" cy="1189769"/>
              <a:chOff x="27482932" y="4067355"/>
              <a:chExt cx="3132175" cy="1189769"/>
            </a:xfrm>
          </p:grpSpPr>
          <p:sp>
            <p:nvSpPr>
              <p:cNvPr id="44" name="TextBox 43">
                <a:extLst>
                  <a:ext uri="{FF2B5EF4-FFF2-40B4-BE49-F238E27FC236}">
                    <a16:creationId xmlns:a16="http://schemas.microsoft.com/office/drawing/2014/main" id="{FC121ACF-8CA9-729E-EB7B-B4B6F80177F5}"/>
                  </a:ext>
                </a:extLst>
              </p:cNvPr>
              <p:cNvSpPr txBox="1"/>
              <p:nvPr/>
            </p:nvSpPr>
            <p:spPr>
              <a:xfrm>
                <a:off x="27482932" y="4349183"/>
                <a:ext cx="3132175" cy="907941"/>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Represents the systolic blood pressure level.</a:t>
                </a:r>
                <a:endParaRPr lang="en-IN" sz="1700" b="0" dirty="0">
                  <a:solidFill>
                    <a:srgbClr val="595959"/>
                  </a:solidFill>
                  <a:effectLst/>
                  <a:latin typeface="Avenir Next" panose="020B0503020202020204" pitchFamily="34" charset="0"/>
                </a:endParaRPr>
              </a:p>
            </p:txBody>
          </p:sp>
          <p:sp>
            <p:nvSpPr>
              <p:cNvPr id="45" name="TextBox 44">
                <a:extLst>
                  <a:ext uri="{FF2B5EF4-FFF2-40B4-BE49-F238E27FC236}">
                    <a16:creationId xmlns:a16="http://schemas.microsoft.com/office/drawing/2014/main" id="{AEAA05CC-3E45-C51B-053A-D00E7610CD7F}"/>
                  </a:ext>
                </a:extLst>
              </p:cNvPr>
              <p:cNvSpPr txBox="1"/>
              <p:nvPr/>
            </p:nvSpPr>
            <p:spPr>
              <a:xfrm>
                <a:off x="28546280" y="4067355"/>
                <a:ext cx="1015423"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Sys BP</a:t>
                </a:r>
                <a:endParaRPr lang="en-IN" sz="1700" b="0" dirty="0">
                  <a:effectLst/>
                  <a:latin typeface="Avenir Next" panose="020B0503020202020204" pitchFamily="34" charset="0"/>
                </a:endParaRPr>
              </a:p>
            </p:txBody>
          </p:sp>
        </p:grpSp>
        <p:grpSp>
          <p:nvGrpSpPr>
            <p:cNvPr id="48" name="Group 47">
              <a:extLst>
                <a:ext uri="{FF2B5EF4-FFF2-40B4-BE49-F238E27FC236}">
                  <a16:creationId xmlns:a16="http://schemas.microsoft.com/office/drawing/2014/main" id="{BFA42269-DC0D-8DC0-51CF-847F77AB00CA}"/>
                </a:ext>
              </a:extLst>
            </p:cNvPr>
            <p:cNvGrpSpPr/>
            <p:nvPr/>
          </p:nvGrpSpPr>
          <p:grpSpPr>
            <a:xfrm>
              <a:off x="36210870" y="4190297"/>
              <a:ext cx="3132175" cy="1189770"/>
              <a:chOff x="27482932" y="4067354"/>
              <a:chExt cx="3132175" cy="1189770"/>
            </a:xfrm>
          </p:grpSpPr>
          <p:sp>
            <p:nvSpPr>
              <p:cNvPr id="50" name="TextBox 49">
                <a:extLst>
                  <a:ext uri="{FF2B5EF4-FFF2-40B4-BE49-F238E27FC236}">
                    <a16:creationId xmlns:a16="http://schemas.microsoft.com/office/drawing/2014/main" id="{D0A89E55-6519-F69D-8688-79FCA97E4DFF}"/>
                  </a:ext>
                </a:extLst>
              </p:cNvPr>
              <p:cNvSpPr txBox="1"/>
              <p:nvPr/>
            </p:nvSpPr>
            <p:spPr>
              <a:xfrm>
                <a:off x="27482932" y="4349183"/>
                <a:ext cx="3132175" cy="907941"/>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800" b="0" i="0" u="none" strike="noStrike" dirty="0">
                    <a:solidFill>
                      <a:srgbClr val="595959"/>
                    </a:solidFill>
                    <a:effectLst/>
                    <a:latin typeface="Avenir Next" panose="020B0503020202020204" pitchFamily="34" charset="0"/>
                  </a:rPr>
                  <a:t>Represents the total blood cholesterol level.</a:t>
                </a:r>
                <a:endParaRPr lang="en-IN" sz="1700" b="0" dirty="0">
                  <a:solidFill>
                    <a:srgbClr val="595959"/>
                  </a:solidFill>
                  <a:effectLst/>
                  <a:latin typeface="Avenir Next" panose="020B0503020202020204" pitchFamily="34" charset="0"/>
                </a:endParaRPr>
              </a:p>
            </p:txBody>
          </p:sp>
          <p:sp>
            <p:nvSpPr>
              <p:cNvPr id="51" name="TextBox 50">
                <a:extLst>
                  <a:ext uri="{FF2B5EF4-FFF2-40B4-BE49-F238E27FC236}">
                    <a16:creationId xmlns:a16="http://schemas.microsoft.com/office/drawing/2014/main" id="{228E587C-19DF-60CF-36BD-14534466FDBF}"/>
                  </a:ext>
                </a:extLst>
              </p:cNvPr>
              <p:cNvSpPr txBox="1"/>
              <p:nvPr/>
            </p:nvSpPr>
            <p:spPr>
              <a:xfrm>
                <a:off x="28029443" y="4067354"/>
                <a:ext cx="2043669"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Total Cholesterol</a:t>
                </a:r>
                <a:endParaRPr lang="en-IN" sz="1700" b="0" dirty="0">
                  <a:effectLst/>
                  <a:latin typeface="Avenir Next" panose="020B0503020202020204" pitchFamily="34" charset="0"/>
                </a:endParaRPr>
              </a:p>
            </p:txBody>
          </p:sp>
        </p:grpSp>
        <p:grpSp>
          <p:nvGrpSpPr>
            <p:cNvPr id="73" name="Group 72">
              <a:extLst>
                <a:ext uri="{FF2B5EF4-FFF2-40B4-BE49-F238E27FC236}">
                  <a16:creationId xmlns:a16="http://schemas.microsoft.com/office/drawing/2014/main" id="{3AD5F618-5DA3-F485-30FD-6E5207A3291D}"/>
                </a:ext>
              </a:extLst>
            </p:cNvPr>
            <p:cNvGrpSpPr/>
            <p:nvPr/>
          </p:nvGrpSpPr>
          <p:grpSpPr>
            <a:xfrm>
              <a:off x="44102312" y="4190297"/>
              <a:ext cx="3132175" cy="1189769"/>
              <a:chOff x="27482932" y="4067355"/>
              <a:chExt cx="3132175" cy="1189769"/>
            </a:xfrm>
          </p:grpSpPr>
          <p:sp>
            <p:nvSpPr>
              <p:cNvPr id="74" name="TextBox 73">
                <a:extLst>
                  <a:ext uri="{FF2B5EF4-FFF2-40B4-BE49-F238E27FC236}">
                    <a16:creationId xmlns:a16="http://schemas.microsoft.com/office/drawing/2014/main" id="{372B7C46-E338-1542-1D7E-39E08F202B11}"/>
                  </a:ext>
                </a:extLst>
              </p:cNvPr>
              <p:cNvSpPr txBox="1"/>
              <p:nvPr/>
            </p:nvSpPr>
            <p:spPr>
              <a:xfrm>
                <a:off x="27482932" y="4349183"/>
                <a:ext cx="3132175" cy="907941"/>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Represents the Diastolic blood pressure level</a:t>
                </a:r>
                <a:endParaRPr lang="en-IN" sz="1700" b="0" dirty="0">
                  <a:solidFill>
                    <a:srgbClr val="595959"/>
                  </a:solidFill>
                  <a:effectLst/>
                  <a:latin typeface="Avenir Next" panose="020B0503020202020204" pitchFamily="34" charset="0"/>
                </a:endParaRPr>
              </a:p>
            </p:txBody>
          </p:sp>
          <p:sp>
            <p:nvSpPr>
              <p:cNvPr id="75" name="TextBox 74">
                <a:extLst>
                  <a:ext uri="{FF2B5EF4-FFF2-40B4-BE49-F238E27FC236}">
                    <a16:creationId xmlns:a16="http://schemas.microsoft.com/office/drawing/2014/main" id="{37449A9B-764A-9E9B-6B13-62B5487060A2}"/>
                  </a:ext>
                </a:extLst>
              </p:cNvPr>
              <p:cNvSpPr txBox="1"/>
              <p:nvPr/>
            </p:nvSpPr>
            <p:spPr>
              <a:xfrm>
                <a:off x="28546280" y="4067355"/>
                <a:ext cx="1015423"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Dia BP</a:t>
                </a:r>
                <a:endParaRPr lang="en-IN" sz="1700" b="0" dirty="0">
                  <a:effectLst/>
                  <a:latin typeface="Avenir Next" panose="020B0503020202020204" pitchFamily="34" charset="0"/>
                </a:endParaRPr>
              </a:p>
            </p:txBody>
          </p:sp>
        </p:grpSp>
        <p:grpSp>
          <p:nvGrpSpPr>
            <p:cNvPr id="78" name="Group 77">
              <a:extLst>
                <a:ext uri="{FF2B5EF4-FFF2-40B4-BE49-F238E27FC236}">
                  <a16:creationId xmlns:a16="http://schemas.microsoft.com/office/drawing/2014/main" id="{AC46672C-2A89-8BE1-E89E-96234D0D8291}"/>
                </a:ext>
              </a:extLst>
            </p:cNvPr>
            <p:cNvGrpSpPr/>
            <p:nvPr/>
          </p:nvGrpSpPr>
          <p:grpSpPr>
            <a:xfrm>
              <a:off x="48048033" y="4190297"/>
              <a:ext cx="2844744" cy="1189769"/>
              <a:chOff x="27482933" y="4067355"/>
              <a:chExt cx="2844744" cy="1189769"/>
            </a:xfrm>
          </p:grpSpPr>
          <p:sp>
            <p:nvSpPr>
              <p:cNvPr id="79" name="TextBox 78">
                <a:extLst>
                  <a:ext uri="{FF2B5EF4-FFF2-40B4-BE49-F238E27FC236}">
                    <a16:creationId xmlns:a16="http://schemas.microsoft.com/office/drawing/2014/main" id="{BFBF6FC9-BA46-C82B-DDCB-EBDEFBE1A163}"/>
                  </a:ext>
                </a:extLst>
              </p:cNvPr>
              <p:cNvSpPr txBox="1"/>
              <p:nvPr/>
            </p:nvSpPr>
            <p:spPr>
              <a:xfrm>
                <a:off x="27482933" y="4349183"/>
                <a:ext cx="2844744" cy="907941"/>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Represents the individual’s Body Mass Index</a:t>
                </a:r>
                <a:endParaRPr lang="en-IN" sz="1700" b="0" dirty="0">
                  <a:solidFill>
                    <a:srgbClr val="595959"/>
                  </a:solidFill>
                  <a:effectLst/>
                  <a:latin typeface="Avenir Next" panose="020B0503020202020204" pitchFamily="34" charset="0"/>
                </a:endParaRPr>
              </a:p>
            </p:txBody>
          </p:sp>
          <p:sp>
            <p:nvSpPr>
              <p:cNvPr id="80" name="TextBox 79">
                <a:extLst>
                  <a:ext uri="{FF2B5EF4-FFF2-40B4-BE49-F238E27FC236}">
                    <a16:creationId xmlns:a16="http://schemas.microsoft.com/office/drawing/2014/main" id="{CC67D4FF-3DF6-1CC2-5FBA-B25FE6ADB04D}"/>
                  </a:ext>
                </a:extLst>
              </p:cNvPr>
              <p:cNvSpPr txBox="1"/>
              <p:nvPr/>
            </p:nvSpPr>
            <p:spPr>
              <a:xfrm>
                <a:off x="28546280" y="4067355"/>
                <a:ext cx="1015423" cy="369332"/>
              </a:xfrm>
              <a:prstGeom prst="rect">
                <a:avLst/>
              </a:prstGeom>
              <a:noFill/>
            </p:spPr>
            <p:txBody>
              <a:bodyPr wrap="square" rtlCol="0">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BMI</a:t>
                </a:r>
                <a:endParaRPr lang="en-IN" sz="1700" b="0" dirty="0">
                  <a:effectLst/>
                  <a:latin typeface="Avenir Next" panose="020B0503020202020204" pitchFamily="34" charset="0"/>
                </a:endParaRPr>
              </a:p>
            </p:txBody>
          </p:sp>
        </p:grpSp>
        <p:grpSp>
          <p:nvGrpSpPr>
            <p:cNvPr id="81" name="Group 80">
              <a:extLst>
                <a:ext uri="{FF2B5EF4-FFF2-40B4-BE49-F238E27FC236}">
                  <a16:creationId xmlns:a16="http://schemas.microsoft.com/office/drawing/2014/main" id="{8EE0BDD2-EF71-17D6-42E3-5D15001F4DA0}"/>
                </a:ext>
              </a:extLst>
            </p:cNvPr>
            <p:cNvGrpSpPr/>
            <p:nvPr/>
          </p:nvGrpSpPr>
          <p:grpSpPr>
            <a:xfrm>
              <a:off x="51706323" y="4190297"/>
              <a:ext cx="3132175" cy="1682211"/>
              <a:chOff x="27482932" y="4067355"/>
              <a:chExt cx="3132175" cy="1682211"/>
            </a:xfrm>
          </p:grpSpPr>
          <p:sp>
            <p:nvSpPr>
              <p:cNvPr id="82" name="TextBox 81">
                <a:extLst>
                  <a:ext uri="{FF2B5EF4-FFF2-40B4-BE49-F238E27FC236}">
                    <a16:creationId xmlns:a16="http://schemas.microsoft.com/office/drawing/2014/main" id="{928273A3-F463-E292-3CD8-D0EA4CF3A562}"/>
                  </a:ext>
                </a:extLst>
              </p:cNvPr>
              <p:cNvSpPr txBox="1"/>
              <p:nvPr/>
            </p:nvSpPr>
            <p:spPr>
              <a:xfrm>
                <a:off x="27482932" y="4349183"/>
                <a:ext cx="3132175" cy="1400383"/>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Represents the heart rate  treated as continuous due to the large number of possible values.</a:t>
                </a:r>
                <a:endParaRPr lang="en-IN" sz="1700" b="0" dirty="0">
                  <a:solidFill>
                    <a:srgbClr val="595959"/>
                  </a:solidFill>
                  <a:effectLst/>
                  <a:latin typeface="Avenir Next" panose="020B0503020202020204" pitchFamily="34" charset="0"/>
                </a:endParaRPr>
              </a:p>
            </p:txBody>
          </p:sp>
          <p:sp>
            <p:nvSpPr>
              <p:cNvPr id="83" name="TextBox 82">
                <a:extLst>
                  <a:ext uri="{FF2B5EF4-FFF2-40B4-BE49-F238E27FC236}">
                    <a16:creationId xmlns:a16="http://schemas.microsoft.com/office/drawing/2014/main" id="{F52C9F34-4370-7AA8-D789-73DCD39E5DB9}"/>
                  </a:ext>
                </a:extLst>
              </p:cNvPr>
              <p:cNvSpPr txBox="1"/>
              <p:nvPr/>
            </p:nvSpPr>
            <p:spPr>
              <a:xfrm>
                <a:off x="28424357" y="4067355"/>
                <a:ext cx="1385157"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595959"/>
                    </a:solidFill>
                    <a:effectLst/>
                    <a:latin typeface="Avenir Next" panose="020B0503020202020204" pitchFamily="34" charset="0"/>
                  </a:rPr>
                  <a:t>Heart Rate</a:t>
                </a:r>
                <a:endParaRPr lang="en-IN" sz="1700" b="0" dirty="0">
                  <a:solidFill>
                    <a:srgbClr val="595959"/>
                  </a:solidFill>
                  <a:effectLst/>
                  <a:latin typeface="Avenir Next" panose="020B0503020202020204" pitchFamily="34" charset="0"/>
                </a:endParaRPr>
              </a:p>
            </p:txBody>
          </p:sp>
        </p:grpSp>
        <p:grpSp>
          <p:nvGrpSpPr>
            <p:cNvPr id="84" name="Group 83">
              <a:extLst>
                <a:ext uri="{FF2B5EF4-FFF2-40B4-BE49-F238E27FC236}">
                  <a16:creationId xmlns:a16="http://schemas.microsoft.com/office/drawing/2014/main" id="{4C32973A-9B19-7CFF-69E2-5F3E719FB8DB}"/>
                </a:ext>
              </a:extLst>
            </p:cNvPr>
            <p:cNvGrpSpPr/>
            <p:nvPr/>
          </p:nvGrpSpPr>
          <p:grpSpPr>
            <a:xfrm>
              <a:off x="55652041" y="4190297"/>
              <a:ext cx="3132175" cy="1682211"/>
              <a:chOff x="27482932" y="4067355"/>
              <a:chExt cx="3132175" cy="1682211"/>
            </a:xfrm>
          </p:grpSpPr>
          <p:sp>
            <p:nvSpPr>
              <p:cNvPr id="85" name="TextBox 84">
                <a:extLst>
                  <a:ext uri="{FF2B5EF4-FFF2-40B4-BE49-F238E27FC236}">
                    <a16:creationId xmlns:a16="http://schemas.microsoft.com/office/drawing/2014/main" id="{3C5B63A6-328D-AAB8-0979-A04DD18DE79D}"/>
                  </a:ext>
                </a:extLst>
              </p:cNvPr>
              <p:cNvSpPr txBox="1"/>
              <p:nvPr/>
            </p:nvSpPr>
            <p:spPr>
              <a:xfrm>
                <a:off x="27482932" y="4349183"/>
                <a:ext cx="3132175" cy="1400383"/>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Represents the heart rate  treated as continuous due to the large number of possible values.</a:t>
                </a:r>
                <a:endParaRPr lang="en-IN" sz="1700" b="0" dirty="0">
                  <a:solidFill>
                    <a:srgbClr val="595959"/>
                  </a:solidFill>
                  <a:effectLst/>
                  <a:latin typeface="Avenir Next" panose="020B0503020202020204" pitchFamily="34" charset="0"/>
                </a:endParaRPr>
              </a:p>
            </p:txBody>
          </p:sp>
          <p:sp>
            <p:nvSpPr>
              <p:cNvPr id="86" name="TextBox 85">
                <a:extLst>
                  <a:ext uri="{FF2B5EF4-FFF2-40B4-BE49-F238E27FC236}">
                    <a16:creationId xmlns:a16="http://schemas.microsoft.com/office/drawing/2014/main" id="{9AEEF5EB-C41F-6669-3805-7A58D886951E}"/>
                  </a:ext>
                </a:extLst>
              </p:cNvPr>
              <p:cNvSpPr txBox="1"/>
              <p:nvPr/>
            </p:nvSpPr>
            <p:spPr>
              <a:xfrm>
                <a:off x="28502739" y="4067355"/>
                <a:ext cx="1058588"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Glucose</a:t>
                </a:r>
                <a:endParaRPr lang="en-IN" sz="1700" b="0" dirty="0">
                  <a:solidFill>
                    <a:srgbClr val="595959"/>
                  </a:solidFill>
                  <a:effectLst/>
                  <a:latin typeface="Avenir Next" panose="020B0503020202020204" pitchFamily="34" charset="0"/>
                </a:endParaRPr>
              </a:p>
            </p:txBody>
          </p:sp>
        </p:grpSp>
        <p:grpSp>
          <p:nvGrpSpPr>
            <p:cNvPr id="87" name="Group 86">
              <a:extLst>
                <a:ext uri="{FF2B5EF4-FFF2-40B4-BE49-F238E27FC236}">
                  <a16:creationId xmlns:a16="http://schemas.microsoft.com/office/drawing/2014/main" id="{26B2435A-E7AF-6677-6EBB-882B88617ECE}"/>
                </a:ext>
              </a:extLst>
            </p:cNvPr>
            <p:cNvGrpSpPr/>
            <p:nvPr/>
          </p:nvGrpSpPr>
          <p:grpSpPr>
            <a:xfrm>
              <a:off x="-3126964" y="4190297"/>
              <a:ext cx="2889782" cy="1409716"/>
              <a:chOff x="27482933" y="4078240"/>
              <a:chExt cx="2889782" cy="1409716"/>
            </a:xfrm>
          </p:grpSpPr>
          <p:sp>
            <p:nvSpPr>
              <p:cNvPr id="88" name="TextBox 87">
                <a:extLst>
                  <a:ext uri="{FF2B5EF4-FFF2-40B4-BE49-F238E27FC236}">
                    <a16:creationId xmlns:a16="http://schemas.microsoft.com/office/drawing/2014/main" id="{6DB733A7-8685-6225-B771-FAABA4E482EF}"/>
                  </a:ext>
                </a:extLst>
              </p:cNvPr>
              <p:cNvSpPr txBox="1"/>
              <p:nvPr/>
            </p:nvSpPr>
            <p:spPr>
              <a:xfrm>
                <a:off x="27482933" y="4349183"/>
                <a:ext cx="2889782" cy="1138773"/>
              </a:xfrm>
              <a:prstGeom prst="rect">
                <a:avLst/>
              </a:prstGeom>
              <a:noFill/>
            </p:spPr>
            <p:txBody>
              <a:bodyPr wrap="square" rtlCol="0">
                <a:spAutoFit/>
              </a:bodyPr>
              <a:lstStyle/>
              <a:p>
                <a:pPr rtl="0">
                  <a:spcBef>
                    <a:spcPts val="0"/>
                  </a:spcBef>
                  <a:spcAft>
                    <a:spcPts val="0"/>
                  </a:spcAft>
                </a:pPr>
                <a:r>
                  <a:rPr lang="en-IN" sz="1700" b="0" i="0" u="none" strike="noStrike" dirty="0">
                    <a:solidFill>
                      <a:srgbClr val="595959"/>
                    </a:solidFill>
                    <a:effectLst/>
                    <a:latin typeface="Avenir Next" panose="020B0503020202020204" pitchFamily="34" charset="0"/>
                  </a:rPr>
                  <a:t>Binary Variables</a:t>
                </a:r>
              </a:p>
              <a:p>
                <a:pPr rtl="0">
                  <a:spcBef>
                    <a:spcPts val="0"/>
                  </a:spcBef>
                  <a:spcAft>
                    <a:spcPts val="0"/>
                  </a:spcAft>
                </a:pPr>
                <a:r>
                  <a:rPr lang="en-IN" sz="1700" b="0" i="0" u="none" strike="noStrike" dirty="0">
                    <a:solidFill>
                      <a:srgbClr val="595959"/>
                    </a:solidFill>
                    <a:effectLst/>
                    <a:latin typeface="Avenir Next" panose="020B0503020202020204" pitchFamily="34" charset="0"/>
                  </a:rPr>
                  <a:t>Binary Variable indicating the presence (1) or absence(0) of CHD risk.</a:t>
                </a:r>
                <a:endParaRPr lang="en-IN" sz="1700" b="0" dirty="0">
                  <a:solidFill>
                    <a:srgbClr val="595959"/>
                  </a:solidFill>
                  <a:effectLst/>
                  <a:latin typeface="Avenir Next" panose="020B0503020202020204" pitchFamily="34" charset="0"/>
                </a:endParaRPr>
              </a:p>
            </p:txBody>
          </p:sp>
          <p:sp>
            <p:nvSpPr>
              <p:cNvPr id="89" name="TextBox 88">
                <a:extLst>
                  <a:ext uri="{FF2B5EF4-FFF2-40B4-BE49-F238E27FC236}">
                    <a16:creationId xmlns:a16="http://schemas.microsoft.com/office/drawing/2014/main" id="{2ED26CCD-5469-B800-1C87-44B2E06EE32A}"/>
                  </a:ext>
                </a:extLst>
              </p:cNvPr>
              <p:cNvSpPr txBox="1"/>
              <p:nvPr/>
            </p:nvSpPr>
            <p:spPr>
              <a:xfrm>
                <a:off x="28069033" y="4078240"/>
                <a:ext cx="2164340"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CHD - 10 Year Risk</a:t>
                </a:r>
                <a:endParaRPr lang="en-IN" sz="1700" b="0" dirty="0">
                  <a:effectLst/>
                  <a:latin typeface="Avenir Next" panose="020B0503020202020204" pitchFamily="34" charset="0"/>
                </a:endParaRPr>
              </a:p>
            </p:txBody>
          </p:sp>
        </p:grpSp>
      </p:grpSp>
      <p:grpSp>
        <p:nvGrpSpPr>
          <p:cNvPr id="200" name="Group 199">
            <a:extLst>
              <a:ext uri="{FF2B5EF4-FFF2-40B4-BE49-F238E27FC236}">
                <a16:creationId xmlns:a16="http://schemas.microsoft.com/office/drawing/2014/main" id="{6F6ECEF0-05C2-05CB-2A3F-F84C4C2F6EF8}"/>
              </a:ext>
            </a:extLst>
          </p:cNvPr>
          <p:cNvGrpSpPr/>
          <p:nvPr/>
        </p:nvGrpSpPr>
        <p:grpSpPr>
          <a:xfrm>
            <a:off x="750277" y="773722"/>
            <a:ext cx="6031522" cy="1247146"/>
            <a:chOff x="750277" y="773722"/>
            <a:chExt cx="6031522" cy="1247146"/>
          </a:xfrm>
        </p:grpSpPr>
        <p:sp>
          <p:nvSpPr>
            <p:cNvPr id="201" name="TextBox 200">
              <a:extLst>
                <a:ext uri="{FF2B5EF4-FFF2-40B4-BE49-F238E27FC236}">
                  <a16:creationId xmlns:a16="http://schemas.microsoft.com/office/drawing/2014/main" id="{1F363AFE-6CE9-9781-C362-D4F709993997}"/>
                </a:ext>
              </a:extLst>
            </p:cNvPr>
            <p:cNvSpPr txBox="1"/>
            <p:nvPr/>
          </p:nvSpPr>
          <p:spPr>
            <a:xfrm>
              <a:off x="750277" y="773722"/>
              <a:ext cx="6031522" cy="707886"/>
            </a:xfrm>
            <a:prstGeom prst="rect">
              <a:avLst/>
            </a:prstGeom>
            <a:noFill/>
          </p:spPr>
          <p:txBody>
            <a:bodyPr wrap="square" rtlCol="0">
              <a:spAutoFit/>
            </a:bodyPr>
            <a:lstStyle/>
            <a:p>
              <a:r>
                <a:rPr lang="en-US" sz="4000" dirty="0">
                  <a:latin typeface="Avenir Next" panose="020B0503020202020204" pitchFamily="34" charset="0"/>
                </a:rPr>
                <a:t>GETTING TO KNOW THE</a:t>
              </a:r>
            </a:p>
          </p:txBody>
        </p:sp>
        <p:sp>
          <p:nvSpPr>
            <p:cNvPr id="202" name="TextBox 201">
              <a:extLst>
                <a:ext uri="{FF2B5EF4-FFF2-40B4-BE49-F238E27FC236}">
                  <a16:creationId xmlns:a16="http://schemas.microsoft.com/office/drawing/2014/main" id="{2A16E8F8-0504-B676-4A07-F156F27D474D}"/>
                </a:ext>
              </a:extLst>
            </p:cNvPr>
            <p:cNvSpPr txBox="1"/>
            <p:nvPr/>
          </p:nvSpPr>
          <p:spPr>
            <a:xfrm>
              <a:off x="750277" y="1312982"/>
              <a:ext cx="2450123" cy="707886"/>
            </a:xfrm>
            <a:prstGeom prst="rect">
              <a:avLst/>
            </a:prstGeom>
            <a:noFill/>
          </p:spPr>
          <p:txBody>
            <a:bodyPr wrap="square" rtlCol="0">
              <a:spAutoFit/>
            </a:bodyPr>
            <a:lstStyle/>
            <a:p>
              <a:r>
                <a:rPr lang="en-US" sz="4000" b="1" dirty="0">
                  <a:latin typeface="Avenir Next" panose="020B0503020202020204" pitchFamily="34" charset="0"/>
                </a:rPr>
                <a:t>DATASET</a:t>
              </a:r>
            </a:p>
          </p:txBody>
        </p:sp>
      </p:grpSp>
      <p:grpSp>
        <p:nvGrpSpPr>
          <p:cNvPr id="231" name="Group 230">
            <a:extLst>
              <a:ext uri="{FF2B5EF4-FFF2-40B4-BE49-F238E27FC236}">
                <a16:creationId xmlns:a16="http://schemas.microsoft.com/office/drawing/2014/main" id="{C5477187-48DC-B8FF-E7F2-5FED348BB418}"/>
              </a:ext>
            </a:extLst>
          </p:cNvPr>
          <p:cNvGrpSpPr/>
          <p:nvPr/>
        </p:nvGrpSpPr>
        <p:grpSpPr>
          <a:xfrm>
            <a:off x="-21745047" y="2561843"/>
            <a:ext cx="39236040" cy="748639"/>
            <a:chOff x="-23532255" y="2582625"/>
            <a:chExt cx="39236040" cy="748639"/>
          </a:xfrm>
        </p:grpSpPr>
        <p:cxnSp>
          <p:nvCxnSpPr>
            <p:cNvPr id="49" name="Straight Connector 48">
              <a:extLst>
                <a:ext uri="{FF2B5EF4-FFF2-40B4-BE49-F238E27FC236}">
                  <a16:creationId xmlns:a16="http://schemas.microsoft.com/office/drawing/2014/main" id="{31FD9DBA-B33C-ADC9-B78F-C1694A14B288}"/>
                </a:ext>
              </a:extLst>
            </p:cNvPr>
            <p:cNvCxnSpPr>
              <a:cxnSpLocks/>
            </p:cNvCxnSpPr>
            <p:nvPr/>
          </p:nvCxnSpPr>
          <p:spPr>
            <a:xfrm>
              <a:off x="-23532255" y="2942625"/>
              <a:ext cx="37723864" cy="0"/>
            </a:xfrm>
            <a:prstGeom prst="line">
              <a:avLst/>
            </a:prstGeom>
            <a:ln w="25400" cap="sq">
              <a:prstDash val="dash"/>
            </a:ln>
          </p:spPr>
          <p:style>
            <a:lnRef idx="3">
              <a:schemeClr val="dk1"/>
            </a:lnRef>
            <a:fillRef idx="0">
              <a:schemeClr val="dk1"/>
            </a:fillRef>
            <a:effectRef idx="2">
              <a:schemeClr val="dk1"/>
            </a:effectRef>
            <a:fontRef idx="minor">
              <a:schemeClr val="tx1"/>
            </a:fontRef>
          </p:style>
        </p:cxnSp>
        <p:grpSp>
          <p:nvGrpSpPr>
            <p:cNvPr id="13" name="Group 12">
              <a:extLst>
                <a:ext uri="{FF2B5EF4-FFF2-40B4-BE49-F238E27FC236}">
                  <a16:creationId xmlns:a16="http://schemas.microsoft.com/office/drawing/2014/main" id="{D871DAD5-490B-6125-DB51-170D2DCFF794}"/>
                </a:ext>
              </a:extLst>
            </p:cNvPr>
            <p:cNvGrpSpPr/>
            <p:nvPr/>
          </p:nvGrpSpPr>
          <p:grpSpPr>
            <a:xfrm>
              <a:off x="2248616" y="2582625"/>
              <a:ext cx="720000" cy="720000"/>
              <a:chOff x="9325624" y="2471014"/>
              <a:chExt cx="720000" cy="720000"/>
            </a:xfrm>
          </p:grpSpPr>
          <p:sp>
            <p:nvSpPr>
              <p:cNvPr id="151" name="Oval 150">
                <a:extLst>
                  <a:ext uri="{FF2B5EF4-FFF2-40B4-BE49-F238E27FC236}">
                    <a16:creationId xmlns:a16="http://schemas.microsoft.com/office/drawing/2014/main" id="{D4FBD9A5-B067-4786-6F6D-D88517D03A75}"/>
                  </a:ext>
                </a:extLst>
              </p:cNvPr>
              <p:cNvSpPr/>
              <p:nvPr/>
            </p:nvSpPr>
            <p:spPr>
              <a:xfrm>
                <a:off x="9325624" y="2471014"/>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pic>
            <p:nvPicPr>
              <p:cNvPr id="152" name="Picture 151" descr="A black and white image of a couple of circles&#10;&#10;Description automatically generated">
                <a:extLst>
                  <a:ext uri="{FF2B5EF4-FFF2-40B4-BE49-F238E27FC236}">
                    <a16:creationId xmlns:a16="http://schemas.microsoft.com/office/drawing/2014/main" id="{BACB1B9D-8416-85C6-FFEF-7F0BA8620409}"/>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85000"/>
                        </a14:imgEffect>
                      </a14:imgLayer>
                    </a14:imgProps>
                  </a:ext>
                </a:extLst>
              </a:blip>
              <a:stretch>
                <a:fillRect/>
              </a:stretch>
            </p:blipFill>
            <p:spPr>
              <a:xfrm>
                <a:off x="9539863" y="2606203"/>
                <a:ext cx="315946" cy="444837"/>
              </a:xfrm>
              <a:prstGeom prst="rect">
                <a:avLst/>
              </a:prstGeom>
            </p:spPr>
          </p:pic>
        </p:grpSp>
        <p:grpSp>
          <p:nvGrpSpPr>
            <p:cNvPr id="14" name="Group 13">
              <a:extLst>
                <a:ext uri="{FF2B5EF4-FFF2-40B4-BE49-F238E27FC236}">
                  <a16:creationId xmlns:a16="http://schemas.microsoft.com/office/drawing/2014/main" id="{789CE624-8E6E-AC1B-D0F8-F576B3374070}"/>
                </a:ext>
              </a:extLst>
            </p:cNvPr>
            <p:cNvGrpSpPr/>
            <p:nvPr/>
          </p:nvGrpSpPr>
          <p:grpSpPr>
            <a:xfrm>
              <a:off x="532064" y="2582625"/>
              <a:ext cx="720000" cy="720000"/>
              <a:chOff x="3927371" y="2471014"/>
              <a:chExt cx="720000" cy="720000"/>
            </a:xfrm>
          </p:grpSpPr>
          <p:sp>
            <p:nvSpPr>
              <p:cNvPr id="149" name="Oval 148">
                <a:extLst>
                  <a:ext uri="{FF2B5EF4-FFF2-40B4-BE49-F238E27FC236}">
                    <a16:creationId xmlns:a16="http://schemas.microsoft.com/office/drawing/2014/main" id="{EAF69027-6B13-E02C-F042-7AAA8595C87C}"/>
                  </a:ext>
                </a:extLst>
              </p:cNvPr>
              <p:cNvSpPr/>
              <p:nvPr/>
            </p:nvSpPr>
            <p:spPr>
              <a:xfrm>
                <a:off x="3927371" y="2471014"/>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pic>
            <p:nvPicPr>
              <p:cNvPr id="150" name="Picture 149" descr="A black background with a black square&#10;&#10;Description automatically generated with medium confidence">
                <a:extLst>
                  <a:ext uri="{FF2B5EF4-FFF2-40B4-BE49-F238E27FC236}">
                    <a16:creationId xmlns:a16="http://schemas.microsoft.com/office/drawing/2014/main" id="{F7C5967D-BCB6-83DC-15F9-318ECF19FF2B}"/>
                  </a:ext>
                </a:extLst>
              </p:cNvPr>
              <p:cNvPicPr>
                <a:picLocks noChangeAspect="1"/>
              </p:cNvPicPr>
              <p:nvPr/>
            </p:nvPicPr>
            <p:blipFill>
              <a:blip r:embed="rId4"/>
              <a:stretch>
                <a:fillRect/>
              </a:stretch>
            </p:blipFill>
            <p:spPr>
              <a:xfrm>
                <a:off x="4074441" y="2597844"/>
                <a:ext cx="416279" cy="442206"/>
              </a:xfrm>
              <a:prstGeom prst="rect">
                <a:avLst/>
              </a:prstGeom>
            </p:spPr>
          </p:pic>
        </p:grpSp>
        <p:grpSp>
          <p:nvGrpSpPr>
            <p:cNvPr id="15" name="Group 14">
              <a:extLst>
                <a:ext uri="{FF2B5EF4-FFF2-40B4-BE49-F238E27FC236}">
                  <a16:creationId xmlns:a16="http://schemas.microsoft.com/office/drawing/2014/main" id="{985601D8-EDBE-62D0-B8F6-D964DFEA3D7C}"/>
                </a:ext>
              </a:extLst>
            </p:cNvPr>
            <p:cNvGrpSpPr/>
            <p:nvPr/>
          </p:nvGrpSpPr>
          <p:grpSpPr>
            <a:xfrm>
              <a:off x="-1184488" y="2582625"/>
              <a:ext cx="720000" cy="720000"/>
              <a:chOff x="2146376" y="2471014"/>
              <a:chExt cx="720000" cy="720000"/>
            </a:xfrm>
          </p:grpSpPr>
          <p:sp>
            <p:nvSpPr>
              <p:cNvPr id="147" name="Oval 146">
                <a:extLst>
                  <a:ext uri="{FF2B5EF4-FFF2-40B4-BE49-F238E27FC236}">
                    <a16:creationId xmlns:a16="http://schemas.microsoft.com/office/drawing/2014/main" id="{51F6ECFF-C53D-D56E-F529-BF01630B98B1}"/>
                  </a:ext>
                </a:extLst>
              </p:cNvPr>
              <p:cNvSpPr/>
              <p:nvPr/>
            </p:nvSpPr>
            <p:spPr>
              <a:xfrm>
                <a:off x="2146376" y="2471014"/>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pic>
            <p:nvPicPr>
              <p:cNvPr id="148" name="Picture 147" descr="A white and black logo&#10;&#10;Description automatically generated with medium confidence">
                <a:extLst>
                  <a:ext uri="{FF2B5EF4-FFF2-40B4-BE49-F238E27FC236}">
                    <a16:creationId xmlns:a16="http://schemas.microsoft.com/office/drawing/2014/main" id="{0679453C-FEA5-0742-95C4-CF481146AD03}"/>
                  </a:ext>
                </a:extLst>
              </p:cNvPr>
              <p:cNvPicPr>
                <a:picLocks noChangeAspect="1"/>
              </p:cNvPicPr>
              <p:nvPr/>
            </p:nvPicPr>
            <p:blipFill>
              <a:blip r:embed="rId5">
                <a:biLevel thresh="75000"/>
              </a:blip>
              <a:stretch>
                <a:fillRect/>
              </a:stretch>
            </p:blipFill>
            <p:spPr>
              <a:xfrm>
                <a:off x="2260601" y="2595967"/>
                <a:ext cx="477520" cy="483782"/>
              </a:xfrm>
              <a:prstGeom prst="rect">
                <a:avLst/>
              </a:prstGeom>
            </p:spPr>
          </p:pic>
        </p:grpSp>
        <p:grpSp>
          <p:nvGrpSpPr>
            <p:cNvPr id="17" name="Group 16">
              <a:extLst>
                <a:ext uri="{FF2B5EF4-FFF2-40B4-BE49-F238E27FC236}">
                  <a16:creationId xmlns:a16="http://schemas.microsoft.com/office/drawing/2014/main" id="{95FFCE34-9F11-ED36-3FFC-C341EDB887F9}"/>
                </a:ext>
              </a:extLst>
            </p:cNvPr>
            <p:cNvGrpSpPr/>
            <p:nvPr/>
          </p:nvGrpSpPr>
          <p:grpSpPr>
            <a:xfrm>
              <a:off x="-2930438" y="2582625"/>
              <a:ext cx="749398" cy="720000"/>
              <a:chOff x="11031693" y="2492638"/>
              <a:chExt cx="749398" cy="720000"/>
            </a:xfrm>
          </p:grpSpPr>
          <p:sp>
            <p:nvSpPr>
              <p:cNvPr id="145" name="Oval 144">
                <a:extLst>
                  <a:ext uri="{FF2B5EF4-FFF2-40B4-BE49-F238E27FC236}">
                    <a16:creationId xmlns:a16="http://schemas.microsoft.com/office/drawing/2014/main" id="{86473C52-F1F0-2193-4FD4-C166BBFC8EA4}"/>
                  </a:ext>
                </a:extLst>
              </p:cNvPr>
              <p:cNvSpPr/>
              <p:nvPr/>
            </p:nvSpPr>
            <p:spPr>
              <a:xfrm>
                <a:off x="11031693" y="2492638"/>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pic>
            <p:nvPicPr>
              <p:cNvPr id="146" name="Picture 145" descr="A cigarette with smoke coming out of it&#10;&#10;Description automatically generated">
                <a:extLst>
                  <a:ext uri="{FF2B5EF4-FFF2-40B4-BE49-F238E27FC236}">
                    <a16:creationId xmlns:a16="http://schemas.microsoft.com/office/drawing/2014/main" id="{057C9F4F-3927-DADD-58D3-D15E77151AD5}"/>
                  </a:ext>
                </a:extLst>
              </p:cNvPr>
              <p:cNvPicPr>
                <a:picLocks noChangeAspect="1"/>
              </p:cNvPicPr>
              <p:nvPr/>
            </p:nvPicPr>
            <p:blipFill>
              <a:blip r:embed="rId6"/>
              <a:stretch>
                <a:fillRect/>
              </a:stretch>
            </p:blipFill>
            <p:spPr>
              <a:xfrm>
                <a:off x="11112298" y="2541917"/>
                <a:ext cx="668793" cy="584716"/>
              </a:xfrm>
              <a:prstGeom prst="rect">
                <a:avLst/>
              </a:prstGeom>
            </p:spPr>
          </p:pic>
        </p:grpSp>
        <p:grpSp>
          <p:nvGrpSpPr>
            <p:cNvPr id="18" name="Group 17">
              <a:extLst>
                <a:ext uri="{FF2B5EF4-FFF2-40B4-BE49-F238E27FC236}">
                  <a16:creationId xmlns:a16="http://schemas.microsoft.com/office/drawing/2014/main" id="{3D1211F1-AFD2-78D7-7CC8-DDDBE58E056A}"/>
                </a:ext>
              </a:extLst>
            </p:cNvPr>
            <p:cNvGrpSpPr/>
            <p:nvPr/>
          </p:nvGrpSpPr>
          <p:grpSpPr>
            <a:xfrm>
              <a:off x="-6378083" y="2582625"/>
              <a:ext cx="720000" cy="720000"/>
              <a:chOff x="14505459" y="2533035"/>
              <a:chExt cx="720000" cy="720000"/>
            </a:xfrm>
          </p:grpSpPr>
          <p:sp>
            <p:nvSpPr>
              <p:cNvPr id="142" name="Oval 141">
                <a:extLst>
                  <a:ext uri="{FF2B5EF4-FFF2-40B4-BE49-F238E27FC236}">
                    <a16:creationId xmlns:a16="http://schemas.microsoft.com/office/drawing/2014/main" id="{3609D2E8-649A-7638-E509-73A606E1FAE8}"/>
                  </a:ext>
                </a:extLst>
              </p:cNvPr>
              <p:cNvSpPr/>
              <p:nvPr/>
            </p:nvSpPr>
            <p:spPr>
              <a:xfrm>
                <a:off x="14505459" y="25330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44" name="TextBox 143">
                <a:extLst>
                  <a:ext uri="{FF2B5EF4-FFF2-40B4-BE49-F238E27FC236}">
                    <a16:creationId xmlns:a16="http://schemas.microsoft.com/office/drawing/2014/main" id="{2FB37843-B003-4312-6A71-20F15BC2B10D}"/>
                  </a:ext>
                </a:extLst>
              </p:cNvPr>
              <p:cNvSpPr txBox="1"/>
              <p:nvPr/>
            </p:nvSpPr>
            <p:spPr>
              <a:xfrm>
                <a:off x="14632352" y="2743995"/>
                <a:ext cx="539074" cy="369332"/>
              </a:xfrm>
              <a:prstGeom prst="rect">
                <a:avLst/>
              </a:prstGeom>
              <a:noFill/>
            </p:spPr>
            <p:txBody>
              <a:bodyPr wrap="square" rtlCol="0">
                <a:spAutoFit/>
              </a:bodyPr>
              <a:lstStyle/>
              <a:p>
                <a:r>
                  <a:rPr lang="en-US" b="1" dirty="0">
                    <a:latin typeface="Avenir Next" panose="020B0503020202020204" pitchFamily="34" charset="0"/>
                  </a:rPr>
                  <a:t>BP</a:t>
                </a:r>
              </a:p>
            </p:txBody>
          </p:sp>
        </p:grpSp>
        <p:grpSp>
          <p:nvGrpSpPr>
            <p:cNvPr id="23" name="Group 22">
              <a:extLst>
                <a:ext uri="{FF2B5EF4-FFF2-40B4-BE49-F238E27FC236}">
                  <a16:creationId xmlns:a16="http://schemas.microsoft.com/office/drawing/2014/main" id="{8A30FD41-FD8A-EAF8-E3E0-15865C64A83B}"/>
                </a:ext>
              </a:extLst>
            </p:cNvPr>
            <p:cNvGrpSpPr/>
            <p:nvPr/>
          </p:nvGrpSpPr>
          <p:grpSpPr>
            <a:xfrm>
              <a:off x="-8268305" y="2582625"/>
              <a:ext cx="893670" cy="720000"/>
              <a:chOff x="16284347" y="2533035"/>
              <a:chExt cx="893670" cy="720000"/>
            </a:xfrm>
          </p:grpSpPr>
          <p:sp>
            <p:nvSpPr>
              <p:cNvPr id="137" name="Oval 136">
                <a:extLst>
                  <a:ext uri="{FF2B5EF4-FFF2-40B4-BE49-F238E27FC236}">
                    <a16:creationId xmlns:a16="http://schemas.microsoft.com/office/drawing/2014/main" id="{89415DF4-C65F-C6ED-26B4-61FD1A23A13A}"/>
                  </a:ext>
                </a:extLst>
              </p:cNvPr>
              <p:cNvSpPr/>
              <p:nvPr/>
            </p:nvSpPr>
            <p:spPr>
              <a:xfrm>
                <a:off x="16333082" y="25330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38" name="TextBox 137">
                <a:extLst>
                  <a:ext uri="{FF2B5EF4-FFF2-40B4-BE49-F238E27FC236}">
                    <a16:creationId xmlns:a16="http://schemas.microsoft.com/office/drawing/2014/main" id="{C3483A1B-223D-17E9-5BBD-E70CEB331582}"/>
                  </a:ext>
                </a:extLst>
              </p:cNvPr>
              <p:cNvSpPr txBox="1"/>
              <p:nvPr/>
            </p:nvSpPr>
            <p:spPr>
              <a:xfrm>
                <a:off x="16284347" y="2744153"/>
                <a:ext cx="893670" cy="307777"/>
              </a:xfrm>
              <a:prstGeom prst="rect">
                <a:avLst/>
              </a:prstGeom>
              <a:noFill/>
            </p:spPr>
            <p:txBody>
              <a:bodyPr wrap="square" rtlCol="0">
                <a:spAutoFit/>
              </a:bodyPr>
              <a:lstStyle/>
              <a:p>
                <a:r>
                  <a:rPr lang="en-US" sz="1400" b="1" dirty="0">
                    <a:latin typeface="Avenir Next" panose="020B0503020202020204" pitchFamily="34" charset="0"/>
                  </a:rPr>
                  <a:t>STROKE</a:t>
                </a:r>
              </a:p>
            </p:txBody>
          </p:sp>
        </p:grpSp>
        <p:grpSp>
          <p:nvGrpSpPr>
            <p:cNvPr id="58" name="Group 57">
              <a:extLst>
                <a:ext uri="{FF2B5EF4-FFF2-40B4-BE49-F238E27FC236}">
                  <a16:creationId xmlns:a16="http://schemas.microsoft.com/office/drawing/2014/main" id="{7292193D-CCDD-4BE4-BCB4-48497EF23C35}"/>
                </a:ext>
              </a:extLst>
            </p:cNvPr>
            <p:cNvGrpSpPr/>
            <p:nvPr/>
          </p:nvGrpSpPr>
          <p:grpSpPr>
            <a:xfrm>
              <a:off x="-11872133" y="2582625"/>
              <a:ext cx="890724" cy="720000"/>
              <a:chOff x="14572256" y="2546398"/>
              <a:chExt cx="890724" cy="720000"/>
            </a:xfrm>
          </p:grpSpPr>
          <p:sp>
            <p:nvSpPr>
              <p:cNvPr id="135" name="Oval 134">
                <a:extLst>
                  <a:ext uri="{FF2B5EF4-FFF2-40B4-BE49-F238E27FC236}">
                    <a16:creationId xmlns:a16="http://schemas.microsoft.com/office/drawing/2014/main" id="{3DBBFD11-CE74-BD85-6541-39E3388128A8}"/>
                  </a:ext>
                </a:extLst>
              </p:cNvPr>
              <p:cNvSpPr/>
              <p:nvPr/>
            </p:nvSpPr>
            <p:spPr>
              <a:xfrm>
                <a:off x="14642072" y="2546398"/>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36" name="TextBox 135">
                <a:extLst>
                  <a:ext uri="{FF2B5EF4-FFF2-40B4-BE49-F238E27FC236}">
                    <a16:creationId xmlns:a16="http://schemas.microsoft.com/office/drawing/2014/main" id="{22C6ABAE-B4E2-5B9E-053D-1030191EA11D}"/>
                  </a:ext>
                </a:extLst>
              </p:cNvPr>
              <p:cNvSpPr txBox="1"/>
              <p:nvPr/>
            </p:nvSpPr>
            <p:spPr>
              <a:xfrm>
                <a:off x="14572256" y="2772519"/>
                <a:ext cx="890724" cy="292388"/>
              </a:xfrm>
              <a:prstGeom prst="rect">
                <a:avLst/>
              </a:prstGeom>
              <a:noFill/>
            </p:spPr>
            <p:txBody>
              <a:bodyPr wrap="square" rtlCol="0">
                <a:spAutoFit/>
              </a:bodyPr>
              <a:lstStyle/>
              <a:p>
                <a:r>
                  <a:rPr lang="en-US" sz="1300" dirty="0">
                    <a:latin typeface="Avenir Next" panose="020B0503020202020204" pitchFamily="34" charset="0"/>
                  </a:rPr>
                  <a:t>Diabetes</a:t>
                </a:r>
              </a:p>
            </p:txBody>
          </p:sp>
        </p:grpSp>
        <p:grpSp>
          <p:nvGrpSpPr>
            <p:cNvPr id="59" name="Group 58">
              <a:extLst>
                <a:ext uri="{FF2B5EF4-FFF2-40B4-BE49-F238E27FC236}">
                  <a16:creationId xmlns:a16="http://schemas.microsoft.com/office/drawing/2014/main" id="{D5096E78-2C8A-24C7-E1BB-B74C622ADF35}"/>
                </a:ext>
              </a:extLst>
            </p:cNvPr>
            <p:cNvGrpSpPr/>
            <p:nvPr/>
          </p:nvGrpSpPr>
          <p:grpSpPr>
            <a:xfrm>
              <a:off x="-9984857" y="2582625"/>
              <a:ext cx="720000" cy="720000"/>
              <a:chOff x="14642072" y="2546398"/>
              <a:chExt cx="720000" cy="720000"/>
            </a:xfrm>
          </p:grpSpPr>
          <p:sp>
            <p:nvSpPr>
              <p:cNvPr id="128" name="Oval 127">
                <a:extLst>
                  <a:ext uri="{FF2B5EF4-FFF2-40B4-BE49-F238E27FC236}">
                    <a16:creationId xmlns:a16="http://schemas.microsoft.com/office/drawing/2014/main" id="{C1DDAAD0-9C4F-D51B-DC61-9A8139FB1AD9}"/>
                  </a:ext>
                </a:extLst>
              </p:cNvPr>
              <p:cNvSpPr/>
              <p:nvPr/>
            </p:nvSpPr>
            <p:spPr>
              <a:xfrm>
                <a:off x="14642072" y="2546398"/>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29" name="TextBox 128">
                <a:extLst>
                  <a:ext uri="{FF2B5EF4-FFF2-40B4-BE49-F238E27FC236}">
                    <a16:creationId xmlns:a16="http://schemas.microsoft.com/office/drawing/2014/main" id="{272D2DAC-FA32-8CEF-A2D0-915D62351EC0}"/>
                  </a:ext>
                </a:extLst>
              </p:cNvPr>
              <p:cNvSpPr txBox="1"/>
              <p:nvPr/>
            </p:nvSpPr>
            <p:spPr>
              <a:xfrm>
                <a:off x="14733289" y="2795174"/>
                <a:ext cx="618052" cy="323165"/>
              </a:xfrm>
              <a:prstGeom prst="rect">
                <a:avLst/>
              </a:prstGeom>
              <a:noFill/>
            </p:spPr>
            <p:txBody>
              <a:bodyPr wrap="square" rtlCol="0">
                <a:spAutoFit/>
              </a:bodyPr>
              <a:lstStyle/>
              <a:p>
                <a:r>
                  <a:rPr lang="en-US" sz="1500" b="1" dirty="0">
                    <a:latin typeface="Avenir Next" panose="020B0503020202020204" pitchFamily="34" charset="0"/>
                  </a:rPr>
                  <a:t>HYP</a:t>
                </a:r>
              </a:p>
            </p:txBody>
          </p:sp>
        </p:grpSp>
        <p:grpSp>
          <p:nvGrpSpPr>
            <p:cNvPr id="60" name="Group 59">
              <a:extLst>
                <a:ext uri="{FF2B5EF4-FFF2-40B4-BE49-F238E27FC236}">
                  <a16:creationId xmlns:a16="http://schemas.microsoft.com/office/drawing/2014/main" id="{43A757DC-F7E9-35BC-1C50-4AA09B4E1660}"/>
                </a:ext>
              </a:extLst>
            </p:cNvPr>
            <p:cNvGrpSpPr/>
            <p:nvPr/>
          </p:nvGrpSpPr>
          <p:grpSpPr>
            <a:xfrm>
              <a:off x="-13588685" y="2582625"/>
              <a:ext cx="720000" cy="720000"/>
              <a:chOff x="14642072" y="2546398"/>
              <a:chExt cx="720000" cy="720000"/>
            </a:xfrm>
          </p:grpSpPr>
          <p:sp>
            <p:nvSpPr>
              <p:cNvPr id="123" name="Oval 122">
                <a:extLst>
                  <a:ext uri="{FF2B5EF4-FFF2-40B4-BE49-F238E27FC236}">
                    <a16:creationId xmlns:a16="http://schemas.microsoft.com/office/drawing/2014/main" id="{BFFE9276-3D91-DC70-16AD-2D8970D8FB9A}"/>
                  </a:ext>
                </a:extLst>
              </p:cNvPr>
              <p:cNvSpPr/>
              <p:nvPr/>
            </p:nvSpPr>
            <p:spPr>
              <a:xfrm>
                <a:off x="14642072" y="2546398"/>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27" name="TextBox 126">
                <a:extLst>
                  <a:ext uri="{FF2B5EF4-FFF2-40B4-BE49-F238E27FC236}">
                    <a16:creationId xmlns:a16="http://schemas.microsoft.com/office/drawing/2014/main" id="{A040C48C-27B8-043E-10C1-7DEEEDE8FD49}"/>
                  </a:ext>
                </a:extLst>
              </p:cNvPr>
              <p:cNvSpPr txBox="1"/>
              <p:nvPr/>
            </p:nvSpPr>
            <p:spPr>
              <a:xfrm>
                <a:off x="14719759" y="2777518"/>
                <a:ext cx="613097" cy="292388"/>
              </a:xfrm>
              <a:prstGeom prst="rect">
                <a:avLst/>
              </a:prstGeom>
              <a:noFill/>
            </p:spPr>
            <p:txBody>
              <a:bodyPr wrap="square" rtlCol="0">
                <a:spAutoFit/>
              </a:bodyPr>
              <a:lstStyle/>
              <a:p>
                <a:r>
                  <a:rPr lang="en-US" sz="1300" b="1" dirty="0">
                    <a:latin typeface="Avenir Next" panose="020B0503020202020204" pitchFamily="34" charset="0"/>
                  </a:rPr>
                  <a:t>Chol.</a:t>
                </a:r>
              </a:p>
            </p:txBody>
          </p:sp>
        </p:grpSp>
        <p:grpSp>
          <p:nvGrpSpPr>
            <p:cNvPr id="90" name="Group 89">
              <a:extLst>
                <a:ext uri="{FF2B5EF4-FFF2-40B4-BE49-F238E27FC236}">
                  <a16:creationId xmlns:a16="http://schemas.microsoft.com/office/drawing/2014/main" id="{5973F9BC-3FA1-D0F4-96D3-302E1B80F507}"/>
                </a:ext>
              </a:extLst>
            </p:cNvPr>
            <p:cNvGrpSpPr/>
            <p:nvPr/>
          </p:nvGrpSpPr>
          <p:grpSpPr>
            <a:xfrm>
              <a:off x="-17264309" y="2582625"/>
              <a:ext cx="879474" cy="720000"/>
              <a:chOff x="25375513" y="2459896"/>
              <a:chExt cx="879474" cy="720000"/>
            </a:xfrm>
          </p:grpSpPr>
          <p:sp>
            <p:nvSpPr>
              <p:cNvPr id="121" name="Oval 120">
                <a:extLst>
                  <a:ext uri="{FF2B5EF4-FFF2-40B4-BE49-F238E27FC236}">
                    <a16:creationId xmlns:a16="http://schemas.microsoft.com/office/drawing/2014/main" id="{BBC923B1-C66B-5884-D443-10D8651360F1}"/>
                  </a:ext>
                </a:extLst>
              </p:cNvPr>
              <p:cNvSpPr/>
              <p:nvPr/>
            </p:nvSpPr>
            <p:spPr>
              <a:xfrm>
                <a:off x="25375513" y="2459896"/>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22" name="TextBox 121">
                <a:extLst>
                  <a:ext uri="{FF2B5EF4-FFF2-40B4-BE49-F238E27FC236}">
                    <a16:creationId xmlns:a16="http://schemas.microsoft.com/office/drawing/2014/main" id="{391D4546-11EC-5F1D-0A84-565DD2B3F72C}"/>
                  </a:ext>
                </a:extLst>
              </p:cNvPr>
              <p:cNvSpPr txBox="1"/>
              <p:nvPr/>
            </p:nvSpPr>
            <p:spPr>
              <a:xfrm>
                <a:off x="25454009" y="2643372"/>
                <a:ext cx="800978" cy="478144"/>
              </a:xfrm>
              <a:prstGeom prst="rect">
                <a:avLst/>
              </a:prstGeom>
              <a:noFill/>
            </p:spPr>
            <p:txBody>
              <a:bodyPr wrap="square" tIns="46800" rtlCol="0">
                <a:spAutoFit/>
              </a:bodyPr>
              <a:lstStyle/>
              <a:p>
                <a:r>
                  <a:rPr lang="en-US" sz="1300" b="1" dirty="0">
                    <a:latin typeface="Avenir Next" panose="020B0503020202020204" pitchFamily="34" charset="0"/>
                  </a:rPr>
                  <a:t>DIAS </a:t>
                </a:r>
                <a:r>
                  <a:rPr lang="en-US" sz="1200" dirty="0">
                    <a:latin typeface="Avenir Next" panose="020B0503020202020204" pitchFamily="34" charset="0"/>
                  </a:rPr>
                  <a:t>BP</a:t>
                </a:r>
              </a:p>
            </p:txBody>
          </p:sp>
        </p:grpSp>
        <p:grpSp>
          <p:nvGrpSpPr>
            <p:cNvPr id="93" name="Group 92">
              <a:extLst>
                <a:ext uri="{FF2B5EF4-FFF2-40B4-BE49-F238E27FC236}">
                  <a16:creationId xmlns:a16="http://schemas.microsoft.com/office/drawing/2014/main" id="{4F46CBCE-8CE9-54B9-B7D8-7A83E8686FE3}"/>
                </a:ext>
              </a:extLst>
            </p:cNvPr>
            <p:cNvGrpSpPr/>
            <p:nvPr/>
          </p:nvGrpSpPr>
          <p:grpSpPr>
            <a:xfrm>
              <a:off x="-18980861" y="2582625"/>
              <a:ext cx="720000" cy="720000"/>
              <a:chOff x="27150973" y="2497996"/>
              <a:chExt cx="720000" cy="720000"/>
            </a:xfrm>
          </p:grpSpPr>
          <p:sp>
            <p:nvSpPr>
              <p:cNvPr id="119" name="Oval 118">
                <a:extLst>
                  <a:ext uri="{FF2B5EF4-FFF2-40B4-BE49-F238E27FC236}">
                    <a16:creationId xmlns:a16="http://schemas.microsoft.com/office/drawing/2014/main" id="{71863504-488A-A4F1-E8F9-69A6C4D13B12}"/>
                  </a:ext>
                </a:extLst>
              </p:cNvPr>
              <p:cNvSpPr/>
              <p:nvPr/>
            </p:nvSpPr>
            <p:spPr>
              <a:xfrm>
                <a:off x="27150973" y="2497996"/>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20" name="TextBox 119">
                <a:extLst>
                  <a:ext uri="{FF2B5EF4-FFF2-40B4-BE49-F238E27FC236}">
                    <a16:creationId xmlns:a16="http://schemas.microsoft.com/office/drawing/2014/main" id="{48B75EFA-08E0-72EC-7A41-96508A823A79}"/>
                  </a:ext>
                </a:extLst>
              </p:cNvPr>
              <p:cNvSpPr txBox="1"/>
              <p:nvPr/>
            </p:nvSpPr>
            <p:spPr>
              <a:xfrm>
                <a:off x="27271579" y="2711802"/>
                <a:ext cx="580124" cy="292388"/>
              </a:xfrm>
              <a:prstGeom prst="rect">
                <a:avLst/>
              </a:prstGeom>
              <a:noFill/>
            </p:spPr>
            <p:txBody>
              <a:bodyPr wrap="square" rtlCol="0">
                <a:spAutoFit/>
              </a:bodyPr>
              <a:lstStyle/>
              <a:p>
                <a:r>
                  <a:rPr lang="en-US" sz="1300" b="1" dirty="0">
                    <a:latin typeface="Avenir Next" panose="020B0503020202020204" pitchFamily="34" charset="0"/>
                  </a:rPr>
                  <a:t>BMI</a:t>
                </a:r>
              </a:p>
            </p:txBody>
          </p:sp>
        </p:grpSp>
        <p:grpSp>
          <p:nvGrpSpPr>
            <p:cNvPr id="96" name="Group 95">
              <a:extLst>
                <a:ext uri="{FF2B5EF4-FFF2-40B4-BE49-F238E27FC236}">
                  <a16:creationId xmlns:a16="http://schemas.microsoft.com/office/drawing/2014/main" id="{3A9093B3-36BE-57A9-3C75-2E38CF657B06}"/>
                </a:ext>
              </a:extLst>
            </p:cNvPr>
            <p:cNvGrpSpPr/>
            <p:nvPr/>
          </p:nvGrpSpPr>
          <p:grpSpPr>
            <a:xfrm>
              <a:off x="-22841423" y="2582625"/>
              <a:ext cx="827171" cy="720000"/>
              <a:chOff x="30510078" y="2469535"/>
              <a:chExt cx="827171" cy="720000"/>
            </a:xfrm>
          </p:grpSpPr>
          <p:sp>
            <p:nvSpPr>
              <p:cNvPr id="115" name="Oval 114">
                <a:extLst>
                  <a:ext uri="{FF2B5EF4-FFF2-40B4-BE49-F238E27FC236}">
                    <a16:creationId xmlns:a16="http://schemas.microsoft.com/office/drawing/2014/main" id="{08BEE699-048A-7C4E-2279-6D937559A6EF}"/>
                  </a:ext>
                </a:extLst>
              </p:cNvPr>
              <p:cNvSpPr/>
              <p:nvPr/>
            </p:nvSpPr>
            <p:spPr>
              <a:xfrm>
                <a:off x="30563663" y="24695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16" name="TextBox 115">
                <a:extLst>
                  <a:ext uri="{FF2B5EF4-FFF2-40B4-BE49-F238E27FC236}">
                    <a16:creationId xmlns:a16="http://schemas.microsoft.com/office/drawing/2014/main" id="{2558610E-F548-ADEA-FA38-E50EE001EF67}"/>
                  </a:ext>
                </a:extLst>
              </p:cNvPr>
              <p:cNvSpPr txBox="1"/>
              <p:nvPr/>
            </p:nvSpPr>
            <p:spPr>
              <a:xfrm>
                <a:off x="30510078" y="2683341"/>
                <a:ext cx="827171" cy="292388"/>
              </a:xfrm>
              <a:prstGeom prst="rect">
                <a:avLst/>
              </a:prstGeom>
              <a:noFill/>
            </p:spPr>
            <p:txBody>
              <a:bodyPr wrap="square" rtlCol="0">
                <a:spAutoFit/>
              </a:bodyPr>
              <a:lstStyle/>
              <a:p>
                <a:r>
                  <a:rPr lang="en-US" sz="1300" b="1" dirty="0">
                    <a:latin typeface="Avenir Next" panose="020B0503020202020204" pitchFamily="34" charset="0"/>
                  </a:rPr>
                  <a:t>Glucose</a:t>
                </a:r>
              </a:p>
            </p:txBody>
          </p:sp>
        </p:grpSp>
        <p:grpSp>
          <p:nvGrpSpPr>
            <p:cNvPr id="98" name="Group 97">
              <a:extLst>
                <a:ext uri="{FF2B5EF4-FFF2-40B4-BE49-F238E27FC236}">
                  <a16:creationId xmlns:a16="http://schemas.microsoft.com/office/drawing/2014/main" id="{2E39250A-5CC4-72CD-9394-6944D7A3A90F}"/>
                </a:ext>
              </a:extLst>
            </p:cNvPr>
            <p:cNvGrpSpPr/>
            <p:nvPr/>
          </p:nvGrpSpPr>
          <p:grpSpPr>
            <a:xfrm>
              <a:off x="-21017700" y="2582625"/>
              <a:ext cx="1040287" cy="720000"/>
              <a:chOff x="30563663" y="2469535"/>
              <a:chExt cx="1040287" cy="720000"/>
            </a:xfrm>
          </p:grpSpPr>
          <p:sp>
            <p:nvSpPr>
              <p:cNvPr id="113" name="Oval 112">
                <a:extLst>
                  <a:ext uri="{FF2B5EF4-FFF2-40B4-BE49-F238E27FC236}">
                    <a16:creationId xmlns:a16="http://schemas.microsoft.com/office/drawing/2014/main" id="{2001FA2C-AA04-1673-7528-3B5215AF82DF}"/>
                  </a:ext>
                </a:extLst>
              </p:cNvPr>
              <p:cNvSpPr/>
              <p:nvPr/>
            </p:nvSpPr>
            <p:spPr>
              <a:xfrm>
                <a:off x="30563663" y="24695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14" name="TextBox 113">
                <a:extLst>
                  <a:ext uri="{FF2B5EF4-FFF2-40B4-BE49-F238E27FC236}">
                    <a16:creationId xmlns:a16="http://schemas.microsoft.com/office/drawing/2014/main" id="{675D9F2E-69A6-03DB-3D56-05A023AC58E1}"/>
                  </a:ext>
                </a:extLst>
              </p:cNvPr>
              <p:cNvSpPr txBox="1"/>
              <p:nvPr/>
            </p:nvSpPr>
            <p:spPr>
              <a:xfrm>
                <a:off x="30630728" y="2619841"/>
                <a:ext cx="973222" cy="492443"/>
              </a:xfrm>
              <a:prstGeom prst="rect">
                <a:avLst/>
              </a:prstGeom>
              <a:noFill/>
            </p:spPr>
            <p:txBody>
              <a:bodyPr wrap="square" rtlCol="0">
                <a:spAutoFit/>
              </a:bodyPr>
              <a:lstStyle/>
              <a:p>
                <a:r>
                  <a:rPr lang="en-US" sz="1300" b="1" dirty="0">
                    <a:latin typeface="Avenir Next" panose="020B0503020202020204" pitchFamily="34" charset="0"/>
                  </a:rPr>
                  <a:t>Heart </a:t>
                </a:r>
              </a:p>
              <a:p>
                <a:r>
                  <a:rPr lang="en-US" sz="1300" dirty="0">
                    <a:latin typeface="Avenir Next" panose="020B0503020202020204" pitchFamily="34" charset="0"/>
                  </a:rPr>
                  <a:t>Rate</a:t>
                </a:r>
              </a:p>
            </p:txBody>
          </p:sp>
        </p:grpSp>
        <p:grpSp>
          <p:nvGrpSpPr>
            <p:cNvPr id="100" name="Group 99">
              <a:extLst>
                <a:ext uri="{FF2B5EF4-FFF2-40B4-BE49-F238E27FC236}">
                  <a16:creationId xmlns:a16="http://schemas.microsoft.com/office/drawing/2014/main" id="{AE925208-3C27-5429-65BD-1E91A11BF4B0}"/>
                </a:ext>
              </a:extLst>
            </p:cNvPr>
            <p:cNvGrpSpPr/>
            <p:nvPr/>
          </p:nvGrpSpPr>
          <p:grpSpPr>
            <a:xfrm>
              <a:off x="-4661531" y="2582625"/>
              <a:ext cx="734541" cy="720000"/>
              <a:chOff x="12759209" y="2545735"/>
              <a:chExt cx="734541" cy="720000"/>
            </a:xfrm>
          </p:grpSpPr>
          <p:sp>
            <p:nvSpPr>
              <p:cNvPr id="105" name="Oval 104">
                <a:extLst>
                  <a:ext uri="{FF2B5EF4-FFF2-40B4-BE49-F238E27FC236}">
                    <a16:creationId xmlns:a16="http://schemas.microsoft.com/office/drawing/2014/main" id="{FDA8712B-9F23-88F3-4D97-CEC0BE5B649C}"/>
                  </a:ext>
                </a:extLst>
              </p:cNvPr>
              <p:cNvSpPr/>
              <p:nvPr/>
            </p:nvSpPr>
            <p:spPr>
              <a:xfrm>
                <a:off x="12759209" y="25457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06" name="TextBox 105">
                <a:extLst>
                  <a:ext uri="{FF2B5EF4-FFF2-40B4-BE49-F238E27FC236}">
                    <a16:creationId xmlns:a16="http://schemas.microsoft.com/office/drawing/2014/main" id="{AAFF1E84-B644-DA69-F601-31CE2D334533}"/>
                  </a:ext>
                </a:extLst>
              </p:cNvPr>
              <p:cNvSpPr txBox="1"/>
              <p:nvPr/>
            </p:nvSpPr>
            <p:spPr>
              <a:xfrm>
                <a:off x="12822602" y="2704233"/>
                <a:ext cx="671148" cy="292388"/>
              </a:xfrm>
              <a:prstGeom prst="rect">
                <a:avLst/>
              </a:prstGeom>
              <a:noFill/>
            </p:spPr>
            <p:txBody>
              <a:bodyPr wrap="square" rtlCol="0">
                <a:spAutoFit/>
              </a:bodyPr>
              <a:lstStyle/>
              <a:p>
                <a:r>
                  <a:rPr lang="en-US" sz="1300" b="1" dirty="0">
                    <a:latin typeface="Avenir Next" panose="020B0503020202020204" pitchFamily="34" charset="0"/>
                  </a:rPr>
                  <a:t>No. of</a:t>
                </a:r>
                <a:endParaRPr lang="en-US" sz="1300" dirty="0">
                  <a:latin typeface="Avenir Next" panose="020B0503020202020204" pitchFamily="34" charset="0"/>
                </a:endParaRPr>
              </a:p>
            </p:txBody>
          </p:sp>
          <p:sp>
            <p:nvSpPr>
              <p:cNvPr id="107" name="TextBox 106">
                <a:extLst>
                  <a:ext uri="{FF2B5EF4-FFF2-40B4-BE49-F238E27FC236}">
                    <a16:creationId xmlns:a16="http://schemas.microsoft.com/office/drawing/2014/main" id="{95D9FD83-C7E7-EFD0-40E5-3AB24D695AAE}"/>
                  </a:ext>
                </a:extLst>
              </p:cNvPr>
              <p:cNvSpPr txBox="1"/>
              <p:nvPr/>
            </p:nvSpPr>
            <p:spPr>
              <a:xfrm>
                <a:off x="12828951" y="2850283"/>
                <a:ext cx="635913" cy="292388"/>
              </a:xfrm>
              <a:prstGeom prst="rect">
                <a:avLst/>
              </a:prstGeom>
              <a:noFill/>
            </p:spPr>
            <p:txBody>
              <a:bodyPr wrap="square" rtlCol="0">
                <a:spAutoFit/>
              </a:bodyPr>
              <a:lstStyle/>
              <a:p>
                <a:r>
                  <a:rPr lang="en-US" sz="1300" dirty="0">
                    <a:latin typeface="Avenir Next" panose="020B0503020202020204" pitchFamily="34" charset="0"/>
                  </a:rPr>
                  <a:t>Cigs</a:t>
                </a:r>
              </a:p>
            </p:txBody>
          </p:sp>
        </p:grpSp>
        <p:grpSp>
          <p:nvGrpSpPr>
            <p:cNvPr id="167" name="Group 166">
              <a:extLst>
                <a:ext uri="{FF2B5EF4-FFF2-40B4-BE49-F238E27FC236}">
                  <a16:creationId xmlns:a16="http://schemas.microsoft.com/office/drawing/2014/main" id="{DA970D25-AA7E-9014-3976-FF9B48D80533}"/>
                </a:ext>
              </a:extLst>
            </p:cNvPr>
            <p:cNvGrpSpPr/>
            <p:nvPr/>
          </p:nvGrpSpPr>
          <p:grpSpPr>
            <a:xfrm>
              <a:off x="-15388283" y="2582625"/>
              <a:ext cx="803046" cy="720000"/>
              <a:chOff x="25387620" y="2459896"/>
              <a:chExt cx="803046" cy="720000"/>
            </a:xfrm>
          </p:grpSpPr>
          <p:sp>
            <p:nvSpPr>
              <p:cNvPr id="168" name="Oval 167">
                <a:extLst>
                  <a:ext uri="{FF2B5EF4-FFF2-40B4-BE49-F238E27FC236}">
                    <a16:creationId xmlns:a16="http://schemas.microsoft.com/office/drawing/2014/main" id="{D20E0C3A-19D7-E3AE-2820-EBDF62C59D0E}"/>
                  </a:ext>
                </a:extLst>
              </p:cNvPr>
              <p:cNvSpPr/>
              <p:nvPr/>
            </p:nvSpPr>
            <p:spPr>
              <a:xfrm>
                <a:off x="25387620" y="2459896"/>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69" name="TextBox 168">
                <a:extLst>
                  <a:ext uri="{FF2B5EF4-FFF2-40B4-BE49-F238E27FC236}">
                    <a16:creationId xmlns:a16="http://schemas.microsoft.com/office/drawing/2014/main" id="{DA5D4E5F-F8B5-FF2C-A4D4-EE7F25387E91}"/>
                  </a:ext>
                </a:extLst>
              </p:cNvPr>
              <p:cNvSpPr txBox="1"/>
              <p:nvPr/>
            </p:nvSpPr>
            <p:spPr>
              <a:xfrm>
                <a:off x="25502646" y="2656130"/>
                <a:ext cx="688020" cy="478144"/>
              </a:xfrm>
              <a:prstGeom prst="rect">
                <a:avLst/>
              </a:prstGeom>
              <a:noFill/>
            </p:spPr>
            <p:txBody>
              <a:bodyPr wrap="square" tIns="46800" rtlCol="0">
                <a:spAutoFit/>
              </a:bodyPr>
              <a:lstStyle/>
              <a:p>
                <a:r>
                  <a:rPr lang="en-US" sz="1300" b="1" dirty="0">
                    <a:latin typeface="Avenir Next" panose="020B0503020202020204" pitchFamily="34" charset="0"/>
                  </a:rPr>
                  <a:t>SYS </a:t>
                </a:r>
                <a:r>
                  <a:rPr lang="en-US" sz="1200" dirty="0">
                    <a:latin typeface="Avenir Next" panose="020B0503020202020204" pitchFamily="34" charset="0"/>
                  </a:rPr>
                  <a:t>BP</a:t>
                </a:r>
              </a:p>
            </p:txBody>
          </p:sp>
        </p:grpSp>
        <p:grpSp>
          <p:nvGrpSpPr>
            <p:cNvPr id="177" name="Group 176">
              <a:extLst>
                <a:ext uri="{FF2B5EF4-FFF2-40B4-BE49-F238E27FC236}">
                  <a16:creationId xmlns:a16="http://schemas.microsoft.com/office/drawing/2014/main" id="{2306DECF-D8E5-0B82-D6AE-DE59AECE21C9}"/>
                </a:ext>
              </a:extLst>
            </p:cNvPr>
            <p:cNvGrpSpPr/>
            <p:nvPr/>
          </p:nvGrpSpPr>
          <p:grpSpPr>
            <a:xfrm>
              <a:off x="9247203" y="2582625"/>
              <a:ext cx="827171" cy="720000"/>
              <a:chOff x="30510078" y="2469535"/>
              <a:chExt cx="827171" cy="720000"/>
            </a:xfrm>
          </p:grpSpPr>
          <p:sp>
            <p:nvSpPr>
              <p:cNvPr id="178" name="Oval 177">
                <a:extLst>
                  <a:ext uri="{FF2B5EF4-FFF2-40B4-BE49-F238E27FC236}">
                    <a16:creationId xmlns:a16="http://schemas.microsoft.com/office/drawing/2014/main" id="{161A65DB-2A8C-5A7C-3AA9-AEF480F6A28D}"/>
                  </a:ext>
                </a:extLst>
              </p:cNvPr>
              <p:cNvSpPr/>
              <p:nvPr/>
            </p:nvSpPr>
            <p:spPr>
              <a:xfrm>
                <a:off x="30563663" y="24695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79" name="TextBox 178">
                <a:extLst>
                  <a:ext uri="{FF2B5EF4-FFF2-40B4-BE49-F238E27FC236}">
                    <a16:creationId xmlns:a16="http://schemas.microsoft.com/office/drawing/2014/main" id="{AF1889E8-DB21-0D34-5286-C3FA45FB1712}"/>
                  </a:ext>
                </a:extLst>
              </p:cNvPr>
              <p:cNvSpPr txBox="1"/>
              <p:nvPr/>
            </p:nvSpPr>
            <p:spPr>
              <a:xfrm>
                <a:off x="30510078" y="2683341"/>
                <a:ext cx="827171" cy="292388"/>
              </a:xfrm>
              <a:prstGeom prst="rect">
                <a:avLst/>
              </a:prstGeom>
              <a:noFill/>
            </p:spPr>
            <p:txBody>
              <a:bodyPr wrap="square" rtlCol="0">
                <a:spAutoFit/>
              </a:bodyPr>
              <a:lstStyle/>
              <a:p>
                <a:r>
                  <a:rPr lang="en-US" sz="1300" b="1" dirty="0">
                    <a:latin typeface="Avenir Next" panose="020B0503020202020204" pitchFamily="34" charset="0"/>
                  </a:rPr>
                  <a:t>Glucose</a:t>
                </a:r>
              </a:p>
            </p:txBody>
          </p:sp>
        </p:grpSp>
        <p:grpSp>
          <p:nvGrpSpPr>
            <p:cNvPr id="180" name="Group 179">
              <a:extLst>
                <a:ext uri="{FF2B5EF4-FFF2-40B4-BE49-F238E27FC236}">
                  <a16:creationId xmlns:a16="http://schemas.microsoft.com/office/drawing/2014/main" id="{0385F152-18FD-6493-F5B8-F5AC11B47460}"/>
                </a:ext>
              </a:extLst>
            </p:cNvPr>
            <p:cNvGrpSpPr/>
            <p:nvPr/>
          </p:nvGrpSpPr>
          <p:grpSpPr>
            <a:xfrm>
              <a:off x="11070926" y="2582625"/>
              <a:ext cx="1040287" cy="720000"/>
              <a:chOff x="30563663" y="2469535"/>
              <a:chExt cx="1040287" cy="720000"/>
            </a:xfrm>
          </p:grpSpPr>
          <p:sp>
            <p:nvSpPr>
              <p:cNvPr id="181" name="Oval 180">
                <a:extLst>
                  <a:ext uri="{FF2B5EF4-FFF2-40B4-BE49-F238E27FC236}">
                    <a16:creationId xmlns:a16="http://schemas.microsoft.com/office/drawing/2014/main" id="{FEEBD6B5-99C7-CC11-C13D-E3C5F8B5DB88}"/>
                  </a:ext>
                </a:extLst>
              </p:cNvPr>
              <p:cNvSpPr/>
              <p:nvPr/>
            </p:nvSpPr>
            <p:spPr>
              <a:xfrm>
                <a:off x="30563663" y="24695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82" name="TextBox 181">
                <a:extLst>
                  <a:ext uri="{FF2B5EF4-FFF2-40B4-BE49-F238E27FC236}">
                    <a16:creationId xmlns:a16="http://schemas.microsoft.com/office/drawing/2014/main" id="{2C523CD7-0547-2C7A-4DE8-57DB985F60DF}"/>
                  </a:ext>
                </a:extLst>
              </p:cNvPr>
              <p:cNvSpPr txBox="1"/>
              <p:nvPr/>
            </p:nvSpPr>
            <p:spPr>
              <a:xfrm>
                <a:off x="30630728" y="2619841"/>
                <a:ext cx="973222" cy="492443"/>
              </a:xfrm>
              <a:prstGeom prst="rect">
                <a:avLst/>
              </a:prstGeom>
              <a:noFill/>
            </p:spPr>
            <p:txBody>
              <a:bodyPr wrap="square" rtlCol="0">
                <a:spAutoFit/>
              </a:bodyPr>
              <a:lstStyle/>
              <a:p>
                <a:r>
                  <a:rPr lang="en-US" sz="1300" b="1" dirty="0">
                    <a:latin typeface="Avenir Next" panose="020B0503020202020204" pitchFamily="34" charset="0"/>
                  </a:rPr>
                  <a:t>Heart </a:t>
                </a:r>
              </a:p>
              <a:p>
                <a:r>
                  <a:rPr lang="en-US" sz="1300" dirty="0">
                    <a:latin typeface="Avenir Next" panose="020B0503020202020204" pitchFamily="34" charset="0"/>
                  </a:rPr>
                  <a:t>Rate</a:t>
                </a:r>
              </a:p>
            </p:txBody>
          </p:sp>
        </p:grpSp>
        <p:grpSp>
          <p:nvGrpSpPr>
            <p:cNvPr id="183" name="Group 182">
              <a:extLst>
                <a:ext uri="{FF2B5EF4-FFF2-40B4-BE49-F238E27FC236}">
                  <a16:creationId xmlns:a16="http://schemas.microsoft.com/office/drawing/2014/main" id="{1CAA457A-8535-E5A8-BD43-C5FDB700B07C}"/>
                </a:ext>
              </a:extLst>
            </p:cNvPr>
            <p:cNvGrpSpPr/>
            <p:nvPr/>
          </p:nvGrpSpPr>
          <p:grpSpPr>
            <a:xfrm>
              <a:off x="14824311" y="2582625"/>
              <a:ext cx="879474" cy="720000"/>
              <a:chOff x="25375513" y="2459896"/>
              <a:chExt cx="879474" cy="720000"/>
            </a:xfrm>
          </p:grpSpPr>
          <p:sp>
            <p:nvSpPr>
              <p:cNvPr id="184" name="Oval 183">
                <a:extLst>
                  <a:ext uri="{FF2B5EF4-FFF2-40B4-BE49-F238E27FC236}">
                    <a16:creationId xmlns:a16="http://schemas.microsoft.com/office/drawing/2014/main" id="{B45C954B-F39C-A460-1A26-F8C9E05E07D7}"/>
                  </a:ext>
                </a:extLst>
              </p:cNvPr>
              <p:cNvSpPr/>
              <p:nvPr/>
            </p:nvSpPr>
            <p:spPr>
              <a:xfrm>
                <a:off x="25375513" y="2459896"/>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85" name="TextBox 184">
                <a:extLst>
                  <a:ext uri="{FF2B5EF4-FFF2-40B4-BE49-F238E27FC236}">
                    <a16:creationId xmlns:a16="http://schemas.microsoft.com/office/drawing/2014/main" id="{8C8E5C91-DC2A-B208-B372-E489C175BC6F}"/>
                  </a:ext>
                </a:extLst>
              </p:cNvPr>
              <p:cNvSpPr txBox="1"/>
              <p:nvPr/>
            </p:nvSpPr>
            <p:spPr>
              <a:xfrm>
                <a:off x="25454009" y="2643372"/>
                <a:ext cx="800978" cy="478144"/>
              </a:xfrm>
              <a:prstGeom prst="rect">
                <a:avLst/>
              </a:prstGeom>
              <a:noFill/>
            </p:spPr>
            <p:txBody>
              <a:bodyPr wrap="square" tIns="46800" rtlCol="0">
                <a:spAutoFit/>
              </a:bodyPr>
              <a:lstStyle/>
              <a:p>
                <a:r>
                  <a:rPr lang="en-US" sz="1300" b="1" dirty="0">
                    <a:latin typeface="Avenir Next" panose="020B0503020202020204" pitchFamily="34" charset="0"/>
                  </a:rPr>
                  <a:t>DIAS </a:t>
                </a:r>
                <a:r>
                  <a:rPr lang="en-US" sz="1200" dirty="0">
                    <a:latin typeface="Avenir Next" panose="020B0503020202020204" pitchFamily="34" charset="0"/>
                  </a:rPr>
                  <a:t>BP</a:t>
                </a:r>
              </a:p>
            </p:txBody>
          </p:sp>
        </p:grpSp>
        <p:grpSp>
          <p:nvGrpSpPr>
            <p:cNvPr id="186" name="Group 185">
              <a:extLst>
                <a:ext uri="{FF2B5EF4-FFF2-40B4-BE49-F238E27FC236}">
                  <a16:creationId xmlns:a16="http://schemas.microsoft.com/office/drawing/2014/main" id="{A2D54C79-89C3-FDBE-0EFE-1389A33082A9}"/>
                </a:ext>
              </a:extLst>
            </p:cNvPr>
            <p:cNvGrpSpPr/>
            <p:nvPr/>
          </p:nvGrpSpPr>
          <p:grpSpPr>
            <a:xfrm>
              <a:off x="13107765" y="2582625"/>
              <a:ext cx="720000" cy="720000"/>
              <a:chOff x="27150973" y="2497996"/>
              <a:chExt cx="720000" cy="720000"/>
            </a:xfrm>
          </p:grpSpPr>
          <p:sp>
            <p:nvSpPr>
              <p:cNvPr id="187" name="Oval 186">
                <a:extLst>
                  <a:ext uri="{FF2B5EF4-FFF2-40B4-BE49-F238E27FC236}">
                    <a16:creationId xmlns:a16="http://schemas.microsoft.com/office/drawing/2014/main" id="{D18BBB57-AB50-D380-D172-5C8A5511AE3F}"/>
                  </a:ext>
                </a:extLst>
              </p:cNvPr>
              <p:cNvSpPr/>
              <p:nvPr/>
            </p:nvSpPr>
            <p:spPr>
              <a:xfrm>
                <a:off x="27150973" y="2497996"/>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88" name="TextBox 187">
                <a:extLst>
                  <a:ext uri="{FF2B5EF4-FFF2-40B4-BE49-F238E27FC236}">
                    <a16:creationId xmlns:a16="http://schemas.microsoft.com/office/drawing/2014/main" id="{02D1A592-AC75-5A61-967A-E907684EA973}"/>
                  </a:ext>
                </a:extLst>
              </p:cNvPr>
              <p:cNvSpPr txBox="1"/>
              <p:nvPr/>
            </p:nvSpPr>
            <p:spPr>
              <a:xfrm>
                <a:off x="27271579" y="2711802"/>
                <a:ext cx="580124" cy="292388"/>
              </a:xfrm>
              <a:prstGeom prst="rect">
                <a:avLst/>
              </a:prstGeom>
              <a:noFill/>
            </p:spPr>
            <p:txBody>
              <a:bodyPr wrap="square" rtlCol="0">
                <a:spAutoFit/>
              </a:bodyPr>
              <a:lstStyle/>
              <a:p>
                <a:r>
                  <a:rPr lang="en-US" sz="1300" b="1" dirty="0">
                    <a:latin typeface="Avenir Next" panose="020B0503020202020204" pitchFamily="34" charset="0"/>
                  </a:rPr>
                  <a:t>BMI</a:t>
                </a:r>
              </a:p>
            </p:txBody>
          </p:sp>
        </p:grpSp>
        <p:grpSp>
          <p:nvGrpSpPr>
            <p:cNvPr id="212" name="Group 211">
              <a:extLst>
                <a:ext uri="{FF2B5EF4-FFF2-40B4-BE49-F238E27FC236}">
                  <a16:creationId xmlns:a16="http://schemas.microsoft.com/office/drawing/2014/main" id="{6420164C-A30C-4289-3B51-7A9FC1A30D1D}"/>
                </a:ext>
              </a:extLst>
            </p:cNvPr>
            <p:cNvGrpSpPr/>
            <p:nvPr/>
          </p:nvGrpSpPr>
          <p:grpSpPr>
            <a:xfrm>
              <a:off x="7355779" y="2582625"/>
              <a:ext cx="894872" cy="720000"/>
              <a:chOff x="1912177" y="2828308"/>
              <a:chExt cx="894872" cy="720000"/>
            </a:xfrm>
          </p:grpSpPr>
          <p:sp>
            <p:nvSpPr>
              <p:cNvPr id="216" name="Oval 215">
                <a:extLst>
                  <a:ext uri="{FF2B5EF4-FFF2-40B4-BE49-F238E27FC236}">
                    <a16:creationId xmlns:a16="http://schemas.microsoft.com/office/drawing/2014/main" id="{960B9170-FE11-477C-7177-88951C2E40E7}"/>
                  </a:ext>
                </a:extLst>
              </p:cNvPr>
              <p:cNvSpPr/>
              <p:nvPr/>
            </p:nvSpPr>
            <p:spPr>
              <a:xfrm>
                <a:off x="1939811" y="2828308"/>
                <a:ext cx="720000" cy="720000"/>
              </a:xfrm>
              <a:prstGeom prst="ellipse">
                <a:avLst/>
              </a:prstGeom>
              <a:solidFill>
                <a:schemeClr val="tx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217" name="TextBox 216">
                <a:extLst>
                  <a:ext uri="{FF2B5EF4-FFF2-40B4-BE49-F238E27FC236}">
                    <a16:creationId xmlns:a16="http://schemas.microsoft.com/office/drawing/2014/main" id="{20D347F3-AF28-B682-7BEC-60C469EF8EF5}"/>
                  </a:ext>
                </a:extLst>
              </p:cNvPr>
              <p:cNvSpPr txBox="1"/>
              <p:nvPr/>
            </p:nvSpPr>
            <p:spPr>
              <a:xfrm>
                <a:off x="1912177" y="3003642"/>
                <a:ext cx="894872" cy="369332"/>
              </a:xfrm>
              <a:prstGeom prst="rect">
                <a:avLst/>
              </a:prstGeom>
              <a:noFill/>
            </p:spPr>
            <p:txBody>
              <a:bodyPr wrap="square" rtlCol="0">
                <a:spAutoFit/>
              </a:bodyPr>
              <a:lstStyle/>
              <a:p>
                <a:r>
                  <a:rPr lang="en-US" dirty="0">
                    <a:solidFill>
                      <a:schemeClr val="bg1"/>
                    </a:solidFill>
                    <a:latin typeface="Avenir Next" panose="020B0503020202020204" pitchFamily="34" charset="0"/>
                  </a:rPr>
                  <a:t>Origin</a:t>
                </a:r>
              </a:p>
            </p:txBody>
          </p:sp>
        </p:grpSp>
        <p:grpSp>
          <p:nvGrpSpPr>
            <p:cNvPr id="213" name="Group 212">
              <a:extLst>
                <a:ext uri="{FF2B5EF4-FFF2-40B4-BE49-F238E27FC236}">
                  <a16:creationId xmlns:a16="http://schemas.microsoft.com/office/drawing/2014/main" id="{32ABFC74-F26F-D7B1-02AA-F70599A83AC5}"/>
                </a:ext>
              </a:extLst>
            </p:cNvPr>
            <p:cNvGrpSpPr/>
            <p:nvPr/>
          </p:nvGrpSpPr>
          <p:grpSpPr>
            <a:xfrm>
              <a:off x="5639227" y="2582625"/>
              <a:ext cx="720000" cy="748639"/>
              <a:chOff x="7531659" y="2479723"/>
              <a:chExt cx="720000" cy="748639"/>
            </a:xfrm>
          </p:grpSpPr>
          <p:sp>
            <p:nvSpPr>
              <p:cNvPr id="214" name="Oval 213">
                <a:extLst>
                  <a:ext uri="{FF2B5EF4-FFF2-40B4-BE49-F238E27FC236}">
                    <a16:creationId xmlns:a16="http://schemas.microsoft.com/office/drawing/2014/main" id="{8A526B2E-C2E1-C3AA-DC8A-65861A4A3A82}"/>
                  </a:ext>
                </a:extLst>
              </p:cNvPr>
              <p:cNvSpPr/>
              <p:nvPr/>
            </p:nvSpPr>
            <p:spPr>
              <a:xfrm>
                <a:off x="7531659" y="2479723"/>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215" name="TextBox 214">
                <a:extLst>
                  <a:ext uri="{FF2B5EF4-FFF2-40B4-BE49-F238E27FC236}">
                    <a16:creationId xmlns:a16="http://schemas.microsoft.com/office/drawing/2014/main" id="{61CE31B0-FBE3-F046-35ED-499EA44C8FEB}"/>
                  </a:ext>
                </a:extLst>
              </p:cNvPr>
              <p:cNvSpPr txBox="1"/>
              <p:nvPr/>
            </p:nvSpPr>
            <p:spPr>
              <a:xfrm>
                <a:off x="7661394" y="2582031"/>
                <a:ext cx="500846" cy="646331"/>
              </a:xfrm>
              <a:prstGeom prst="rect">
                <a:avLst/>
              </a:prstGeom>
              <a:noFill/>
            </p:spPr>
            <p:txBody>
              <a:bodyPr wrap="square" rtlCol="0">
                <a:spAutoFit/>
              </a:bodyPr>
              <a:lstStyle/>
              <a:p>
                <a:r>
                  <a:rPr lang="en-US" dirty="0">
                    <a:latin typeface="Avenir Next" panose="020B0503020202020204" pitchFamily="34" charset="0"/>
                  </a:rPr>
                  <a:t>3657</a:t>
                </a:r>
              </a:p>
            </p:txBody>
          </p:sp>
        </p:grpSp>
        <p:grpSp>
          <p:nvGrpSpPr>
            <p:cNvPr id="221" name="Group 220">
              <a:extLst>
                <a:ext uri="{FF2B5EF4-FFF2-40B4-BE49-F238E27FC236}">
                  <a16:creationId xmlns:a16="http://schemas.microsoft.com/office/drawing/2014/main" id="{F0CB29C0-13A8-7BD1-B869-9D4D62DFAA22}"/>
                </a:ext>
              </a:extLst>
            </p:cNvPr>
            <p:cNvGrpSpPr/>
            <p:nvPr/>
          </p:nvGrpSpPr>
          <p:grpSpPr>
            <a:xfrm>
              <a:off x="3906556" y="2608416"/>
              <a:ext cx="763918" cy="720000"/>
              <a:chOff x="7531659" y="2479723"/>
              <a:chExt cx="763918" cy="720000"/>
            </a:xfrm>
          </p:grpSpPr>
          <p:sp>
            <p:nvSpPr>
              <p:cNvPr id="222" name="Oval 221">
                <a:extLst>
                  <a:ext uri="{FF2B5EF4-FFF2-40B4-BE49-F238E27FC236}">
                    <a16:creationId xmlns:a16="http://schemas.microsoft.com/office/drawing/2014/main" id="{9B477829-7EB2-64DD-A28D-AE223F6ACAA6}"/>
                  </a:ext>
                </a:extLst>
              </p:cNvPr>
              <p:cNvSpPr/>
              <p:nvPr/>
            </p:nvSpPr>
            <p:spPr>
              <a:xfrm>
                <a:off x="7531659" y="2479723"/>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223" name="TextBox 222">
                <a:extLst>
                  <a:ext uri="{FF2B5EF4-FFF2-40B4-BE49-F238E27FC236}">
                    <a16:creationId xmlns:a16="http://schemas.microsoft.com/office/drawing/2014/main" id="{AA917814-D6A2-3245-1024-6ACE5F374769}"/>
                  </a:ext>
                </a:extLst>
              </p:cNvPr>
              <p:cNvSpPr txBox="1"/>
              <p:nvPr/>
            </p:nvSpPr>
            <p:spPr>
              <a:xfrm>
                <a:off x="7580039" y="2695251"/>
                <a:ext cx="715538" cy="353943"/>
              </a:xfrm>
              <a:prstGeom prst="rect">
                <a:avLst/>
              </a:prstGeom>
              <a:noFill/>
            </p:spPr>
            <p:txBody>
              <a:bodyPr wrap="square" rtlCol="0">
                <a:spAutoFit/>
              </a:bodyPr>
              <a:lstStyle/>
              <a:p>
                <a:r>
                  <a:rPr lang="en-US" sz="1700" b="1" dirty="0">
                    <a:latin typeface="Avenir Next" panose="020B0503020202020204" pitchFamily="34" charset="0"/>
                  </a:rPr>
                  <a:t>CVD</a:t>
                </a:r>
              </a:p>
            </p:txBody>
          </p:sp>
        </p:grpSp>
      </p:grpSp>
      <p:sp>
        <p:nvSpPr>
          <p:cNvPr id="5" name="Rounded Rectangle 4">
            <a:extLst>
              <a:ext uri="{FF2B5EF4-FFF2-40B4-BE49-F238E27FC236}">
                <a16:creationId xmlns:a16="http://schemas.microsoft.com/office/drawing/2014/main" id="{4153325E-FE82-1490-37AD-CCF94F2AF490}"/>
              </a:ext>
            </a:extLst>
          </p:cNvPr>
          <p:cNvSpPr/>
          <p:nvPr/>
        </p:nvSpPr>
        <p:spPr>
          <a:xfrm>
            <a:off x="0" y="3770415"/>
            <a:ext cx="4227615" cy="3087585"/>
          </a:xfrm>
          <a:prstGeom prst="roundRect">
            <a:avLst>
              <a:gd name="adj" fmla="val 0"/>
            </a:avLst>
          </a:prstGeom>
          <a:solidFill>
            <a:schemeClr val="bg1">
              <a:alpha val="8998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72F7730D-A275-92C8-83CE-BEF6BE49CE56}"/>
              </a:ext>
            </a:extLst>
          </p:cNvPr>
          <p:cNvSpPr/>
          <p:nvPr/>
        </p:nvSpPr>
        <p:spPr>
          <a:xfrm>
            <a:off x="7964385" y="3770415"/>
            <a:ext cx="4227615" cy="3087585"/>
          </a:xfrm>
          <a:prstGeom prst="roundRect">
            <a:avLst>
              <a:gd name="adj" fmla="val 0"/>
            </a:avLst>
          </a:prstGeom>
          <a:solidFill>
            <a:schemeClr val="bg1">
              <a:alpha val="8998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A53C13DF-80CF-5095-DDC2-D7C1E200981E}"/>
              </a:ext>
            </a:extLst>
          </p:cNvPr>
          <p:cNvSpPr/>
          <p:nvPr/>
        </p:nvSpPr>
        <p:spPr>
          <a:xfrm>
            <a:off x="5599565" y="2486809"/>
            <a:ext cx="900000" cy="900000"/>
          </a:xfrm>
          <a:prstGeom prst="ellipse">
            <a:avLst/>
          </a:prstGeom>
          <a:noFill/>
          <a:ln w="76200">
            <a:solidFill>
              <a:schemeClr val="accent1">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a:extLst>
              <a:ext uri="{FF2B5EF4-FFF2-40B4-BE49-F238E27FC236}">
                <a16:creationId xmlns:a16="http://schemas.microsoft.com/office/drawing/2014/main" id="{E88B2C51-0753-371E-1A58-1917C0EF9019}"/>
              </a:ext>
            </a:extLst>
          </p:cNvPr>
          <p:cNvGrpSpPr/>
          <p:nvPr/>
        </p:nvGrpSpPr>
        <p:grpSpPr>
          <a:xfrm>
            <a:off x="9288965" y="-301083"/>
            <a:ext cx="2430966" cy="1107863"/>
            <a:chOff x="9288965" y="-312234"/>
            <a:chExt cx="2430966" cy="1107863"/>
          </a:xfrm>
          <a:solidFill>
            <a:schemeClr val="accent1">
              <a:lumMod val="20000"/>
              <a:lumOff val="80000"/>
            </a:schemeClr>
          </a:solidFill>
        </p:grpSpPr>
        <p:sp>
          <p:nvSpPr>
            <p:cNvPr id="16" name="Rounded Rectangle 15">
              <a:extLst>
                <a:ext uri="{FF2B5EF4-FFF2-40B4-BE49-F238E27FC236}">
                  <a16:creationId xmlns:a16="http://schemas.microsoft.com/office/drawing/2014/main" id="{9DD652DF-22E8-B2DB-2D90-2D064BC504E9}"/>
                </a:ext>
              </a:extLst>
            </p:cNvPr>
            <p:cNvSpPr/>
            <p:nvPr/>
          </p:nvSpPr>
          <p:spPr>
            <a:xfrm>
              <a:off x="9288965" y="-312234"/>
              <a:ext cx="2430966" cy="1107863"/>
            </a:xfrm>
            <a:prstGeom prst="roundRect">
              <a:avLst>
                <a:gd name="adj" fmla="val 8731"/>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D4448C8B-9D5E-848D-8028-D9D9464F477D}"/>
                </a:ext>
              </a:extLst>
            </p:cNvPr>
            <p:cNvSpPr txBox="1"/>
            <p:nvPr/>
          </p:nvSpPr>
          <p:spPr>
            <a:xfrm>
              <a:off x="9400125" y="97272"/>
              <a:ext cx="2220686" cy="646331"/>
            </a:xfrm>
            <a:prstGeom prst="rect">
              <a:avLst/>
            </a:prstGeom>
            <a:grpFill/>
          </p:spPr>
          <p:txBody>
            <a:bodyPr wrap="square" rtlCol="0">
              <a:spAutoFit/>
            </a:bodyPr>
            <a:lstStyle/>
            <a:p>
              <a:r>
                <a:rPr lang="en-US" b="1" dirty="0">
                  <a:latin typeface="Avenir Next" panose="020B0503020202020204" pitchFamily="34" charset="0"/>
                </a:rPr>
                <a:t>Response</a:t>
              </a:r>
            </a:p>
            <a:p>
              <a:r>
                <a:rPr lang="en-US" dirty="0">
                  <a:latin typeface="Avenir Next" panose="020B0503020202020204" pitchFamily="34" charset="0"/>
                </a:rPr>
                <a:t>Variable</a:t>
              </a:r>
            </a:p>
          </p:txBody>
        </p:sp>
      </p:grpSp>
    </p:spTree>
    <p:extLst>
      <p:ext uri="{BB962C8B-B14F-4D97-AF65-F5344CB8AC3E}">
        <p14:creationId xmlns:p14="http://schemas.microsoft.com/office/powerpoint/2010/main" val="94685562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61" name="Straight Connector 60">
            <a:extLst>
              <a:ext uri="{FF2B5EF4-FFF2-40B4-BE49-F238E27FC236}">
                <a16:creationId xmlns:a16="http://schemas.microsoft.com/office/drawing/2014/main" id="{E68EA752-9ACF-FDA5-AD71-A83F791F49C9}"/>
              </a:ext>
            </a:extLst>
          </p:cNvPr>
          <p:cNvCxnSpPr>
            <a:cxnSpLocks/>
          </p:cNvCxnSpPr>
          <p:nvPr/>
        </p:nvCxnSpPr>
        <p:spPr>
          <a:xfrm flipH="1">
            <a:off x="6095971" y="3346935"/>
            <a:ext cx="58" cy="805500"/>
          </a:xfrm>
          <a:prstGeom prst="line">
            <a:avLst/>
          </a:prstGeom>
          <a:ln w="25400">
            <a:solidFill>
              <a:schemeClr val="tx1">
                <a:lumMod val="65000"/>
                <a:lumOff val="35000"/>
              </a:schemeClr>
            </a:solidFill>
          </a:ln>
        </p:spPr>
        <p:style>
          <a:lnRef idx="2">
            <a:schemeClr val="accent1"/>
          </a:lnRef>
          <a:fillRef idx="0">
            <a:schemeClr val="accent1"/>
          </a:fillRef>
          <a:effectRef idx="1">
            <a:schemeClr val="accent1"/>
          </a:effectRef>
          <a:fontRef idx="minor">
            <a:schemeClr val="tx1"/>
          </a:fontRef>
        </p:style>
      </p:cxnSp>
      <p:grpSp>
        <p:nvGrpSpPr>
          <p:cNvPr id="12" name="Group 11">
            <a:extLst>
              <a:ext uri="{FF2B5EF4-FFF2-40B4-BE49-F238E27FC236}">
                <a16:creationId xmlns:a16="http://schemas.microsoft.com/office/drawing/2014/main" id="{3DC82401-4170-141F-BEDA-313C3794705E}"/>
              </a:ext>
            </a:extLst>
          </p:cNvPr>
          <p:cNvGrpSpPr/>
          <p:nvPr/>
        </p:nvGrpSpPr>
        <p:grpSpPr>
          <a:xfrm>
            <a:off x="-10920761" y="4190297"/>
            <a:ext cx="73748343" cy="1955238"/>
            <a:chOff x="-14964127" y="4190297"/>
            <a:chExt cx="73748343" cy="1955238"/>
          </a:xfrm>
        </p:grpSpPr>
        <p:grpSp>
          <p:nvGrpSpPr>
            <p:cNvPr id="204" name="Group 203">
              <a:extLst>
                <a:ext uri="{FF2B5EF4-FFF2-40B4-BE49-F238E27FC236}">
                  <a16:creationId xmlns:a16="http://schemas.microsoft.com/office/drawing/2014/main" id="{0626AE25-DE86-E212-7608-5D44FB9C1F0E}"/>
                </a:ext>
              </a:extLst>
            </p:cNvPr>
            <p:cNvGrpSpPr/>
            <p:nvPr/>
          </p:nvGrpSpPr>
          <p:grpSpPr>
            <a:xfrm>
              <a:off x="-14964127" y="4190297"/>
              <a:ext cx="3132175" cy="1955238"/>
              <a:chOff x="373025" y="4127718"/>
              <a:chExt cx="3132175" cy="1955238"/>
            </a:xfrm>
          </p:grpSpPr>
          <p:sp>
            <p:nvSpPr>
              <p:cNvPr id="244" name="TextBox 243">
                <a:extLst>
                  <a:ext uri="{FF2B5EF4-FFF2-40B4-BE49-F238E27FC236}">
                    <a16:creationId xmlns:a16="http://schemas.microsoft.com/office/drawing/2014/main" id="{0A3A12E3-48E8-62D7-043E-F5BD22F71ED7}"/>
                  </a:ext>
                </a:extLst>
              </p:cNvPr>
              <p:cNvSpPr txBox="1"/>
              <p:nvPr/>
            </p:nvSpPr>
            <p:spPr>
              <a:xfrm>
                <a:off x="373025" y="4420963"/>
                <a:ext cx="3132175" cy="1661993"/>
              </a:xfrm>
              <a:prstGeom prst="rect">
                <a:avLst/>
              </a:prstGeom>
              <a:noFill/>
            </p:spPr>
            <p:txBody>
              <a:bodyPr wrap="square" rtlCol="0">
                <a:spAutoFit/>
              </a:bodyPr>
              <a:lstStyle/>
              <a:p>
                <a:pPr algn="ctr"/>
                <a:r>
                  <a:rPr lang="en-US" sz="1700" dirty="0">
                    <a:solidFill>
                      <a:schemeClr val="tx1">
                        <a:lumMod val="65000"/>
                        <a:lumOff val="35000"/>
                      </a:schemeClr>
                    </a:solidFill>
                    <a:latin typeface="Avenir Next" panose="020B0503020202020204" pitchFamily="34" charset="0"/>
                  </a:rPr>
                  <a:t>In the Dataset, there are in total 3,657  data points available </a:t>
                </a:r>
                <a:r>
                  <a:rPr lang="en-IN" sz="1700" b="0" i="0" u="none" strike="noStrike" dirty="0">
                    <a:solidFill>
                      <a:schemeClr val="tx1">
                        <a:lumMod val="65000"/>
                        <a:lumOff val="35000"/>
                      </a:schemeClr>
                    </a:solidFill>
                    <a:effectLst/>
                    <a:latin typeface="Avenir Next" panose="020B0503020202020204" pitchFamily="34" charset="0"/>
                  </a:rPr>
                  <a:t>encompassing various demographic, behavioural, and medical risk factors. </a:t>
                </a:r>
                <a:endParaRPr lang="en-US" sz="1700" dirty="0">
                  <a:solidFill>
                    <a:schemeClr val="tx1">
                      <a:lumMod val="65000"/>
                      <a:lumOff val="35000"/>
                    </a:schemeClr>
                  </a:solidFill>
                  <a:latin typeface="Avenir Next" panose="020B0503020202020204" pitchFamily="34" charset="0"/>
                </a:endParaRPr>
              </a:p>
            </p:txBody>
          </p:sp>
          <p:sp>
            <p:nvSpPr>
              <p:cNvPr id="245" name="TextBox 244">
                <a:extLst>
                  <a:ext uri="{FF2B5EF4-FFF2-40B4-BE49-F238E27FC236}">
                    <a16:creationId xmlns:a16="http://schemas.microsoft.com/office/drawing/2014/main" id="{D215743E-D79C-878E-A32E-630453A869E9}"/>
                  </a:ext>
                </a:extLst>
              </p:cNvPr>
              <p:cNvSpPr txBox="1"/>
              <p:nvPr/>
            </p:nvSpPr>
            <p:spPr>
              <a:xfrm>
                <a:off x="849246" y="4127718"/>
                <a:ext cx="2424500" cy="400110"/>
              </a:xfrm>
              <a:prstGeom prst="rect">
                <a:avLst/>
              </a:prstGeom>
              <a:noFill/>
            </p:spPr>
            <p:txBody>
              <a:bodyPr wrap="square" rtlCol="0">
                <a:spAutoFit/>
              </a:bodyPr>
              <a:lstStyle/>
              <a:p>
                <a:r>
                  <a:rPr lang="en-US" sz="2000" b="1" dirty="0">
                    <a:latin typeface="Avenir Next" panose="020B0503020202020204" pitchFamily="34" charset="0"/>
                  </a:rPr>
                  <a:t>No of Datapoints</a:t>
                </a:r>
              </a:p>
            </p:txBody>
          </p:sp>
        </p:grpSp>
        <p:grpSp>
          <p:nvGrpSpPr>
            <p:cNvPr id="203" name="Group 202">
              <a:extLst>
                <a:ext uri="{FF2B5EF4-FFF2-40B4-BE49-F238E27FC236}">
                  <a16:creationId xmlns:a16="http://schemas.microsoft.com/office/drawing/2014/main" id="{49229A37-13D3-DA7F-50E3-4F0C870A3206}"/>
                </a:ext>
              </a:extLst>
            </p:cNvPr>
            <p:cNvGrpSpPr/>
            <p:nvPr/>
          </p:nvGrpSpPr>
          <p:grpSpPr>
            <a:xfrm>
              <a:off x="-11018406" y="4190297"/>
              <a:ext cx="3132175" cy="1451068"/>
              <a:chOff x="4529913" y="4127718"/>
              <a:chExt cx="3132175" cy="1451068"/>
            </a:xfrm>
          </p:grpSpPr>
          <p:sp>
            <p:nvSpPr>
              <p:cNvPr id="253" name="TextBox 252">
                <a:extLst>
                  <a:ext uri="{FF2B5EF4-FFF2-40B4-BE49-F238E27FC236}">
                    <a16:creationId xmlns:a16="http://schemas.microsoft.com/office/drawing/2014/main" id="{F4D38451-15EE-27A8-C47F-9D0D6D287F0C}"/>
                  </a:ext>
                </a:extLst>
              </p:cNvPr>
              <p:cNvSpPr txBox="1"/>
              <p:nvPr/>
            </p:nvSpPr>
            <p:spPr>
              <a:xfrm>
                <a:off x="4529913" y="4440013"/>
                <a:ext cx="3132175" cy="1138773"/>
              </a:xfrm>
              <a:prstGeom prst="rect">
                <a:avLst/>
              </a:prstGeom>
              <a:noFill/>
            </p:spPr>
            <p:txBody>
              <a:bodyPr wrap="square" rtlCol="0">
                <a:spAutoFit/>
              </a:bodyPr>
              <a:lstStyle/>
              <a:p>
                <a:r>
                  <a:rPr lang="en-US" sz="1700" dirty="0">
                    <a:solidFill>
                      <a:schemeClr val="tx1">
                        <a:lumMod val="65000"/>
                        <a:lumOff val="35000"/>
                      </a:schemeClr>
                    </a:solidFill>
                    <a:latin typeface="Avenir Next" panose="020B0503020202020204" pitchFamily="34" charset="0"/>
                  </a:rPr>
                  <a:t>This Cardiovascular Disease Dataset Dataset Was collected from the UCI Machine Learning Library </a:t>
                </a:r>
              </a:p>
            </p:txBody>
          </p:sp>
          <p:sp>
            <p:nvSpPr>
              <p:cNvPr id="254" name="TextBox 253">
                <a:extLst>
                  <a:ext uri="{FF2B5EF4-FFF2-40B4-BE49-F238E27FC236}">
                    <a16:creationId xmlns:a16="http://schemas.microsoft.com/office/drawing/2014/main" id="{246BAA6E-1207-1739-C76E-CFA3E77C0F8B}"/>
                  </a:ext>
                </a:extLst>
              </p:cNvPr>
              <p:cNvSpPr txBox="1"/>
              <p:nvPr/>
            </p:nvSpPr>
            <p:spPr>
              <a:xfrm>
                <a:off x="4529913" y="4127718"/>
                <a:ext cx="2898998" cy="400110"/>
              </a:xfrm>
              <a:prstGeom prst="rect">
                <a:avLst/>
              </a:prstGeom>
              <a:noFill/>
            </p:spPr>
            <p:txBody>
              <a:bodyPr wrap="square" rtlCol="0">
                <a:spAutoFit/>
              </a:bodyPr>
              <a:lstStyle/>
              <a:p>
                <a:r>
                  <a:rPr lang="en-US" sz="2000" b="1" dirty="0">
                    <a:latin typeface="Avenir Next" panose="020B0503020202020204" pitchFamily="34" charset="0"/>
                  </a:rPr>
                  <a:t>Origin Of the Dataset</a:t>
                </a:r>
              </a:p>
            </p:txBody>
          </p:sp>
        </p:grpSp>
        <p:grpSp>
          <p:nvGrpSpPr>
            <p:cNvPr id="77" name="Group 76">
              <a:extLst>
                <a:ext uri="{FF2B5EF4-FFF2-40B4-BE49-F238E27FC236}">
                  <a16:creationId xmlns:a16="http://schemas.microsoft.com/office/drawing/2014/main" id="{FB6FA891-9134-6E15-3AB7-018CE178F507}"/>
                </a:ext>
              </a:extLst>
            </p:cNvPr>
            <p:cNvGrpSpPr/>
            <p:nvPr/>
          </p:nvGrpSpPr>
          <p:grpSpPr>
            <a:xfrm>
              <a:off x="576364" y="4190297"/>
              <a:ext cx="3132175" cy="946898"/>
              <a:chOff x="4559893" y="4187216"/>
              <a:chExt cx="3132175" cy="946898"/>
            </a:xfrm>
          </p:grpSpPr>
          <p:sp>
            <p:nvSpPr>
              <p:cNvPr id="62" name="TextBox 61">
                <a:extLst>
                  <a:ext uri="{FF2B5EF4-FFF2-40B4-BE49-F238E27FC236}">
                    <a16:creationId xmlns:a16="http://schemas.microsoft.com/office/drawing/2014/main" id="{DA07F8DC-C202-353E-0FF9-729945C69592}"/>
                  </a:ext>
                </a:extLst>
              </p:cNvPr>
              <p:cNvSpPr txBox="1"/>
              <p:nvPr/>
            </p:nvSpPr>
            <p:spPr>
              <a:xfrm>
                <a:off x="4559893" y="4518561"/>
                <a:ext cx="3132175" cy="615553"/>
              </a:xfrm>
              <a:prstGeom prst="rect">
                <a:avLst/>
              </a:prstGeom>
              <a:noFill/>
            </p:spPr>
            <p:txBody>
              <a:bodyPr wrap="square" rtlCol="0">
                <a:spAutoFit/>
              </a:bodyPr>
              <a:lstStyle/>
              <a:p>
                <a:pPr algn="ctr"/>
                <a:r>
                  <a:rPr lang="en-IN" sz="1700" b="0" i="0" u="none" strike="noStrike" dirty="0">
                    <a:solidFill>
                      <a:srgbClr val="595959"/>
                    </a:solidFill>
                    <a:effectLst/>
                    <a:latin typeface="Avenir Next" panose="020B0503020202020204" pitchFamily="34" charset="0"/>
                  </a:rPr>
                  <a:t>Categorical ( Nominal )</a:t>
                </a:r>
              </a:p>
              <a:p>
                <a:pPr algn="ctr"/>
                <a:r>
                  <a:rPr lang="en-IN" sz="1700" b="0" i="0" u="none" strike="noStrike" dirty="0">
                    <a:solidFill>
                      <a:srgbClr val="595959"/>
                    </a:solidFill>
                    <a:effectLst/>
                    <a:latin typeface="Avenir Next" panose="020B0503020202020204" pitchFamily="34" charset="0"/>
                  </a:rPr>
                  <a:t>0 = Female , 1 = male</a:t>
                </a:r>
                <a:endParaRPr lang="en-US" sz="1700" dirty="0">
                  <a:solidFill>
                    <a:srgbClr val="595959"/>
                  </a:solidFill>
                  <a:latin typeface="Avenir Next" panose="020B0503020202020204" pitchFamily="34" charset="0"/>
                </a:endParaRPr>
              </a:p>
            </p:txBody>
          </p:sp>
          <p:sp>
            <p:nvSpPr>
              <p:cNvPr id="76" name="TextBox 75">
                <a:extLst>
                  <a:ext uri="{FF2B5EF4-FFF2-40B4-BE49-F238E27FC236}">
                    <a16:creationId xmlns:a16="http://schemas.microsoft.com/office/drawing/2014/main" id="{35E7D9E6-7DB6-25A6-56CC-0C82655240D7}"/>
                  </a:ext>
                </a:extLst>
              </p:cNvPr>
              <p:cNvSpPr txBox="1"/>
              <p:nvPr/>
            </p:nvSpPr>
            <p:spPr>
              <a:xfrm>
                <a:off x="5763318" y="4187216"/>
                <a:ext cx="725324" cy="400110"/>
              </a:xfrm>
              <a:prstGeom prst="rect">
                <a:avLst/>
              </a:prstGeom>
              <a:noFill/>
            </p:spPr>
            <p:txBody>
              <a:bodyPr wrap="square" rtlCol="0">
                <a:spAutoFit/>
              </a:bodyPr>
              <a:lstStyle/>
              <a:p>
                <a:r>
                  <a:rPr lang="en-US" sz="2000" b="1" dirty="0">
                    <a:latin typeface="Avenir Next" panose="020B0503020202020204" pitchFamily="34" charset="0"/>
                  </a:rPr>
                  <a:t>Sex</a:t>
                </a:r>
              </a:p>
            </p:txBody>
          </p:sp>
        </p:grpSp>
        <p:grpSp>
          <p:nvGrpSpPr>
            <p:cNvPr id="247" name="Group 246">
              <a:extLst>
                <a:ext uri="{FF2B5EF4-FFF2-40B4-BE49-F238E27FC236}">
                  <a16:creationId xmlns:a16="http://schemas.microsoft.com/office/drawing/2014/main" id="{9641C33F-467D-45DB-82F5-7F897E31989B}"/>
                </a:ext>
              </a:extLst>
            </p:cNvPr>
            <p:cNvGrpSpPr/>
            <p:nvPr/>
          </p:nvGrpSpPr>
          <p:grpSpPr>
            <a:xfrm>
              <a:off x="-7072685" y="4190297"/>
              <a:ext cx="3132175" cy="1955238"/>
              <a:chOff x="4559893" y="4225316"/>
              <a:chExt cx="3132175" cy="1955238"/>
            </a:xfrm>
          </p:grpSpPr>
          <p:sp>
            <p:nvSpPr>
              <p:cNvPr id="248" name="TextBox 247">
                <a:extLst>
                  <a:ext uri="{FF2B5EF4-FFF2-40B4-BE49-F238E27FC236}">
                    <a16:creationId xmlns:a16="http://schemas.microsoft.com/office/drawing/2014/main" id="{493216AB-1C78-7DE6-4551-7D17EF975ED4}"/>
                  </a:ext>
                </a:extLst>
              </p:cNvPr>
              <p:cNvSpPr txBox="1"/>
              <p:nvPr/>
            </p:nvSpPr>
            <p:spPr>
              <a:xfrm>
                <a:off x="4559893" y="4518561"/>
                <a:ext cx="3132175" cy="1661993"/>
              </a:xfrm>
              <a:prstGeom prst="rect">
                <a:avLst/>
              </a:prstGeom>
              <a:noFill/>
            </p:spPr>
            <p:txBody>
              <a:bodyPr wrap="square" rtlCol="0">
                <a:spAutoFit/>
              </a:bodyPr>
              <a:lstStyle/>
              <a:p>
                <a:pPr algn="ctr"/>
                <a:r>
                  <a:rPr lang="en-US" sz="1700" dirty="0">
                    <a:solidFill>
                      <a:srgbClr val="595959"/>
                    </a:solidFill>
                    <a:latin typeface="Avenir Next" panose="020B0503020202020204" pitchFamily="34" charset="0"/>
                  </a:rPr>
                  <a:t>In the Dataset, there are in total 3,657  data points available </a:t>
                </a:r>
                <a:r>
                  <a:rPr lang="en-IN" sz="1700" b="0" i="0" u="none" strike="noStrike" dirty="0">
                    <a:solidFill>
                      <a:srgbClr val="595959"/>
                    </a:solidFill>
                    <a:effectLst/>
                    <a:latin typeface="Avenir Next" panose="020B0503020202020204" pitchFamily="34" charset="0"/>
                  </a:rPr>
                  <a:t>encompassing various demographic, behavioural, and medical risk factors. </a:t>
                </a:r>
                <a:endParaRPr lang="en-US" sz="1700" dirty="0">
                  <a:solidFill>
                    <a:srgbClr val="595959"/>
                  </a:solidFill>
                  <a:latin typeface="Avenir Next" panose="020B0503020202020204" pitchFamily="34" charset="0"/>
                </a:endParaRPr>
              </a:p>
            </p:txBody>
          </p:sp>
          <p:sp>
            <p:nvSpPr>
              <p:cNvPr id="249" name="TextBox 248">
                <a:extLst>
                  <a:ext uri="{FF2B5EF4-FFF2-40B4-BE49-F238E27FC236}">
                    <a16:creationId xmlns:a16="http://schemas.microsoft.com/office/drawing/2014/main" id="{C727592D-80B8-0D4A-AEBD-367A27EDD6AB}"/>
                  </a:ext>
                </a:extLst>
              </p:cNvPr>
              <p:cNvSpPr txBox="1"/>
              <p:nvPr/>
            </p:nvSpPr>
            <p:spPr>
              <a:xfrm>
                <a:off x="4902793" y="4225316"/>
                <a:ext cx="2677858" cy="400110"/>
              </a:xfrm>
              <a:prstGeom prst="rect">
                <a:avLst/>
              </a:prstGeom>
              <a:noFill/>
            </p:spPr>
            <p:txBody>
              <a:bodyPr wrap="square" rtlCol="0">
                <a:spAutoFit/>
              </a:bodyPr>
              <a:lstStyle/>
              <a:p>
                <a:r>
                  <a:rPr lang="en-US" sz="2000" b="1" dirty="0">
                    <a:latin typeface="Avenir Next" panose="020B0503020202020204" pitchFamily="34" charset="0"/>
                  </a:rPr>
                  <a:t>No of Datapoints</a:t>
                </a:r>
              </a:p>
            </p:txBody>
          </p:sp>
        </p:grpSp>
        <p:grpSp>
          <p:nvGrpSpPr>
            <p:cNvPr id="267" name="Group 266">
              <a:extLst>
                <a:ext uri="{FF2B5EF4-FFF2-40B4-BE49-F238E27FC236}">
                  <a16:creationId xmlns:a16="http://schemas.microsoft.com/office/drawing/2014/main" id="{1064413D-579E-6A53-523B-80BD7255F90D}"/>
                </a:ext>
              </a:extLst>
            </p:cNvPr>
            <p:cNvGrpSpPr/>
            <p:nvPr/>
          </p:nvGrpSpPr>
          <p:grpSpPr>
            <a:xfrm>
              <a:off x="12413527" y="4190297"/>
              <a:ext cx="3132175" cy="886496"/>
              <a:chOff x="17802997" y="4046282"/>
              <a:chExt cx="3132175" cy="886496"/>
            </a:xfrm>
          </p:grpSpPr>
          <p:sp>
            <p:nvSpPr>
              <p:cNvPr id="258" name="TextBox 257">
                <a:extLst>
                  <a:ext uri="{FF2B5EF4-FFF2-40B4-BE49-F238E27FC236}">
                    <a16:creationId xmlns:a16="http://schemas.microsoft.com/office/drawing/2014/main" id="{84D888D2-5131-ED72-00AD-9E95FD5CE89E}"/>
                  </a:ext>
                </a:extLst>
              </p:cNvPr>
              <p:cNvSpPr txBox="1"/>
              <p:nvPr/>
            </p:nvSpPr>
            <p:spPr>
              <a:xfrm>
                <a:off x="17802997" y="4317225"/>
                <a:ext cx="3132175" cy="61555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0 = Don’t Smoke , 1 = Smoke</a:t>
                </a:r>
                <a:endParaRPr lang="en-IN" sz="1700" b="0" dirty="0">
                  <a:solidFill>
                    <a:srgbClr val="595959"/>
                  </a:solidFill>
                  <a:effectLst/>
                  <a:latin typeface="Avenir Next" panose="020B0503020202020204" pitchFamily="34" charset="0"/>
                </a:endParaRPr>
              </a:p>
            </p:txBody>
          </p:sp>
          <p:sp>
            <p:nvSpPr>
              <p:cNvPr id="259" name="TextBox 258">
                <a:extLst>
                  <a:ext uri="{FF2B5EF4-FFF2-40B4-BE49-F238E27FC236}">
                    <a16:creationId xmlns:a16="http://schemas.microsoft.com/office/drawing/2014/main" id="{F959056C-15C3-EB99-1504-F5BCFBE632AE}"/>
                  </a:ext>
                </a:extLst>
              </p:cNvPr>
              <p:cNvSpPr txBox="1"/>
              <p:nvPr/>
            </p:nvSpPr>
            <p:spPr>
              <a:xfrm>
                <a:off x="18345294" y="4046282"/>
                <a:ext cx="2003508" cy="369332"/>
              </a:xfrm>
              <a:prstGeom prst="rect">
                <a:avLst/>
              </a:prstGeom>
              <a:noFill/>
            </p:spPr>
            <p:txBody>
              <a:bodyPr wrap="square" rtlCol="0">
                <a:spAutoFit/>
              </a:bodyPr>
              <a:lstStyle/>
              <a:p>
                <a:r>
                  <a:rPr lang="en-IN" sz="1800" b="1" i="0" u="none" strike="noStrike" dirty="0">
                    <a:solidFill>
                      <a:srgbClr val="000000"/>
                    </a:solidFill>
                    <a:effectLst/>
                    <a:latin typeface="Avenir Next" panose="020B0503020202020204" pitchFamily="34" charset="0"/>
                  </a:rPr>
                  <a:t>Current Smoker</a:t>
                </a:r>
                <a:endParaRPr lang="en-US" sz="2000" b="1" dirty="0">
                  <a:latin typeface="Avenir Next" panose="020B0503020202020204" pitchFamily="34" charset="0"/>
                </a:endParaRPr>
              </a:p>
            </p:txBody>
          </p:sp>
        </p:grpSp>
        <p:grpSp>
          <p:nvGrpSpPr>
            <p:cNvPr id="266" name="Group 265">
              <a:extLst>
                <a:ext uri="{FF2B5EF4-FFF2-40B4-BE49-F238E27FC236}">
                  <a16:creationId xmlns:a16="http://schemas.microsoft.com/office/drawing/2014/main" id="{85716710-A6E7-2015-91B5-7E28BA729F5E}"/>
                </a:ext>
              </a:extLst>
            </p:cNvPr>
            <p:cNvGrpSpPr/>
            <p:nvPr/>
          </p:nvGrpSpPr>
          <p:grpSpPr>
            <a:xfrm>
              <a:off x="4522085" y="4190297"/>
              <a:ext cx="3132175" cy="908799"/>
              <a:chOff x="14645269" y="4322683"/>
              <a:chExt cx="3132175" cy="908799"/>
            </a:xfrm>
          </p:grpSpPr>
          <p:sp>
            <p:nvSpPr>
              <p:cNvPr id="264" name="TextBox 263">
                <a:extLst>
                  <a:ext uri="{FF2B5EF4-FFF2-40B4-BE49-F238E27FC236}">
                    <a16:creationId xmlns:a16="http://schemas.microsoft.com/office/drawing/2014/main" id="{C5962BC8-CF10-0D47-27BF-C53477ADBB55}"/>
                  </a:ext>
                </a:extLst>
              </p:cNvPr>
              <p:cNvSpPr txBox="1"/>
              <p:nvPr/>
            </p:nvSpPr>
            <p:spPr>
              <a:xfrm>
                <a:off x="14645269" y="4615929"/>
                <a:ext cx="3132175" cy="615553"/>
              </a:xfrm>
              <a:prstGeom prst="rect">
                <a:avLst/>
              </a:prstGeom>
              <a:noFill/>
            </p:spPr>
            <p:txBody>
              <a:bodyPr wrap="square" rtlCol="0">
                <a:spAutoFit/>
              </a:bodyPr>
              <a:lstStyle/>
              <a:p>
                <a:pPr algn="ctr"/>
                <a:r>
                  <a:rPr lang="en-IN" sz="1700" b="0" i="0" u="none" strike="noStrike" dirty="0">
                    <a:solidFill>
                      <a:srgbClr val="595959"/>
                    </a:solidFill>
                    <a:effectLst/>
                    <a:latin typeface="Avenir Next" panose="020B0503020202020204" pitchFamily="34" charset="0"/>
                  </a:rPr>
                  <a:t>Continuous </a:t>
                </a:r>
              </a:p>
              <a:p>
                <a:pPr algn="ctr"/>
                <a:r>
                  <a:rPr lang="en-IN" sz="1700" b="0" i="0" u="none" strike="noStrike" dirty="0">
                    <a:solidFill>
                      <a:srgbClr val="595959"/>
                    </a:solidFill>
                    <a:effectLst/>
                    <a:latin typeface="Avenir Next" panose="020B0503020202020204" pitchFamily="34" charset="0"/>
                  </a:rPr>
                  <a:t>Age in years</a:t>
                </a:r>
                <a:endParaRPr lang="en-US" sz="1700" dirty="0">
                  <a:solidFill>
                    <a:srgbClr val="595959"/>
                  </a:solidFill>
                  <a:latin typeface="Avenir Next" panose="020B0503020202020204" pitchFamily="34" charset="0"/>
                </a:endParaRPr>
              </a:p>
            </p:txBody>
          </p:sp>
          <p:sp>
            <p:nvSpPr>
              <p:cNvPr id="265" name="TextBox 264">
                <a:extLst>
                  <a:ext uri="{FF2B5EF4-FFF2-40B4-BE49-F238E27FC236}">
                    <a16:creationId xmlns:a16="http://schemas.microsoft.com/office/drawing/2014/main" id="{47CB2E70-612B-6C9E-7A6A-41DCF3BFB8B8}"/>
                  </a:ext>
                </a:extLst>
              </p:cNvPr>
              <p:cNvSpPr txBox="1"/>
              <p:nvPr/>
            </p:nvSpPr>
            <p:spPr>
              <a:xfrm>
                <a:off x="15875129" y="4322683"/>
                <a:ext cx="672455" cy="376571"/>
              </a:xfrm>
              <a:prstGeom prst="rect">
                <a:avLst/>
              </a:prstGeom>
              <a:noFill/>
            </p:spPr>
            <p:txBody>
              <a:bodyPr wrap="square" rtlCol="0">
                <a:spAutoFit/>
              </a:bodyPr>
              <a:lstStyle/>
              <a:p>
                <a:r>
                  <a:rPr lang="en-IN" sz="1800" b="1" i="0" u="none" strike="noStrike" dirty="0">
                    <a:solidFill>
                      <a:srgbClr val="000000"/>
                    </a:solidFill>
                    <a:effectLst/>
                    <a:latin typeface="Avenir Next" panose="020B0503020202020204" pitchFamily="34" charset="0"/>
                  </a:rPr>
                  <a:t>Age</a:t>
                </a:r>
                <a:endParaRPr lang="en-US" sz="2000" b="1" dirty="0">
                  <a:latin typeface="Avenir Next" panose="020B0503020202020204" pitchFamily="34" charset="0"/>
                </a:endParaRPr>
              </a:p>
            </p:txBody>
          </p:sp>
        </p:grpSp>
        <p:grpSp>
          <p:nvGrpSpPr>
            <p:cNvPr id="268" name="Group 267">
              <a:extLst>
                <a:ext uri="{FF2B5EF4-FFF2-40B4-BE49-F238E27FC236}">
                  <a16:creationId xmlns:a16="http://schemas.microsoft.com/office/drawing/2014/main" id="{6023462F-1745-B546-CF1D-CD8F23D320D6}"/>
                </a:ext>
              </a:extLst>
            </p:cNvPr>
            <p:cNvGrpSpPr/>
            <p:nvPr/>
          </p:nvGrpSpPr>
          <p:grpSpPr>
            <a:xfrm>
              <a:off x="8467806" y="4190297"/>
              <a:ext cx="3132175" cy="1932936"/>
              <a:chOff x="17802997" y="4046282"/>
              <a:chExt cx="3132175" cy="1932936"/>
            </a:xfrm>
          </p:grpSpPr>
          <p:sp>
            <p:nvSpPr>
              <p:cNvPr id="269" name="TextBox 268">
                <a:extLst>
                  <a:ext uri="{FF2B5EF4-FFF2-40B4-BE49-F238E27FC236}">
                    <a16:creationId xmlns:a16="http://schemas.microsoft.com/office/drawing/2014/main" id="{502E6C2F-EAFC-E05D-4126-D0591D21CB69}"/>
                  </a:ext>
                </a:extLst>
              </p:cNvPr>
              <p:cNvSpPr txBox="1"/>
              <p:nvPr/>
            </p:nvSpPr>
            <p:spPr>
              <a:xfrm>
                <a:off x="17802997" y="4317225"/>
                <a:ext cx="3132175" cy="166199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Denotes the Education Level of the individual.</a:t>
                </a:r>
                <a:endParaRPr lang="en-IN" sz="1700" b="0"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1 : Pre-College Level</a:t>
                </a:r>
                <a:endParaRPr lang="en-IN" sz="1700" b="0"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2 : Undergrad Level</a:t>
                </a:r>
                <a:endParaRPr lang="en-IN" sz="1700" b="0"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3 : Postgrad Level</a:t>
                </a:r>
                <a:endParaRPr lang="en-IN" sz="1700" b="0" dirty="0">
                  <a:solidFill>
                    <a:srgbClr val="595959"/>
                  </a:solidFill>
                  <a:effectLst/>
                  <a:latin typeface="Avenir Next" panose="020B0503020202020204" pitchFamily="34" charset="0"/>
                </a:endParaRPr>
              </a:p>
            </p:txBody>
          </p:sp>
          <p:sp>
            <p:nvSpPr>
              <p:cNvPr id="270" name="TextBox 269">
                <a:extLst>
                  <a:ext uri="{FF2B5EF4-FFF2-40B4-BE49-F238E27FC236}">
                    <a16:creationId xmlns:a16="http://schemas.microsoft.com/office/drawing/2014/main" id="{67B25760-B298-68A2-4DAE-9A5A92B12251}"/>
                  </a:ext>
                </a:extLst>
              </p:cNvPr>
              <p:cNvSpPr txBox="1"/>
              <p:nvPr/>
            </p:nvSpPr>
            <p:spPr>
              <a:xfrm>
                <a:off x="18749054" y="4046282"/>
                <a:ext cx="1322224" cy="369332"/>
              </a:xfrm>
              <a:prstGeom prst="rect">
                <a:avLst/>
              </a:prstGeom>
              <a:noFill/>
            </p:spPr>
            <p:txBody>
              <a:bodyPr wrap="square" rtlCol="0">
                <a:spAutoFit/>
              </a:bodyPr>
              <a:lstStyle/>
              <a:p>
                <a:r>
                  <a:rPr lang="en-IN" sz="1800" b="1" i="0" u="none" strike="noStrike" dirty="0">
                    <a:solidFill>
                      <a:srgbClr val="000000"/>
                    </a:solidFill>
                    <a:effectLst/>
                    <a:latin typeface="Avenir Next" panose="020B0503020202020204" pitchFamily="34" charset="0"/>
                  </a:rPr>
                  <a:t>Education</a:t>
                </a:r>
                <a:endParaRPr lang="en-US" sz="2000" b="1" dirty="0">
                  <a:latin typeface="Avenir Next" panose="020B0503020202020204" pitchFamily="34" charset="0"/>
                </a:endParaRPr>
              </a:p>
            </p:txBody>
          </p:sp>
        </p:grpSp>
        <p:grpSp>
          <p:nvGrpSpPr>
            <p:cNvPr id="9" name="Group 8">
              <a:extLst>
                <a:ext uri="{FF2B5EF4-FFF2-40B4-BE49-F238E27FC236}">
                  <a16:creationId xmlns:a16="http://schemas.microsoft.com/office/drawing/2014/main" id="{3400861D-7837-BEC5-77BF-AC43711E3400}"/>
                </a:ext>
              </a:extLst>
            </p:cNvPr>
            <p:cNvGrpSpPr/>
            <p:nvPr/>
          </p:nvGrpSpPr>
          <p:grpSpPr>
            <a:xfrm>
              <a:off x="16359248" y="4190297"/>
              <a:ext cx="3132175" cy="886496"/>
              <a:chOff x="17802997" y="4046282"/>
              <a:chExt cx="3132175" cy="886496"/>
            </a:xfrm>
          </p:grpSpPr>
          <p:sp>
            <p:nvSpPr>
              <p:cNvPr id="10" name="TextBox 9">
                <a:extLst>
                  <a:ext uri="{FF2B5EF4-FFF2-40B4-BE49-F238E27FC236}">
                    <a16:creationId xmlns:a16="http://schemas.microsoft.com/office/drawing/2014/main" id="{FEE4C723-5D36-15E6-EAA2-E57DA274F453}"/>
                  </a:ext>
                </a:extLst>
              </p:cNvPr>
              <p:cNvSpPr txBox="1"/>
              <p:nvPr/>
            </p:nvSpPr>
            <p:spPr>
              <a:xfrm>
                <a:off x="17802997" y="4317225"/>
                <a:ext cx="3132175" cy="61555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0 = Don’t Smoke , 1 = Smoke</a:t>
                </a:r>
                <a:endParaRPr lang="en-IN" sz="1700" b="0" dirty="0">
                  <a:solidFill>
                    <a:srgbClr val="595959"/>
                  </a:solidFill>
                  <a:effectLst/>
                  <a:latin typeface="Avenir Next" panose="020B0503020202020204" pitchFamily="34" charset="0"/>
                </a:endParaRPr>
              </a:p>
            </p:txBody>
          </p:sp>
          <p:sp>
            <p:nvSpPr>
              <p:cNvPr id="11" name="TextBox 10">
                <a:extLst>
                  <a:ext uri="{FF2B5EF4-FFF2-40B4-BE49-F238E27FC236}">
                    <a16:creationId xmlns:a16="http://schemas.microsoft.com/office/drawing/2014/main" id="{95546D22-2CC5-828B-F88E-DB2013A763DB}"/>
                  </a:ext>
                </a:extLst>
              </p:cNvPr>
              <p:cNvSpPr txBox="1"/>
              <p:nvPr/>
            </p:nvSpPr>
            <p:spPr>
              <a:xfrm>
                <a:off x="18345294" y="4046282"/>
                <a:ext cx="1861005" cy="369332"/>
              </a:xfrm>
              <a:prstGeom prst="rect">
                <a:avLst/>
              </a:prstGeom>
              <a:noFill/>
            </p:spPr>
            <p:txBody>
              <a:bodyPr wrap="square" rtlCol="0">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Cigs. Per Day</a:t>
                </a:r>
                <a:endParaRPr lang="en-IN" sz="2000" b="0" dirty="0">
                  <a:effectLst/>
                  <a:latin typeface="Avenir Next" panose="020B0503020202020204" pitchFamily="34" charset="0"/>
                </a:endParaRPr>
              </a:p>
            </p:txBody>
          </p:sp>
        </p:grpSp>
        <p:grpSp>
          <p:nvGrpSpPr>
            <p:cNvPr id="25" name="Group 24">
              <a:extLst>
                <a:ext uri="{FF2B5EF4-FFF2-40B4-BE49-F238E27FC236}">
                  <a16:creationId xmlns:a16="http://schemas.microsoft.com/office/drawing/2014/main" id="{52054147-DB9B-87B2-1FE9-48A4C412D589}"/>
                </a:ext>
              </a:extLst>
            </p:cNvPr>
            <p:cNvGrpSpPr/>
            <p:nvPr/>
          </p:nvGrpSpPr>
          <p:grpSpPr>
            <a:xfrm>
              <a:off x="24250690" y="4190297"/>
              <a:ext cx="3132175" cy="1682212"/>
              <a:chOff x="27482932" y="4067354"/>
              <a:chExt cx="3132175" cy="1682212"/>
            </a:xfrm>
          </p:grpSpPr>
          <p:sp>
            <p:nvSpPr>
              <p:cNvPr id="26" name="TextBox 25">
                <a:extLst>
                  <a:ext uri="{FF2B5EF4-FFF2-40B4-BE49-F238E27FC236}">
                    <a16:creationId xmlns:a16="http://schemas.microsoft.com/office/drawing/2014/main" id="{C3D71445-89AF-AFAD-C2E0-417A9B960148}"/>
                  </a:ext>
                </a:extLst>
              </p:cNvPr>
              <p:cNvSpPr txBox="1"/>
              <p:nvPr/>
            </p:nvSpPr>
            <p:spPr>
              <a:xfrm>
                <a:off x="27482932" y="4349183"/>
                <a:ext cx="3132175" cy="140038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Identifies whether the patient has previously experienced a stroke. [ 0 = Haven’t , 1 = Have experienced ] </a:t>
                </a:r>
                <a:endParaRPr lang="en-IN" sz="1700" b="0" dirty="0">
                  <a:solidFill>
                    <a:srgbClr val="595959"/>
                  </a:solidFill>
                  <a:effectLst/>
                  <a:latin typeface="Avenir Next" panose="020B0503020202020204" pitchFamily="34" charset="0"/>
                </a:endParaRPr>
              </a:p>
            </p:txBody>
          </p:sp>
          <p:sp>
            <p:nvSpPr>
              <p:cNvPr id="27" name="TextBox 26">
                <a:extLst>
                  <a:ext uri="{FF2B5EF4-FFF2-40B4-BE49-F238E27FC236}">
                    <a16:creationId xmlns:a16="http://schemas.microsoft.com/office/drawing/2014/main" id="{98F524EA-E17F-75A5-85E6-4612474C1FBC}"/>
                  </a:ext>
                </a:extLst>
              </p:cNvPr>
              <p:cNvSpPr txBox="1"/>
              <p:nvPr/>
            </p:nvSpPr>
            <p:spPr>
              <a:xfrm>
                <a:off x="28112579" y="4067354"/>
                <a:ext cx="2061475" cy="369332"/>
              </a:xfrm>
              <a:prstGeom prst="rect">
                <a:avLst/>
              </a:prstGeom>
              <a:noFill/>
            </p:spPr>
            <p:txBody>
              <a:bodyPr wrap="square" rtlCol="0">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Prevalent Stroke</a:t>
                </a:r>
                <a:endParaRPr lang="en-IN" sz="2000" b="0" dirty="0">
                  <a:effectLst/>
                  <a:latin typeface="Avenir Next" panose="020B0503020202020204" pitchFamily="34" charset="0"/>
                </a:endParaRPr>
              </a:p>
            </p:txBody>
          </p:sp>
        </p:grpSp>
        <p:grpSp>
          <p:nvGrpSpPr>
            <p:cNvPr id="30" name="Group 29">
              <a:extLst>
                <a:ext uri="{FF2B5EF4-FFF2-40B4-BE49-F238E27FC236}">
                  <a16:creationId xmlns:a16="http://schemas.microsoft.com/office/drawing/2014/main" id="{2D9F5869-6F87-95A0-D2E1-B2B81123C821}"/>
                </a:ext>
              </a:extLst>
            </p:cNvPr>
            <p:cNvGrpSpPr/>
            <p:nvPr/>
          </p:nvGrpSpPr>
          <p:grpSpPr>
            <a:xfrm>
              <a:off x="20304969" y="4190297"/>
              <a:ext cx="3132175" cy="1671326"/>
              <a:chOff x="27482932" y="4078240"/>
              <a:chExt cx="3132175" cy="1671326"/>
            </a:xfrm>
          </p:grpSpPr>
          <p:sp>
            <p:nvSpPr>
              <p:cNvPr id="31" name="TextBox 30">
                <a:extLst>
                  <a:ext uri="{FF2B5EF4-FFF2-40B4-BE49-F238E27FC236}">
                    <a16:creationId xmlns:a16="http://schemas.microsoft.com/office/drawing/2014/main" id="{3D0D745B-245C-A0C9-868F-47FFE5464752}"/>
                  </a:ext>
                </a:extLst>
              </p:cNvPr>
              <p:cNvSpPr txBox="1"/>
              <p:nvPr/>
            </p:nvSpPr>
            <p:spPr>
              <a:xfrm>
                <a:off x="27482932" y="4349183"/>
                <a:ext cx="3132175" cy="140038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Specifies if the individual was using medication for blood pressure management..[ 0 = Not Diabetic , 1 = Diabetic ]</a:t>
                </a:r>
                <a:endParaRPr lang="en-IN" sz="1700" b="0" dirty="0">
                  <a:solidFill>
                    <a:srgbClr val="595959"/>
                  </a:solidFill>
                  <a:effectLst/>
                  <a:latin typeface="Avenir Next" panose="020B0503020202020204" pitchFamily="34" charset="0"/>
                </a:endParaRPr>
              </a:p>
            </p:txBody>
          </p:sp>
          <p:sp>
            <p:nvSpPr>
              <p:cNvPr id="32" name="TextBox 31">
                <a:extLst>
                  <a:ext uri="{FF2B5EF4-FFF2-40B4-BE49-F238E27FC236}">
                    <a16:creationId xmlns:a16="http://schemas.microsoft.com/office/drawing/2014/main" id="{4E45775E-D577-7523-0BF4-BCF673BE27BC}"/>
                  </a:ext>
                </a:extLst>
              </p:cNvPr>
              <p:cNvSpPr txBox="1"/>
              <p:nvPr/>
            </p:nvSpPr>
            <p:spPr>
              <a:xfrm>
                <a:off x="28460922" y="4078240"/>
                <a:ext cx="1176194" cy="369332"/>
              </a:xfrm>
              <a:prstGeom prst="rect">
                <a:avLst/>
              </a:prstGeom>
              <a:noFill/>
            </p:spPr>
            <p:txBody>
              <a:bodyPr wrap="square" rtlCol="0">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BP Meds</a:t>
                </a:r>
                <a:endParaRPr lang="en-IN" sz="2000" b="0" dirty="0">
                  <a:effectLst/>
                  <a:latin typeface="Avenir Next" panose="020B0503020202020204" pitchFamily="34" charset="0"/>
                </a:endParaRPr>
              </a:p>
            </p:txBody>
          </p:sp>
        </p:grpSp>
        <p:grpSp>
          <p:nvGrpSpPr>
            <p:cNvPr id="33" name="Group 32">
              <a:extLst>
                <a:ext uri="{FF2B5EF4-FFF2-40B4-BE49-F238E27FC236}">
                  <a16:creationId xmlns:a16="http://schemas.microsoft.com/office/drawing/2014/main" id="{18614ADB-2FA9-BAE4-3189-E5954C185E6E}"/>
                </a:ext>
              </a:extLst>
            </p:cNvPr>
            <p:cNvGrpSpPr/>
            <p:nvPr/>
          </p:nvGrpSpPr>
          <p:grpSpPr>
            <a:xfrm>
              <a:off x="28196411" y="4190297"/>
              <a:ext cx="3255192" cy="1682212"/>
              <a:chOff x="27482932" y="4067354"/>
              <a:chExt cx="3255192" cy="1682212"/>
            </a:xfrm>
          </p:grpSpPr>
          <p:sp>
            <p:nvSpPr>
              <p:cNvPr id="34" name="TextBox 33">
                <a:extLst>
                  <a:ext uri="{FF2B5EF4-FFF2-40B4-BE49-F238E27FC236}">
                    <a16:creationId xmlns:a16="http://schemas.microsoft.com/office/drawing/2014/main" id="{061C251E-DB6F-561A-93F2-EB1AC517D20D}"/>
                  </a:ext>
                </a:extLst>
              </p:cNvPr>
              <p:cNvSpPr txBox="1"/>
              <p:nvPr/>
            </p:nvSpPr>
            <p:spPr>
              <a:xfrm>
                <a:off x="27482932" y="4349183"/>
                <a:ext cx="3132175" cy="1400383"/>
              </a:xfrm>
              <a:prstGeom prst="rect">
                <a:avLst/>
              </a:prstGeom>
              <a:noFill/>
            </p:spPr>
            <p:txBody>
              <a:bodyPr wrap="square" rtlCol="0">
                <a:spAutoFit/>
              </a:bodyPr>
              <a:lstStyle/>
              <a:p>
                <a:pPr algn="ct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Indicates whether the patient is hypertensive [ 0 =Patient isn’t Hypersensitive,1=Patient is Hypersensitive ]</a:t>
                </a:r>
                <a:endParaRPr lang="en-IN" sz="1700" b="0" dirty="0">
                  <a:solidFill>
                    <a:srgbClr val="595959"/>
                  </a:solidFill>
                  <a:effectLst/>
                  <a:latin typeface="Avenir Next" panose="020B0503020202020204" pitchFamily="34" charset="0"/>
                </a:endParaRPr>
              </a:p>
            </p:txBody>
          </p:sp>
          <p:sp>
            <p:nvSpPr>
              <p:cNvPr id="35" name="TextBox 34">
                <a:extLst>
                  <a:ext uri="{FF2B5EF4-FFF2-40B4-BE49-F238E27FC236}">
                    <a16:creationId xmlns:a16="http://schemas.microsoft.com/office/drawing/2014/main" id="{D9BAADAF-9734-1B47-B251-B45B66F0E2CE}"/>
                  </a:ext>
                </a:extLst>
              </p:cNvPr>
              <p:cNvSpPr txBox="1"/>
              <p:nvPr/>
            </p:nvSpPr>
            <p:spPr>
              <a:xfrm>
                <a:off x="27516821" y="4067354"/>
                <a:ext cx="3221303" cy="369332"/>
              </a:xfrm>
              <a:prstGeom prst="rect">
                <a:avLst/>
              </a:prstGeom>
              <a:noFill/>
            </p:spPr>
            <p:txBody>
              <a:bodyPr wrap="square" rtlCol="0">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Prevalent Hypersensitivity</a:t>
                </a:r>
                <a:endParaRPr lang="en-IN" sz="2000" b="0" dirty="0">
                  <a:effectLst/>
                  <a:latin typeface="Avenir Next" panose="020B0503020202020204" pitchFamily="34" charset="0"/>
                </a:endParaRPr>
              </a:p>
            </p:txBody>
          </p:sp>
        </p:grpSp>
        <p:grpSp>
          <p:nvGrpSpPr>
            <p:cNvPr id="36" name="Group 35">
              <a:extLst>
                <a:ext uri="{FF2B5EF4-FFF2-40B4-BE49-F238E27FC236}">
                  <a16:creationId xmlns:a16="http://schemas.microsoft.com/office/drawing/2014/main" id="{15A97AF3-3CDB-39D5-FAE4-1883DD2B32BF}"/>
                </a:ext>
              </a:extLst>
            </p:cNvPr>
            <p:cNvGrpSpPr/>
            <p:nvPr/>
          </p:nvGrpSpPr>
          <p:grpSpPr>
            <a:xfrm>
              <a:off x="32265149" y="4190297"/>
              <a:ext cx="3132175" cy="1682212"/>
              <a:chOff x="27482932" y="4067354"/>
              <a:chExt cx="3132175" cy="1682212"/>
            </a:xfrm>
          </p:grpSpPr>
          <p:sp>
            <p:nvSpPr>
              <p:cNvPr id="37" name="TextBox 36">
                <a:extLst>
                  <a:ext uri="{FF2B5EF4-FFF2-40B4-BE49-F238E27FC236}">
                    <a16:creationId xmlns:a16="http://schemas.microsoft.com/office/drawing/2014/main" id="{D7327F03-DD2A-29E9-5B41-55A7863582A8}"/>
                  </a:ext>
                </a:extLst>
              </p:cNvPr>
              <p:cNvSpPr txBox="1"/>
              <p:nvPr/>
            </p:nvSpPr>
            <p:spPr>
              <a:xfrm>
                <a:off x="27482932" y="4349183"/>
                <a:ext cx="3132175" cy="140038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Identifies whether the patient has diabetes. [0 = Patient isn’t Diabetes , 1 = Patient is Diabetic ]</a:t>
                </a:r>
                <a:endParaRPr lang="en-IN" sz="1700" b="0" dirty="0">
                  <a:solidFill>
                    <a:srgbClr val="595959"/>
                  </a:solidFill>
                  <a:effectLst/>
                  <a:latin typeface="Avenir Next" panose="020B0503020202020204" pitchFamily="34" charset="0"/>
                </a:endParaRPr>
              </a:p>
            </p:txBody>
          </p:sp>
          <p:sp>
            <p:nvSpPr>
              <p:cNvPr id="38" name="TextBox 37">
                <a:extLst>
                  <a:ext uri="{FF2B5EF4-FFF2-40B4-BE49-F238E27FC236}">
                    <a16:creationId xmlns:a16="http://schemas.microsoft.com/office/drawing/2014/main" id="{F9147EF8-4D02-3BDC-7026-59C37EEE29C1}"/>
                  </a:ext>
                </a:extLst>
              </p:cNvPr>
              <p:cNvSpPr txBox="1"/>
              <p:nvPr/>
            </p:nvSpPr>
            <p:spPr>
              <a:xfrm>
                <a:off x="28486645" y="4067354"/>
                <a:ext cx="1129274"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Diabetes</a:t>
                </a:r>
                <a:endParaRPr lang="en-IN" sz="1700" b="0" dirty="0">
                  <a:effectLst/>
                  <a:latin typeface="Avenir Next" panose="020B0503020202020204" pitchFamily="34" charset="0"/>
                </a:endParaRPr>
              </a:p>
            </p:txBody>
          </p:sp>
        </p:grpSp>
        <p:grpSp>
          <p:nvGrpSpPr>
            <p:cNvPr id="39" name="Group 38">
              <a:extLst>
                <a:ext uri="{FF2B5EF4-FFF2-40B4-BE49-F238E27FC236}">
                  <a16:creationId xmlns:a16="http://schemas.microsoft.com/office/drawing/2014/main" id="{7D9FCFE6-26F8-3B64-4F40-0F5236A4F58F}"/>
                </a:ext>
              </a:extLst>
            </p:cNvPr>
            <p:cNvGrpSpPr/>
            <p:nvPr/>
          </p:nvGrpSpPr>
          <p:grpSpPr>
            <a:xfrm>
              <a:off x="40156591" y="4190297"/>
              <a:ext cx="3132175" cy="1189769"/>
              <a:chOff x="27482932" y="4067355"/>
              <a:chExt cx="3132175" cy="1189769"/>
            </a:xfrm>
          </p:grpSpPr>
          <p:sp>
            <p:nvSpPr>
              <p:cNvPr id="44" name="TextBox 43">
                <a:extLst>
                  <a:ext uri="{FF2B5EF4-FFF2-40B4-BE49-F238E27FC236}">
                    <a16:creationId xmlns:a16="http://schemas.microsoft.com/office/drawing/2014/main" id="{FC121ACF-8CA9-729E-EB7B-B4B6F80177F5}"/>
                  </a:ext>
                </a:extLst>
              </p:cNvPr>
              <p:cNvSpPr txBox="1"/>
              <p:nvPr/>
            </p:nvSpPr>
            <p:spPr>
              <a:xfrm>
                <a:off x="27482932" y="4349183"/>
                <a:ext cx="3132175" cy="907941"/>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Represents the systolic blood pressure level.</a:t>
                </a:r>
                <a:endParaRPr lang="en-IN" sz="1700" b="0" dirty="0">
                  <a:solidFill>
                    <a:srgbClr val="595959"/>
                  </a:solidFill>
                  <a:effectLst/>
                  <a:latin typeface="Avenir Next" panose="020B0503020202020204" pitchFamily="34" charset="0"/>
                </a:endParaRPr>
              </a:p>
            </p:txBody>
          </p:sp>
          <p:sp>
            <p:nvSpPr>
              <p:cNvPr id="45" name="TextBox 44">
                <a:extLst>
                  <a:ext uri="{FF2B5EF4-FFF2-40B4-BE49-F238E27FC236}">
                    <a16:creationId xmlns:a16="http://schemas.microsoft.com/office/drawing/2014/main" id="{AEAA05CC-3E45-C51B-053A-D00E7610CD7F}"/>
                  </a:ext>
                </a:extLst>
              </p:cNvPr>
              <p:cNvSpPr txBox="1"/>
              <p:nvPr/>
            </p:nvSpPr>
            <p:spPr>
              <a:xfrm>
                <a:off x="28546280" y="4067355"/>
                <a:ext cx="1015423"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Sys BP</a:t>
                </a:r>
                <a:endParaRPr lang="en-IN" sz="1700" b="0" dirty="0">
                  <a:effectLst/>
                  <a:latin typeface="Avenir Next" panose="020B0503020202020204" pitchFamily="34" charset="0"/>
                </a:endParaRPr>
              </a:p>
            </p:txBody>
          </p:sp>
        </p:grpSp>
        <p:grpSp>
          <p:nvGrpSpPr>
            <p:cNvPr id="48" name="Group 47">
              <a:extLst>
                <a:ext uri="{FF2B5EF4-FFF2-40B4-BE49-F238E27FC236}">
                  <a16:creationId xmlns:a16="http://schemas.microsoft.com/office/drawing/2014/main" id="{BFA42269-DC0D-8DC0-51CF-847F77AB00CA}"/>
                </a:ext>
              </a:extLst>
            </p:cNvPr>
            <p:cNvGrpSpPr/>
            <p:nvPr/>
          </p:nvGrpSpPr>
          <p:grpSpPr>
            <a:xfrm>
              <a:off x="36210870" y="4190297"/>
              <a:ext cx="3132175" cy="1189770"/>
              <a:chOff x="27482932" y="4067354"/>
              <a:chExt cx="3132175" cy="1189770"/>
            </a:xfrm>
          </p:grpSpPr>
          <p:sp>
            <p:nvSpPr>
              <p:cNvPr id="50" name="TextBox 49">
                <a:extLst>
                  <a:ext uri="{FF2B5EF4-FFF2-40B4-BE49-F238E27FC236}">
                    <a16:creationId xmlns:a16="http://schemas.microsoft.com/office/drawing/2014/main" id="{D0A89E55-6519-F69D-8688-79FCA97E4DFF}"/>
                  </a:ext>
                </a:extLst>
              </p:cNvPr>
              <p:cNvSpPr txBox="1"/>
              <p:nvPr/>
            </p:nvSpPr>
            <p:spPr>
              <a:xfrm>
                <a:off x="27482932" y="4349183"/>
                <a:ext cx="3132175" cy="907941"/>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800" b="0" i="0" u="none" strike="noStrike" dirty="0">
                    <a:solidFill>
                      <a:srgbClr val="595959"/>
                    </a:solidFill>
                    <a:effectLst/>
                    <a:latin typeface="Avenir Next" panose="020B0503020202020204" pitchFamily="34" charset="0"/>
                  </a:rPr>
                  <a:t>Represents the total blood cholesterol level.</a:t>
                </a:r>
                <a:endParaRPr lang="en-IN" sz="1700" b="0" dirty="0">
                  <a:solidFill>
                    <a:srgbClr val="595959"/>
                  </a:solidFill>
                  <a:effectLst/>
                  <a:latin typeface="Avenir Next" panose="020B0503020202020204" pitchFamily="34" charset="0"/>
                </a:endParaRPr>
              </a:p>
            </p:txBody>
          </p:sp>
          <p:sp>
            <p:nvSpPr>
              <p:cNvPr id="51" name="TextBox 50">
                <a:extLst>
                  <a:ext uri="{FF2B5EF4-FFF2-40B4-BE49-F238E27FC236}">
                    <a16:creationId xmlns:a16="http://schemas.microsoft.com/office/drawing/2014/main" id="{228E587C-19DF-60CF-36BD-14534466FDBF}"/>
                  </a:ext>
                </a:extLst>
              </p:cNvPr>
              <p:cNvSpPr txBox="1"/>
              <p:nvPr/>
            </p:nvSpPr>
            <p:spPr>
              <a:xfrm>
                <a:off x="28029443" y="4067354"/>
                <a:ext cx="2043669"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Total Cholesterol</a:t>
                </a:r>
                <a:endParaRPr lang="en-IN" sz="1700" b="0" dirty="0">
                  <a:effectLst/>
                  <a:latin typeface="Avenir Next" panose="020B0503020202020204" pitchFamily="34" charset="0"/>
                </a:endParaRPr>
              </a:p>
            </p:txBody>
          </p:sp>
        </p:grpSp>
        <p:grpSp>
          <p:nvGrpSpPr>
            <p:cNvPr id="73" name="Group 72">
              <a:extLst>
                <a:ext uri="{FF2B5EF4-FFF2-40B4-BE49-F238E27FC236}">
                  <a16:creationId xmlns:a16="http://schemas.microsoft.com/office/drawing/2014/main" id="{3AD5F618-5DA3-F485-30FD-6E5207A3291D}"/>
                </a:ext>
              </a:extLst>
            </p:cNvPr>
            <p:cNvGrpSpPr/>
            <p:nvPr/>
          </p:nvGrpSpPr>
          <p:grpSpPr>
            <a:xfrm>
              <a:off x="44102312" y="4190297"/>
              <a:ext cx="3132175" cy="1189769"/>
              <a:chOff x="27482932" y="4067355"/>
              <a:chExt cx="3132175" cy="1189769"/>
            </a:xfrm>
          </p:grpSpPr>
          <p:sp>
            <p:nvSpPr>
              <p:cNvPr id="74" name="TextBox 73">
                <a:extLst>
                  <a:ext uri="{FF2B5EF4-FFF2-40B4-BE49-F238E27FC236}">
                    <a16:creationId xmlns:a16="http://schemas.microsoft.com/office/drawing/2014/main" id="{372B7C46-E338-1542-1D7E-39E08F202B11}"/>
                  </a:ext>
                </a:extLst>
              </p:cNvPr>
              <p:cNvSpPr txBox="1"/>
              <p:nvPr/>
            </p:nvSpPr>
            <p:spPr>
              <a:xfrm>
                <a:off x="27482932" y="4349183"/>
                <a:ext cx="3132175" cy="907941"/>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Represents the Diastolic blood pressure level</a:t>
                </a:r>
                <a:endParaRPr lang="en-IN" sz="1700" b="0" dirty="0">
                  <a:solidFill>
                    <a:srgbClr val="595959"/>
                  </a:solidFill>
                  <a:effectLst/>
                  <a:latin typeface="Avenir Next" panose="020B0503020202020204" pitchFamily="34" charset="0"/>
                </a:endParaRPr>
              </a:p>
            </p:txBody>
          </p:sp>
          <p:sp>
            <p:nvSpPr>
              <p:cNvPr id="75" name="TextBox 74">
                <a:extLst>
                  <a:ext uri="{FF2B5EF4-FFF2-40B4-BE49-F238E27FC236}">
                    <a16:creationId xmlns:a16="http://schemas.microsoft.com/office/drawing/2014/main" id="{37449A9B-764A-9E9B-6B13-62B5487060A2}"/>
                  </a:ext>
                </a:extLst>
              </p:cNvPr>
              <p:cNvSpPr txBox="1"/>
              <p:nvPr/>
            </p:nvSpPr>
            <p:spPr>
              <a:xfrm>
                <a:off x="28546280" y="4067355"/>
                <a:ext cx="1015423"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Dia BP</a:t>
                </a:r>
                <a:endParaRPr lang="en-IN" sz="1700" b="0" dirty="0">
                  <a:effectLst/>
                  <a:latin typeface="Avenir Next" panose="020B0503020202020204" pitchFamily="34" charset="0"/>
                </a:endParaRPr>
              </a:p>
            </p:txBody>
          </p:sp>
        </p:grpSp>
        <p:grpSp>
          <p:nvGrpSpPr>
            <p:cNvPr id="78" name="Group 77">
              <a:extLst>
                <a:ext uri="{FF2B5EF4-FFF2-40B4-BE49-F238E27FC236}">
                  <a16:creationId xmlns:a16="http://schemas.microsoft.com/office/drawing/2014/main" id="{AC46672C-2A89-8BE1-E89E-96234D0D8291}"/>
                </a:ext>
              </a:extLst>
            </p:cNvPr>
            <p:cNvGrpSpPr/>
            <p:nvPr/>
          </p:nvGrpSpPr>
          <p:grpSpPr>
            <a:xfrm>
              <a:off x="48048033" y="4190297"/>
              <a:ext cx="2844744" cy="1189769"/>
              <a:chOff x="27482933" y="4067355"/>
              <a:chExt cx="2844744" cy="1189769"/>
            </a:xfrm>
          </p:grpSpPr>
          <p:sp>
            <p:nvSpPr>
              <p:cNvPr id="79" name="TextBox 78">
                <a:extLst>
                  <a:ext uri="{FF2B5EF4-FFF2-40B4-BE49-F238E27FC236}">
                    <a16:creationId xmlns:a16="http://schemas.microsoft.com/office/drawing/2014/main" id="{BFBF6FC9-BA46-C82B-DDCB-EBDEFBE1A163}"/>
                  </a:ext>
                </a:extLst>
              </p:cNvPr>
              <p:cNvSpPr txBox="1"/>
              <p:nvPr/>
            </p:nvSpPr>
            <p:spPr>
              <a:xfrm>
                <a:off x="27482933" y="4349183"/>
                <a:ext cx="2844744" cy="907941"/>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Represents the individual’s Body Mass Index</a:t>
                </a:r>
                <a:endParaRPr lang="en-IN" sz="1700" b="0" dirty="0">
                  <a:solidFill>
                    <a:srgbClr val="595959"/>
                  </a:solidFill>
                  <a:effectLst/>
                  <a:latin typeface="Avenir Next" panose="020B0503020202020204" pitchFamily="34" charset="0"/>
                </a:endParaRPr>
              </a:p>
            </p:txBody>
          </p:sp>
          <p:sp>
            <p:nvSpPr>
              <p:cNvPr id="80" name="TextBox 79">
                <a:extLst>
                  <a:ext uri="{FF2B5EF4-FFF2-40B4-BE49-F238E27FC236}">
                    <a16:creationId xmlns:a16="http://schemas.microsoft.com/office/drawing/2014/main" id="{CC67D4FF-3DF6-1CC2-5FBA-B25FE6ADB04D}"/>
                  </a:ext>
                </a:extLst>
              </p:cNvPr>
              <p:cNvSpPr txBox="1"/>
              <p:nvPr/>
            </p:nvSpPr>
            <p:spPr>
              <a:xfrm>
                <a:off x="28546280" y="4067355"/>
                <a:ext cx="1015423" cy="369332"/>
              </a:xfrm>
              <a:prstGeom prst="rect">
                <a:avLst/>
              </a:prstGeom>
              <a:noFill/>
            </p:spPr>
            <p:txBody>
              <a:bodyPr wrap="square" rtlCol="0">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BMI</a:t>
                </a:r>
                <a:endParaRPr lang="en-IN" sz="1700" b="0" dirty="0">
                  <a:effectLst/>
                  <a:latin typeface="Avenir Next" panose="020B0503020202020204" pitchFamily="34" charset="0"/>
                </a:endParaRPr>
              </a:p>
            </p:txBody>
          </p:sp>
        </p:grpSp>
        <p:grpSp>
          <p:nvGrpSpPr>
            <p:cNvPr id="81" name="Group 80">
              <a:extLst>
                <a:ext uri="{FF2B5EF4-FFF2-40B4-BE49-F238E27FC236}">
                  <a16:creationId xmlns:a16="http://schemas.microsoft.com/office/drawing/2014/main" id="{8EE0BDD2-EF71-17D6-42E3-5D15001F4DA0}"/>
                </a:ext>
              </a:extLst>
            </p:cNvPr>
            <p:cNvGrpSpPr/>
            <p:nvPr/>
          </p:nvGrpSpPr>
          <p:grpSpPr>
            <a:xfrm>
              <a:off x="51706323" y="4190297"/>
              <a:ext cx="3132175" cy="1682211"/>
              <a:chOff x="27482932" y="4067355"/>
              <a:chExt cx="3132175" cy="1682211"/>
            </a:xfrm>
          </p:grpSpPr>
          <p:sp>
            <p:nvSpPr>
              <p:cNvPr id="82" name="TextBox 81">
                <a:extLst>
                  <a:ext uri="{FF2B5EF4-FFF2-40B4-BE49-F238E27FC236}">
                    <a16:creationId xmlns:a16="http://schemas.microsoft.com/office/drawing/2014/main" id="{928273A3-F463-E292-3CD8-D0EA4CF3A562}"/>
                  </a:ext>
                </a:extLst>
              </p:cNvPr>
              <p:cNvSpPr txBox="1"/>
              <p:nvPr/>
            </p:nvSpPr>
            <p:spPr>
              <a:xfrm>
                <a:off x="27482932" y="4349183"/>
                <a:ext cx="3132175" cy="1400383"/>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Represents the heart rate  treated as continuous due to the large number of possible values.</a:t>
                </a:r>
                <a:endParaRPr lang="en-IN" sz="1700" b="0" dirty="0">
                  <a:solidFill>
                    <a:srgbClr val="595959"/>
                  </a:solidFill>
                  <a:effectLst/>
                  <a:latin typeface="Avenir Next" panose="020B0503020202020204" pitchFamily="34" charset="0"/>
                </a:endParaRPr>
              </a:p>
            </p:txBody>
          </p:sp>
          <p:sp>
            <p:nvSpPr>
              <p:cNvPr id="83" name="TextBox 82">
                <a:extLst>
                  <a:ext uri="{FF2B5EF4-FFF2-40B4-BE49-F238E27FC236}">
                    <a16:creationId xmlns:a16="http://schemas.microsoft.com/office/drawing/2014/main" id="{F52C9F34-4370-7AA8-D789-73DCD39E5DB9}"/>
                  </a:ext>
                </a:extLst>
              </p:cNvPr>
              <p:cNvSpPr txBox="1"/>
              <p:nvPr/>
            </p:nvSpPr>
            <p:spPr>
              <a:xfrm>
                <a:off x="28424357" y="4067355"/>
                <a:ext cx="1385157"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595959"/>
                    </a:solidFill>
                    <a:effectLst/>
                    <a:latin typeface="Avenir Next" panose="020B0503020202020204" pitchFamily="34" charset="0"/>
                  </a:rPr>
                  <a:t>Heart Rate</a:t>
                </a:r>
                <a:endParaRPr lang="en-IN" sz="1700" b="0" dirty="0">
                  <a:solidFill>
                    <a:srgbClr val="595959"/>
                  </a:solidFill>
                  <a:effectLst/>
                  <a:latin typeface="Avenir Next" panose="020B0503020202020204" pitchFamily="34" charset="0"/>
                </a:endParaRPr>
              </a:p>
            </p:txBody>
          </p:sp>
        </p:grpSp>
        <p:grpSp>
          <p:nvGrpSpPr>
            <p:cNvPr id="84" name="Group 83">
              <a:extLst>
                <a:ext uri="{FF2B5EF4-FFF2-40B4-BE49-F238E27FC236}">
                  <a16:creationId xmlns:a16="http://schemas.microsoft.com/office/drawing/2014/main" id="{4C32973A-9B19-7CFF-69E2-5F3E719FB8DB}"/>
                </a:ext>
              </a:extLst>
            </p:cNvPr>
            <p:cNvGrpSpPr/>
            <p:nvPr/>
          </p:nvGrpSpPr>
          <p:grpSpPr>
            <a:xfrm>
              <a:off x="55652041" y="4190297"/>
              <a:ext cx="3132175" cy="1682211"/>
              <a:chOff x="27482932" y="4067355"/>
              <a:chExt cx="3132175" cy="1682211"/>
            </a:xfrm>
          </p:grpSpPr>
          <p:sp>
            <p:nvSpPr>
              <p:cNvPr id="85" name="TextBox 84">
                <a:extLst>
                  <a:ext uri="{FF2B5EF4-FFF2-40B4-BE49-F238E27FC236}">
                    <a16:creationId xmlns:a16="http://schemas.microsoft.com/office/drawing/2014/main" id="{3C5B63A6-328D-AAB8-0979-A04DD18DE79D}"/>
                  </a:ext>
                </a:extLst>
              </p:cNvPr>
              <p:cNvSpPr txBox="1"/>
              <p:nvPr/>
            </p:nvSpPr>
            <p:spPr>
              <a:xfrm>
                <a:off x="27482932" y="4349183"/>
                <a:ext cx="3132175" cy="1400383"/>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Represents the heart rate  treated as continuous due to the large number of possible values.</a:t>
                </a:r>
                <a:endParaRPr lang="en-IN" sz="1700" b="0" dirty="0">
                  <a:solidFill>
                    <a:srgbClr val="595959"/>
                  </a:solidFill>
                  <a:effectLst/>
                  <a:latin typeface="Avenir Next" panose="020B0503020202020204" pitchFamily="34" charset="0"/>
                </a:endParaRPr>
              </a:p>
            </p:txBody>
          </p:sp>
          <p:sp>
            <p:nvSpPr>
              <p:cNvPr id="86" name="TextBox 85">
                <a:extLst>
                  <a:ext uri="{FF2B5EF4-FFF2-40B4-BE49-F238E27FC236}">
                    <a16:creationId xmlns:a16="http://schemas.microsoft.com/office/drawing/2014/main" id="{9AEEF5EB-C41F-6669-3805-7A58D886951E}"/>
                  </a:ext>
                </a:extLst>
              </p:cNvPr>
              <p:cNvSpPr txBox="1"/>
              <p:nvPr/>
            </p:nvSpPr>
            <p:spPr>
              <a:xfrm>
                <a:off x="28502739" y="4067355"/>
                <a:ext cx="1058588"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Glucose</a:t>
                </a:r>
                <a:endParaRPr lang="en-IN" sz="1700" b="0" dirty="0">
                  <a:solidFill>
                    <a:srgbClr val="595959"/>
                  </a:solidFill>
                  <a:effectLst/>
                  <a:latin typeface="Avenir Next" panose="020B0503020202020204" pitchFamily="34" charset="0"/>
                </a:endParaRPr>
              </a:p>
            </p:txBody>
          </p:sp>
        </p:grpSp>
        <p:grpSp>
          <p:nvGrpSpPr>
            <p:cNvPr id="87" name="Group 86">
              <a:extLst>
                <a:ext uri="{FF2B5EF4-FFF2-40B4-BE49-F238E27FC236}">
                  <a16:creationId xmlns:a16="http://schemas.microsoft.com/office/drawing/2014/main" id="{26B2435A-E7AF-6677-6EBB-882B88617ECE}"/>
                </a:ext>
              </a:extLst>
            </p:cNvPr>
            <p:cNvGrpSpPr/>
            <p:nvPr/>
          </p:nvGrpSpPr>
          <p:grpSpPr>
            <a:xfrm>
              <a:off x="-3126964" y="4190297"/>
              <a:ext cx="2889782" cy="1409716"/>
              <a:chOff x="27482933" y="4078240"/>
              <a:chExt cx="2889782" cy="1409716"/>
            </a:xfrm>
          </p:grpSpPr>
          <p:sp>
            <p:nvSpPr>
              <p:cNvPr id="88" name="TextBox 87">
                <a:extLst>
                  <a:ext uri="{FF2B5EF4-FFF2-40B4-BE49-F238E27FC236}">
                    <a16:creationId xmlns:a16="http://schemas.microsoft.com/office/drawing/2014/main" id="{6DB733A7-8685-6225-B771-FAABA4E482EF}"/>
                  </a:ext>
                </a:extLst>
              </p:cNvPr>
              <p:cNvSpPr txBox="1"/>
              <p:nvPr/>
            </p:nvSpPr>
            <p:spPr>
              <a:xfrm>
                <a:off x="27482933" y="4349183"/>
                <a:ext cx="2889782" cy="1138773"/>
              </a:xfrm>
              <a:prstGeom prst="rect">
                <a:avLst/>
              </a:prstGeom>
              <a:noFill/>
            </p:spPr>
            <p:txBody>
              <a:bodyPr wrap="square" rtlCol="0">
                <a:spAutoFit/>
              </a:bodyPr>
              <a:lstStyle/>
              <a:p>
                <a:pPr rtl="0">
                  <a:spcBef>
                    <a:spcPts val="0"/>
                  </a:spcBef>
                  <a:spcAft>
                    <a:spcPts val="0"/>
                  </a:spcAft>
                </a:pPr>
                <a:r>
                  <a:rPr lang="en-IN" sz="1700" b="0" i="0" u="none" strike="noStrike" dirty="0">
                    <a:solidFill>
                      <a:srgbClr val="595959"/>
                    </a:solidFill>
                    <a:effectLst/>
                    <a:latin typeface="Avenir Next" panose="020B0503020202020204" pitchFamily="34" charset="0"/>
                  </a:rPr>
                  <a:t>Binary Variables</a:t>
                </a:r>
              </a:p>
              <a:p>
                <a:pPr rtl="0">
                  <a:spcBef>
                    <a:spcPts val="0"/>
                  </a:spcBef>
                  <a:spcAft>
                    <a:spcPts val="0"/>
                  </a:spcAft>
                </a:pPr>
                <a:r>
                  <a:rPr lang="en-IN" sz="1700" b="0" i="0" u="none" strike="noStrike" dirty="0">
                    <a:solidFill>
                      <a:srgbClr val="595959"/>
                    </a:solidFill>
                    <a:effectLst/>
                    <a:latin typeface="Avenir Next" panose="020B0503020202020204" pitchFamily="34" charset="0"/>
                  </a:rPr>
                  <a:t>Binary Variable indicating the presence (1) or absence(0) of CHD risk.</a:t>
                </a:r>
                <a:endParaRPr lang="en-IN" sz="1700" b="0" dirty="0">
                  <a:solidFill>
                    <a:srgbClr val="595959"/>
                  </a:solidFill>
                  <a:effectLst/>
                  <a:latin typeface="Avenir Next" panose="020B0503020202020204" pitchFamily="34" charset="0"/>
                </a:endParaRPr>
              </a:p>
            </p:txBody>
          </p:sp>
          <p:sp>
            <p:nvSpPr>
              <p:cNvPr id="89" name="TextBox 88">
                <a:extLst>
                  <a:ext uri="{FF2B5EF4-FFF2-40B4-BE49-F238E27FC236}">
                    <a16:creationId xmlns:a16="http://schemas.microsoft.com/office/drawing/2014/main" id="{2ED26CCD-5469-B800-1C87-44B2E06EE32A}"/>
                  </a:ext>
                </a:extLst>
              </p:cNvPr>
              <p:cNvSpPr txBox="1"/>
              <p:nvPr/>
            </p:nvSpPr>
            <p:spPr>
              <a:xfrm>
                <a:off x="28069033" y="4078240"/>
                <a:ext cx="2164340"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CHD - 10 Year Risk</a:t>
                </a:r>
                <a:endParaRPr lang="en-IN" sz="1700" b="0" dirty="0">
                  <a:effectLst/>
                  <a:latin typeface="Avenir Next" panose="020B0503020202020204" pitchFamily="34" charset="0"/>
                </a:endParaRPr>
              </a:p>
            </p:txBody>
          </p:sp>
        </p:grpSp>
      </p:grpSp>
      <p:grpSp>
        <p:nvGrpSpPr>
          <p:cNvPr id="200" name="Group 199">
            <a:extLst>
              <a:ext uri="{FF2B5EF4-FFF2-40B4-BE49-F238E27FC236}">
                <a16:creationId xmlns:a16="http://schemas.microsoft.com/office/drawing/2014/main" id="{6F6ECEF0-05C2-05CB-2A3F-F84C4C2F6EF8}"/>
              </a:ext>
            </a:extLst>
          </p:cNvPr>
          <p:cNvGrpSpPr/>
          <p:nvPr/>
        </p:nvGrpSpPr>
        <p:grpSpPr>
          <a:xfrm>
            <a:off x="750277" y="773722"/>
            <a:ext cx="6031522" cy="1247146"/>
            <a:chOff x="750277" y="773722"/>
            <a:chExt cx="6031522" cy="1247146"/>
          </a:xfrm>
        </p:grpSpPr>
        <p:sp>
          <p:nvSpPr>
            <p:cNvPr id="201" name="TextBox 200">
              <a:extLst>
                <a:ext uri="{FF2B5EF4-FFF2-40B4-BE49-F238E27FC236}">
                  <a16:creationId xmlns:a16="http://schemas.microsoft.com/office/drawing/2014/main" id="{1F363AFE-6CE9-9781-C362-D4F709993997}"/>
                </a:ext>
              </a:extLst>
            </p:cNvPr>
            <p:cNvSpPr txBox="1"/>
            <p:nvPr/>
          </p:nvSpPr>
          <p:spPr>
            <a:xfrm>
              <a:off x="750277" y="773722"/>
              <a:ext cx="6031522" cy="707886"/>
            </a:xfrm>
            <a:prstGeom prst="rect">
              <a:avLst/>
            </a:prstGeom>
            <a:noFill/>
          </p:spPr>
          <p:txBody>
            <a:bodyPr wrap="square" rtlCol="0">
              <a:spAutoFit/>
            </a:bodyPr>
            <a:lstStyle/>
            <a:p>
              <a:r>
                <a:rPr lang="en-US" sz="4000" dirty="0">
                  <a:latin typeface="Avenir Next" panose="020B0503020202020204" pitchFamily="34" charset="0"/>
                </a:rPr>
                <a:t>GETTING TO KNOW THE</a:t>
              </a:r>
            </a:p>
          </p:txBody>
        </p:sp>
        <p:sp>
          <p:nvSpPr>
            <p:cNvPr id="202" name="TextBox 201">
              <a:extLst>
                <a:ext uri="{FF2B5EF4-FFF2-40B4-BE49-F238E27FC236}">
                  <a16:creationId xmlns:a16="http://schemas.microsoft.com/office/drawing/2014/main" id="{2A16E8F8-0504-B676-4A07-F156F27D474D}"/>
                </a:ext>
              </a:extLst>
            </p:cNvPr>
            <p:cNvSpPr txBox="1"/>
            <p:nvPr/>
          </p:nvSpPr>
          <p:spPr>
            <a:xfrm>
              <a:off x="750277" y="1312982"/>
              <a:ext cx="2450123" cy="707886"/>
            </a:xfrm>
            <a:prstGeom prst="rect">
              <a:avLst/>
            </a:prstGeom>
            <a:noFill/>
          </p:spPr>
          <p:txBody>
            <a:bodyPr wrap="square" rtlCol="0">
              <a:spAutoFit/>
            </a:bodyPr>
            <a:lstStyle/>
            <a:p>
              <a:r>
                <a:rPr lang="en-US" sz="4000" b="1" dirty="0">
                  <a:latin typeface="Avenir Next" panose="020B0503020202020204" pitchFamily="34" charset="0"/>
                </a:rPr>
                <a:t>DATASET</a:t>
              </a:r>
            </a:p>
          </p:txBody>
        </p:sp>
      </p:grpSp>
      <p:grpSp>
        <p:nvGrpSpPr>
          <p:cNvPr id="231" name="Group 230">
            <a:extLst>
              <a:ext uri="{FF2B5EF4-FFF2-40B4-BE49-F238E27FC236}">
                <a16:creationId xmlns:a16="http://schemas.microsoft.com/office/drawing/2014/main" id="{C5477187-48DC-B8FF-E7F2-5FED348BB418}"/>
              </a:ext>
            </a:extLst>
          </p:cNvPr>
          <p:cNvGrpSpPr/>
          <p:nvPr/>
        </p:nvGrpSpPr>
        <p:grpSpPr>
          <a:xfrm>
            <a:off x="-20116263" y="2561843"/>
            <a:ext cx="39236040" cy="747778"/>
            <a:chOff x="-23532255" y="2582625"/>
            <a:chExt cx="39236040" cy="747778"/>
          </a:xfrm>
        </p:grpSpPr>
        <p:cxnSp>
          <p:nvCxnSpPr>
            <p:cNvPr id="49" name="Straight Connector 48">
              <a:extLst>
                <a:ext uri="{FF2B5EF4-FFF2-40B4-BE49-F238E27FC236}">
                  <a16:creationId xmlns:a16="http://schemas.microsoft.com/office/drawing/2014/main" id="{31FD9DBA-B33C-ADC9-B78F-C1694A14B288}"/>
                </a:ext>
              </a:extLst>
            </p:cNvPr>
            <p:cNvCxnSpPr>
              <a:cxnSpLocks/>
            </p:cNvCxnSpPr>
            <p:nvPr/>
          </p:nvCxnSpPr>
          <p:spPr>
            <a:xfrm>
              <a:off x="-23532255" y="2942625"/>
              <a:ext cx="37723864" cy="0"/>
            </a:xfrm>
            <a:prstGeom prst="line">
              <a:avLst/>
            </a:prstGeom>
            <a:ln w="25400" cap="sq">
              <a:prstDash val="dash"/>
            </a:ln>
          </p:spPr>
          <p:style>
            <a:lnRef idx="3">
              <a:schemeClr val="dk1"/>
            </a:lnRef>
            <a:fillRef idx="0">
              <a:schemeClr val="dk1"/>
            </a:fillRef>
            <a:effectRef idx="2">
              <a:schemeClr val="dk1"/>
            </a:effectRef>
            <a:fontRef idx="minor">
              <a:schemeClr val="tx1"/>
            </a:fontRef>
          </p:style>
        </p:cxnSp>
        <p:grpSp>
          <p:nvGrpSpPr>
            <p:cNvPr id="13" name="Group 12">
              <a:extLst>
                <a:ext uri="{FF2B5EF4-FFF2-40B4-BE49-F238E27FC236}">
                  <a16:creationId xmlns:a16="http://schemas.microsoft.com/office/drawing/2014/main" id="{D871DAD5-490B-6125-DB51-170D2DCFF794}"/>
                </a:ext>
              </a:extLst>
            </p:cNvPr>
            <p:cNvGrpSpPr/>
            <p:nvPr/>
          </p:nvGrpSpPr>
          <p:grpSpPr>
            <a:xfrm>
              <a:off x="2248616" y="2582625"/>
              <a:ext cx="720000" cy="720000"/>
              <a:chOff x="9325624" y="2471014"/>
              <a:chExt cx="720000" cy="720000"/>
            </a:xfrm>
          </p:grpSpPr>
          <p:sp>
            <p:nvSpPr>
              <p:cNvPr id="151" name="Oval 150">
                <a:extLst>
                  <a:ext uri="{FF2B5EF4-FFF2-40B4-BE49-F238E27FC236}">
                    <a16:creationId xmlns:a16="http://schemas.microsoft.com/office/drawing/2014/main" id="{D4FBD9A5-B067-4786-6F6D-D88517D03A75}"/>
                  </a:ext>
                </a:extLst>
              </p:cNvPr>
              <p:cNvSpPr/>
              <p:nvPr/>
            </p:nvSpPr>
            <p:spPr>
              <a:xfrm>
                <a:off x="9325624" y="2471014"/>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pic>
            <p:nvPicPr>
              <p:cNvPr id="152" name="Picture 151" descr="A black and white image of a couple of circles&#10;&#10;Description automatically generated">
                <a:extLst>
                  <a:ext uri="{FF2B5EF4-FFF2-40B4-BE49-F238E27FC236}">
                    <a16:creationId xmlns:a16="http://schemas.microsoft.com/office/drawing/2014/main" id="{BACB1B9D-8416-85C6-FFEF-7F0BA8620409}"/>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85000"/>
                        </a14:imgEffect>
                      </a14:imgLayer>
                    </a14:imgProps>
                  </a:ext>
                </a:extLst>
              </a:blip>
              <a:stretch>
                <a:fillRect/>
              </a:stretch>
            </p:blipFill>
            <p:spPr>
              <a:xfrm>
                <a:off x="9539863" y="2606203"/>
                <a:ext cx="315946" cy="444837"/>
              </a:xfrm>
              <a:prstGeom prst="rect">
                <a:avLst/>
              </a:prstGeom>
            </p:spPr>
          </p:pic>
        </p:grpSp>
        <p:grpSp>
          <p:nvGrpSpPr>
            <p:cNvPr id="14" name="Group 13">
              <a:extLst>
                <a:ext uri="{FF2B5EF4-FFF2-40B4-BE49-F238E27FC236}">
                  <a16:creationId xmlns:a16="http://schemas.microsoft.com/office/drawing/2014/main" id="{789CE624-8E6E-AC1B-D0F8-F576B3374070}"/>
                </a:ext>
              </a:extLst>
            </p:cNvPr>
            <p:cNvGrpSpPr/>
            <p:nvPr/>
          </p:nvGrpSpPr>
          <p:grpSpPr>
            <a:xfrm>
              <a:off x="532064" y="2582625"/>
              <a:ext cx="720000" cy="720000"/>
              <a:chOff x="3927371" y="2471014"/>
              <a:chExt cx="720000" cy="720000"/>
            </a:xfrm>
          </p:grpSpPr>
          <p:sp>
            <p:nvSpPr>
              <p:cNvPr id="149" name="Oval 148">
                <a:extLst>
                  <a:ext uri="{FF2B5EF4-FFF2-40B4-BE49-F238E27FC236}">
                    <a16:creationId xmlns:a16="http://schemas.microsoft.com/office/drawing/2014/main" id="{EAF69027-6B13-E02C-F042-7AAA8595C87C}"/>
                  </a:ext>
                </a:extLst>
              </p:cNvPr>
              <p:cNvSpPr/>
              <p:nvPr/>
            </p:nvSpPr>
            <p:spPr>
              <a:xfrm>
                <a:off x="3927371" y="2471014"/>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pic>
            <p:nvPicPr>
              <p:cNvPr id="150" name="Picture 149" descr="A black background with a black square&#10;&#10;Description automatically generated with medium confidence">
                <a:extLst>
                  <a:ext uri="{FF2B5EF4-FFF2-40B4-BE49-F238E27FC236}">
                    <a16:creationId xmlns:a16="http://schemas.microsoft.com/office/drawing/2014/main" id="{F7C5967D-BCB6-83DC-15F9-318ECF19FF2B}"/>
                  </a:ext>
                </a:extLst>
              </p:cNvPr>
              <p:cNvPicPr>
                <a:picLocks noChangeAspect="1"/>
              </p:cNvPicPr>
              <p:nvPr/>
            </p:nvPicPr>
            <p:blipFill>
              <a:blip r:embed="rId4"/>
              <a:stretch>
                <a:fillRect/>
              </a:stretch>
            </p:blipFill>
            <p:spPr>
              <a:xfrm>
                <a:off x="4074441" y="2597844"/>
                <a:ext cx="416279" cy="442206"/>
              </a:xfrm>
              <a:prstGeom prst="rect">
                <a:avLst/>
              </a:prstGeom>
            </p:spPr>
          </p:pic>
        </p:grpSp>
        <p:grpSp>
          <p:nvGrpSpPr>
            <p:cNvPr id="15" name="Group 14">
              <a:extLst>
                <a:ext uri="{FF2B5EF4-FFF2-40B4-BE49-F238E27FC236}">
                  <a16:creationId xmlns:a16="http://schemas.microsoft.com/office/drawing/2014/main" id="{985601D8-EDBE-62D0-B8F6-D964DFEA3D7C}"/>
                </a:ext>
              </a:extLst>
            </p:cNvPr>
            <p:cNvGrpSpPr/>
            <p:nvPr/>
          </p:nvGrpSpPr>
          <p:grpSpPr>
            <a:xfrm>
              <a:off x="-1184488" y="2582625"/>
              <a:ext cx="720000" cy="720000"/>
              <a:chOff x="2146376" y="2471014"/>
              <a:chExt cx="720000" cy="720000"/>
            </a:xfrm>
          </p:grpSpPr>
          <p:sp>
            <p:nvSpPr>
              <p:cNvPr id="147" name="Oval 146">
                <a:extLst>
                  <a:ext uri="{FF2B5EF4-FFF2-40B4-BE49-F238E27FC236}">
                    <a16:creationId xmlns:a16="http://schemas.microsoft.com/office/drawing/2014/main" id="{51F6ECFF-C53D-D56E-F529-BF01630B98B1}"/>
                  </a:ext>
                </a:extLst>
              </p:cNvPr>
              <p:cNvSpPr/>
              <p:nvPr/>
            </p:nvSpPr>
            <p:spPr>
              <a:xfrm>
                <a:off x="2146376" y="2471014"/>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pic>
            <p:nvPicPr>
              <p:cNvPr id="148" name="Picture 147" descr="A white and black logo&#10;&#10;Description automatically generated with medium confidence">
                <a:extLst>
                  <a:ext uri="{FF2B5EF4-FFF2-40B4-BE49-F238E27FC236}">
                    <a16:creationId xmlns:a16="http://schemas.microsoft.com/office/drawing/2014/main" id="{0679453C-FEA5-0742-95C4-CF481146AD03}"/>
                  </a:ext>
                </a:extLst>
              </p:cNvPr>
              <p:cNvPicPr>
                <a:picLocks noChangeAspect="1"/>
              </p:cNvPicPr>
              <p:nvPr/>
            </p:nvPicPr>
            <p:blipFill>
              <a:blip r:embed="rId5">
                <a:biLevel thresh="75000"/>
              </a:blip>
              <a:stretch>
                <a:fillRect/>
              </a:stretch>
            </p:blipFill>
            <p:spPr>
              <a:xfrm>
                <a:off x="2260601" y="2595967"/>
                <a:ext cx="477520" cy="483782"/>
              </a:xfrm>
              <a:prstGeom prst="rect">
                <a:avLst/>
              </a:prstGeom>
            </p:spPr>
          </p:pic>
        </p:grpSp>
        <p:grpSp>
          <p:nvGrpSpPr>
            <p:cNvPr id="17" name="Group 16">
              <a:extLst>
                <a:ext uri="{FF2B5EF4-FFF2-40B4-BE49-F238E27FC236}">
                  <a16:creationId xmlns:a16="http://schemas.microsoft.com/office/drawing/2014/main" id="{95FFCE34-9F11-ED36-3FFC-C341EDB887F9}"/>
                </a:ext>
              </a:extLst>
            </p:cNvPr>
            <p:cNvGrpSpPr/>
            <p:nvPr/>
          </p:nvGrpSpPr>
          <p:grpSpPr>
            <a:xfrm>
              <a:off x="-2930438" y="2582625"/>
              <a:ext cx="749398" cy="720000"/>
              <a:chOff x="11031693" y="2492638"/>
              <a:chExt cx="749398" cy="720000"/>
            </a:xfrm>
          </p:grpSpPr>
          <p:sp>
            <p:nvSpPr>
              <p:cNvPr id="145" name="Oval 144">
                <a:extLst>
                  <a:ext uri="{FF2B5EF4-FFF2-40B4-BE49-F238E27FC236}">
                    <a16:creationId xmlns:a16="http://schemas.microsoft.com/office/drawing/2014/main" id="{86473C52-F1F0-2193-4FD4-C166BBFC8EA4}"/>
                  </a:ext>
                </a:extLst>
              </p:cNvPr>
              <p:cNvSpPr/>
              <p:nvPr/>
            </p:nvSpPr>
            <p:spPr>
              <a:xfrm>
                <a:off x="11031693" y="2492638"/>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pic>
            <p:nvPicPr>
              <p:cNvPr id="146" name="Picture 145" descr="A cigarette with smoke coming out of it&#10;&#10;Description automatically generated">
                <a:extLst>
                  <a:ext uri="{FF2B5EF4-FFF2-40B4-BE49-F238E27FC236}">
                    <a16:creationId xmlns:a16="http://schemas.microsoft.com/office/drawing/2014/main" id="{057C9F4F-3927-DADD-58D3-D15E77151AD5}"/>
                  </a:ext>
                </a:extLst>
              </p:cNvPr>
              <p:cNvPicPr>
                <a:picLocks noChangeAspect="1"/>
              </p:cNvPicPr>
              <p:nvPr/>
            </p:nvPicPr>
            <p:blipFill>
              <a:blip r:embed="rId6"/>
              <a:stretch>
                <a:fillRect/>
              </a:stretch>
            </p:blipFill>
            <p:spPr>
              <a:xfrm>
                <a:off x="11112298" y="2541917"/>
                <a:ext cx="668793" cy="584716"/>
              </a:xfrm>
              <a:prstGeom prst="rect">
                <a:avLst/>
              </a:prstGeom>
            </p:spPr>
          </p:pic>
        </p:grpSp>
        <p:grpSp>
          <p:nvGrpSpPr>
            <p:cNvPr id="18" name="Group 17">
              <a:extLst>
                <a:ext uri="{FF2B5EF4-FFF2-40B4-BE49-F238E27FC236}">
                  <a16:creationId xmlns:a16="http://schemas.microsoft.com/office/drawing/2014/main" id="{3D1211F1-AFD2-78D7-7CC8-DDDBE58E056A}"/>
                </a:ext>
              </a:extLst>
            </p:cNvPr>
            <p:cNvGrpSpPr/>
            <p:nvPr/>
          </p:nvGrpSpPr>
          <p:grpSpPr>
            <a:xfrm>
              <a:off x="-6378083" y="2582625"/>
              <a:ext cx="720000" cy="720000"/>
              <a:chOff x="14505459" y="2533035"/>
              <a:chExt cx="720000" cy="720000"/>
            </a:xfrm>
          </p:grpSpPr>
          <p:sp>
            <p:nvSpPr>
              <p:cNvPr id="142" name="Oval 141">
                <a:extLst>
                  <a:ext uri="{FF2B5EF4-FFF2-40B4-BE49-F238E27FC236}">
                    <a16:creationId xmlns:a16="http://schemas.microsoft.com/office/drawing/2014/main" id="{3609D2E8-649A-7638-E509-73A606E1FAE8}"/>
                  </a:ext>
                </a:extLst>
              </p:cNvPr>
              <p:cNvSpPr/>
              <p:nvPr/>
            </p:nvSpPr>
            <p:spPr>
              <a:xfrm>
                <a:off x="14505459" y="25330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44" name="TextBox 143">
                <a:extLst>
                  <a:ext uri="{FF2B5EF4-FFF2-40B4-BE49-F238E27FC236}">
                    <a16:creationId xmlns:a16="http://schemas.microsoft.com/office/drawing/2014/main" id="{2FB37843-B003-4312-6A71-20F15BC2B10D}"/>
                  </a:ext>
                </a:extLst>
              </p:cNvPr>
              <p:cNvSpPr txBox="1"/>
              <p:nvPr/>
            </p:nvSpPr>
            <p:spPr>
              <a:xfrm>
                <a:off x="14632352" y="2743995"/>
                <a:ext cx="539074" cy="369332"/>
              </a:xfrm>
              <a:prstGeom prst="rect">
                <a:avLst/>
              </a:prstGeom>
              <a:noFill/>
            </p:spPr>
            <p:txBody>
              <a:bodyPr wrap="square" rtlCol="0">
                <a:spAutoFit/>
              </a:bodyPr>
              <a:lstStyle/>
              <a:p>
                <a:r>
                  <a:rPr lang="en-US" b="1" dirty="0">
                    <a:latin typeface="Avenir Next" panose="020B0503020202020204" pitchFamily="34" charset="0"/>
                  </a:rPr>
                  <a:t>BP</a:t>
                </a:r>
              </a:p>
            </p:txBody>
          </p:sp>
        </p:grpSp>
        <p:grpSp>
          <p:nvGrpSpPr>
            <p:cNvPr id="23" name="Group 22">
              <a:extLst>
                <a:ext uri="{FF2B5EF4-FFF2-40B4-BE49-F238E27FC236}">
                  <a16:creationId xmlns:a16="http://schemas.microsoft.com/office/drawing/2014/main" id="{8A30FD41-FD8A-EAF8-E3E0-15865C64A83B}"/>
                </a:ext>
              </a:extLst>
            </p:cNvPr>
            <p:cNvGrpSpPr/>
            <p:nvPr/>
          </p:nvGrpSpPr>
          <p:grpSpPr>
            <a:xfrm>
              <a:off x="-8268305" y="2582625"/>
              <a:ext cx="893670" cy="720000"/>
              <a:chOff x="16284347" y="2533035"/>
              <a:chExt cx="893670" cy="720000"/>
            </a:xfrm>
          </p:grpSpPr>
          <p:sp>
            <p:nvSpPr>
              <p:cNvPr id="137" name="Oval 136">
                <a:extLst>
                  <a:ext uri="{FF2B5EF4-FFF2-40B4-BE49-F238E27FC236}">
                    <a16:creationId xmlns:a16="http://schemas.microsoft.com/office/drawing/2014/main" id="{89415DF4-C65F-C6ED-26B4-61FD1A23A13A}"/>
                  </a:ext>
                </a:extLst>
              </p:cNvPr>
              <p:cNvSpPr/>
              <p:nvPr/>
            </p:nvSpPr>
            <p:spPr>
              <a:xfrm>
                <a:off x="16333082" y="25330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38" name="TextBox 137">
                <a:extLst>
                  <a:ext uri="{FF2B5EF4-FFF2-40B4-BE49-F238E27FC236}">
                    <a16:creationId xmlns:a16="http://schemas.microsoft.com/office/drawing/2014/main" id="{C3483A1B-223D-17E9-5BBD-E70CEB331582}"/>
                  </a:ext>
                </a:extLst>
              </p:cNvPr>
              <p:cNvSpPr txBox="1"/>
              <p:nvPr/>
            </p:nvSpPr>
            <p:spPr>
              <a:xfrm>
                <a:off x="16284347" y="2744153"/>
                <a:ext cx="893670" cy="307777"/>
              </a:xfrm>
              <a:prstGeom prst="rect">
                <a:avLst/>
              </a:prstGeom>
              <a:noFill/>
            </p:spPr>
            <p:txBody>
              <a:bodyPr wrap="square" rtlCol="0">
                <a:spAutoFit/>
              </a:bodyPr>
              <a:lstStyle/>
              <a:p>
                <a:r>
                  <a:rPr lang="en-US" sz="1400" b="1" dirty="0">
                    <a:latin typeface="Avenir Next" panose="020B0503020202020204" pitchFamily="34" charset="0"/>
                  </a:rPr>
                  <a:t>STROKE</a:t>
                </a:r>
              </a:p>
            </p:txBody>
          </p:sp>
        </p:grpSp>
        <p:grpSp>
          <p:nvGrpSpPr>
            <p:cNvPr id="58" name="Group 57">
              <a:extLst>
                <a:ext uri="{FF2B5EF4-FFF2-40B4-BE49-F238E27FC236}">
                  <a16:creationId xmlns:a16="http://schemas.microsoft.com/office/drawing/2014/main" id="{7292193D-CCDD-4BE4-BCB4-48497EF23C35}"/>
                </a:ext>
              </a:extLst>
            </p:cNvPr>
            <p:cNvGrpSpPr/>
            <p:nvPr/>
          </p:nvGrpSpPr>
          <p:grpSpPr>
            <a:xfrm>
              <a:off x="-11872133" y="2582625"/>
              <a:ext cx="890724" cy="720000"/>
              <a:chOff x="14572256" y="2546398"/>
              <a:chExt cx="890724" cy="720000"/>
            </a:xfrm>
          </p:grpSpPr>
          <p:sp>
            <p:nvSpPr>
              <p:cNvPr id="135" name="Oval 134">
                <a:extLst>
                  <a:ext uri="{FF2B5EF4-FFF2-40B4-BE49-F238E27FC236}">
                    <a16:creationId xmlns:a16="http://schemas.microsoft.com/office/drawing/2014/main" id="{3DBBFD11-CE74-BD85-6541-39E3388128A8}"/>
                  </a:ext>
                </a:extLst>
              </p:cNvPr>
              <p:cNvSpPr/>
              <p:nvPr/>
            </p:nvSpPr>
            <p:spPr>
              <a:xfrm>
                <a:off x="14642072" y="2546398"/>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36" name="TextBox 135">
                <a:extLst>
                  <a:ext uri="{FF2B5EF4-FFF2-40B4-BE49-F238E27FC236}">
                    <a16:creationId xmlns:a16="http://schemas.microsoft.com/office/drawing/2014/main" id="{22C6ABAE-B4E2-5B9E-053D-1030191EA11D}"/>
                  </a:ext>
                </a:extLst>
              </p:cNvPr>
              <p:cNvSpPr txBox="1"/>
              <p:nvPr/>
            </p:nvSpPr>
            <p:spPr>
              <a:xfrm>
                <a:off x="14572256" y="2772519"/>
                <a:ext cx="890724" cy="292388"/>
              </a:xfrm>
              <a:prstGeom prst="rect">
                <a:avLst/>
              </a:prstGeom>
              <a:noFill/>
            </p:spPr>
            <p:txBody>
              <a:bodyPr wrap="square" rtlCol="0">
                <a:spAutoFit/>
              </a:bodyPr>
              <a:lstStyle/>
              <a:p>
                <a:r>
                  <a:rPr lang="en-US" sz="1300" dirty="0">
                    <a:latin typeface="Avenir Next" panose="020B0503020202020204" pitchFamily="34" charset="0"/>
                  </a:rPr>
                  <a:t>Diabetes</a:t>
                </a:r>
              </a:p>
            </p:txBody>
          </p:sp>
        </p:grpSp>
        <p:grpSp>
          <p:nvGrpSpPr>
            <p:cNvPr id="59" name="Group 58">
              <a:extLst>
                <a:ext uri="{FF2B5EF4-FFF2-40B4-BE49-F238E27FC236}">
                  <a16:creationId xmlns:a16="http://schemas.microsoft.com/office/drawing/2014/main" id="{D5096E78-2C8A-24C7-E1BB-B74C622ADF35}"/>
                </a:ext>
              </a:extLst>
            </p:cNvPr>
            <p:cNvGrpSpPr/>
            <p:nvPr/>
          </p:nvGrpSpPr>
          <p:grpSpPr>
            <a:xfrm>
              <a:off x="-9984857" y="2582625"/>
              <a:ext cx="720000" cy="720000"/>
              <a:chOff x="14642072" y="2546398"/>
              <a:chExt cx="720000" cy="720000"/>
            </a:xfrm>
          </p:grpSpPr>
          <p:sp>
            <p:nvSpPr>
              <p:cNvPr id="128" name="Oval 127">
                <a:extLst>
                  <a:ext uri="{FF2B5EF4-FFF2-40B4-BE49-F238E27FC236}">
                    <a16:creationId xmlns:a16="http://schemas.microsoft.com/office/drawing/2014/main" id="{C1DDAAD0-9C4F-D51B-DC61-9A8139FB1AD9}"/>
                  </a:ext>
                </a:extLst>
              </p:cNvPr>
              <p:cNvSpPr/>
              <p:nvPr/>
            </p:nvSpPr>
            <p:spPr>
              <a:xfrm>
                <a:off x="14642072" y="2546398"/>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29" name="TextBox 128">
                <a:extLst>
                  <a:ext uri="{FF2B5EF4-FFF2-40B4-BE49-F238E27FC236}">
                    <a16:creationId xmlns:a16="http://schemas.microsoft.com/office/drawing/2014/main" id="{272D2DAC-FA32-8CEF-A2D0-915D62351EC0}"/>
                  </a:ext>
                </a:extLst>
              </p:cNvPr>
              <p:cNvSpPr txBox="1"/>
              <p:nvPr/>
            </p:nvSpPr>
            <p:spPr>
              <a:xfrm>
                <a:off x="14733289" y="2795174"/>
                <a:ext cx="618052" cy="323165"/>
              </a:xfrm>
              <a:prstGeom prst="rect">
                <a:avLst/>
              </a:prstGeom>
              <a:noFill/>
            </p:spPr>
            <p:txBody>
              <a:bodyPr wrap="square" rtlCol="0">
                <a:spAutoFit/>
              </a:bodyPr>
              <a:lstStyle/>
              <a:p>
                <a:r>
                  <a:rPr lang="en-US" sz="1500" b="1" dirty="0">
                    <a:latin typeface="Avenir Next" panose="020B0503020202020204" pitchFamily="34" charset="0"/>
                  </a:rPr>
                  <a:t>HYP</a:t>
                </a:r>
              </a:p>
            </p:txBody>
          </p:sp>
        </p:grpSp>
        <p:grpSp>
          <p:nvGrpSpPr>
            <p:cNvPr id="60" name="Group 59">
              <a:extLst>
                <a:ext uri="{FF2B5EF4-FFF2-40B4-BE49-F238E27FC236}">
                  <a16:creationId xmlns:a16="http://schemas.microsoft.com/office/drawing/2014/main" id="{43A757DC-F7E9-35BC-1C50-4AA09B4E1660}"/>
                </a:ext>
              </a:extLst>
            </p:cNvPr>
            <p:cNvGrpSpPr/>
            <p:nvPr/>
          </p:nvGrpSpPr>
          <p:grpSpPr>
            <a:xfrm>
              <a:off x="-13588685" y="2582625"/>
              <a:ext cx="720000" cy="720000"/>
              <a:chOff x="14642072" y="2546398"/>
              <a:chExt cx="720000" cy="720000"/>
            </a:xfrm>
          </p:grpSpPr>
          <p:sp>
            <p:nvSpPr>
              <p:cNvPr id="123" name="Oval 122">
                <a:extLst>
                  <a:ext uri="{FF2B5EF4-FFF2-40B4-BE49-F238E27FC236}">
                    <a16:creationId xmlns:a16="http://schemas.microsoft.com/office/drawing/2014/main" id="{BFFE9276-3D91-DC70-16AD-2D8970D8FB9A}"/>
                  </a:ext>
                </a:extLst>
              </p:cNvPr>
              <p:cNvSpPr/>
              <p:nvPr/>
            </p:nvSpPr>
            <p:spPr>
              <a:xfrm>
                <a:off x="14642072" y="2546398"/>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27" name="TextBox 126">
                <a:extLst>
                  <a:ext uri="{FF2B5EF4-FFF2-40B4-BE49-F238E27FC236}">
                    <a16:creationId xmlns:a16="http://schemas.microsoft.com/office/drawing/2014/main" id="{A040C48C-27B8-043E-10C1-7DEEEDE8FD49}"/>
                  </a:ext>
                </a:extLst>
              </p:cNvPr>
              <p:cNvSpPr txBox="1"/>
              <p:nvPr/>
            </p:nvSpPr>
            <p:spPr>
              <a:xfrm>
                <a:off x="14719759" y="2777518"/>
                <a:ext cx="613097" cy="292388"/>
              </a:xfrm>
              <a:prstGeom prst="rect">
                <a:avLst/>
              </a:prstGeom>
              <a:noFill/>
            </p:spPr>
            <p:txBody>
              <a:bodyPr wrap="square" rtlCol="0">
                <a:spAutoFit/>
              </a:bodyPr>
              <a:lstStyle/>
              <a:p>
                <a:r>
                  <a:rPr lang="en-US" sz="1300" b="1" dirty="0">
                    <a:latin typeface="Avenir Next" panose="020B0503020202020204" pitchFamily="34" charset="0"/>
                  </a:rPr>
                  <a:t>Chol.</a:t>
                </a:r>
              </a:p>
            </p:txBody>
          </p:sp>
        </p:grpSp>
        <p:grpSp>
          <p:nvGrpSpPr>
            <p:cNvPr id="90" name="Group 89">
              <a:extLst>
                <a:ext uri="{FF2B5EF4-FFF2-40B4-BE49-F238E27FC236}">
                  <a16:creationId xmlns:a16="http://schemas.microsoft.com/office/drawing/2014/main" id="{5973F9BC-3FA1-D0F4-96D3-302E1B80F507}"/>
                </a:ext>
              </a:extLst>
            </p:cNvPr>
            <p:cNvGrpSpPr/>
            <p:nvPr/>
          </p:nvGrpSpPr>
          <p:grpSpPr>
            <a:xfrm>
              <a:off x="-17264309" y="2582625"/>
              <a:ext cx="879474" cy="720000"/>
              <a:chOff x="25375513" y="2459896"/>
              <a:chExt cx="879474" cy="720000"/>
            </a:xfrm>
          </p:grpSpPr>
          <p:sp>
            <p:nvSpPr>
              <p:cNvPr id="121" name="Oval 120">
                <a:extLst>
                  <a:ext uri="{FF2B5EF4-FFF2-40B4-BE49-F238E27FC236}">
                    <a16:creationId xmlns:a16="http://schemas.microsoft.com/office/drawing/2014/main" id="{BBC923B1-C66B-5884-D443-10D8651360F1}"/>
                  </a:ext>
                </a:extLst>
              </p:cNvPr>
              <p:cNvSpPr/>
              <p:nvPr/>
            </p:nvSpPr>
            <p:spPr>
              <a:xfrm>
                <a:off x="25375513" y="2459896"/>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22" name="TextBox 121">
                <a:extLst>
                  <a:ext uri="{FF2B5EF4-FFF2-40B4-BE49-F238E27FC236}">
                    <a16:creationId xmlns:a16="http://schemas.microsoft.com/office/drawing/2014/main" id="{391D4546-11EC-5F1D-0A84-565DD2B3F72C}"/>
                  </a:ext>
                </a:extLst>
              </p:cNvPr>
              <p:cNvSpPr txBox="1"/>
              <p:nvPr/>
            </p:nvSpPr>
            <p:spPr>
              <a:xfrm>
                <a:off x="25454009" y="2643372"/>
                <a:ext cx="800978" cy="478144"/>
              </a:xfrm>
              <a:prstGeom prst="rect">
                <a:avLst/>
              </a:prstGeom>
              <a:noFill/>
            </p:spPr>
            <p:txBody>
              <a:bodyPr wrap="square" tIns="46800" rtlCol="0">
                <a:spAutoFit/>
              </a:bodyPr>
              <a:lstStyle/>
              <a:p>
                <a:r>
                  <a:rPr lang="en-US" sz="1300" b="1" dirty="0">
                    <a:latin typeface="Avenir Next" panose="020B0503020202020204" pitchFamily="34" charset="0"/>
                  </a:rPr>
                  <a:t>DIAS </a:t>
                </a:r>
                <a:r>
                  <a:rPr lang="en-US" sz="1200" dirty="0">
                    <a:latin typeface="Avenir Next" panose="020B0503020202020204" pitchFamily="34" charset="0"/>
                  </a:rPr>
                  <a:t>BP</a:t>
                </a:r>
              </a:p>
            </p:txBody>
          </p:sp>
        </p:grpSp>
        <p:grpSp>
          <p:nvGrpSpPr>
            <p:cNvPr id="93" name="Group 92">
              <a:extLst>
                <a:ext uri="{FF2B5EF4-FFF2-40B4-BE49-F238E27FC236}">
                  <a16:creationId xmlns:a16="http://schemas.microsoft.com/office/drawing/2014/main" id="{4F46CBCE-8CE9-54B9-B7D8-7A83E8686FE3}"/>
                </a:ext>
              </a:extLst>
            </p:cNvPr>
            <p:cNvGrpSpPr/>
            <p:nvPr/>
          </p:nvGrpSpPr>
          <p:grpSpPr>
            <a:xfrm>
              <a:off x="-18980861" y="2582625"/>
              <a:ext cx="720000" cy="720000"/>
              <a:chOff x="27150973" y="2497996"/>
              <a:chExt cx="720000" cy="720000"/>
            </a:xfrm>
          </p:grpSpPr>
          <p:sp>
            <p:nvSpPr>
              <p:cNvPr id="119" name="Oval 118">
                <a:extLst>
                  <a:ext uri="{FF2B5EF4-FFF2-40B4-BE49-F238E27FC236}">
                    <a16:creationId xmlns:a16="http://schemas.microsoft.com/office/drawing/2014/main" id="{71863504-488A-A4F1-E8F9-69A6C4D13B12}"/>
                  </a:ext>
                </a:extLst>
              </p:cNvPr>
              <p:cNvSpPr/>
              <p:nvPr/>
            </p:nvSpPr>
            <p:spPr>
              <a:xfrm>
                <a:off x="27150973" y="2497996"/>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20" name="TextBox 119">
                <a:extLst>
                  <a:ext uri="{FF2B5EF4-FFF2-40B4-BE49-F238E27FC236}">
                    <a16:creationId xmlns:a16="http://schemas.microsoft.com/office/drawing/2014/main" id="{48B75EFA-08E0-72EC-7A41-96508A823A79}"/>
                  </a:ext>
                </a:extLst>
              </p:cNvPr>
              <p:cNvSpPr txBox="1"/>
              <p:nvPr/>
            </p:nvSpPr>
            <p:spPr>
              <a:xfrm>
                <a:off x="27271579" y="2711802"/>
                <a:ext cx="580124" cy="292388"/>
              </a:xfrm>
              <a:prstGeom prst="rect">
                <a:avLst/>
              </a:prstGeom>
              <a:noFill/>
            </p:spPr>
            <p:txBody>
              <a:bodyPr wrap="square" rtlCol="0">
                <a:spAutoFit/>
              </a:bodyPr>
              <a:lstStyle/>
              <a:p>
                <a:r>
                  <a:rPr lang="en-US" sz="1300" b="1" dirty="0">
                    <a:latin typeface="Avenir Next" panose="020B0503020202020204" pitchFamily="34" charset="0"/>
                  </a:rPr>
                  <a:t>BMI</a:t>
                </a:r>
              </a:p>
            </p:txBody>
          </p:sp>
        </p:grpSp>
        <p:grpSp>
          <p:nvGrpSpPr>
            <p:cNvPr id="96" name="Group 95">
              <a:extLst>
                <a:ext uri="{FF2B5EF4-FFF2-40B4-BE49-F238E27FC236}">
                  <a16:creationId xmlns:a16="http://schemas.microsoft.com/office/drawing/2014/main" id="{3A9093B3-36BE-57A9-3C75-2E38CF657B06}"/>
                </a:ext>
              </a:extLst>
            </p:cNvPr>
            <p:cNvGrpSpPr/>
            <p:nvPr/>
          </p:nvGrpSpPr>
          <p:grpSpPr>
            <a:xfrm>
              <a:off x="-22841423" y="2582625"/>
              <a:ext cx="827171" cy="720000"/>
              <a:chOff x="30510078" y="2469535"/>
              <a:chExt cx="827171" cy="720000"/>
            </a:xfrm>
          </p:grpSpPr>
          <p:sp>
            <p:nvSpPr>
              <p:cNvPr id="115" name="Oval 114">
                <a:extLst>
                  <a:ext uri="{FF2B5EF4-FFF2-40B4-BE49-F238E27FC236}">
                    <a16:creationId xmlns:a16="http://schemas.microsoft.com/office/drawing/2014/main" id="{08BEE699-048A-7C4E-2279-6D937559A6EF}"/>
                  </a:ext>
                </a:extLst>
              </p:cNvPr>
              <p:cNvSpPr/>
              <p:nvPr/>
            </p:nvSpPr>
            <p:spPr>
              <a:xfrm>
                <a:off x="30563663" y="24695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16" name="TextBox 115">
                <a:extLst>
                  <a:ext uri="{FF2B5EF4-FFF2-40B4-BE49-F238E27FC236}">
                    <a16:creationId xmlns:a16="http://schemas.microsoft.com/office/drawing/2014/main" id="{2558610E-F548-ADEA-FA38-E50EE001EF67}"/>
                  </a:ext>
                </a:extLst>
              </p:cNvPr>
              <p:cNvSpPr txBox="1"/>
              <p:nvPr/>
            </p:nvSpPr>
            <p:spPr>
              <a:xfrm>
                <a:off x="30510078" y="2683341"/>
                <a:ext cx="827171" cy="292388"/>
              </a:xfrm>
              <a:prstGeom prst="rect">
                <a:avLst/>
              </a:prstGeom>
              <a:noFill/>
            </p:spPr>
            <p:txBody>
              <a:bodyPr wrap="square" rtlCol="0">
                <a:spAutoFit/>
              </a:bodyPr>
              <a:lstStyle/>
              <a:p>
                <a:r>
                  <a:rPr lang="en-US" sz="1300" b="1" dirty="0">
                    <a:latin typeface="Avenir Next" panose="020B0503020202020204" pitchFamily="34" charset="0"/>
                  </a:rPr>
                  <a:t>Glucose</a:t>
                </a:r>
              </a:p>
            </p:txBody>
          </p:sp>
        </p:grpSp>
        <p:grpSp>
          <p:nvGrpSpPr>
            <p:cNvPr id="98" name="Group 97">
              <a:extLst>
                <a:ext uri="{FF2B5EF4-FFF2-40B4-BE49-F238E27FC236}">
                  <a16:creationId xmlns:a16="http://schemas.microsoft.com/office/drawing/2014/main" id="{2E39250A-5CC4-72CD-9394-6944D7A3A90F}"/>
                </a:ext>
              </a:extLst>
            </p:cNvPr>
            <p:cNvGrpSpPr/>
            <p:nvPr/>
          </p:nvGrpSpPr>
          <p:grpSpPr>
            <a:xfrm>
              <a:off x="-21017700" y="2582625"/>
              <a:ext cx="1040287" cy="720000"/>
              <a:chOff x="30563663" y="2469535"/>
              <a:chExt cx="1040287" cy="720000"/>
            </a:xfrm>
          </p:grpSpPr>
          <p:sp>
            <p:nvSpPr>
              <p:cNvPr id="113" name="Oval 112">
                <a:extLst>
                  <a:ext uri="{FF2B5EF4-FFF2-40B4-BE49-F238E27FC236}">
                    <a16:creationId xmlns:a16="http://schemas.microsoft.com/office/drawing/2014/main" id="{2001FA2C-AA04-1673-7528-3B5215AF82DF}"/>
                  </a:ext>
                </a:extLst>
              </p:cNvPr>
              <p:cNvSpPr/>
              <p:nvPr/>
            </p:nvSpPr>
            <p:spPr>
              <a:xfrm>
                <a:off x="30563663" y="24695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14" name="TextBox 113">
                <a:extLst>
                  <a:ext uri="{FF2B5EF4-FFF2-40B4-BE49-F238E27FC236}">
                    <a16:creationId xmlns:a16="http://schemas.microsoft.com/office/drawing/2014/main" id="{675D9F2E-69A6-03DB-3D56-05A023AC58E1}"/>
                  </a:ext>
                </a:extLst>
              </p:cNvPr>
              <p:cNvSpPr txBox="1"/>
              <p:nvPr/>
            </p:nvSpPr>
            <p:spPr>
              <a:xfrm>
                <a:off x="30630728" y="2619841"/>
                <a:ext cx="973222" cy="492443"/>
              </a:xfrm>
              <a:prstGeom prst="rect">
                <a:avLst/>
              </a:prstGeom>
              <a:noFill/>
            </p:spPr>
            <p:txBody>
              <a:bodyPr wrap="square" rtlCol="0">
                <a:spAutoFit/>
              </a:bodyPr>
              <a:lstStyle/>
              <a:p>
                <a:r>
                  <a:rPr lang="en-US" sz="1300" b="1" dirty="0">
                    <a:latin typeface="Avenir Next" panose="020B0503020202020204" pitchFamily="34" charset="0"/>
                  </a:rPr>
                  <a:t>Heart </a:t>
                </a:r>
              </a:p>
              <a:p>
                <a:r>
                  <a:rPr lang="en-US" sz="1300" dirty="0">
                    <a:latin typeface="Avenir Next" panose="020B0503020202020204" pitchFamily="34" charset="0"/>
                  </a:rPr>
                  <a:t>Rate</a:t>
                </a:r>
              </a:p>
            </p:txBody>
          </p:sp>
        </p:grpSp>
        <p:grpSp>
          <p:nvGrpSpPr>
            <p:cNvPr id="100" name="Group 99">
              <a:extLst>
                <a:ext uri="{FF2B5EF4-FFF2-40B4-BE49-F238E27FC236}">
                  <a16:creationId xmlns:a16="http://schemas.microsoft.com/office/drawing/2014/main" id="{AE925208-3C27-5429-65BD-1E91A11BF4B0}"/>
                </a:ext>
              </a:extLst>
            </p:cNvPr>
            <p:cNvGrpSpPr/>
            <p:nvPr/>
          </p:nvGrpSpPr>
          <p:grpSpPr>
            <a:xfrm>
              <a:off x="-4661531" y="2582625"/>
              <a:ext cx="734541" cy="720000"/>
              <a:chOff x="12759209" y="2545735"/>
              <a:chExt cx="734541" cy="720000"/>
            </a:xfrm>
          </p:grpSpPr>
          <p:sp>
            <p:nvSpPr>
              <p:cNvPr id="105" name="Oval 104">
                <a:extLst>
                  <a:ext uri="{FF2B5EF4-FFF2-40B4-BE49-F238E27FC236}">
                    <a16:creationId xmlns:a16="http://schemas.microsoft.com/office/drawing/2014/main" id="{FDA8712B-9F23-88F3-4D97-CEC0BE5B649C}"/>
                  </a:ext>
                </a:extLst>
              </p:cNvPr>
              <p:cNvSpPr/>
              <p:nvPr/>
            </p:nvSpPr>
            <p:spPr>
              <a:xfrm>
                <a:off x="12759209" y="25457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06" name="TextBox 105">
                <a:extLst>
                  <a:ext uri="{FF2B5EF4-FFF2-40B4-BE49-F238E27FC236}">
                    <a16:creationId xmlns:a16="http://schemas.microsoft.com/office/drawing/2014/main" id="{AAFF1E84-B644-DA69-F601-31CE2D334533}"/>
                  </a:ext>
                </a:extLst>
              </p:cNvPr>
              <p:cNvSpPr txBox="1"/>
              <p:nvPr/>
            </p:nvSpPr>
            <p:spPr>
              <a:xfrm>
                <a:off x="12822602" y="2704233"/>
                <a:ext cx="671148" cy="292388"/>
              </a:xfrm>
              <a:prstGeom prst="rect">
                <a:avLst/>
              </a:prstGeom>
              <a:noFill/>
            </p:spPr>
            <p:txBody>
              <a:bodyPr wrap="square" rtlCol="0">
                <a:spAutoFit/>
              </a:bodyPr>
              <a:lstStyle/>
              <a:p>
                <a:r>
                  <a:rPr lang="en-US" sz="1300" b="1" dirty="0">
                    <a:latin typeface="Avenir Next" panose="020B0503020202020204" pitchFamily="34" charset="0"/>
                  </a:rPr>
                  <a:t>No. of</a:t>
                </a:r>
                <a:endParaRPr lang="en-US" sz="1300" dirty="0">
                  <a:latin typeface="Avenir Next" panose="020B0503020202020204" pitchFamily="34" charset="0"/>
                </a:endParaRPr>
              </a:p>
            </p:txBody>
          </p:sp>
          <p:sp>
            <p:nvSpPr>
              <p:cNvPr id="107" name="TextBox 106">
                <a:extLst>
                  <a:ext uri="{FF2B5EF4-FFF2-40B4-BE49-F238E27FC236}">
                    <a16:creationId xmlns:a16="http://schemas.microsoft.com/office/drawing/2014/main" id="{95D9FD83-C7E7-EFD0-40E5-3AB24D695AAE}"/>
                  </a:ext>
                </a:extLst>
              </p:cNvPr>
              <p:cNvSpPr txBox="1"/>
              <p:nvPr/>
            </p:nvSpPr>
            <p:spPr>
              <a:xfrm>
                <a:off x="12828951" y="2850283"/>
                <a:ext cx="635913" cy="292388"/>
              </a:xfrm>
              <a:prstGeom prst="rect">
                <a:avLst/>
              </a:prstGeom>
              <a:noFill/>
            </p:spPr>
            <p:txBody>
              <a:bodyPr wrap="square" rtlCol="0">
                <a:spAutoFit/>
              </a:bodyPr>
              <a:lstStyle/>
              <a:p>
                <a:r>
                  <a:rPr lang="en-US" sz="1300" dirty="0">
                    <a:latin typeface="Avenir Next" panose="020B0503020202020204" pitchFamily="34" charset="0"/>
                  </a:rPr>
                  <a:t>Cigs</a:t>
                </a:r>
              </a:p>
            </p:txBody>
          </p:sp>
        </p:grpSp>
        <p:grpSp>
          <p:nvGrpSpPr>
            <p:cNvPr id="167" name="Group 166">
              <a:extLst>
                <a:ext uri="{FF2B5EF4-FFF2-40B4-BE49-F238E27FC236}">
                  <a16:creationId xmlns:a16="http://schemas.microsoft.com/office/drawing/2014/main" id="{DA970D25-AA7E-9014-3976-FF9B48D80533}"/>
                </a:ext>
              </a:extLst>
            </p:cNvPr>
            <p:cNvGrpSpPr/>
            <p:nvPr/>
          </p:nvGrpSpPr>
          <p:grpSpPr>
            <a:xfrm>
              <a:off x="-15388283" y="2582625"/>
              <a:ext cx="803046" cy="720000"/>
              <a:chOff x="25387620" y="2459896"/>
              <a:chExt cx="803046" cy="720000"/>
            </a:xfrm>
          </p:grpSpPr>
          <p:sp>
            <p:nvSpPr>
              <p:cNvPr id="168" name="Oval 167">
                <a:extLst>
                  <a:ext uri="{FF2B5EF4-FFF2-40B4-BE49-F238E27FC236}">
                    <a16:creationId xmlns:a16="http://schemas.microsoft.com/office/drawing/2014/main" id="{D20E0C3A-19D7-E3AE-2820-EBDF62C59D0E}"/>
                  </a:ext>
                </a:extLst>
              </p:cNvPr>
              <p:cNvSpPr/>
              <p:nvPr/>
            </p:nvSpPr>
            <p:spPr>
              <a:xfrm>
                <a:off x="25387620" y="2459896"/>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69" name="TextBox 168">
                <a:extLst>
                  <a:ext uri="{FF2B5EF4-FFF2-40B4-BE49-F238E27FC236}">
                    <a16:creationId xmlns:a16="http://schemas.microsoft.com/office/drawing/2014/main" id="{DA5D4E5F-F8B5-FF2C-A4D4-EE7F25387E91}"/>
                  </a:ext>
                </a:extLst>
              </p:cNvPr>
              <p:cNvSpPr txBox="1"/>
              <p:nvPr/>
            </p:nvSpPr>
            <p:spPr>
              <a:xfrm>
                <a:off x="25502646" y="2656130"/>
                <a:ext cx="688020" cy="478144"/>
              </a:xfrm>
              <a:prstGeom prst="rect">
                <a:avLst/>
              </a:prstGeom>
              <a:noFill/>
            </p:spPr>
            <p:txBody>
              <a:bodyPr wrap="square" tIns="46800" rtlCol="0">
                <a:spAutoFit/>
              </a:bodyPr>
              <a:lstStyle/>
              <a:p>
                <a:r>
                  <a:rPr lang="en-US" sz="1300" b="1" dirty="0">
                    <a:latin typeface="Avenir Next" panose="020B0503020202020204" pitchFamily="34" charset="0"/>
                  </a:rPr>
                  <a:t>SYS </a:t>
                </a:r>
                <a:r>
                  <a:rPr lang="en-US" sz="1200" dirty="0">
                    <a:latin typeface="Avenir Next" panose="020B0503020202020204" pitchFamily="34" charset="0"/>
                  </a:rPr>
                  <a:t>BP</a:t>
                </a:r>
              </a:p>
            </p:txBody>
          </p:sp>
        </p:grpSp>
        <p:grpSp>
          <p:nvGrpSpPr>
            <p:cNvPr id="177" name="Group 176">
              <a:extLst>
                <a:ext uri="{FF2B5EF4-FFF2-40B4-BE49-F238E27FC236}">
                  <a16:creationId xmlns:a16="http://schemas.microsoft.com/office/drawing/2014/main" id="{2306DECF-D8E5-0B82-D6AE-DE59AECE21C9}"/>
                </a:ext>
              </a:extLst>
            </p:cNvPr>
            <p:cNvGrpSpPr/>
            <p:nvPr/>
          </p:nvGrpSpPr>
          <p:grpSpPr>
            <a:xfrm>
              <a:off x="9247203" y="2582625"/>
              <a:ext cx="827171" cy="720000"/>
              <a:chOff x="30510078" y="2469535"/>
              <a:chExt cx="827171" cy="720000"/>
            </a:xfrm>
          </p:grpSpPr>
          <p:sp>
            <p:nvSpPr>
              <p:cNvPr id="178" name="Oval 177">
                <a:extLst>
                  <a:ext uri="{FF2B5EF4-FFF2-40B4-BE49-F238E27FC236}">
                    <a16:creationId xmlns:a16="http://schemas.microsoft.com/office/drawing/2014/main" id="{161A65DB-2A8C-5A7C-3AA9-AEF480F6A28D}"/>
                  </a:ext>
                </a:extLst>
              </p:cNvPr>
              <p:cNvSpPr/>
              <p:nvPr/>
            </p:nvSpPr>
            <p:spPr>
              <a:xfrm>
                <a:off x="30563663" y="24695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79" name="TextBox 178">
                <a:extLst>
                  <a:ext uri="{FF2B5EF4-FFF2-40B4-BE49-F238E27FC236}">
                    <a16:creationId xmlns:a16="http://schemas.microsoft.com/office/drawing/2014/main" id="{AF1889E8-DB21-0D34-5286-C3FA45FB1712}"/>
                  </a:ext>
                </a:extLst>
              </p:cNvPr>
              <p:cNvSpPr txBox="1"/>
              <p:nvPr/>
            </p:nvSpPr>
            <p:spPr>
              <a:xfrm>
                <a:off x="30510078" y="2683341"/>
                <a:ext cx="827171" cy="292388"/>
              </a:xfrm>
              <a:prstGeom prst="rect">
                <a:avLst/>
              </a:prstGeom>
              <a:noFill/>
            </p:spPr>
            <p:txBody>
              <a:bodyPr wrap="square" rtlCol="0">
                <a:spAutoFit/>
              </a:bodyPr>
              <a:lstStyle/>
              <a:p>
                <a:r>
                  <a:rPr lang="en-US" sz="1300" b="1" dirty="0">
                    <a:latin typeface="Avenir Next" panose="020B0503020202020204" pitchFamily="34" charset="0"/>
                  </a:rPr>
                  <a:t>Glucose</a:t>
                </a:r>
              </a:p>
            </p:txBody>
          </p:sp>
        </p:grpSp>
        <p:grpSp>
          <p:nvGrpSpPr>
            <p:cNvPr id="180" name="Group 179">
              <a:extLst>
                <a:ext uri="{FF2B5EF4-FFF2-40B4-BE49-F238E27FC236}">
                  <a16:creationId xmlns:a16="http://schemas.microsoft.com/office/drawing/2014/main" id="{0385F152-18FD-6493-F5B8-F5AC11B47460}"/>
                </a:ext>
              </a:extLst>
            </p:cNvPr>
            <p:cNvGrpSpPr/>
            <p:nvPr/>
          </p:nvGrpSpPr>
          <p:grpSpPr>
            <a:xfrm>
              <a:off x="11070926" y="2582625"/>
              <a:ext cx="1040287" cy="720000"/>
              <a:chOff x="30563663" y="2469535"/>
              <a:chExt cx="1040287" cy="720000"/>
            </a:xfrm>
          </p:grpSpPr>
          <p:sp>
            <p:nvSpPr>
              <p:cNvPr id="181" name="Oval 180">
                <a:extLst>
                  <a:ext uri="{FF2B5EF4-FFF2-40B4-BE49-F238E27FC236}">
                    <a16:creationId xmlns:a16="http://schemas.microsoft.com/office/drawing/2014/main" id="{FEEBD6B5-99C7-CC11-C13D-E3C5F8B5DB88}"/>
                  </a:ext>
                </a:extLst>
              </p:cNvPr>
              <p:cNvSpPr/>
              <p:nvPr/>
            </p:nvSpPr>
            <p:spPr>
              <a:xfrm>
                <a:off x="30563663" y="24695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82" name="TextBox 181">
                <a:extLst>
                  <a:ext uri="{FF2B5EF4-FFF2-40B4-BE49-F238E27FC236}">
                    <a16:creationId xmlns:a16="http://schemas.microsoft.com/office/drawing/2014/main" id="{2C523CD7-0547-2C7A-4DE8-57DB985F60DF}"/>
                  </a:ext>
                </a:extLst>
              </p:cNvPr>
              <p:cNvSpPr txBox="1"/>
              <p:nvPr/>
            </p:nvSpPr>
            <p:spPr>
              <a:xfrm>
                <a:off x="30630728" y="2619841"/>
                <a:ext cx="973222" cy="492443"/>
              </a:xfrm>
              <a:prstGeom prst="rect">
                <a:avLst/>
              </a:prstGeom>
              <a:noFill/>
            </p:spPr>
            <p:txBody>
              <a:bodyPr wrap="square" rtlCol="0">
                <a:spAutoFit/>
              </a:bodyPr>
              <a:lstStyle/>
              <a:p>
                <a:r>
                  <a:rPr lang="en-US" sz="1300" b="1" dirty="0">
                    <a:latin typeface="Avenir Next" panose="020B0503020202020204" pitchFamily="34" charset="0"/>
                  </a:rPr>
                  <a:t>Heart </a:t>
                </a:r>
              </a:p>
              <a:p>
                <a:r>
                  <a:rPr lang="en-US" sz="1300" dirty="0">
                    <a:latin typeface="Avenir Next" panose="020B0503020202020204" pitchFamily="34" charset="0"/>
                  </a:rPr>
                  <a:t>Rate</a:t>
                </a:r>
              </a:p>
            </p:txBody>
          </p:sp>
        </p:grpSp>
        <p:grpSp>
          <p:nvGrpSpPr>
            <p:cNvPr id="183" name="Group 182">
              <a:extLst>
                <a:ext uri="{FF2B5EF4-FFF2-40B4-BE49-F238E27FC236}">
                  <a16:creationId xmlns:a16="http://schemas.microsoft.com/office/drawing/2014/main" id="{1CAA457A-8535-E5A8-BD43-C5FDB700B07C}"/>
                </a:ext>
              </a:extLst>
            </p:cNvPr>
            <p:cNvGrpSpPr/>
            <p:nvPr/>
          </p:nvGrpSpPr>
          <p:grpSpPr>
            <a:xfrm>
              <a:off x="14824311" y="2582625"/>
              <a:ext cx="879474" cy="720000"/>
              <a:chOff x="25375513" y="2459896"/>
              <a:chExt cx="879474" cy="720000"/>
            </a:xfrm>
          </p:grpSpPr>
          <p:sp>
            <p:nvSpPr>
              <p:cNvPr id="184" name="Oval 183">
                <a:extLst>
                  <a:ext uri="{FF2B5EF4-FFF2-40B4-BE49-F238E27FC236}">
                    <a16:creationId xmlns:a16="http://schemas.microsoft.com/office/drawing/2014/main" id="{B45C954B-F39C-A460-1A26-F8C9E05E07D7}"/>
                  </a:ext>
                </a:extLst>
              </p:cNvPr>
              <p:cNvSpPr/>
              <p:nvPr/>
            </p:nvSpPr>
            <p:spPr>
              <a:xfrm>
                <a:off x="25375513" y="2459896"/>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85" name="TextBox 184">
                <a:extLst>
                  <a:ext uri="{FF2B5EF4-FFF2-40B4-BE49-F238E27FC236}">
                    <a16:creationId xmlns:a16="http://schemas.microsoft.com/office/drawing/2014/main" id="{8C8E5C91-DC2A-B208-B372-E489C175BC6F}"/>
                  </a:ext>
                </a:extLst>
              </p:cNvPr>
              <p:cNvSpPr txBox="1"/>
              <p:nvPr/>
            </p:nvSpPr>
            <p:spPr>
              <a:xfrm>
                <a:off x="25454009" y="2643372"/>
                <a:ext cx="800978" cy="478144"/>
              </a:xfrm>
              <a:prstGeom prst="rect">
                <a:avLst/>
              </a:prstGeom>
              <a:noFill/>
            </p:spPr>
            <p:txBody>
              <a:bodyPr wrap="square" tIns="46800" rtlCol="0">
                <a:spAutoFit/>
              </a:bodyPr>
              <a:lstStyle/>
              <a:p>
                <a:r>
                  <a:rPr lang="en-US" sz="1300" b="1" dirty="0">
                    <a:latin typeface="Avenir Next" panose="020B0503020202020204" pitchFamily="34" charset="0"/>
                  </a:rPr>
                  <a:t>DIAS </a:t>
                </a:r>
                <a:r>
                  <a:rPr lang="en-US" sz="1200" dirty="0">
                    <a:latin typeface="Avenir Next" panose="020B0503020202020204" pitchFamily="34" charset="0"/>
                  </a:rPr>
                  <a:t>BP</a:t>
                </a:r>
              </a:p>
            </p:txBody>
          </p:sp>
        </p:grpSp>
        <p:grpSp>
          <p:nvGrpSpPr>
            <p:cNvPr id="186" name="Group 185">
              <a:extLst>
                <a:ext uri="{FF2B5EF4-FFF2-40B4-BE49-F238E27FC236}">
                  <a16:creationId xmlns:a16="http://schemas.microsoft.com/office/drawing/2014/main" id="{A2D54C79-89C3-FDBE-0EFE-1389A33082A9}"/>
                </a:ext>
              </a:extLst>
            </p:cNvPr>
            <p:cNvGrpSpPr/>
            <p:nvPr/>
          </p:nvGrpSpPr>
          <p:grpSpPr>
            <a:xfrm>
              <a:off x="13107765" y="2582625"/>
              <a:ext cx="720000" cy="720000"/>
              <a:chOff x="27150973" y="2497996"/>
              <a:chExt cx="720000" cy="720000"/>
            </a:xfrm>
          </p:grpSpPr>
          <p:sp>
            <p:nvSpPr>
              <p:cNvPr id="187" name="Oval 186">
                <a:extLst>
                  <a:ext uri="{FF2B5EF4-FFF2-40B4-BE49-F238E27FC236}">
                    <a16:creationId xmlns:a16="http://schemas.microsoft.com/office/drawing/2014/main" id="{D18BBB57-AB50-D380-D172-5C8A5511AE3F}"/>
                  </a:ext>
                </a:extLst>
              </p:cNvPr>
              <p:cNvSpPr/>
              <p:nvPr/>
            </p:nvSpPr>
            <p:spPr>
              <a:xfrm>
                <a:off x="27150973" y="2497996"/>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88" name="TextBox 187">
                <a:extLst>
                  <a:ext uri="{FF2B5EF4-FFF2-40B4-BE49-F238E27FC236}">
                    <a16:creationId xmlns:a16="http://schemas.microsoft.com/office/drawing/2014/main" id="{02D1A592-AC75-5A61-967A-E907684EA973}"/>
                  </a:ext>
                </a:extLst>
              </p:cNvPr>
              <p:cNvSpPr txBox="1"/>
              <p:nvPr/>
            </p:nvSpPr>
            <p:spPr>
              <a:xfrm>
                <a:off x="27271579" y="2711802"/>
                <a:ext cx="580124" cy="292388"/>
              </a:xfrm>
              <a:prstGeom prst="rect">
                <a:avLst/>
              </a:prstGeom>
              <a:noFill/>
            </p:spPr>
            <p:txBody>
              <a:bodyPr wrap="square" rtlCol="0">
                <a:spAutoFit/>
              </a:bodyPr>
              <a:lstStyle/>
              <a:p>
                <a:r>
                  <a:rPr lang="en-US" sz="1300" b="1" dirty="0">
                    <a:latin typeface="Avenir Next" panose="020B0503020202020204" pitchFamily="34" charset="0"/>
                  </a:rPr>
                  <a:t>BMI</a:t>
                </a:r>
              </a:p>
            </p:txBody>
          </p:sp>
        </p:grpSp>
        <p:grpSp>
          <p:nvGrpSpPr>
            <p:cNvPr id="212" name="Group 211">
              <a:extLst>
                <a:ext uri="{FF2B5EF4-FFF2-40B4-BE49-F238E27FC236}">
                  <a16:creationId xmlns:a16="http://schemas.microsoft.com/office/drawing/2014/main" id="{6420164C-A30C-4289-3B51-7A9FC1A30D1D}"/>
                </a:ext>
              </a:extLst>
            </p:cNvPr>
            <p:cNvGrpSpPr/>
            <p:nvPr/>
          </p:nvGrpSpPr>
          <p:grpSpPr>
            <a:xfrm>
              <a:off x="7355779" y="2582625"/>
              <a:ext cx="894872" cy="720000"/>
              <a:chOff x="1912177" y="2828308"/>
              <a:chExt cx="894872" cy="720000"/>
            </a:xfrm>
          </p:grpSpPr>
          <p:sp>
            <p:nvSpPr>
              <p:cNvPr id="216" name="Oval 215">
                <a:extLst>
                  <a:ext uri="{FF2B5EF4-FFF2-40B4-BE49-F238E27FC236}">
                    <a16:creationId xmlns:a16="http://schemas.microsoft.com/office/drawing/2014/main" id="{960B9170-FE11-477C-7177-88951C2E40E7}"/>
                  </a:ext>
                </a:extLst>
              </p:cNvPr>
              <p:cNvSpPr/>
              <p:nvPr/>
            </p:nvSpPr>
            <p:spPr>
              <a:xfrm>
                <a:off x="1939811" y="2828308"/>
                <a:ext cx="720000" cy="720000"/>
              </a:xfrm>
              <a:prstGeom prst="ellipse">
                <a:avLst/>
              </a:prstGeom>
              <a:solidFill>
                <a:schemeClr val="tx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217" name="TextBox 216">
                <a:extLst>
                  <a:ext uri="{FF2B5EF4-FFF2-40B4-BE49-F238E27FC236}">
                    <a16:creationId xmlns:a16="http://schemas.microsoft.com/office/drawing/2014/main" id="{20D347F3-AF28-B682-7BEC-60C469EF8EF5}"/>
                  </a:ext>
                </a:extLst>
              </p:cNvPr>
              <p:cNvSpPr txBox="1"/>
              <p:nvPr/>
            </p:nvSpPr>
            <p:spPr>
              <a:xfrm>
                <a:off x="1912177" y="3003642"/>
                <a:ext cx="894872" cy="369332"/>
              </a:xfrm>
              <a:prstGeom prst="rect">
                <a:avLst/>
              </a:prstGeom>
              <a:noFill/>
            </p:spPr>
            <p:txBody>
              <a:bodyPr wrap="square" rtlCol="0">
                <a:spAutoFit/>
              </a:bodyPr>
              <a:lstStyle/>
              <a:p>
                <a:r>
                  <a:rPr lang="en-US" dirty="0">
                    <a:solidFill>
                      <a:schemeClr val="bg1"/>
                    </a:solidFill>
                    <a:latin typeface="Avenir Next" panose="020B0503020202020204" pitchFamily="34" charset="0"/>
                  </a:rPr>
                  <a:t>Origin</a:t>
                </a:r>
              </a:p>
            </p:txBody>
          </p:sp>
        </p:grpSp>
        <p:grpSp>
          <p:nvGrpSpPr>
            <p:cNvPr id="213" name="Group 212">
              <a:extLst>
                <a:ext uri="{FF2B5EF4-FFF2-40B4-BE49-F238E27FC236}">
                  <a16:creationId xmlns:a16="http://schemas.microsoft.com/office/drawing/2014/main" id="{32ABFC74-F26F-D7B1-02AA-F70599A83AC5}"/>
                </a:ext>
              </a:extLst>
            </p:cNvPr>
            <p:cNvGrpSpPr/>
            <p:nvPr/>
          </p:nvGrpSpPr>
          <p:grpSpPr>
            <a:xfrm>
              <a:off x="5639227" y="2582625"/>
              <a:ext cx="720000" cy="747778"/>
              <a:chOff x="7531659" y="2479723"/>
              <a:chExt cx="720000" cy="747778"/>
            </a:xfrm>
          </p:grpSpPr>
          <p:sp>
            <p:nvSpPr>
              <p:cNvPr id="214" name="Oval 213">
                <a:extLst>
                  <a:ext uri="{FF2B5EF4-FFF2-40B4-BE49-F238E27FC236}">
                    <a16:creationId xmlns:a16="http://schemas.microsoft.com/office/drawing/2014/main" id="{8A526B2E-C2E1-C3AA-DC8A-65861A4A3A82}"/>
                  </a:ext>
                </a:extLst>
              </p:cNvPr>
              <p:cNvSpPr/>
              <p:nvPr/>
            </p:nvSpPr>
            <p:spPr>
              <a:xfrm>
                <a:off x="7531659" y="2479723"/>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215" name="TextBox 214">
                <a:extLst>
                  <a:ext uri="{FF2B5EF4-FFF2-40B4-BE49-F238E27FC236}">
                    <a16:creationId xmlns:a16="http://schemas.microsoft.com/office/drawing/2014/main" id="{61CE31B0-FBE3-F046-35ED-499EA44C8FEB}"/>
                  </a:ext>
                </a:extLst>
              </p:cNvPr>
              <p:cNvSpPr txBox="1"/>
              <p:nvPr/>
            </p:nvSpPr>
            <p:spPr>
              <a:xfrm>
                <a:off x="7693240" y="2581170"/>
                <a:ext cx="500846" cy="646331"/>
              </a:xfrm>
              <a:prstGeom prst="rect">
                <a:avLst/>
              </a:prstGeom>
              <a:noFill/>
            </p:spPr>
            <p:txBody>
              <a:bodyPr wrap="square" rtlCol="0">
                <a:spAutoFit/>
              </a:bodyPr>
              <a:lstStyle/>
              <a:p>
                <a:r>
                  <a:rPr lang="en-US" dirty="0">
                    <a:latin typeface="Avenir Next" panose="020B0503020202020204" pitchFamily="34" charset="0"/>
                  </a:rPr>
                  <a:t>3657</a:t>
                </a:r>
              </a:p>
            </p:txBody>
          </p:sp>
        </p:grpSp>
        <p:grpSp>
          <p:nvGrpSpPr>
            <p:cNvPr id="221" name="Group 220">
              <a:extLst>
                <a:ext uri="{FF2B5EF4-FFF2-40B4-BE49-F238E27FC236}">
                  <a16:creationId xmlns:a16="http://schemas.microsoft.com/office/drawing/2014/main" id="{F0CB29C0-13A8-7BD1-B869-9D4D62DFAA22}"/>
                </a:ext>
              </a:extLst>
            </p:cNvPr>
            <p:cNvGrpSpPr/>
            <p:nvPr/>
          </p:nvGrpSpPr>
          <p:grpSpPr>
            <a:xfrm>
              <a:off x="3906556" y="2608416"/>
              <a:ext cx="763918" cy="720000"/>
              <a:chOff x="7531659" y="2479723"/>
              <a:chExt cx="763918" cy="720000"/>
            </a:xfrm>
          </p:grpSpPr>
          <p:sp>
            <p:nvSpPr>
              <p:cNvPr id="222" name="Oval 221">
                <a:extLst>
                  <a:ext uri="{FF2B5EF4-FFF2-40B4-BE49-F238E27FC236}">
                    <a16:creationId xmlns:a16="http://schemas.microsoft.com/office/drawing/2014/main" id="{9B477829-7EB2-64DD-A28D-AE223F6ACAA6}"/>
                  </a:ext>
                </a:extLst>
              </p:cNvPr>
              <p:cNvSpPr/>
              <p:nvPr/>
            </p:nvSpPr>
            <p:spPr>
              <a:xfrm>
                <a:off x="7531659" y="2479723"/>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223" name="TextBox 222">
                <a:extLst>
                  <a:ext uri="{FF2B5EF4-FFF2-40B4-BE49-F238E27FC236}">
                    <a16:creationId xmlns:a16="http://schemas.microsoft.com/office/drawing/2014/main" id="{AA917814-D6A2-3245-1024-6ACE5F374769}"/>
                  </a:ext>
                </a:extLst>
              </p:cNvPr>
              <p:cNvSpPr txBox="1"/>
              <p:nvPr/>
            </p:nvSpPr>
            <p:spPr>
              <a:xfrm>
                <a:off x="7580039" y="2695251"/>
                <a:ext cx="715538" cy="353943"/>
              </a:xfrm>
              <a:prstGeom prst="rect">
                <a:avLst/>
              </a:prstGeom>
              <a:noFill/>
            </p:spPr>
            <p:txBody>
              <a:bodyPr wrap="square" rtlCol="0">
                <a:spAutoFit/>
              </a:bodyPr>
              <a:lstStyle/>
              <a:p>
                <a:r>
                  <a:rPr lang="en-US" sz="1700" b="1" dirty="0">
                    <a:latin typeface="Avenir Next" panose="020B0503020202020204" pitchFamily="34" charset="0"/>
                  </a:rPr>
                  <a:t>CVD</a:t>
                </a:r>
              </a:p>
            </p:txBody>
          </p:sp>
        </p:grpSp>
      </p:grpSp>
      <p:sp>
        <p:nvSpPr>
          <p:cNvPr id="4" name="Rounded Rectangle 3">
            <a:extLst>
              <a:ext uri="{FF2B5EF4-FFF2-40B4-BE49-F238E27FC236}">
                <a16:creationId xmlns:a16="http://schemas.microsoft.com/office/drawing/2014/main" id="{B58BA261-B730-D138-BEFF-D97649A28E86}"/>
              </a:ext>
            </a:extLst>
          </p:cNvPr>
          <p:cNvSpPr/>
          <p:nvPr/>
        </p:nvSpPr>
        <p:spPr>
          <a:xfrm>
            <a:off x="0" y="3770415"/>
            <a:ext cx="4227615" cy="3087585"/>
          </a:xfrm>
          <a:prstGeom prst="roundRect">
            <a:avLst>
              <a:gd name="adj" fmla="val 0"/>
            </a:avLst>
          </a:prstGeom>
          <a:solidFill>
            <a:schemeClr val="bg1">
              <a:alpha val="8998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a:extLst>
              <a:ext uri="{FF2B5EF4-FFF2-40B4-BE49-F238E27FC236}">
                <a16:creationId xmlns:a16="http://schemas.microsoft.com/office/drawing/2014/main" id="{A7590A6B-7E84-E2AE-E0EC-3869D87FCF2C}"/>
              </a:ext>
            </a:extLst>
          </p:cNvPr>
          <p:cNvSpPr/>
          <p:nvPr/>
        </p:nvSpPr>
        <p:spPr>
          <a:xfrm>
            <a:off x="7964385" y="3770415"/>
            <a:ext cx="4227615" cy="3087585"/>
          </a:xfrm>
          <a:prstGeom prst="roundRect">
            <a:avLst>
              <a:gd name="adj" fmla="val 0"/>
            </a:avLst>
          </a:prstGeom>
          <a:solidFill>
            <a:schemeClr val="bg1">
              <a:alpha val="8998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8F3139A1-1B48-87B0-AD9B-7D90BBBA1B7A}"/>
              </a:ext>
            </a:extLst>
          </p:cNvPr>
          <p:cNvSpPr/>
          <p:nvPr/>
        </p:nvSpPr>
        <p:spPr>
          <a:xfrm>
            <a:off x="5575711" y="2470906"/>
            <a:ext cx="900000" cy="900000"/>
          </a:xfrm>
          <a:prstGeom prst="ellipse">
            <a:avLst/>
          </a:prstGeom>
          <a:noFill/>
          <a:ln w="76200">
            <a:solidFill>
              <a:srgbClr val="F9C46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A96D57FB-9CAE-9B1A-2AF5-CE4AF96956EC}"/>
              </a:ext>
            </a:extLst>
          </p:cNvPr>
          <p:cNvGrpSpPr/>
          <p:nvPr/>
        </p:nvGrpSpPr>
        <p:grpSpPr>
          <a:xfrm>
            <a:off x="9288965" y="-301083"/>
            <a:ext cx="2430966" cy="1107863"/>
            <a:chOff x="9288965" y="-312234"/>
            <a:chExt cx="2430966" cy="1107863"/>
          </a:xfrm>
          <a:solidFill>
            <a:srgbClr val="FFE19F"/>
          </a:solidFill>
        </p:grpSpPr>
        <p:sp>
          <p:nvSpPr>
            <p:cNvPr id="8" name="Rounded Rectangle 7">
              <a:extLst>
                <a:ext uri="{FF2B5EF4-FFF2-40B4-BE49-F238E27FC236}">
                  <a16:creationId xmlns:a16="http://schemas.microsoft.com/office/drawing/2014/main" id="{5B0EC3E3-9183-1CAF-5DCE-B61DFC753569}"/>
                </a:ext>
              </a:extLst>
            </p:cNvPr>
            <p:cNvSpPr/>
            <p:nvPr/>
          </p:nvSpPr>
          <p:spPr>
            <a:xfrm>
              <a:off x="9288965" y="-312234"/>
              <a:ext cx="2430966" cy="1107863"/>
            </a:xfrm>
            <a:prstGeom prst="roundRect">
              <a:avLst>
                <a:gd name="adj" fmla="val 8731"/>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C880A19D-09EC-6DEE-3DF6-D8DD91239BBE}"/>
                </a:ext>
              </a:extLst>
            </p:cNvPr>
            <p:cNvSpPr txBox="1"/>
            <p:nvPr/>
          </p:nvSpPr>
          <p:spPr>
            <a:xfrm>
              <a:off x="9400125" y="97272"/>
              <a:ext cx="2220686" cy="646331"/>
            </a:xfrm>
            <a:prstGeom prst="rect">
              <a:avLst/>
            </a:prstGeom>
            <a:grpFill/>
          </p:spPr>
          <p:txBody>
            <a:bodyPr wrap="square" rtlCol="0">
              <a:spAutoFit/>
            </a:bodyPr>
            <a:lstStyle/>
            <a:p>
              <a:r>
                <a:rPr lang="en-US" b="1" dirty="0">
                  <a:latin typeface="Avenir Next" panose="020B0503020202020204" pitchFamily="34" charset="0"/>
                </a:rPr>
                <a:t>Demographic</a:t>
              </a:r>
              <a:r>
                <a:rPr lang="en-US" dirty="0">
                  <a:latin typeface="Avenir Next" panose="020B0503020202020204" pitchFamily="34" charset="0"/>
                </a:rPr>
                <a:t> </a:t>
              </a:r>
            </a:p>
            <a:p>
              <a:r>
                <a:rPr lang="en-US" dirty="0">
                  <a:latin typeface="Avenir Next" panose="020B0503020202020204" pitchFamily="34" charset="0"/>
                </a:rPr>
                <a:t>Factor</a:t>
              </a:r>
            </a:p>
          </p:txBody>
        </p:sp>
      </p:grpSp>
    </p:spTree>
    <p:extLst>
      <p:ext uri="{BB962C8B-B14F-4D97-AF65-F5344CB8AC3E}">
        <p14:creationId xmlns:p14="http://schemas.microsoft.com/office/powerpoint/2010/main" val="279524475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61" name="Straight Connector 60">
            <a:extLst>
              <a:ext uri="{FF2B5EF4-FFF2-40B4-BE49-F238E27FC236}">
                <a16:creationId xmlns:a16="http://schemas.microsoft.com/office/drawing/2014/main" id="{E68EA752-9ACF-FDA5-AD71-A83F791F49C9}"/>
              </a:ext>
            </a:extLst>
          </p:cNvPr>
          <p:cNvCxnSpPr>
            <a:cxnSpLocks/>
          </p:cNvCxnSpPr>
          <p:nvPr/>
        </p:nvCxnSpPr>
        <p:spPr>
          <a:xfrm flipH="1">
            <a:off x="6095971" y="3346935"/>
            <a:ext cx="58" cy="805500"/>
          </a:xfrm>
          <a:prstGeom prst="line">
            <a:avLst/>
          </a:prstGeom>
          <a:ln w="25400">
            <a:solidFill>
              <a:schemeClr val="tx1">
                <a:lumMod val="65000"/>
                <a:lumOff val="35000"/>
              </a:schemeClr>
            </a:solidFill>
          </a:ln>
        </p:spPr>
        <p:style>
          <a:lnRef idx="2">
            <a:schemeClr val="accent1"/>
          </a:lnRef>
          <a:fillRef idx="0">
            <a:schemeClr val="accent1"/>
          </a:fillRef>
          <a:effectRef idx="1">
            <a:schemeClr val="accent1"/>
          </a:effectRef>
          <a:fontRef idx="minor">
            <a:schemeClr val="tx1"/>
          </a:fontRef>
        </p:style>
      </p:cxnSp>
      <p:grpSp>
        <p:nvGrpSpPr>
          <p:cNvPr id="12" name="Group 11">
            <a:extLst>
              <a:ext uri="{FF2B5EF4-FFF2-40B4-BE49-F238E27FC236}">
                <a16:creationId xmlns:a16="http://schemas.microsoft.com/office/drawing/2014/main" id="{3DC82401-4170-141F-BEDA-313C3794705E}"/>
              </a:ext>
            </a:extLst>
          </p:cNvPr>
          <p:cNvGrpSpPr/>
          <p:nvPr/>
        </p:nvGrpSpPr>
        <p:grpSpPr>
          <a:xfrm>
            <a:off x="-14964127" y="4190297"/>
            <a:ext cx="73748343" cy="1955238"/>
            <a:chOff x="-14964127" y="4190297"/>
            <a:chExt cx="73748343" cy="1955238"/>
          </a:xfrm>
        </p:grpSpPr>
        <p:grpSp>
          <p:nvGrpSpPr>
            <p:cNvPr id="204" name="Group 203">
              <a:extLst>
                <a:ext uri="{FF2B5EF4-FFF2-40B4-BE49-F238E27FC236}">
                  <a16:creationId xmlns:a16="http://schemas.microsoft.com/office/drawing/2014/main" id="{0626AE25-DE86-E212-7608-5D44FB9C1F0E}"/>
                </a:ext>
              </a:extLst>
            </p:cNvPr>
            <p:cNvGrpSpPr/>
            <p:nvPr/>
          </p:nvGrpSpPr>
          <p:grpSpPr>
            <a:xfrm>
              <a:off x="-14964127" y="4190297"/>
              <a:ext cx="3132175" cy="1955238"/>
              <a:chOff x="373025" y="4127718"/>
              <a:chExt cx="3132175" cy="1955238"/>
            </a:xfrm>
          </p:grpSpPr>
          <p:sp>
            <p:nvSpPr>
              <p:cNvPr id="244" name="TextBox 243">
                <a:extLst>
                  <a:ext uri="{FF2B5EF4-FFF2-40B4-BE49-F238E27FC236}">
                    <a16:creationId xmlns:a16="http://schemas.microsoft.com/office/drawing/2014/main" id="{0A3A12E3-48E8-62D7-043E-F5BD22F71ED7}"/>
                  </a:ext>
                </a:extLst>
              </p:cNvPr>
              <p:cNvSpPr txBox="1"/>
              <p:nvPr/>
            </p:nvSpPr>
            <p:spPr>
              <a:xfrm>
                <a:off x="373025" y="4420963"/>
                <a:ext cx="3132175" cy="1661993"/>
              </a:xfrm>
              <a:prstGeom prst="rect">
                <a:avLst/>
              </a:prstGeom>
              <a:noFill/>
            </p:spPr>
            <p:txBody>
              <a:bodyPr wrap="square" rtlCol="0">
                <a:spAutoFit/>
              </a:bodyPr>
              <a:lstStyle/>
              <a:p>
                <a:pPr algn="ctr"/>
                <a:r>
                  <a:rPr lang="en-US" sz="1700" dirty="0">
                    <a:solidFill>
                      <a:schemeClr val="tx1">
                        <a:lumMod val="65000"/>
                        <a:lumOff val="35000"/>
                      </a:schemeClr>
                    </a:solidFill>
                    <a:latin typeface="Avenir Next" panose="020B0503020202020204" pitchFamily="34" charset="0"/>
                  </a:rPr>
                  <a:t>In the Dataset, there are in total 3,657  data points available </a:t>
                </a:r>
                <a:r>
                  <a:rPr lang="en-IN" sz="1700" b="0" i="0" u="none" strike="noStrike" dirty="0">
                    <a:solidFill>
                      <a:schemeClr val="tx1">
                        <a:lumMod val="65000"/>
                        <a:lumOff val="35000"/>
                      </a:schemeClr>
                    </a:solidFill>
                    <a:effectLst/>
                    <a:latin typeface="Avenir Next" panose="020B0503020202020204" pitchFamily="34" charset="0"/>
                  </a:rPr>
                  <a:t>encompassing various demographic, behavioural, and medical risk factors. </a:t>
                </a:r>
                <a:endParaRPr lang="en-US" sz="1700" dirty="0">
                  <a:solidFill>
                    <a:schemeClr val="tx1">
                      <a:lumMod val="65000"/>
                      <a:lumOff val="35000"/>
                    </a:schemeClr>
                  </a:solidFill>
                  <a:latin typeface="Avenir Next" panose="020B0503020202020204" pitchFamily="34" charset="0"/>
                </a:endParaRPr>
              </a:p>
            </p:txBody>
          </p:sp>
          <p:sp>
            <p:nvSpPr>
              <p:cNvPr id="245" name="TextBox 244">
                <a:extLst>
                  <a:ext uri="{FF2B5EF4-FFF2-40B4-BE49-F238E27FC236}">
                    <a16:creationId xmlns:a16="http://schemas.microsoft.com/office/drawing/2014/main" id="{D215743E-D79C-878E-A32E-630453A869E9}"/>
                  </a:ext>
                </a:extLst>
              </p:cNvPr>
              <p:cNvSpPr txBox="1"/>
              <p:nvPr/>
            </p:nvSpPr>
            <p:spPr>
              <a:xfrm>
                <a:off x="849246" y="4127718"/>
                <a:ext cx="2424500" cy="400110"/>
              </a:xfrm>
              <a:prstGeom prst="rect">
                <a:avLst/>
              </a:prstGeom>
              <a:noFill/>
            </p:spPr>
            <p:txBody>
              <a:bodyPr wrap="square" rtlCol="0">
                <a:spAutoFit/>
              </a:bodyPr>
              <a:lstStyle/>
              <a:p>
                <a:r>
                  <a:rPr lang="en-US" sz="2000" b="1" dirty="0">
                    <a:latin typeface="Avenir Next" panose="020B0503020202020204" pitchFamily="34" charset="0"/>
                  </a:rPr>
                  <a:t>No of Datapoints</a:t>
                </a:r>
              </a:p>
            </p:txBody>
          </p:sp>
        </p:grpSp>
        <p:grpSp>
          <p:nvGrpSpPr>
            <p:cNvPr id="203" name="Group 202">
              <a:extLst>
                <a:ext uri="{FF2B5EF4-FFF2-40B4-BE49-F238E27FC236}">
                  <a16:creationId xmlns:a16="http://schemas.microsoft.com/office/drawing/2014/main" id="{49229A37-13D3-DA7F-50E3-4F0C870A3206}"/>
                </a:ext>
              </a:extLst>
            </p:cNvPr>
            <p:cNvGrpSpPr/>
            <p:nvPr/>
          </p:nvGrpSpPr>
          <p:grpSpPr>
            <a:xfrm>
              <a:off x="-11018406" y="4190297"/>
              <a:ext cx="3132175" cy="1451068"/>
              <a:chOff x="4529913" y="4127718"/>
              <a:chExt cx="3132175" cy="1451068"/>
            </a:xfrm>
          </p:grpSpPr>
          <p:sp>
            <p:nvSpPr>
              <p:cNvPr id="253" name="TextBox 252">
                <a:extLst>
                  <a:ext uri="{FF2B5EF4-FFF2-40B4-BE49-F238E27FC236}">
                    <a16:creationId xmlns:a16="http://schemas.microsoft.com/office/drawing/2014/main" id="{F4D38451-15EE-27A8-C47F-9D0D6D287F0C}"/>
                  </a:ext>
                </a:extLst>
              </p:cNvPr>
              <p:cNvSpPr txBox="1"/>
              <p:nvPr/>
            </p:nvSpPr>
            <p:spPr>
              <a:xfrm>
                <a:off x="4529913" y="4440013"/>
                <a:ext cx="3132175" cy="1138773"/>
              </a:xfrm>
              <a:prstGeom prst="rect">
                <a:avLst/>
              </a:prstGeom>
              <a:noFill/>
            </p:spPr>
            <p:txBody>
              <a:bodyPr wrap="square" rtlCol="0">
                <a:spAutoFit/>
              </a:bodyPr>
              <a:lstStyle/>
              <a:p>
                <a:r>
                  <a:rPr lang="en-US" sz="1700" dirty="0">
                    <a:solidFill>
                      <a:schemeClr val="tx1">
                        <a:lumMod val="65000"/>
                        <a:lumOff val="35000"/>
                      </a:schemeClr>
                    </a:solidFill>
                    <a:latin typeface="Avenir Next" panose="020B0503020202020204" pitchFamily="34" charset="0"/>
                  </a:rPr>
                  <a:t>This Cardiovascular Disease Dataset Dataset Was collected from the UCI Machine Learning Library </a:t>
                </a:r>
              </a:p>
            </p:txBody>
          </p:sp>
          <p:sp>
            <p:nvSpPr>
              <p:cNvPr id="254" name="TextBox 253">
                <a:extLst>
                  <a:ext uri="{FF2B5EF4-FFF2-40B4-BE49-F238E27FC236}">
                    <a16:creationId xmlns:a16="http://schemas.microsoft.com/office/drawing/2014/main" id="{246BAA6E-1207-1739-C76E-CFA3E77C0F8B}"/>
                  </a:ext>
                </a:extLst>
              </p:cNvPr>
              <p:cNvSpPr txBox="1"/>
              <p:nvPr/>
            </p:nvSpPr>
            <p:spPr>
              <a:xfrm>
                <a:off x="4529913" y="4127718"/>
                <a:ext cx="2898998" cy="400110"/>
              </a:xfrm>
              <a:prstGeom prst="rect">
                <a:avLst/>
              </a:prstGeom>
              <a:noFill/>
            </p:spPr>
            <p:txBody>
              <a:bodyPr wrap="square" rtlCol="0">
                <a:spAutoFit/>
              </a:bodyPr>
              <a:lstStyle/>
              <a:p>
                <a:r>
                  <a:rPr lang="en-US" sz="2000" b="1" dirty="0">
                    <a:latin typeface="Avenir Next" panose="020B0503020202020204" pitchFamily="34" charset="0"/>
                  </a:rPr>
                  <a:t>Origin Of the Dataset</a:t>
                </a:r>
              </a:p>
            </p:txBody>
          </p:sp>
        </p:grpSp>
        <p:grpSp>
          <p:nvGrpSpPr>
            <p:cNvPr id="77" name="Group 76">
              <a:extLst>
                <a:ext uri="{FF2B5EF4-FFF2-40B4-BE49-F238E27FC236}">
                  <a16:creationId xmlns:a16="http://schemas.microsoft.com/office/drawing/2014/main" id="{FB6FA891-9134-6E15-3AB7-018CE178F507}"/>
                </a:ext>
              </a:extLst>
            </p:cNvPr>
            <p:cNvGrpSpPr/>
            <p:nvPr/>
          </p:nvGrpSpPr>
          <p:grpSpPr>
            <a:xfrm>
              <a:off x="576364" y="4190297"/>
              <a:ext cx="3132175" cy="946898"/>
              <a:chOff x="4559893" y="4187216"/>
              <a:chExt cx="3132175" cy="946898"/>
            </a:xfrm>
          </p:grpSpPr>
          <p:sp>
            <p:nvSpPr>
              <p:cNvPr id="62" name="TextBox 61">
                <a:extLst>
                  <a:ext uri="{FF2B5EF4-FFF2-40B4-BE49-F238E27FC236}">
                    <a16:creationId xmlns:a16="http://schemas.microsoft.com/office/drawing/2014/main" id="{DA07F8DC-C202-353E-0FF9-729945C69592}"/>
                  </a:ext>
                </a:extLst>
              </p:cNvPr>
              <p:cNvSpPr txBox="1"/>
              <p:nvPr/>
            </p:nvSpPr>
            <p:spPr>
              <a:xfrm>
                <a:off x="4559893" y="4518561"/>
                <a:ext cx="3132175" cy="615553"/>
              </a:xfrm>
              <a:prstGeom prst="rect">
                <a:avLst/>
              </a:prstGeom>
              <a:noFill/>
            </p:spPr>
            <p:txBody>
              <a:bodyPr wrap="square" rtlCol="0">
                <a:spAutoFit/>
              </a:bodyPr>
              <a:lstStyle/>
              <a:p>
                <a:pPr algn="ctr"/>
                <a:r>
                  <a:rPr lang="en-IN" sz="1700" b="0" i="0" u="none" strike="noStrike" dirty="0">
                    <a:solidFill>
                      <a:srgbClr val="595959"/>
                    </a:solidFill>
                    <a:effectLst/>
                    <a:latin typeface="Avenir Next" panose="020B0503020202020204" pitchFamily="34" charset="0"/>
                  </a:rPr>
                  <a:t>Categorical ( Nominal )</a:t>
                </a:r>
              </a:p>
              <a:p>
                <a:pPr algn="ctr"/>
                <a:r>
                  <a:rPr lang="en-IN" sz="1700" b="0" i="0" u="none" strike="noStrike" dirty="0">
                    <a:solidFill>
                      <a:srgbClr val="595959"/>
                    </a:solidFill>
                    <a:effectLst/>
                    <a:latin typeface="Avenir Next" panose="020B0503020202020204" pitchFamily="34" charset="0"/>
                  </a:rPr>
                  <a:t>0 = Female , 1 = male</a:t>
                </a:r>
                <a:endParaRPr lang="en-US" sz="1700" dirty="0">
                  <a:solidFill>
                    <a:srgbClr val="595959"/>
                  </a:solidFill>
                  <a:latin typeface="Avenir Next" panose="020B0503020202020204" pitchFamily="34" charset="0"/>
                </a:endParaRPr>
              </a:p>
            </p:txBody>
          </p:sp>
          <p:sp>
            <p:nvSpPr>
              <p:cNvPr id="76" name="TextBox 75">
                <a:extLst>
                  <a:ext uri="{FF2B5EF4-FFF2-40B4-BE49-F238E27FC236}">
                    <a16:creationId xmlns:a16="http://schemas.microsoft.com/office/drawing/2014/main" id="{35E7D9E6-7DB6-25A6-56CC-0C82655240D7}"/>
                  </a:ext>
                </a:extLst>
              </p:cNvPr>
              <p:cNvSpPr txBox="1"/>
              <p:nvPr/>
            </p:nvSpPr>
            <p:spPr>
              <a:xfrm>
                <a:off x="5763318" y="4187216"/>
                <a:ext cx="725324" cy="400110"/>
              </a:xfrm>
              <a:prstGeom prst="rect">
                <a:avLst/>
              </a:prstGeom>
              <a:noFill/>
            </p:spPr>
            <p:txBody>
              <a:bodyPr wrap="square" rtlCol="0">
                <a:spAutoFit/>
              </a:bodyPr>
              <a:lstStyle/>
              <a:p>
                <a:r>
                  <a:rPr lang="en-US" sz="2000" b="1" dirty="0">
                    <a:latin typeface="Avenir Next" panose="020B0503020202020204" pitchFamily="34" charset="0"/>
                  </a:rPr>
                  <a:t>Sex</a:t>
                </a:r>
              </a:p>
            </p:txBody>
          </p:sp>
        </p:grpSp>
        <p:grpSp>
          <p:nvGrpSpPr>
            <p:cNvPr id="247" name="Group 246">
              <a:extLst>
                <a:ext uri="{FF2B5EF4-FFF2-40B4-BE49-F238E27FC236}">
                  <a16:creationId xmlns:a16="http://schemas.microsoft.com/office/drawing/2014/main" id="{9641C33F-467D-45DB-82F5-7F897E31989B}"/>
                </a:ext>
              </a:extLst>
            </p:cNvPr>
            <p:cNvGrpSpPr/>
            <p:nvPr/>
          </p:nvGrpSpPr>
          <p:grpSpPr>
            <a:xfrm>
              <a:off x="-7072685" y="4190297"/>
              <a:ext cx="3132175" cy="1955238"/>
              <a:chOff x="4559893" y="4225316"/>
              <a:chExt cx="3132175" cy="1955238"/>
            </a:xfrm>
          </p:grpSpPr>
          <p:sp>
            <p:nvSpPr>
              <p:cNvPr id="248" name="TextBox 247">
                <a:extLst>
                  <a:ext uri="{FF2B5EF4-FFF2-40B4-BE49-F238E27FC236}">
                    <a16:creationId xmlns:a16="http://schemas.microsoft.com/office/drawing/2014/main" id="{493216AB-1C78-7DE6-4551-7D17EF975ED4}"/>
                  </a:ext>
                </a:extLst>
              </p:cNvPr>
              <p:cNvSpPr txBox="1"/>
              <p:nvPr/>
            </p:nvSpPr>
            <p:spPr>
              <a:xfrm>
                <a:off x="4559893" y="4518561"/>
                <a:ext cx="3132175" cy="1661993"/>
              </a:xfrm>
              <a:prstGeom prst="rect">
                <a:avLst/>
              </a:prstGeom>
              <a:noFill/>
            </p:spPr>
            <p:txBody>
              <a:bodyPr wrap="square" rtlCol="0">
                <a:spAutoFit/>
              </a:bodyPr>
              <a:lstStyle/>
              <a:p>
                <a:pPr algn="ctr"/>
                <a:r>
                  <a:rPr lang="en-US" sz="1700" dirty="0">
                    <a:solidFill>
                      <a:srgbClr val="595959"/>
                    </a:solidFill>
                    <a:latin typeface="Avenir Next" panose="020B0503020202020204" pitchFamily="34" charset="0"/>
                  </a:rPr>
                  <a:t>In the Dataset, there are in total 3,657  data points available </a:t>
                </a:r>
                <a:r>
                  <a:rPr lang="en-IN" sz="1700" b="0" i="0" u="none" strike="noStrike" dirty="0">
                    <a:solidFill>
                      <a:srgbClr val="595959"/>
                    </a:solidFill>
                    <a:effectLst/>
                    <a:latin typeface="Avenir Next" panose="020B0503020202020204" pitchFamily="34" charset="0"/>
                  </a:rPr>
                  <a:t>encompassing various demographic, behavioural, and medical risk factors. </a:t>
                </a:r>
                <a:endParaRPr lang="en-US" sz="1700" dirty="0">
                  <a:solidFill>
                    <a:srgbClr val="595959"/>
                  </a:solidFill>
                  <a:latin typeface="Avenir Next" panose="020B0503020202020204" pitchFamily="34" charset="0"/>
                </a:endParaRPr>
              </a:p>
            </p:txBody>
          </p:sp>
          <p:sp>
            <p:nvSpPr>
              <p:cNvPr id="249" name="TextBox 248">
                <a:extLst>
                  <a:ext uri="{FF2B5EF4-FFF2-40B4-BE49-F238E27FC236}">
                    <a16:creationId xmlns:a16="http://schemas.microsoft.com/office/drawing/2014/main" id="{C727592D-80B8-0D4A-AEBD-367A27EDD6AB}"/>
                  </a:ext>
                </a:extLst>
              </p:cNvPr>
              <p:cNvSpPr txBox="1"/>
              <p:nvPr/>
            </p:nvSpPr>
            <p:spPr>
              <a:xfrm>
                <a:off x="4902793" y="4225316"/>
                <a:ext cx="2677858" cy="400110"/>
              </a:xfrm>
              <a:prstGeom prst="rect">
                <a:avLst/>
              </a:prstGeom>
              <a:noFill/>
            </p:spPr>
            <p:txBody>
              <a:bodyPr wrap="square" rtlCol="0">
                <a:spAutoFit/>
              </a:bodyPr>
              <a:lstStyle/>
              <a:p>
                <a:r>
                  <a:rPr lang="en-US" sz="2000" b="1" dirty="0">
                    <a:latin typeface="Avenir Next" panose="020B0503020202020204" pitchFamily="34" charset="0"/>
                  </a:rPr>
                  <a:t>No of Datapoints</a:t>
                </a:r>
              </a:p>
            </p:txBody>
          </p:sp>
        </p:grpSp>
        <p:grpSp>
          <p:nvGrpSpPr>
            <p:cNvPr id="267" name="Group 266">
              <a:extLst>
                <a:ext uri="{FF2B5EF4-FFF2-40B4-BE49-F238E27FC236}">
                  <a16:creationId xmlns:a16="http://schemas.microsoft.com/office/drawing/2014/main" id="{1064413D-579E-6A53-523B-80BD7255F90D}"/>
                </a:ext>
              </a:extLst>
            </p:cNvPr>
            <p:cNvGrpSpPr/>
            <p:nvPr/>
          </p:nvGrpSpPr>
          <p:grpSpPr>
            <a:xfrm>
              <a:off x="12413527" y="4190297"/>
              <a:ext cx="3132175" cy="886496"/>
              <a:chOff x="17802997" y="4046282"/>
              <a:chExt cx="3132175" cy="886496"/>
            </a:xfrm>
          </p:grpSpPr>
          <p:sp>
            <p:nvSpPr>
              <p:cNvPr id="258" name="TextBox 257">
                <a:extLst>
                  <a:ext uri="{FF2B5EF4-FFF2-40B4-BE49-F238E27FC236}">
                    <a16:creationId xmlns:a16="http://schemas.microsoft.com/office/drawing/2014/main" id="{84D888D2-5131-ED72-00AD-9E95FD5CE89E}"/>
                  </a:ext>
                </a:extLst>
              </p:cNvPr>
              <p:cNvSpPr txBox="1"/>
              <p:nvPr/>
            </p:nvSpPr>
            <p:spPr>
              <a:xfrm>
                <a:off x="17802997" y="4317225"/>
                <a:ext cx="3132175" cy="61555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0 = Don’t Smoke , 1 = Smoke</a:t>
                </a:r>
                <a:endParaRPr lang="en-IN" sz="1700" b="0" dirty="0">
                  <a:solidFill>
                    <a:srgbClr val="595959"/>
                  </a:solidFill>
                  <a:effectLst/>
                  <a:latin typeface="Avenir Next" panose="020B0503020202020204" pitchFamily="34" charset="0"/>
                </a:endParaRPr>
              </a:p>
            </p:txBody>
          </p:sp>
          <p:sp>
            <p:nvSpPr>
              <p:cNvPr id="259" name="TextBox 258">
                <a:extLst>
                  <a:ext uri="{FF2B5EF4-FFF2-40B4-BE49-F238E27FC236}">
                    <a16:creationId xmlns:a16="http://schemas.microsoft.com/office/drawing/2014/main" id="{F959056C-15C3-EB99-1504-F5BCFBE632AE}"/>
                  </a:ext>
                </a:extLst>
              </p:cNvPr>
              <p:cNvSpPr txBox="1"/>
              <p:nvPr/>
            </p:nvSpPr>
            <p:spPr>
              <a:xfrm>
                <a:off x="18345294" y="4046282"/>
                <a:ext cx="2003508" cy="369332"/>
              </a:xfrm>
              <a:prstGeom prst="rect">
                <a:avLst/>
              </a:prstGeom>
              <a:noFill/>
            </p:spPr>
            <p:txBody>
              <a:bodyPr wrap="square" rtlCol="0">
                <a:spAutoFit/>
              </a:bodyPr>
              <a:lstStyle/>
              <a:p>
                <a:r>
                  <a:rPr lang="en-IN" sz="1800" b="1" i="0" u="none" strike="noStrike" dirty="0">
                    <a:solidFill>
                      <a:srgbClr val="000000"/>
                    </a:solidFill>
                    <a:effectLst/>
                    <a:latin typeface="Avenir Next" panose="020B0503020202020204" pitchFamily="34" charset="0"/>
                  </a:rPr>
                  <a:t>Current Smoker</a:t>
                </a:r>
                <a:endParaRPr lang="en-US" sz="2000" b="1" dirty="0">
                  <a:latin typeface="Avenir Next" panose="020B0503020202020204" pitchFamily="34" charset="0"/>
                </a:endParaRPr>
              </a:p>
            </p:txBody>
          </p:sp>
        </p:grpSp>
        <p:grpSp>
          <p:nvGrpSpPr>
            <p:cNvPr id="266" name="Group 265">
              <a:extLst>
                <a:ext uri="{FF2B5EF4-FFF2-40B4-BE49-F238E27FC236}">
                  <a16:creationId xmlns:a16="http://schemas.microsoft.com/office/drawing/2014/main" id="{85716710-A6E7-2015-91B5-7E28BA729F5E}"/>
                </a:ext>
              </a:extLst>
            </p:cNvPr>
            <p:cNvGrpSpPr/>
            <p:nvPr/>
          </p:nvGrpSpPr>
          <p:grpSpPr>
            <a:xfrm>
              <a:off x="4522085" y="4190297"/>
              <a:ext cx="3132175" cy="908799"/>
              <a:chOff x="14645269" y="4322683"/>
              <a:chExt cx="3132175" cy="908799"/>
            </a:xfrm>
          </p:grpSpPr>
          <p:sp>
            <p:nvSpPr>
              <p:cNvPr id="264" name="TextBox 263">
                <a:extLst>
                  <a:ext uri="{FF2B5EF4-FFF2-40B4-BE49-F238E27FC236}">
                    <a16:creationId xmlns:a16="http://schemas.microsoft.com/office/drawing/2014/main" id="{C5962BC8-CF10-0D47-27BF-C53477ADBB55}"/>
                  </a:ext>
                </a:extLst>
              </p:cNvPr>
              <p:cNvSpPr txBox="1"/>
              <p:nvPr/>
            </p:nvSpPr>
            <p:spPr>
              <a:xfrm>
                <a:off x="14645269" y="4615929"/>
                <a:ext cx="3132175" cy="615553"/>
              </a:xfrm>
              <a:prstGeom prst="rect">
                <a:avLst/>
              </a:prstGeom>
              <a:noFill/>
            </p:spPr>
            <p:txBody>
              <a:bodyPr wrap="square" rtlCol="0">
                <a:spAutoFit/>
              </a:bodyPr>
              <a:lstStyle/>
              <a:p>
                <a:pPr algn="ctr"/>
                <a:r>
                  <a:rPr lang="en-IN" sz="1700" b="0" i="0" u="none" strike="noStrike" dirty="0">
                    <a:solidFill>
                      <a:srgbClr val="595959"/>
                    </a:solidFill>
                    <a:effectLst/>
                    <a:latin typeface="Avenir Next" panose="020B0503020202020204" pitchFamily="34" charset="0"/>
                  </a:rPr>
                  <a:t>Continuous </a:t>
                </a:r>
              </a:p>
              <a:p>
                <a:pPr algn="ctr"/>
                <a:r>
                  <a:rPr lang="en-IN" sz="1700" b="0" i="0" u="none" strike="noStrike" dirty="0">
                    <a:solidFill>
                      <a:srgbClr val="595959"/>
                    </a:solidFill>
                    <a:effectLst/>
                    <a:latin typeface="Avenir Next" panose="020B0503020202020204" pitchFamily="34" charset="0"/>
                  </a:rPr>
                  <a:t>Age in years</a:t>
                </a:r>
                <a:endParaRPr lang="en-US" sz="1700" dirty="0">
                  <a:solidFill>
                    <a:srgbClr val="595959"/>
                  </a:solidFill>
                  <a:latin typeface="Avenir Next" panose="020B0503020202020204" pitchFamily="34" charset="0"/>
                </a:endParaRPr>
              </a:p>
            </p:txBody>
          </p:sp>
          <p:sp>
            <p:nvSpPr>
              <p:cNvPr id="265" name="TextBox 264">
                <a:extLst>
                  <a:ext uri="{FF2B5EF4-FFF2-40B4-BE49-F238E27FC236}">
                    <a16:creationId xmlns:a16="http://schemas.microsoft.com/office/drawing/2014/main" id="{47CB2E70-612B-6C9E-7A6A-41DCF3BFB8B8}"/>
                  </a:ext>
                </a:extLst>
              </p:cNvPr>
              <p:cNvSpPr txBox="1"/>
              <p:nvPr/>
            </p:nvSpPr>
            <p:spPr>
              <a:xfrm>
                <a:off x="15875129" y="4322683"/>
                <a:ext cx="672455" cy="376571"/>
              </a:xfrm>
              <a:prstGeom prst="rect">
                <a:avLst/>
              </a:prstGeom>
              <a:noFill/>
            </p:spPr>
            <p:txBody>
              <a:bodyPr wrap="square" rtlCol="0">
                <a:spAutoFit/>
              </a:bodyPr>
              <a:lstStyle/>
              <a:p>
                <a:r>
                  <a:rPr lang="en-IN" sz="1800" b="1" i="0" u="none" strike="noStrike" dirty="0">
                    <a:solidFill>
                      <a:srgbClr val="000000"/>
                    </a:solidFill>
                    <a:effectLst/>
                    <a:latin typeface="Avenir Next" panose="020B0503020202020204" pitchFamily="34" charset="0"/>
                  </a:rPr>
                  <a:t>Age</a:t>
                </a:r>
                <a:endParaRPr lang="en-US" sz="2000" b="1" dirty="0">
                  <a:latin typeface="Avenir Next" panose="020B0503020202020204" pitchFamily="34" charset="0"/>
                </a:endParaRPr>
              </a:p>
            </p:txBody>
          </p:sp>
        </p:grpSp>
        <p:grpSp>
          <p:nvGrpSpPr>
            <p:cNvPr id="268" name="Group 267">
              <a:extLst>
                <a:ext uri="{FF2B5EF4-FFF2-40B4-BE49-F238E27FC236}">
                  <a16:creationId xmlns:a16="http://schemas.microsoft.com/office/drawing/2014/main" id="{6023462F-1745-B546-CF1D-CD8F23D320D6}"/>
                </a:ext>
              </a:extLst>
            </p:cNvPr>
            <p:cNvGrpSpPr/>
            <p:nvPr/>
          </p:nvGrpSpPr>
          <p:grpSpPr>
            <a:xfrm>
              <a:off x="8467806" y="4190297"/>
              <a:ext cx="3132175" cy="1932936"/>
              <a:chOff x="17802997" y="4046282"/>
              <a:chExt cx="3132175" cy="1932936"/>
            </a:xfrm>
          </p:grpSpPr>
          <p:sp>
            <p:nvSpPr>
              <p:cNvPr id="269" name="TextBox 268">
                <a:extLst>
                  <a:ext uri="{FF2B5EF4-FFF2-40B4-BE49-F238E27FC236}">
                    <a16:creationId xmlns:a16="http://schemas.microsoft.com/office/drawing/2014/main" id="{502E6C2F-EAFC-E05D-4126-D0591D21CB69}"/>
                  </a:ext>
                </a:extLst>
              </p:cNvPr>
              <p:cNvSpPr txBox="1"/>
              <p:nvPr/>
            </p:nvSpPr>
            <p:spPr>
              <a:xfrm>
                <a:off x="17802997" y="4317225"/>
                <a:ext cx="3132175" cy="166199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Denotes the Education Level of the individual.</a:t>
                </a:r>
                <a:endParaRPr lang="en-IN" sz="1700" b="0"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1 : Pre-College Level</a:t>
                </a:r>
                <a:endParaRPr lang="en-IN" sz="1700" b="0"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2 : Undergrad Level</a:t>
                </a:r>
                <a:endParaRPr lang="en-IN" sz="1700" b="0"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3 : Postgrad Level</a:t>
                </a:r>
                <a:endParaRPr lang="en-IN" sz="1700" b="0" dirty="0">
                  <a:solidFill>
                    <a:srgbClr val="595959"/>
                  </a:solidFill>
                  <a:effectLst/>
                  <a:latin typeface="Avenir Next" panose="020B0503020202020204" pitchFamily="34" charset="0"/>
                </a:endParaRPr>
              </a:p>
            </p:txBody>
          </p:sp>
          <p:sp>
            <p:nvSpPr>
              <p:cNvPr id="270" name="TextBox 269">
                <a:extLst>
                  <a:ext uri="{FF2B5EF4-FFF2-40B4-BE49-F238E27FC236}">
                    <a16:creationId xmlns:a16="http://schemas.microsoft.com/office/drawing/2014/main" id="{67B25760-B298-68A2-4DAE-9A5A92B12251}"/>
                  </a:ext>
                </a:extLst>
              </p:cNvPr>
              <p:cNvSpPr txBox="1"/>
              <p:nvPr/>
            </p:nvSpPr>
            <p:spPr>
              <a:xfrm>
                <a:off x="18749054" y="4046282"/>
                <a:ext cx="1322224" cy="369332"/>
              </a:xfrm>
              <a:prstGeom prst="rect">
                <a:avLst/>
              </a:prstGeom>
              <a:noFill/>
            </p:spPr>
            <p:txBody>
              <a:bodyPr wrap="square" rtlCol="0">
                <a:spAutoFit/>
              </a:bodyPr>
              <a:lstStyle/>
              <a:p>
                <a:r>
                  <a:rPr lang="en-IN" sz="1800" b="1" i="0" u="none" strike="noStrike" dirty="0">
                    <a:solidFill>
                      <a:srgbClr val="000000"/>
                    </a:solidFill>
                    <a:effectLst/>
                    <a:latin typeface="Avenir Next" panose="020B0503020202020204" pitchFamily="34" charset="0"/>
                  </a:rPr>
                  <a:t>Education</a:t>
                </a:r>
                <a:endParaRPr lang="en-US" sz="2000" b="1" dirty="0">
                  <a:latin typeface="Avenir Next" panose="020B0503020202020204" pitchFamily="34" charset="0"/>
                </a:endParaRPr>
              </a:p>
            </p:txBody>
          </p:sp>
        </p:grpSp>
        <p:grpSp>
          <p:nvGrpSpPr>
            <p:cNvPr id="9" name="Group 8">
              <a:extLst>
                <a:ext uri="{FF2B5EF4-FFF2-40B4-BE49-F238E27FC236}">
                  <a16:creationId xmlns:a16="http://schemas.microsoft.com/office/drawing/2014/main" id="{3400861D-7837-BEC5-77BF-AC43711E3400}"/>
                </a:ext>
              </a:extLst>
            </p:cNvPr>
            <p:cNvGrpSpPr/>
            <p:nvPr/>
          </p:nvGrpSpPr>
          <p:grpSpPr>
            <a:xfrm>
              <a:off x="16359248" y="4190297"/>
              <a:ext cx="3132175" cy="886496"/>
              <a:chOff x="17802997" y="4046282"/>
              <a:chExt cx="3132175" cy="886496"/>
            </a:xfrm>
          </p:grpSpPr>
          <p:sp>
            <p:nvSpPr>
              <p:cNvPr id="10" name="TextBox 9">
                <a:extLst>
                  <a:ext uri="{FF2B5EF4-FFF2-40B4-BE49-F238E27FC236}">
                    <a16:creationId xmlns:a16="http://schemas.microsoft.com/office/drawing/2014/main" id="{FEE4C723-5D36-15E6-EAA2-E57DA274F453}"/>
                  </a:ext>
                </a:extLst>
              </p:cNvPr>
              <p:cNvSpPr txBox="1"/>
              <p:nvPr/>
            </p:nvSpPr>
            <p:spPr>
              <a:xfrm>
                <a:off x="17802997" y="4317225"/>
                <a:ext cx="3132175" cy="61555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0 = Don’t Smoke , 1 = Smoke</a:t>
                </a:r>
                <a:endParaRPr lang="en-IN" sz="1700" b="0" dirty="0">
                  <a:solidFill>
                    <a:srgbClr val="595959"/>
                  </a:solidFill>
                  <a:effectLst/>
                  <a:latin typeface="Avenir Next" panose="020B0503020202020204" pitchFamily="34" charset="0"/>
                </a:endParaRPr>
              </a:p>
            </p:txBody>
          </p:sp>
          <p:sp>
            <p:nvSpPr>
              <p:cNvPr id="11" name="TextBox 10">
                <a:extLst>
                  <a:ext uri="{FF2B5EF4-FFF2-40B4-BE49-F238E27FC236}">
                    <a16:creationId xmlns:a16="http://schemas.microsoft.com/office/drawing/2014/main" id="{95546D22-2CC5-828B-F88E-DB2013A763DB}"/>
                  </a:ext>
                </a:extLst>
              </p:cNvPr>
              <p:cNvSpPr txBox="1"/>
              <p:nvPr/>
            </p:nvSpPr>
            <p:spPr>
              <a:xfrm>
                <a:off x="18345294" y="4046282"/>
                <a:ext cx="1861005" cy="369332"/>
              </a:xfrm>
              <a:prstGeom prst="rect">
                <a:avLst/>
              </a:prstGeom>
              <a:noFill/>
            </p:spPr>
            <p:txBody>
              <a:bodyPr wrap="square" rtlCol="0">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Cigs. Per Day</a:t>
                </a:r>
                <a:endParaRPr lang="en-IN" sz="2000" b="0" dirty="0">
                  <a:effectLst/>
                  <a:latin typeface="Avenir Next" panose="020B0503020202020204" pitchFamily="34" charset="0"/>
                </a:endParaRPr>
              </a:p>
            </p:txBody>
          </p:sp>
        </p:grpSp>
        <p:grpSp>
          <p:nvGrpSpPr>
            <p:cNvPr id="25" name="Group 24">
              <a:extLst>
                <a:ext uri="{FF2B5EF4-FFF2-40B4-BE49-F238E27FC236}">
                  <a16:creationId xmlns:a16="http://schemas.microsoft.com/office/drawing/2014/main" id="{52054147-DB9B-87B2-1FE9-48A4C412D589}"/>
                </a:ext>
              </a:extLst>
            </p:cNvPr>
            <p:cNvGrpSpPr/>
            <p:nvPr/>
          </p:nvGrpSpPr>
          <p:grpSpPr>
            <a:xfrm>
              <a:off x="24250690" y="4190297"/>
              <a:ext cx="3132175" cy="1682212"/>
              <a:chOff x="27482932" y="4067354"/>
              <a:chExt cx="3132175" cy="1682212"/>
            </a:xfrm>
          </p:grpSpPr>
          <p:sp>
            <p:nvSpPr>
              <p:cNvPr id="26" name="TextBox 25">
                <a:extLst>
                  <a:ext uri="{FF2B5EF4-FFF2-40B4-BE49-F238E27FC236}">
                    <a16:creationId xmlns:a16="http://schemas.microsoft.com/office/drawing/2014/main" id="{C3D71445-89AF-AFAD-C2E0-417A9B960148}"/>
                  </a:ext>
                </a:extLst>
              </p:cNvPr>
              <p:cNvSpPr txBox="1"/>
              <p:nvPr/>
            </p:nvSpPr>
            <p:spPr>
              <a:xfrm>
                <a:off x="27482932" y="4349183"/>
                <a:ext cx="3132175" cy="140038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Identifies whether the patient has previously experienced a stroke. [ 0 = Haven’t , 1 = Have experienced ] </a:t>
                </a:r>
                <a:endParaRPr lang="en-IN" sz="1700" b="0" dirty="0">
                  <a:solidFill>
                    <a:srgbClr val="595959"/>
                  </a:solidFill>
                  <a:effectLst/>
                  <a:latin typeface="Avenir Next" panose="020B0503020202020204" pitchFamily="34" charset="0"/>
                </a:endParaRPr>
              </a:p>
            </p:txBody>
          </p:sp>
          <p:sp>
            <p:nvSpPr>
              <p:cNvPr id="27" name="TextBox 26">
                <a:extLst>
                  <a:ext uri="{FF2B5EF4-FFF2-40B4-BE49-F238E27FC236}">
                    <a16:creationId xmlns:a16="http://schemas.microsoft.com/office/drawing/2014/main" id="{98F524EA-E17F-75A5-85E6-4612474C1FBC}"/>
                  </a:ext>
                </a:extLst>
              </p:cNvPr>
              <p:cNvSpPr txBox="1"/>
              <p:nvPr/>
            </p:nvSpPr>
            <p:spPr>
              <a:xfrm>
                <a:off x="28112579" y="4067354"/>
                <a:ext cx="2061475" cy="369332"/>
              </a:xfrm>
              <a:prstGeom prst="rect">
                <a:avLst/>
              </a:prstGeom>
              <a:noFill/>
            </p:spPr>
            <p:txBody>
              <a:bodyPr wrap="square" rtlCol="0">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Prevalent Stroke</a:t>
                </a:r>
                <a:endParaRPr lang="en-IN" sz="2000" b="0" dirty="0">
                  <a:effectLst/>
                  <a:latin typeface="Avenir Next" panose="020B0503020202020204" pitchFamily="34" charset="0"/>
                </a:endParaRPr>
              </a:p>
            </p:txBody>
          </p:sp>
        </p:grpSp>
        <p:grpSp>
          <p:nvGrpSpPr>
            <p:cNvPr id="30" name="Group 29">
              <a:extLst>
                <a:ext uri="{FF2B5EF4-FFF2-40B4-BE49-F238E27FC236}">
                  <a16:creationId xmlns:a16="http://schemas.microsoft.com/office/drawing/2014/main" id="{2D9F5869-6F87-95A0-D2E1-B2B81123C821}"/>
                </a:ext>
              </a:extLst>
            </p:cNvPr>
            <p:cNvGrpSpPr/>
            <p:nvPr/>
          </p:nvGrpSpPr>
          <p:grpSpPr>
            <a:xfrm>
              <a:off x="20304969" y="4190297"/>
              <a:ext cx="3132175" cy="1671326"/>
              <a:chOff x="27482932" y="4078240"/>
              <a:chExt cx="3132175" cy="1671326"/>
            </a:xfrm>
          </p:grpSpPr>
          <p:sp>
            <p:nvSpPr>
              <p:cNvPr id="31" name="TextBox 30">
                <a:extLst>
                  <a:ext uri="{FF2B5EF4-FFF2-40B4-BE49-F238E27FC236}">
                    <a16:creationId xmlns:a16="http://schemas.microsoft.com/office/drawing/2014/main" id="{3D0D745B-245C-A0C9-868F-47FFE5464752}"/>
                  </a:ext>
                </a:extLst>
              </p:cNvPr>
              <p:cNvSpPr txBox="1"/>
              <p:nvPr/>
            </p:nvSpPr>
            <p:spPr>
              <a:xfrm>
                <a:off x="27482932" y="4349183"/>
                <a:ext cx="3132175" cy="140038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Specifies if the individual was using medication for blood pressure management..[ 0 = Not Diabetic , 1 = Diabetic ]</a:t>
                </a:r>
                <a:endParaRPr lang="en-IN" sz="1700" b="0" dirty="0">
                  <a:solidFill>
                    <a:srgbClr val="595959"/>
                  </a:solidFill>
                  <a:effectLst/>
                  <a:latin typeface="Avenir Next" panose="020B0503020202020204" pitchFamily="34" charset="0"/>
                </a:endParaRPr>
              </a:p>
            </p:txBody>
          </p:sp>
          <p:sp>
            <p:nvSpPr>
              <p:cNvPr id="32" name="TextBox 31">
                <a:extLst>
                  <a:ext uri="{FF2B5EF4-FFF2-40B4-BE49-F238E27FC236}">
                    <a16:creationId xmlns:a16="http://schemas.microsoft.com/office/drawing/2014/main" id="{4E45775E-D577-7523-0BF4-BCF673BE27BC}"/>
                  </a:ext>
                </a:extLst>
              </p:cNvPr>
              <p:cNvSpPr txBox="1"/>
              <p:nvPr/>
            </p:nvSpPr>
            <p:spPr>
              <a:xfrm>
                <a:off x="28460922" y="4078240"/>
                <a:ext cx="1176194" cy="369332"/>
              </a:xfrm>
              <a:prstGeom prst="rect">
                <a:avLst/>
              </a:prstGeom>
              <a:noFill/>
            </p:spPr>
            <p:txBody>
              <a:bodyPr wrap="square" rtlCol="0">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BP Meds</a:t>
                </a:r>
                <a:endParaRPr lang="en-IN" sz="2000" b="0" dirty="0">
                  <a:effectLst/>
                  <a:latin typeface="Avenir Next" panose="020B0503020202020204" pitchFamily="34" charset="0"/>
                </a:endParaRPr>
              </a:p>
            </p:txBody>
          </p:sp>
        </p:grpSp>
        <p:grpSp>
          <p:nvGrpSpPr>
            <p:cNvPr id="33" name="Group 32">
              <a:extLst>
                <a:ext uri="{FF2B5EF4-FFF2-40B4-BE49-F238E27FC236}">
                  <a16:creationId xmlns:a16="http://schemas.microsoft.com/office/drawing/2014/main" id="{18614ADB-2FA9-BAE4-3189-E5954C185E6E}"/>
                </a:ext>
              </a:extLst>
            </p:cNvPr>
            <p:cNvGrpSpPr/>
            <p:nvPr/>
          </p:nvGrpSpPr>
          <p:grpSpPr>
            <a:xfrm>
              <a:off x="28196411" y="4190297"/>
              <a:ext cx="3255192" cy="1682212"/>
              <a:chOff x="27482932" y="4067354"/>
              <a:chExt cx="3255192" cy="1682212"/>
            </a:xfrm>
          </p:grpSpPr>
          <p:sp>
            <p:nvSpPr>
              <p:cNvPr id="34" name="TextBox 33">
                <a:extLst>
                  <a:ext uri="{FF2B5EF4-FFF2-40B4-BE49-F238E27FC236}">
                    <a16:creationId xmlns:a16="http://schemas.microsoft.com/office/drawing/2014/main" id="{061C251E-DB6F-561A-93F2-EB1AC517D20D}"/>
                  </a:ext>
                </a:extLst>
              </p:cNvPr>
              <p:cNvSpPr txBox="1"/>
              <p:nvPr/>
            </p:nvSpPr>
            <p:spPr>
              <a:xfrm>
                <a:off x="27482932" y="4349183"/>
                <a:ext cx="3132175" cy="1400383"/>
              </a:xfrm>
              <a:prstGeom prst="rect">
                <a:avLst/>
              </a:prstGeom>
              <a:noFill/>
            </p:spPr>
            <p:txBody>
              <a:bodyPr wrap="square" rtlCol="0">
                <a:spAutoFit/>
              </a:bodyPr>
              <a:lstStyle/>
              <a:p>
                <a:pPr algn="ct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Indicates whether the patient is hypertensive [ 0 =Patient isn’t Hypersensitive,1=Patient is Hypersensitive ]</a:t>
                </a:r>
                <a:endParaRPr lang="en-IN" sz="1700" b="0" dirty="0">
                  <a:solidFill>
                    <a:srgbClr val="595959"/>
                  </a:solidFill>
                  <a:effectLst/>
                  <a:latin typeface="Avenir Next" panose="020B0503020202020204" pitchFamily="34" charset="0"/>
                </a:endParaRPr>
              </a:p>
            </p:txBody>
          </p:sp>
          <p:sp>
            <p:nvSpPr>
              <p:cNvPr id="35" name="TextBox 34">
                <a:extLst>
                  <a:ext uri="{FF2B5EF4-FFF2-40B4-BE49-F238E27FC236}">
                    <a16:creationId xmlns:a16="http://schemas.microsoft.com/office/drawing/2014/main" id="{D9BAADAF-9734-1B47-B251-B45B66F0E2CE}"/>
                  </a:ext>
                </a:extLst>
              </p:cNvPr>
              <p:cNvSpPr txBox="1"/>
              <p:nvPr/>
            </p:nvSpPr>
            <p:spPr>
              <a:xfrm>
                <a:off x="27516821" y="4067354"/>
                <a:ext cx="3221303" cy="369332"/>
              </a:xfrm>
              <a:prstGeom prst="rect">
                <a:avLst/>
              </a:prstGeom>
              <a:noFill/>
            </p:spPr>
            <p:txBody>
              <a:bodyPr wrap="square" rtlCol="0">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Prevalent Hypersensitivity</a:t>
                </a:r>
                <a:endParaRPr lang="en-IN" sz="2000" b="0" dirty="0">
                  <a:effectLst/>
                  <a:latin typeface="Avenir Next" panose="020B0503020202020204" pitchFamily="34" charset="0"/>
                </a:endParaRPr>
              </a:p>
            </p:txBody>
          </p:sp>
        </p:grpSp>
        <p:grpSp>
          <p:nvGrpSpPr>
            <p:cNvPr id="36" name="Group 35">
              <a:extLst>
                <a:ext uri="{FF2B5EF4-FFF2-40B4-BE49-F238E27FC236}">
                  <a16:creationId xmlns:a16="http://schemas.microsoft.com/office/drawing/2014/main" id="{15A97AF3-3CDB-39D5-FAE4-1883DD2B32BF}"/>
                </a:ext>
              </a:extLst>
            </p:cNvPr>
            <p:cNvGrpSpPr/>
            <p:nvPr/>
          </p:nvGrpSpPr>
          <p:grpSpPr>
            <a:xfrm>
              <a:off x="32265149" y="4190297"/>
              <a:ext cx="3132175" cy="1682212"/>
              <a:chOff x="27482932" y="4067354"/>
              <a:chExt cx="3132175" cy="1682212"/>
            </a:xfrm>
          </p:grpSpPr>
          <p:sp>
            <p:nvSpPr>
              <p:cNvPr id="37" name="TextBox 36">
                <a:extLst>
                  <a:ext uri="{FF2B5EF4-FFF2-40B4-BE49-F238E27FC236}">
                    <a16:creationId xmlns:a16="http://schemas.microsoft.com/office/drawing/2014/main" id="{D7327F03-DD2A-29E9-5B41-55A7863582A8}"/>
                  </a:ext>
                </a:extLst>
              </p:cNvPr>
              <p:cNvSpPr txBox="1"/>
              <p:nvPr/>
            </p:nvSpPr>
            <p:spPr>
              <a:xfrm>
                <a:off x="27482932" y="4349183"/>
                <a:ext cx="3132175" cy="140038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Identifies whether the patient has diabetes. [0 = Patient isn’t Diabetes , 1 = Patient is Diabetic ]</a:t>
                </a:r>
                <a:endParaRPr lang="en-IN" sz="1700" b="0" dirty="0">
                  <a:solidFill>
                    <a:srgbClr val="595959"/>
                  </a:solidFill>
                  <a:effectLst/>
                  <a:latin typeface="Avenir Next" panose="020B0503020202020204" pitchFamily="34" charset="0"/>
                </a:endParaRPr>
              </a:p>
            </p:txBody>
          </p:sp>
          <p:sp>
            <p:nvSpPr>
              <p:cNvPr id="38" name="TextBox 37">
                <a:extLst>
                  <a:ext uri="{FF2B5EF4-FFF2-40B4-BE49-F238E27FC236}">
                    <a16:creationId xmlns:a16="http://schemas.microsoft.com/office/drawing/2014/main" id="{F9147EF8-4D02-3BDC-7026-59C37EEE29C1}"/>
                  </a:ext>
                </a:extLst>
              </p:cNvPr>
              <p:cNvSpPr txBox="1"/>
              <p:nvPr/>
            </p:nvSpPr>
            <p:spPr>
              <a:xfrm>
                <a:off x="28486645" y="4067354"/>
                <a:ext cx="1129274"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Diabetes</a:t>
                </a:r>
                <a:endParaRPr lang="en-IN" sz="1700" b="0" dirty="0">
                  <a:effectLst/>
                  <a:latin typeface="Avenir Next" panose="020B0503020202020204" pitchFamily="34" charset="0"/>
                </a:endParaRPr>
              </a:p>
            </p:txBody>
          </p:sp>
        </p:grpSp>
        <p:grpSp>
          <p:nvGrpSpPr>
            <p:cNvPr id="39" name="Group 38">
              <a:extLst>
                <a:ext uri="{FF2B5EF4-FFF2-40B4-BE49-F238E27FC236}">
                  <a16:creationId xmlns:a16="http://schemas.microsoft.com/office/drawing/2014/main" id="{7D9FCFE6-26F8-3B64-4F40-0F5236A4F58F}"/>
                </a:ext>
              </a:extLst>
            </p:cNvPr>
            <p:cNvGrpSpPr/>
            <p:nvPr/>
          </p:nvGrpSpPr>
          <p:grpSpPr>
            <a:xfrm>
              <a:off x="40156591" y="4190297"/>
              <a:ext cx="3132175" cy="1189769"/>
              <a:chOff x="27482932" y="4067355"/>
              <a:chExt cx="3132175" cy="1189769"/>
            </a:xfrm>
          </p:grpSpPr>
          <p:sp>
            <p:nvSpPr>
              <p:cNvPr id="44" name="TextBox 43">
                <a:extLst>
                  <a:ext uri="{FF2B5EF4-FFF2-40B4-BE49-F238E27FC236}">
                    <a16:creationId xmlns:a16="http://schemas.microsoft.com/office/drawing/2014/main" id="{FC121ACF-8CA9-729E-EB7B-B4B6F80177F5}"/>
                  </a:ext>
                </a:extLst>
              </p:cNvPr>
              <p:cNvSpPr txBox="1"/>
              <p:nvPr/>
            </p:nvSpPr>
            <p:spPr>
              <a:xfrm>
                <a:off x="27482932" y="4349183"/>
                <a:ext cx="3132175" cy="907941"/>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Represents the systolic blood pressure level.</a:t>
                </a:r>
                <a:endParaRPr lang="en-IN" sz="1700" b="0" dirty="0">
                  <a:solidFill>
                    <a:srgbClr val="595959"/>
                  </a:solidFill>
                  <a:effectLst/>
                  <a:latin typeface="Avenir Next" panose="020B0503020202020204" pitchFamily="34" charset="0"/>
                </a:endParaRPr>
              </a:p>
            </p:txBody>
          </p:sp>
          <p:sp>
            <p:nvSpPr>
              <p:cNvPr id="45" name="TextBox 44">
                <a:extLst>
                  <a:ext uri="{FF2B5EF4-FFF2-40B4-BE49-F238E27FC236}">
                    <a16:creationId xmlns:a16="http://schemas.microsoft.com/office/drawing/2014/main" id="{AEAA05CC-3E45-C51B-053A-D00E7610CD7F}"/>
                  </a:ext>
                </a:extLst>
              </p:cNvPr>
              <p:cNvSpPr txBox="1"/>
              <p:nvPr/>
            </p:nvSpPr>
            <p:spPr>
              <a:xfrm>
                <a:off x="28546280" y="4067355"/>
                <a:ext cx="1015423"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Sys BP</a:t>
                </a:r>
                <a:endParaRPr lang="en-IN" sz="1700" b="0" dirty="0">
                  <a:effectLst/>
                  <a:latin typeface="Avenir Next" panose="020B0503020202020204" pitchFamily="34" charset="0"/>
                </a:endParaRPr>
              </a:p>
            </p:txBody>
          </p:sp>
        </p:grpSp>
        <p:grpSp>
          <p:nvGrpSpPr>
            <p:cNvPr id="48" name="Group 47">
              <a:extLst>
                <a:ext uri="{FF2B5EF4-FFF2-40B4-BE49-F238E27FC236}">
                  <a16:creationId xmlns:a16="http://schemas.microsoft.com/office/drawing/2014/main" id="{BFA42269-DC0D-8DC0-51CF-847F77AB00CA}"/>
                </a:ext>
              </a:extLst>
            </p:cNvPr>
            <p:cNvGrpSpPr/>
            <p:nvPr/>
          </p:nvGrpSpPr>
          <p:grpSpPr>
            <a:xfrm>
              <a:off x="36210870" y="4190297"/>
              <a:ext cx="3132175" cy="1189770"/>
              <a:chOff x="27482932" y="4067354"/>
              <a:chExt cx="3132175" cy="1189770"/>
            </a:xfrm>
          </p:grpSpPr>
          <p:sp>
            <p:nvSpPr>
              <p:cNvPr id="50" name="TextBox 49">
                <a:extLst>
                  <a:ext uri="{FF2B5EF4-FFF2-40B4-BE49-F238E27FC236}">
                    <a16:creationId xmlns:a16="http://schemas.microsoft.com/office/drawing/2014/main" id="{D0A89E55-6519-F69D-8688-79FCA97E4DFF}"/>
                  </a:ext>
                </a:extLst>
              </p:cNvPr>
              <p:cNvSpPr txBox="1"/>
              <p:nvPr/>
            </p:nvSpPr>
            <p:spPr>
              <a:xfrm>
                <a:off x="27482932" y="4349183"/>
                <a:ext cx="3132175" cy="907941"/>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800" b="0" i="0" u="none" strike="noStrike" dirty="0">
                    <a:solidFill>
                      <a:srgbClr val="595959"/>
                    </a:solidFill>
                    <a:effectLst/>
                    <a:latin typeface="Avenir Next" panose="020B0503020202020204" pitchFamily="34" charset="0"/>
                  </a:rPr>
                  <a:t>Represents the total blood cholesterol level.</a:t>
                </a:r>
                <a:endParaRPr lang="en-IN" sz="1700" b="0" dirty="0">
                  <a:solidFill>
                    <a:srgbClr val="595959"/>
                  </a:solidFill>
                  <a:effectLst/>
                  <a:latin typeface="Avenir Next" panose="020B0503020202020204" pitchFamily="34" charset="0"/>
                </a:endParaRPr>
              </a:p>
            </p:txBody>
          </p:sp>
          <p:sp>
            <p:nvSpPr>
              <p:cNvPr id="51" name="TextBox 50">
                <a:extLst>
                  <a:ext uri="{FF2B5EF4-FFF2-40B4-BE49-F238E27FC236}">
                    <a16:creationId xmlns:a16="http://schemas.microsoft.com/office/drawing/2014/main" id="{228E587C-19DF-60CF-36BD-14534466FDBF}"/>
                  </a:ext>
                </a:extLst>
              </p:cNvPr>
              <p:cNvSpPr txBox="1"/>
              <p:nvPr/>
            </p:nvSpPr>
            <p:spPr>
              <a:xfrm>
                <a:off x="28029443" y="4067354"/>
                <a:ext cx="2043669"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Total Cholesterol</a:t>
                </a:r>
                <a:endParaRPr lang="en-IN" sz="1700" b="0" dirty="0">
                  <a:effectLst/>
                  <a:latin typeface="Avenir Next" panose="020B0503020202020204" pitchFamily="34" charset="0"/>
                </a:endParaRPr>
              </a:p>
            </p:txBody>
          </p:sp>
        </p:grpSp>
        <p:grpSp>
          <p:nvGrpSpPr>
            <p:cNvPr id="73" name="Group 72">
              <a:extLst>
                <a:ext uri="{FF2B5EF4-FFF2-40B4-BE49-F238E27FC236}">
                  <a16:creationId xmlns:a16="http://schemas.microsoft.com/office/drawing/2014/main" id="{3AD5F618-5DA3-F485-30FD-6E5207A3291D}"/>
                </a:ext>
              </a:extLst>
            </p:cNvPr>
            <p:cNvGrpSpPr/>
            <p:nvPr/>
          </p:nvGrpSpPr>
          <p:grpSpPr>
            <a:xfrm>
              <a:off x="44102312" y="4190297"/>
              <a:ext cx="3132175" cy="1189769"/>
              <a:chOff x="27482932" y="4067355"/>
              <a:chExt cx="3132175" cy="1189769"/>
            </a:xfrm>
          </p:grpSpPr>
          <p:sp>
            <p:nvSpPr>
              <p:cNvPr id="74" name="TextBox 73">
                <a:extLst>
                  <a:ext uri="{FF2B5EF4-FFF2-40B4-BE49-F238E27FC236}">
                    <a16:creationId xmlns:a16="http://schemas.microsoft.com/office/drawing/2014/main" id="{372B7C46-E338-1542-1D7E-39E08F202B11}"/>
                  </a:ext>
                </a:extLst>
              </p:cNvPr>
              <p:cNvSpPr txBox="1"/>
              <p:nvPr/>
            </p:nvSpPr>
            <p:spPr>
              <a:xfrm>
                <a:off x="27482932" y="4349183"/>
                <a:ext cx="3132175" cy="907941"/>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Represents the Diastolic blood pressure level</a:t>
                </a:r>
                <a:endParaRPr lang="en-IN" sz="1700" b="0" dirty="0">
                  <a:solidFill>
                    <a:srgbClr val="595959"/>
                  </a:solidFill>
                  <a:effectLst/>
                  <a:latin typeface="Avenir Next" panose="020B0503020202020204" pitchFamily="34" charset="0"/>
                </a:endParaRPr>
              </a:p>
            </p:txBody>
          </p:sp>
          <p:sp>
            <p:nvSpPr>
              <p:cNvPr id="75" name="TextBox 74">
                <a:extLst>
                  <a:ext uri="{FF2B5EF4-FFF2-40B4-BE49-F238E27FC236}">
                    <a16:creationId xmlns:a16="http://schemas.microsoft.com/office/drawing/2014/main" id="{37449A9B-764A-9E9B-6B13-62B5487060A2}"/>
                  </a:ext>
                </a:extLst>
              </p:cNvPr>
              <p:cNvSpPr txBox="1"/>
              <p:nvPr/>
            </p:nvSpPr>
            <p:spPr>
              <a:xfrm>
                <a:off x="28546280" y="4067355"/>
                <a:ext cx="1015423"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Dia BP</a:t>
                </a:r>
                <a:endParaRPr lang="en-IN" sz="1700" b="0" dirty="0">
                  <a:effectLst/>
                  <a:latin typeface="Avenir Next" panose="020B0503020202020204" pitchFamily="34" charset="0"/>
                </a:endParaRPr>
              </a:p>
            </p:txBody>
          </p:sp>
        </p:grpSp>
        <p:grpSp>
          <p:nvGrpSpPr>
            <p:cNvPr id="78" name="Group 77">
              <a:extLst>
                <a:ext uri="{FF2B5EF4-FFF2-40B4-BE49-F238E27FC236}">
                  <a16:creationId xmlns:a16="http://schemas.microsoft.com/office/drawing/2014/main" id="{AC46672C-2A89-8BE1-E89E-96234D0D8291}"/>
                </a:ext>
              </a:extLst>
            </p:cNvPr>
            <p:cNvGrpSpPr/>
            <p:nvPr/>
          </p:nvGrpSpPr>
          <p:grpSpPr>
            <a:xfrm>
              <a:off x="48048033" y="4190297"/>
              <a:ext cx="2844744" cy="1189769"/>
              <a:chOff x="27482933" y="4067355"/>
              <a:chExt cx="2844744" cy="1189769"/>
            </a:xfrm>
          </p:grpSpPr>
          <p:sp>
            <p:nvSpPr>
              <p:cNvPr id="79" name="TextBox 78">
                <a:extLst>
                  <a:ext uri="{FF2B5EF4-FFF2-40B4-BE49-F238E27FC236}">
                    <a16:creationId xmlns:a16="http://schemas.microsoft.com/office/drawing/2014/main" id="{BFBF6FC9-BA46-C82B-DDCB-EBDEFBE1A163}"/>
                  </a:ext>
                </a:extLst>
              </p:cNvPr>
              <p:cNvSpPr txBox="1"/>
              <p:nvPr/>
            </p:nvSpPr>
            <p:spPr>
              <a:xfrm>
                <a:off x="27482933" y="4349183"/>
                <a:ext cx="2844744" cy="907941"/>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Represents the individual’s Body Mass Index</a:t>
                </a:r>
                <a:endParaRPr lang="en-IN" sz="1700" b="0" dirty="0">
                  <a:solidFill>
                    <a:srgbClr val="595959"/>
                  </a:solidFill>
                  <a:effectLst/>
                  <a:latin typeface="Avenir Next" panose="020B0503020202020204" pitchFamily="34" charset="0"/>
                </a:endParaRPr>
              </a:p>
            </p:txBody>
          </p:sp>
          <p:sp>
            <p:nvSpPr>
              <p:cNvPr id="80" name="TextBox 79">
                <a:extLst>
                  <a:ext uri="{FF2B5EF4-FFF2-40B4-BE49-F238E27FC236}">
                    <a16:creationId xmlns:a16="http://schemas.microsoft.com/office/drawing/2014/main" id="{CC67D4FF-3DF6-1CC2-5FBA-B25FE6ADB04D}"/>
                  </a:ext>
                </a:extLst>
              </p:cNvPr>
              <p:cNvSpPr txBox="1"/>
              <p:nvPr/>
            </p:nvSpPr>
            <p:spPr>
              <a:xfrm>
                <a:off x="28546280" y="4067355"/>
                <a:ext cx="1015423" cy="369332"/>
              </a:xfrm>
              <a:prstGeom prst="rect">
                <a:avLst/>
              </a:prstGeom>
              <a:noFill/>
            </p:spPr>
            <p:txBody>
              <a:bodyPr wrap="square" rtlCol="0">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BMI</a:t>
                </a:r>
                <a:endParaRPr lang="en-IN" sz="1700" b="0" dirty="0">
                  <a:effectLst/>
                  <a:latin typeface="Avenir Next" panose="020B0503020202020204" pitchFamily="34" charset="0"/>
                </a:endParaRPr>
              </a:p>
            </p:txBody>
          </p:sp>
        </p:grpSp>
        <p:grpSp>
          <p:nvGrpSpPr>
            <p:cNvPr id="81" name="Group 80">
              <a:extLst>
                <a:ext uri="{FF2B5EF4-FFF2-40B4-BE49-F238E27FC236}">
                  <a16:creationId xmlns:a16="http://schemas.microsoft.com/office/drawing/2014/main" id="{8EE0BDD2-EF71-17D6-42E3-5D15001F4DA0}"/>
                </a:ext>
              </a:extLst>
            </p:cNvPr>
            <p:cNvGrpSpPr/>
            <p:nvPr/>
          </p:nvGrpSpPr>
          <p:grpSpPr>
            <a:xfrm>
              <a:off x="51706323" y="4190297"/>
              <a:ext cx="3132175" cy="1682211"/>
              <a:chOff x="27482932" y="4067355"/>
              <a:chExt cx="3132175" cy="1682211"/>
            </a:xfrm>
          </p:grpSpPr>
          <p:sp>
            <p:nvSpPr>
              <p:cNvPr id="82" name="TextBox 81">
                <a:extLst>
                  <a:ext uri="{FF2B5EF4-FFF2-40B4-BE49-F238E27FC236}">
                    <a16:creationId xmlns:a16="http://schemas.microsoft.com/office/drawing/2014/main" id="{928273A3-F463-E292-3CD8-D0EA4CF3A562}"/>
                  </a:ext>
                </a:extLst>
              </p:cNvPr>
              <p:cNvSpPr txBox="1"/>
              <p:nvPr/>
            </p:nvSpPr>
            <p:spPr>
              <a:xfrm>
                <a:off x="27482932" y="4349183"/>
                <a:ext cx="3132175" cy="1400383"/>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Represents the heart rate  treated as continuous due to the large number of possible values.</a:t>
                </a:r>
                <a:endParaRPr lang="en-IN" sz="1700" b="0" dirty="0">
                  <a:solidFill>
                    <a:srgbClr val="595959"/>
                  </a:solidFill>
                  <a:effectLst/>
                  <a:latin typeface="Avenir Next" panose="020B0503020202020204" pitchFamily="34" charset="0"/>
                </a:endParaRPr>
              </a:p>
            </p:txBody>
          </p:sp>
          <p:sp>
            <p:nvSpPr>
              <p:cNvPr id="83" name="TextBox 82">
                <a:extLst>
                  <a:ext uri="{FF2B5EF4-FFF2-40B4-BE49-F238E27FC236}">
                    <a16:creationId xmlns:a16="http://schemas.microsoft.com/office/drawing/2014/main" id="{F52C9F34-4370-7AA8-D789-73DCD39E5DB9}"/>
                  </a:ext>
                </a:extLst>
              </p:cNvPr>
              <p:cNvSpPr txBox="1"/>
              <p:nvPr/>
            </p:nvSpPr>
            <p:spPr>
              <a:xfrm>
                <a:off x="28424357" y="4067355"/>
                <a:ext cx="1385157"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595959"/>
                    </a:solidFill>
                    <a:effectLst/>
                    <a:latin typeface="Avenir Next" panose="020B0503020202020204" pitchFamily="34" charset="0"/>
                  </a:rPr>
                  <a:t>Heart Rate</a:t>
                </a:r>
                <a:endParaRPr lang="en-IN" sz="1700" b="0" dirty="0">
                  <a:solidFill>
                    <a:srgbClr val="595959"/>
                  </a:solidFill>
                  <a:effectLst/>
                  <a:latin typeface="Avenir Next" panose="020B0503020202020204" pitchFamily="34" charset="0"/>
                </a:endParaRPr>
              </a:p>
            </p:txBody>
          </p:sp>
        </p:grpSp>
        <p:grpSp>
          <p:nvGrpSpPr>
            <p:cNvPr id="84" name="Group 83">
              <a:extLst>
                <a:ext uri="{FF2B5EF4-FFF2-40B4-BE49-F238E27FC236}">
                  <a16:creationId xmlns:a16="http://schemas.microsoft.com/office/drawing/2014/main" id="{4C32973A-9B19-7CFF-69E2-5F3E719FB8DB}"/>
                </a:ext>
              </a:extLst>
            </p:cNvPr>
            <p:cNvGrpSpPr/>
            <p:nvPr/>
          </p:nvGrpSpPr>
          <p:grpSpPr>
            <a:xfrm>
              <a:off x="55652041" y="4190297"/>
              <a:ext cx="3132175" cy="1682211"/>
              <a:chOff x="27482932" y="4067355"/>
              <a:chExt cx="3132175" cy="1682211"/>
            </a:xfrm>
          </p:grpSpPr>
          <p:sp>
            <p:nvSpPr>
              <p:cNvPr id="85" name="TextBox 84">
                <a:extLst>
                  <a:ext uri="{FF2B5EF4-FFF2-40B4-BE49-F238E27FC236}">
                    <a16:creationId xmlns:a16="http://schemas.microsoft.com/office/drawing/2014/main" id="{3C5B63A6-328D-AAB8-0979-A04DD18DE79D}"/>
                  </a:ext>
                </a:extLst>
              </p:cNvPr>
              <p:cNvSpPr txBox="1"/>
              <p:nvPr/>
            </p:nvSpPr>
            <p:spPr>
              <a:xfrm>
                <a:off x="27482932" y="4349183"/>
                <a:ext cx="3132175" cy="1400383"/>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Represents the heart rate  treated as continuous due to the large number of possible values.</a:t>
                </a:r>
                <a:endParaRPr lang="en-IN" sz="1700" b="0" dirty="0">
                  <a:solidFill>
                    <a:srgbClr val="595959"/>
                  </a:solidFill>
                  <a:effectLst/>
                  <a:latin typeface="Avenir Next" panose="020B0503020202020204" pitchFamily="34" charset="0"/>
                </a:endParaRPr>
              </a:p>
            </p:txBody>
          </p:sp>
          <p:sp>
            <p:nvSpPr>
              <p:cNvPr id="86" name="TextBox 85">
                <a:extLst>
                  <a:ext uri="{FF2B5EF4-FFF2-40B4-BE49-F238E27FC236}">
                    <a16:creationId xmlns:a16="http://schemas.microsoft.com/office/drawing/2014/main" id="{9AEEF5EB-C41F-6669-3805-7A58D886951E}"/>
                  </a:ext>
                </a:extLst>
              </p:cNvPr>
              <p:cNvSpPr txBox="1"/>
              <p:nvPr/>
            </p:nvSpPr>
            <p:spPr>
              <a:xfrm>
                <a:off x="28502739" y="4067355"/>
                <a:ext cx="1058588"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Glucose</a:t>
                </a:r>
                <a:endParaRPr lang="en-IN" sz="1700" b="0" dirty="0">
                  <a:solidFill>
                    <a:srgbClr val="595959"/>
                  </a:solidFill>
                  <a:effectLst/>
                  <a:latin typeface="Avenir Next" panose="020B0503020202020204" pitchFamily="34" charset="0"/>
                </a:endParaRPr>
              </a:p>
            </p:txBody>
          </p:sp>
        </p:grpSp>
        <p:grpSp>
          <p:nvGrpSpPr>
            <p:cNvPr id="87" name="Group 86">
              <a:extLst>
                <a:ext uri="{FF2B5EF4-FFF2-40B4-BE49-F238E27FC236}">
                  <a16:creationId xmlns:a16="http://schemas.microsoft.com/office/drawing/2014/main" id="{26B2435A-E7AF-6677-6EBB-882B88617ECE}"/>
                </a:ext>
              </a:extLst>
            </p:cNvPr>
            <p:cNvGrpSpPr/>
            <p:nvPr/>
          </p:nvGrpSpPr>
          <p:grpSpPr>
            <a:xfrm>
              <a:off x="-3126964" y="4190297"/>
              <a:ext cx="2889782" cy="1409716"/>
              <a:chOff x="27482933" y="4078240"/>
              <a:chExt cx="2889782" cy="1409716"/>
            </a:xfrm>
          </p:grpSpPr>
          <p:sp>
            <p:nvSpPr>
              <p:cNvPr id="88" name="TextBox 87">
                <a:extLst>
                  <a:ext uri="{FF2B5EF4-FFF2-40B4-BE49-F238E27FC236}">
                    <a16:creationId xmlns:a16="http://schemas.microsoft.com/office/drawing/2014/main" id="{6DB733A7-8685-6225-B771-FAABA4E482EF}"/>
                  </a:ext>
                </a:extLst>
              </p:cNvPr>
              <p:cNvSpPr txBox="1"/>
              <p:nvPr/>
            </p:nvSpPr>
            <p:spPr>
              <a:xfrm>
                <a:off x="27482933" y="4349183"/>
                <a:ext cx="2889782" cy="1138773"/>
              </a:xfrm>
              <a:prstGeom prst="rect">
                <a:avLst/>
              </a:prstGeom>
              <a:noFill/>
            </p:spPr>
            <p:txBody>
              <a:bodyPr wrap="square" rtlCol="0">
                <a:spAutoFit/>
              </a:bodyPr>
              <a:lstStyle/>
              <a:p>
                <a:pPr rtl="0">
                  <a:spcBef>
                    <a:spcPts val="0"/>
                  </a:spcBef>
                  <a:spcAft>
                    <a:spcPts val="0"/>
                  </a:spcAft>
                </a:pPr>
                <a:r>
                  <a:rPr lang="en-IN" sz="1700" b="0" i="0" u="none" strike="noStrike" dirty="0">
                    <a:solidFill>
                      <a:srgbClr val="595959"/>
                    </a:solidFill>
                    <a:effectLst/>
                    <a:latin typeface="Avenir Next" panose="020B0503020202020204" pitchFamily="34" charset="0"/>
                  </a:rPr>
                  <a:t>Binary Variables</a:t>
                </a:r>
              </a:p>
              <a:p>
                <a:pPr rtl="0">
                  <a:spcBef>
                    <a:spcPts val="0"/>
                  </a:spcBef>
                  <a:spcAft>
                    <a:spcPts val="0"/>
                  </a:spcAft>
                </a:pPr>
                <a:r>
                  <a:rPr lang="en-IN" sz="1700" b="0" i="0" u="none" strike="noStrike" dirty="0">
                    <a:solidFill>
                      <a:srgbClr val="595959"/>
                    </a:solidFill>
                    <a:effectLst/>
                    <a:latin typeface="Avenir Next" panose="020B0503020202020204" pitchFamily="34" charset="0"/>
                  </a:rPr>
                  <a:t>Binary Variable indicating the presence (1) or absence(0) of CHD risk.</a:t>
                </a:r>
                <a:endParaRPr lang="en-IN" sz="1700" b="0" dirty="0">
                  <a:solidFill>
                    <a:srgbClr val="595959"/>
                  </a:solidFill>
                  <a:effectLst/>
                  <a:latin typeface="Avenir Next" panose="020B0503020202020204" pitchFamily="34" charset="0"/>
                </a:endParaRPr>
              </a:p>
            </p:txBody>
          </p:sp>
          <p:sp>
            <p:nvSpPr>
              <p:cNvPr id="89" name="TextBox 88">
                <a:extLst>
                  <a:ext uri="{FF2B5EF4-FFF2-40B4-BE49-F238E27FC236}">
                    <a16:creationId xmlns:a16="http://schemas.microsoft.com/office/drawing/2014/main" id="{2ED26CCD-5469-B800-1C87-44B2E06EE32A}"/>
                  </a:ext>
                </a:extLst>
              </p:cNvPr>
              <p:cNvSpPr txBox="1"/>
              <p:nvPr/>
            </p:nvSpPr>
            <p:spPr>
              <a:xfrm>
                <a:off x="28069033" y="4078240"/>
                <a:ext cx="2164340"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CHD - 10 Year Risk</a:t>
                </a:r>
                <a:endParaRPr lang="en-IN" sz="1700" b="0" dirty="0">
                  <a:effectLst/>
                  <a:latin typeface="Avenir Next" panose="020B0503020202020204" pitchFamily="34" charset="0"/>
                </a:endParaRPr>
              </a:p>
            </p:txBody>
          </p:sp>
        </p:grpSp>
      </p:grpSp>
      <p:grpSp>
        <p:nvGrpSpPr>
          <p:cNvPr id="200" name="Group 199">
            <a:extLst>
              <a:ext uri="{FF2B5EF4-FFF2-40B4-BE49-F238E27FC236}">
                <a16:creationId xmlns:a16="http://schemas.microsoft.com/office/drawing/2014/main" id="{6F6ECEF0-05C2-05CB-2A3F-F84C4C2F6EF8}"/>
              </a:ext>
            </a:extLst>
          </p:cNvPr>
          <p:cNvGrpSpPr/>
          <p:nvPr/>
        </p:nvGrpSpPr>
        <p:grpSpPr>
          <a:xfrm>
            <a:off x="750277" y="773722"/>
            <a:ext cx="6031522" cy="1247146"/>
            <a:chOff x="750277" y="773722"/>
            <a:chExt cx="6031522" cy="1247146"/>
          </a:xfrm>
        </p:grpSpPr>
        <p:sp>
          <p:nvSpPr>
            <p:cNvPr id="201" name="TextBox 200">
              <a:extLst>
                <a:ext uri="{FF2B5EF4-FFF2-40B4-BE49-F238E27FC236}">
                  <a16:creationId xmlns:a16="http://schemas.microsoft.com/office/drawing/2014/main" id="{1F363AFE-6CE9-9781-C362-D4F709993997}"/>
                </a:ext>
              </a:extLst>
            </p:cNvPr>
            <p:cNvSpPr txBox="1"/>
            <p:nvPr/>
          </p:nvSpPr>
          <p:spPr>
            <a:xfrm>
              <a:off x="750277" y="773722"/>
              <a:ext cx="6031522" cy="707886"/>
            </a:xfrm>
            <a:prstGeom prst="rect">
              <a:avLst/>
            </a:prstGeom>
            <a:noFill/>
          </p:spPr>
          <p:txBody>
            <a:bodyPr wrap="square" rtlCol="0">
              <a:spAutoFit/>
            </a:bodyPr>
            <a:lstStyle/>
            <a:p>
              <a:r>
                <a:rPr lang="en-US" sz="4000" dirty="0">
                  <a:latin typeface="Avenir Next" panose="020B0503020202020204" pitchFamily="34" charset="0"/>
                </a:rPr>
                <a:t>GETTING TO KNOW THE</a:t>
              </a:r>
            </a:p>
          </p:txBody>
        </p:sp>
        <p:sp>
          <p:nvSpPr>
            <p:cNvPr id="202" name="TextBox 201">
              <a:extLst>
                <a:ext uri="{FF2B5EF4-FFF2-40B4-BE49-F238E27FC236}">
                  <a16:creationId xmlns:a16="http://schemas.microsoft.com/office/drawing/2014/main" id="{2A16E8F8-0504-B676-4A07-F156F27D474D}"/>
                </a:ext>
              </a:extLst>
            </p:cNvPr>
            <p:cNvSpPr txBox="1"/>
            <p:nvPr/>
          </p:nvSpPr>
          <p:spPr>
            <a:xfrm>
              <a:off x="750277" y="1312982"/>
              <a:ext cx="2450123" cy="707886"/>
            </a:xfrm>
            <a:prstGeom prst="rect">
              <a:avLst/>
            </a:prstGeom>
            <a:noFill/>
          </p:spPr>
          <p:txBody>
            <a:bodyPr wrap="square" rtlCol="0">
              <a:spAutoFit/>
            </a:bodyPr>
            <a:lstStyle/>
            <a:p>
              <a:r>
                <a:rPr lang="en-US" sz="4000" b="1" dirty="0">
                  <a:latin typeface="Avenir Next" panose="020B0503020202020204" pitchFamily="34" charset="0"/>
                </a:rPr>
                <a:t>DATASET</a:t>
              </a:r>
            </a:p>
          </p:txBody>
        </p:sp>
      </p:grpSp>
      <p:grpSp>
        <p:nvGrpSpPr>
          <p:cNvPr id="231" name="Group 230">
            <a:extLst>
              <a:ext uri="{FF2B5EF4-FFF2-40B4-BE49-F238E27FC236}">
                <a16:creationId xmlns:a16="http://schemas.microsoft.com/office/drawing/2014/main" id="{C5477187-48DC-B8FF-E7F2-5FED348BB418}"/>
              </a:ext>
            </a:extLst>
          </p:cNvPr>
          <p:cNvGrpSpPr/>
          <p:nvPr/>
        </p:nvGrpSpPr>
        <p:grpSpPr>
          <a:xfrm>
            <a:off x="-18316020" y="2561843"/>
            <a:ext cx="39236040" cy="745791"/>
            <a:chOff x="-23532255" y="2582625"/>
            <a:chExt cx="39236040" cy="745791"/>
          </a:xfrm>
        </p:grpSpPr>
        <p:cxnSp>
          <p:nvCxnSpPr>
            <p:cNvPr id="49" name="Straight Connector 48">
              <a:extLst>
                <a:ext uri="{FF2B5EF4-FFF2-40B4-BE49-F238E27FC236}">
                  <a16:creationId xmlns:a16="http://schemas.microsoft.com/office/drawing/2014/main" id="{31FD9DBA-B33C-ADC9-B78F-C1694A14B288}"/>
                </a:ext>
              </a:extLst>
            </p:cNvPr>
            <p:cNvCxnSpPr>
              <a:cxnSpLocks/>
            </p:cNvCxnSpPr>
            <p:nvPr/>
          </p:nvCxnSpPr>
          <p:spPr>
            <a:xfrm>
              <a:off x="-23532255" y="2942625"/>
              <a:ext cx="37723864" cy="0"/>
            </a:xfrm>
            <a:prstGeom prst="line">
              <a:avLst/>
            </a:prstGeom>
            <a:ln w="25400" cap="sq">
              <a:prstDash val="dash"/>
            </a:ln>
          </p:spPr>
          <p:style>
            <a:lnRef idx="3">
              <a:schemeClr val="dk1"/>
            </a:lnRef>
            <a:fillRef idx="0">
              <a:schemeClr val="dk1"/>
            </a:fillRef>
            <a:effectRef idx="2">
              <a:schemeClr val="dk1"/>
            </a:effectRef>
            <a:fontRef idx="minor">
              <a:schemeClr val="tx1"/>
            </a:fontRef>
          </p:style>
        </p:cxnSp>
        <p:grpSp>
          <p:nvGrpSpPr>
            <p:cNvPr id="13" name="Group 12">
              <a:extLst>
                <a:ext uri="{FF2B5EF4-FFF2-40B4-BE49-F238E27FC236}">
                  <a16:creationId xmlns:a16="http://schemas.microsoft.com/office/drawing/2014/main" id="{D871DAD5-490B-6125-DB51-170D2DCFF794}"/>
                </a:ext>
              </a:extLst>
            </p:cNvPr>
            <p:cNvGrpSpPr/>
            <p:nvPr/>
          </p:nvGrpSpPr>
          <p:grpSpPr>
            <a:xfrm>
              <a:off x="2248616" y="2582625"/>
              <a:ext cx="720000" cy="720000"/>
              <a:chOff x="9325624" y="2471014"/>
              <a:chExt cx="720000" cy="720000"/>
            </a:xfrm>
          </p:grpSpPr>
          <p:sp>
            <p:nvSpPr>
              <p:cNvPr id="151" name="Oval 150">
                <a:extLst>
                  <a:ext uri="{FF2B5EF4-FFF2-40B4-BE49-F238E27FC236}">
                    <a16:creationId xmlns:a16="http://schemas.microsoft.com/office/drawing/2014/main" id="{D4FBD9A5-B067-4786-6F6D-D88517D03A75}"/>
                  </a:ext>
                </a:extLst>
              </p:cNvPr>
              <p:cNvSpPr/>
              <p:nvPr/>
            </p:nvSpPr>
            <p:spPr>
              <a:xfrm>
                <a:off x="9325624" y="2471014"/>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pic>
            <p:nvPicPr>
              <p:cNvPr id="152" name="Picture 151" descr="A black and white image of a couple of circles&#10;&#10;Description automatically generated">
                <a:extLst>
                  <a:ext uri="{FF2B5EF4-FFF2-40B4-BE49-F238E27FC236}">
                    <a16:creationId xmlns:a16="http://schemas.microsoft.com/office/drawing/2014/main" id="{BACB1B9D-8416-85C6-FFEF-7F0BA8620409}"/>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85000"/>
                        </a14:imgEffect>
                      </a14:imgLayer>
                    </a14:imgProps>
                  </a:ext>
                </a:extLst>
              </a:blip>
              <a:stretch>
                <a:fillRect/>
              </a:stretch>
            </p:blipFill>
            <p:spPr>
              <a:xfrm>
                <a:off x="9539863" y="2606203"/>
                <a:ext cx="315946" cy="444837"/>
              </a:xfrm>
              <a:prstGeom prst="rect">
                <a:avLst/>
              </a:prstGeom>
            </p:spPr>
          </p:pic>
        </p:grpSp>
        <p:grpSp>
          <p:nvGrpSpPr>
            <p:cNvPr id="14" name="Group 13">
              <a:extLst>
                <a:ext uri="{FF2B5EF4-FFF2-40B4-BE49-F238E27FC236}">
                  <a16:creationId xmlns:a16="http://schemas.microsoft.com/office/drawing/2014/main" id="{789CE624-8E6E-AC1B-D0F8-F576B3374070}"/>
                </a:ext>
              </a:extLst>
            </p:cNvPr>
            <p:cNvGrpSpPr/>
            <p:nvPr/>
          </p:nvGrpSpPr>
          <p:grpSpPr>
            <a:xfrm>
              <a:off x="532064" y="2582625"/>
              <a:ext cx="720000" cy="720000"/>
              <a:chOff x="3927371" y="2471014"/>
              <a:chExt cx="720000" cy="720000"/>
            </a:xfrm>
          </p:grpSpPr>
          <p:sp>
            <p:nvSpPr>
              <p:cNvPr id="149" name="Oval 148">
                <a:extLst>
                  <a:ext uri="{FF2B5EF4-FFF2-40B4-BE49-F238E27FC236}">
                    <a16:creationId xmlns:a16="http://schemas.microsoft.com/office/drawing/2014/main" id="{EAF69027-6B13-E02C-F042-7AAA8595C87C}"/>
                  </a:ext>
                </a:extLst>
              </p:cNvPr>
              <p:cNvSpPr/>
              <p:nvPr/>
            </p:nvSpPr>
            <p:spPr>
              <a:xfrm>
                <a:off x="3927371" y="2471014"/>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pic>
            <p:nvPicPr>
              <p:cNvPr id="150" name="Picture 149" descr="A black background with a black square&#10;&#10;Description automatically generated with medium confidence">
                <a:extLst>
                  <a:ext uri="{FF2B5EF4-FFF2-40B4-BE49-F238E27FC236}">
                    <a16:creationId xmlns:a16="http://schemas.microsoft.com/office/drawing/2014/main" id="{F7C5967D-BCB6-83DC-15F9-318ECF19FF2B}"/>
                  </a:ext>
                </a:extLst>
              </p:cNvPr>
              <p:cNvPicPr>
                <a:picLocks noChangeAspect="1"/>
              </p:cNvPicPr>
              <p:nvPr/>
            </p:nvPicPr>
            <p:blipFill>
              <a:blip r:embed="rId4"/>
              <a:stretch>
                <a:fillRect/>
              </a:stretch>
            </p:blipFill>
            <p:spPr>
              <a:xfrm>
                <a:off x="4074441" y="2597844"/>
                <a:ext cx="416279" cy="442206"/>
              </a:xfrm>
              <a:prstGeom prst="rect">
                <a:avLst/>
              </a:prstGeom>
            </p:spPr>
          </p:pic>
        </p:grpSp>
        <p:grpSp>
          <p:nvGrpSpPr>
            <p:cNvPr id="15" name="Group 14">
              <a:extLst>
                <a:ext uri="{FF2B5EF4-FFF2-40B4-BE49-F238E27FC236}">
                  <a16:creationId xmlns:a16="http://schemas.microsoft.com/office/drawing/2014/main" id="{985601D8-EDBE-62D0-B8F6-D964DFEA3D7C}"/>
                </a:ext>
              </a:extLst>
            </p:cNvPr>
            <p:cNvGrpSpPr/>
            <p:nvPr/>
          </p:nvGrpSpPr>
          <p:grpSpPr>
            <a:xfrm>
              <a:off x="-1184488" y="2582625"/>
              <a:ext cx="720000" cy="720000"/>
              <a:chOff x="2146376" y="2471014"/>
              <a:chExt cx="720000" cy="720000"/>
            </a:xfrm>
          </p:grpSpPr>
          <p:sp>
            <p:nvSpPr>
              <p:cNvPr id="147" name="Oval 146">
                <a:extLst>
                  <a:ext uri="{FF2B5EF4-FFF2-40B4-BE49-F238E27FC236}">
                    <a16:creationId xmlns:a16="http://schemas.microsoft.com/office/drawing/2014/main" id="{51F6ECFF-C53D-D56E-F529-BF01630B98B1}"/>
                  </a:ext>
                </a:extLst>
              </p:cNvPr>
              <p:cNvSpPr/>
              <p:nvPr/>
            </p:nvSpPr>
            <p:spPr>
              <a:xfrm>
                <a:off x="2146376" y="2471014"/>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pic>
            <p:nvPicPr>
              <p:cNvPr id="148" name="Picture 147" descr="A white and black logo&#10;&#10;Description automatically generated with medium confidence">
                <a:extLst>
                  <a:ext uri="{FF2B5EF4-FFF2-40B4-BE49-F238E27FC236}">
                    <a16:creationId xmlns:a16="http://schemas.microsoft.com/office/drawing/2014/main" id="{0679453C-FEA5-0742-95C4-CF481146AD03}"/>
                  </a:ext>
                </a:extLst>
              </p:cNvPr>
              <p:cNvPicPr>
                <a:picLocks noChangeAspect="1"/>
              </p:cNvPicPr>
              <p:nvPr/>
            </p:nvPicPr>
            <p:blipFill>
              <a:blip r:embed="rId5">
                <a:biLevel thresh="75000"/>
              </a:blip>
              <a:stretch>
                <a:fillRect/>
              </a:stretch>
            </p:blipFill>
            <p:spPr>
              <a:xfrm>
                <a:off x="2260601" y="2595967"/>
                <a:ext cx="477520" cy="483782"/>
              </a:xfrm>
              <a:prstGeom prst="rect">
                <a:avLst/>
              </a:prstGeom>
            </p:spPr>
          </p:pic>
        </p:grpSp>
        <p:grpSp>
          <p:nvGrpSpPr>
            <p:cNvPr id="17" name="Group 16">
              <a:extLst>
                <a:ext uri="{FF2B5EF4-FFF2-40B4-BE49-F238E27FC236}">
                  <a16:creationId xmlns:a16="http://schemas.microsoft.com/office/drawing/2014/main" id="{95FFCE34-9F11-ED36-3FFC-C341EDB887F9}"/>
                </a:ext>
              </a:extLst>
            </p:cNvPr>
            <p:cNvGrpSpPr/>
            <p:nvPr/>
          </p:nvGrpSpPr>
          <p:grpSpPr>
            <a:xfrm>
              <a:off x="-2930438" y="2582625"/>
              <a:ext cx="749398" cy="720000"/>
              <a:chOff x="11031693" y="2492638"/>
              <a:chExt cx="749398" cy="720000"/>
            </a:xfrm>
          </p:grpSpPr>
          <p:sp>
            <p:nvSpPr>
              <p:cNvPr id="145" name="Oval 144">
                <a:extLst>
                  <a:ext uri="{FF2B5EF4-FFF2-40B4-BE49-F238E27FC236}">
                    <a16:creationId xmlns:a16="http://schemas.microsoft.com/office/drawing/2014/main" id="{86473C52-F1F0-2193-4FD4-C166BBFC8EA4}"/>
                  </a:ext>
                </a:extLst>
              </p:cNvPr>
              <p:cNvSpPr/>
              <p:nvPr/>
            </p:nvSpPr>
            <p:spPr>
              <a:xfrm>
                <a:off x="11031693" y="2492638"/>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pic>
            <p:nvPicPr>
              <p:cNvPr id="146" name="Picture 145" descr="A cigarette with smoke coming out of it&#10;&#10;Description automatically generated">
                <a:extLst>
                  <a:ext uri="{FF2B5EF4-FFF2-40B4-BE49-F238E27FC236}">
                    <a16:creationId xmlns:a16="http://schemas.microsoft.com/office/drawing/2014/main" id="{057C9F4F-3927-DADD-58D3-D15E77151AD5}"/>
                  </a:ext>
                </a:extLst>
              </p:cNvPr>
              <p:cNvPicPr>
                <a:picLocks noChangeAspect="1"/>
              </p:cNvPicPr>
              <p:nvPr/>
            </p:nvPicPr>
            <p:blipFill>
              <a:blip r:embed="rId6"/>
              <a:stretch>
                <a:fillRect/>
              </a:stretch>
            </p:blipFill>
            <p:spPr>
              <a:xfrm>
                <a:off x="11112298" y="2541917"/>
                <a:ext cx="668793" cy="584716"/>
              </a:xfrm>
              <a:prstGeom prst="rect">
                <a:avLst/>
              </a:prstGeom>
            </p:spPr>
          </p:pic>
        </p:grpSp>
        <p:grpSp>
          <p:nvGrpSpPr>
            <p:cNvPr id="18" name="Group 17">
              <a:extLst>
                <a:ext uri="{FF2B5EF4-FFF2-40B4-BE49-F238E27FC236}">
                  <a16:creationId xmlns:a16="http://schemas.microsoft.com/office/drawing/2014/main" id="{3D1211F1-AFD2-78D7-7CC8-DDDBE58E056A}"/>
                </a:ext>
              </a:extLst>
            </p:cNvPr>
            <p:cNvGrpSpPr/>
            <p:nvPr/>
          </p:nvGrpSpPr>
          <p:grpSpPr>
            <a:xfrm>
              <a:off x="-6378083" y="2582625"/>
              <a:ext cx="720000" cy="720000"/>
              <a:chOff x="14505459" y="2533035"/>
              <a:chExt cx="720000" cy="720000"/>
            </a:xfrm>
          </p:grpSpPr>
          <p:sp>
            <p:nvSpPr>
              <p:cNvPr id="142" name="Oval 141">
                <a:extLst>
                  <a:ext uri="{FF2B5EF4-FFF2-40B4-BE49-F238E27FC236}">
                    <a16:creationId xmlns:a16="http://schemas.microsoft.com/office/drawing/2014/main" id="{3609D2E8-649A-7638-E509-73A606E1FAE8}"/>
                  </a:ext>
                </a:extLst>
              </p:cNvPr>
              <p:cNvSpPr/>
              <p:nvPr/>
            </p:nvSpPr>
            <p:spPr>
              <a:xfrm>
                <a:off x="14505459" y="25330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44" name="TextBox 143">
                <a:extLst>
                  <a:ext uri="{FF2B5EF4-FFF2-40B4-BE49-F238E27FC236}">
                    <a16:creationId xmlns:a16="http://schemas.microsoft.com/office/drawing/2014/main" id="{2FB37843-B003-4312-6A71-20F15BC2B10D}"/>
                  </a:ext>
                </a:extLst>
              </p:cNvPr>
              <p:cNvSpPr txBox="1"/>
              <p:nvPr/>
            </p:nvSpPr>
            <p:spPr>
              <a:xfrm>
                <a:off x="14632352" y="2743995"/>
                <a:ext cx="539074" cy="369332"/>
              </a:xfrm>
              <a:prstGeom prst="rect">
                <a:avLst/>
              </a:prstGeom>
              <a:noFill/>
            </p:spPr>
            <p:txBody>
              <a:bodyPr wrap="square" rtlCol="0">
                <a:spAutoFit/>
              </a:bodyPr>
              <a:lstStyle/>
              <a:p>
                <a:r>
                  <a:rPr lang="en-US" b="1" dirty="0">
                    <a:latin typeface="Avenir Next" panose="020B0503020202020204" pitchFamily="34" charset="0"/>
                  </a:rPr>
                  <a:t>BP</a:t>
                </a:r>
              </a:p>
            </p:txBody>
          </p:sp>
        </p:grpSp>
        <p:grpSp>
          <p:nvGrpSpPr>
            <p:cNvPr id="23" name="Group 22">
              <a:extLst>
                <a:ext uri="{FF2B5EF4-FFF2-40B4-BE49-F238E27FC236}">
                  <a16:creationId xmlns:a16="http://schemas.microsoft.com/office/drawing/2014/main" id="{8A30FD41-FD8A-EAF8-E3E0-15865C64A83B}"/>
                </a:ext>
              </a:extLst>
            </p:cNvPr>
            <p:cNvGrpSpPr/>
            <p:nvPr/>
          </p:nvGrpSpPr>
          <p:grpSpPr>
            <a:xfrm>
              <a:off x="-8268305" y="2582625"/>
              <a:ext cx="893670" cy="720000"/>
              <a:chOff x="16284347" y="2533035"/>
              <a:chExt cx="893670" cy="720000"/>
            </a:xfrm>
          </p:grpSpPr>
          <p:sp>
            <p:nvSpPr>
              <p:cNvPr id="137" name="Oval 136">
                <a:extLst>
                  <a:ext uri="{FF2B5EF4-FFF2-40B4-BE49-F238E27FC236}">
                    <a16:creationId xmlns:a16="http://schemas.microsoft.com/office/drawing/2014/main" id="{89415DF4-C65F-C6ED-26B4-61FD1A23A13A}"/>
                  </a:ext>
                </a:extLst>
              </p:cNvPr>
              <p:cNvSpPr/>
              <p:nvPr/>
            </p:nvSpPr>
            <p:spPr>
              <a:xfrm>
                <a:off x="16333082" y="25330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38" name="TextBox 137">
                <a:extLst>
                  <a:ext uri="{FF2B5EF4-FFF2-40B4-BE49-F238E27FC236}">
                    <a16:creationId xmlns:a16="http://schemas.microsoft.com/office/drawing/2014/main" id="{C3483A1B-223D-17E9-5BBD-E70CEB331582}"/>
                  </a:ext>
                </a:extLst>
              </p:cNvPr>
              <p:cNvSpPr txBox="1"/>
              <p:nvPr/>
            </p:nvSpPr>
            <p:spPr>
              <a:xfrm>
                <a:off x="16284347" y="2744153"/>
                <a:ext cx="893670" cy="307777"/>
              </a:xfrm>
              <a:prstGeom prst="rect">
                <a:avLst/>
              </a:prstGeom>
              <a:noFill/>
            </p:spPr>
            <p:txBody>
              <a:bodyPr wrap="square" rtlCol="0">
                <a:spAutoFit/>
              </a:bodyPr>
              <a:lstStyle/>
              <a:p>
                <a:r>
                  <a:rPr lang="en-US" sz="1400" b="1" dirty="0">
                    <a:latin typeface="Avenir Next" panose="020B0503020202020204" pitchFamily="34" charset="0"/>
                  </a:rPr>
                  <a:t>STROKE</a:t>
                </a:r>
              </a:p>
            </p:txBody>
          </p:sp>
        </p:grpSp>
        <p:grpSp>
          <p:nvGrpSpPr>
            <p:cNvPr id="58" name="Group 57">
              <a:extLst>
                <a:ext uri="{FF2B5EF4-FFF2-40B4-BE49-F238E27FC236}">
                  <a16:creationId xmlns:a16="http://schemas.microsoft.com/office/drawing/2014/main" id="{7292193D-CCDD-4BE4-BCB4-48497EF23C35}"/>
                </a:ext>
              </a:extLst>
            </p:cNvPr>
            <p:cNvGrpSpPr/>
            <p:nvPr/>
          </p:nvGrpSpPr>
          <p:grpSpPr>
            <a:xfrm>
              <a:off x="-11872133" y="2582625"/>
              <a:ext cx="890724" cy="720000"/>
              <a:chOff x="14572256" y="2546398"/>
              <a:chExt cx="890724" cy="720000"/>
            </a:xfrm>
          </p:grpSpPr>
          <p:sp>
            <p:nvSpPr>
              <p:cNvPr id="135" name="Oval 134">
                <a:extLst>
                  <a:ext uri="{FF2B5EF4-FFF2-40B4-BE49-F238E27FC236}">
                    <a16:creationId xmlns:a16="http://schemas.microsoft.com/office/drawing/2014/main" id="{3DBBFD11-CE74-BD85-6541-39E3388128A8}"/>
                  </a:ext>
                </a:extLst>
              </p:cNvPr>
              <p:cNvSpPr/>
              <p:nvPr/>
            </p:nvSpPr>
            <p:spPr>
              <a:xfrm>
                <a:off x="14642072" y="2546398"/>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36" name="TextBox 135">
                <a:extLst>
                  <a:ext uri="{FF2B5EF4-FFF2-40B4-BE49-F238E27FC236}">
                    <a16:creationId xmlns:a16="http://schemas.microsoft.com/office/drawing/2014/main" id="{22C6ABAE-B4E2-5B9E-053D-1030191EA11D}"/>
                  </a:ext>
                </a:extLst>
              </p:cNvPr>
              <p:cNvSpPr txBox="1"/>
              <p:nvPr/>
            </p:nvSpPr>
            <p:spPr>
              <a:xfrm>
                <a:off x="14572256" y="2772519"/>
                <a:ext cx="890724" cy="292388"/>
              </a:xfrm>
              <a:prstGeom prst="rect">
                <a:avLst/>
              </a:prstGeom>
              <a:noFill/>
            </p:spPr>
            <p:txBody>
              <a:bodyPr wrap="square" rtlCol="0">
                <a:spAutoFit/>
              </a:bodyPr>
              <a:lstStyle/>
              <a:p>
                <a:r>
                  <a:rPr lang="en-US" sz="1300" dirty="0">
                    <a:latin typeface="Avenir Next" panose="020B0503020202020204" pitchFamily="34" charset="0"/>
                  </a:rPr>
                  <a:t>Diabetes</a:t>
                </a:r>
              </a:p>
            </p:txBody>
          </p:sp>
        </p:grpSp>
        <p:grpSp>
          <p:nvGrpSpPr>
            <p:cNvPr id="59" name="Group 58">
              <a:extLst>
                <a:ext uri="{FF2B5EF4-FFF2-40B4-BE49-F238E27FC236}">
                  <a16:creationId xmlns:a16="http://schemas.microsoft.com/office/drawing/2014/main" id="{D5096E78-2C8A-24C7-E1BB-B74C622ADF35}"/>
                </a:ext>
              </a:extLst>
            </p:cNvPr>
            <p:cNvGrpSpPr/>
            <p:nvPr/>
          </p:nvGrpSpPr>
          <p:grpSpPr>
            <a:xfrm>
              <a:off x="-9984857" y="2582625"/>
              <a:ext cx="720000" cy="720000"/>
              <a:chOff x="14642072" y="2546398"/>
              <a:chExt cx="720000" cy="720000"/>
            </a:xfrm>
          </p:grpSpPr>
          <p:sp>
            <p:nvSpPr>
              <p:cNvPr id="128" name="Oval 127">
                <a:extLst>
                  <a:ext uri="{FF2B5EF4-FFF2-40B4-BE49-F238E27FC236}">
                    <a16:creationId xmlns:a16="http://schemas.microsoft.com/office/drawing/2014/main" id="{C1DDAAD0-9C4F-D51B-DC61-9A8139FB1AD9}"/>
                  </a:ext>
                </a:extLst>
              </p:cNvPr>
              <p:cNvSpPr/>
              <p:nvPr/>
            </p:nvSpPr>
            <p:spPr>
              <a:xfrm>
                <a:off x="14642072" y="2546398"/>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29" name="TextBox 128">
                <a:extLst>
                  <a:ext uri="{FF2B5EF4-FFF2-40B4-BE49-F238E27FC236}">
                    <a16:creationId xmlns:a16="http://schemas.microsoft.com/office/drawing/2014/main" id="{272D2DAC-FA32-8CEF-A2D0-915D62351EC0}"/>
                  </a:ext>
                </a:extLst>
              </p:cNvPr>
              <p:cNvSpPr txBox="1"/>
              <p:nvPr/>
            </p:nvSpPr>
            <p:spPr>
              <a:xfrm>
                <a:off x="14733289" y="2795174"/>
                <a:ext cx="618052" cy="323165"/>
              </a:xfrm>
              <a:prstGeom prst="rect">
                <a:avLst/>
              </a:prstGeom>
              <a:noFill/>
            </p:spPr>
            <p:txBody>
              <a:bodyPr wrap="square" rtlCol="0">
                <a:spAutoFit/>
              </a:bodyPr>
              <a:lstStyle/>
              <a:p>
                <a:r>
                  <a:rPr lang="en-US" sz="1500" b="1" dirty="0">
                    <a:latin typeface="Avenir Next" panose="020B0503020202020204" pitchFamily="34" charset="0"/>
                  </a:rPr>
                  <a:t>HYP</a:t>
                </a:r>
              </a:p>
            </p:txBody>
          </p:sp>
        </p:grpSp>
        <p:grpSp>
          <p:nvGrpSpPr>
            <p:cNvPr id="60" name="Group 59">
              <a:extLst>
                <a:ext uri="{FF2B5EF4-FFF2-40B4-BE49-F238E27FC236}">
                  <a16:creationId xmlns:a16="http://schemas.microsoft.com/office/drawing/2014/main" id="{43A757DC-F7E9-35BC-1C50-4AA09B4E1660}"/>
                </a:ext>
              </a:extLst>
            </p:cNvPr>
            <p:cNvGrpSpPr/>
            <p:nvPr/>
          </p:nvGrpSpPr>
          <p:grpSpPr>
            <a:xfrm>
              <a:off x="-13588685" y="2582625"/>
              <a:ext cx="720000" cy="720000"/>
              <a:chOff x="14642072" y="2546398"/>
              <a:chExt cx="720000" cy="720000"/>
            </a:xfrm>
          </p:grpSpPr>
          <p:sp>
            <p:nvSpPr>
              <p:cNvPr id="123" name="Oval 122">
                <a:extLst>
                  <a:ext uri="{FF2B5EF4-FFF2-40B4-BE49-F238E27FC236}">
                    <a16:creationId xmlns:a16="http://schemas.microsoft.com/office/drawing/2014/main" id="{BFFE9276-3D91-DC70-16AD-2D8970D8FB9A}"/>
                  </a:ext>
                </a:extLst>
              </p:cNvPr>
              <p:cNvSpPr/>
              <p:nvPr/>
            </p:nvSpPr>
            <p:spPr>
              <a:xfrm>
                <a:off x="14642072" y="2546398"/>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27" name="TextBox 126">
                <a:extLst>
                  <a:ext uri="{FF2B5EF4-FFF2-40B4-BE49-F238E27FC236}">
                    <a16:creationId xmlns:a16="http://schemas.microsoft.com/office/drawing/2014/main" id="{A040C48C-27B8-043E-10C1-7DEEEDE8FD49}"/>
                  </a:ext>
                </a:extLst>
              </p:cNvPr>
              <p:cNvSpPr txBox="1"/>
              <p:nvPr/>
            </p:nvSpPr>
            <p:spPr>
              <a:xfrm>
                <a:off x="14719759" y="2777518"/>
                <a:ext cx="613097" cy="292388"/>
              </a:xfrm>
              <a:prstGeom prst="rect">
                <a:avLst/>
              </a:prstGeom>
              <a:noFill/>
            </p:spPr>
            <p:txBody>
              <a:bodyPr wrap="square" rtlCol="0">
                <a:spAutoFit/>
              </a:bodyPr>
              <a:lstStyle/>
              <a:p>
                <a:r>
                  <a:rPr lang="en-US" sz="1300" b="1" dirty="0">
                    <a:latin typeface="Avenir Next" panose="020B0503020202020204" pitchFamily="34" charset="0"/>
                  </a:rPr>
                  <a:t>Chol.</a:t>
                </a:r>
              </a:p>
            </p:txBody>
          </p:sp>
        </p:grpSp>
        <p:grpSp>
          <p:nvGrpSpPr>
            <p:cNvPr id="90" name="Group 89">
              <a:extLst>
                <a:ext uri="{FF2B5EF4-FFF2-40B4-BE49-F238E27FC236}">
                  <a16:creationId xmlns:a16="http://schemas.microsoft.com/office/drawing/2014/main" id="{5973F9BC-3FA1-D0F4-96D3-302E1B80F507}"/>
                </a:ext>
              </a:extLst>
            </p:cNvPr>
            <p:cNvGrpSpPr/>
            <p:nvPr/>
          </p:nvGrpSpPr>
          <p:grpSpPr>
            <a:xfrm>
              <a:off x="-17264309" y="2582625"/>
              <a:ext cx="879474" cy="720000"/>
              <a:chOff x="25375513" y="2459896"/>
              <a:chExt cx="879474" cy="720000"/>
            </a:xfrm>
          </p:grpSpPr>
          <p:sp>
            <p:nvSpPr>
              <p:cNvPr id="121" name="Oval 120">
                <a:extLst>
                  <a:ext uri="{FF2B5EF4-FFF2-40B4-BE49-F238E27FC236}">
                    <a16:creationId xmlns:a16="http://schemas.microsoft.com/office/drawing/2014/main" id="{BBC923B1-C66B-5884-D443-10D8651360F1}"/>
                  </a:ext>
                </a:extLst>
              </p:cNvPr>
              <p:cNvSpPr/>
              <p:nvPr/>
            </p:nvSpPr>
            <p:spPr>
              <a:xfrm>
                <a:off x="25375513" y="2459896"/>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22" name="TextBox 121">
                <a:extLst>
                  <a:ext uri="{FF2B5EF4-FFF2-40B4-BE49-F238E27FC236}">
                    <a16:creationId xmlns:a16="http://schemas.microsoft.com/office/drawing/2014/main" id="{391D4546-11EC-5F1D-0A84-565DD2B3F72C}"/>
                  </a:ext>
                </a:extLst>
              </p:cNvPr>
              <p:cNvSpPr txBox="1"/>
              <p:nvPr/>
            </p:nvSpPr>
            <p:spPr>
              <a:xfrm>
                <a:off x="25454009" y="2643372"/>
                <a:ext cx="800978" cy="478144"/>
              </a:xfrm>
              <a:prstGeom prst="rect">
                <a:avLst/>
              </a:prstGeom>
              <a:noFill/>
            </p:spPr>
            <p:txBody>
              <a:bodyPr wrap="square" tIns="46800" rtlCol="0">
                <a:spAutoFit/>
              </a:bodyPr>
              <a:lstStyle/>
              <a:p>
                <a:r>
                  <a:rPr lang="en-US" sz="1300" b="1" dirty="0">
                    <a:latin typeface="Avenir Next" panose="020B0503020202020204" pitchFamily="34" charset="0"/>
                  </a:rPr>
                  <a:t>DIAS </a:t>
                </a:r>
                <a:r>
                  <a:rPr lang="en-US" sz="1200" dirty="0">
                    <a:latin typeface="Avenir Next" panose="020B0503020202020204" pitchFamily="34" charset="0"/>
                  </a:rPr>
                  <a:t>BP</a:t>
                </a:r>
              </a:p>
            </p:txBody>
          </p:sp>
        </p:grpSp>
        <p:grpSp>
          <p:nvGrpSpPr>
            <p:cNvPr id="93" name="Group 92">
              <a:extLst>
                <a:ext uri="{FF2B5EF4-FFF2-40B4-BE49-F238E27FC236}">
                  <a16:creationId xmlns:a16="http://schemas.microsoft.com/office/drawing/2014/main" id="{4F46CBCE-8CE9-54B9-B7D8-7A83E8686FE3}"/>
                </a:ext>
              </a:extLst>
            </p:cNvPr>
            <p:cNvGrpSpPr/>
            <p:nvPr/>
          </p:nvGrpSpPr>
          <p:grpSpPr>
            <a:xfrm>
              <a:off x="-18980861" y="2582625"/>
              <a:ext cx="720000" cy="720000"/>
              <a:chOff x="27150973" y="2497996"/>
              <a:chExt cx="720000" cy="720000"/>
            </a:xfrm>
          </p:grpSpPr>
          <p:sp>
            <p:nvSpPr>
              <p:cNvPr id="119" name="Oval 118">
                <a:extLst>
                  <a:ext uri="{FF2B5EF4-FFF2-40B4-BE49-F238E27FC236}">
                    <a16:creationId xmlns:a16="http://schemas.microsoft.com/office/drawing/2014/main" id="{71863504-488A-A4F1-E8F9-69A6C4D13B12}"/>
                  </a:ext>
                </a:extLst>
              </p:cNvPr>
              <p:cNvSpPr/>
              <p:nvPr/>
            </p:nvSpPr>
            <p:spPr>
              <a:xfrm>
                <a:off x="27150973" y="2497996"/>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20" name="TextBox 119">
                <a:extLst>
                  <a:ext uri="{FF2B5EF4-FFF2-40B4-BE49-F238E27FC236}">
                    <a16:creationId xmlns:a16="http://schemas.microsoft.com/office/drawing/2014/main" id="{48B75EFA-08E0-72EC-7A41-96508A823A79}"/>
                  </a:ext>
                </a:extLst>
              </p:cNvPr>
              <p:cNvSpPr txBox="1"/>
              <p:nvPr/>
            </p:nvSpPr>
            <p:spPr>
              <a:xfrm>
                <a:off x="27271579" y="2711802"/>
                <a:ext cx="580124" cy="292388"/>
              </a:xfrm>
              <a:prstGeom prst="rect">
                <a:avLst/>
              </a:prstGeom>
              <a:noFill/>
            </p:spPr>
            <p:txBody>
              <a:bodyPr wrap="square" rtlCol="0">
                <a:spAutoFit/>
              </a:bodyPr>
              <a:lstStyle/>
              <a:p>
                <a:r>
                  <a:rPr lang="en-US" sz="1300" b="1" dirty="0">
                    <a:latin typeface="Avenir Next" panose="020B0503020202020204" pitchFamily="34" charset="0"/>
                  </a:rPr>
                  <a:t>BMI</a:t>
                </a:r>
              </a:p>
            </p:txBody>
          </p:sp>
        </p:grpSp>
        <p:grpSp>
          <p:nvGrpSpPr>
            <p:cNvPr id="96" name="Group 95">
              <a:extLst>
                <a:ext uri="{FF2B5EF4-FFF2-40B4-BE49-F238E27FC236}">
                  <a16:creationId xmlns:a16="http://schemas.microsoft.com/office/drawing/2014/main" id="{3A9093B3-36BE-57A9-3C75-2E38CF657B06}"/>
                </a:ext>
              </a:extLst>
            </p:cNvPr>
            <p:cNvGrpSpPr/>
            <p:nvPr/>
          </p:nvGrpSpPr>
          <p:grpSpPr>
            <a:xfrm>
              <a:off x="-22841423" y="2582625"/>
              <a:ext cx="827171" cy="720000"/>
              <a:chOff x="30510078" y="2469535"/>
              <a:chExt cx="827171" cy="720000"/>
            </a:xfrm>
          </p:grpSpPr>
          <p:sp>
            <p:nvSpPr>
              <p:cNvPr id="115" name="Oval 114">
                <a:extLst>
                  <a:ext uri="{FF2B5EF4-FFF2-40B4-BE49-F238E27FC236}">
                    <a16:creationId xmlns:a16="http://schemas.microsoft.com/office/drawing/2014/main" id="{08BEE699-048A-7C4E-2279-6D937559A6EF}"/>
                  </a:ext>
                </a:extLst>
              </p:cNvPr>
              <p:cNvSpPr/>
              <p:nvPr/>
            </p:nvSpPr>
            <p:spPr>
              <a:xfrm>
                <a:off x="30563663" y="24695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16" name="TextBox 115">
                <a:extLst>
                  <a:ext uri="{FF2B5EF4-FFF2-40B4-BE49-F238E27FC236}">
                    <a16:creationId xmlns:a16="http://schemas.microsoft.com/office/drawing/2014/main" id="{2558610E-F548-ADEA-FA38-E50EE001EF67}"/>
                  </a:ext>
                </a:extLst>
              </p:cNvPr>
              <p:cNvSpPr txBox="1"/>
              <p:nvPr/>
            </p:nvSpPr>
            <p:spPr>
              <a:xfrm>
                <a:off x="30510078" y="2683341"/>
                <a:ext cx="827171" cy="292388"/>
              </a:xfrm>
              <a:prstGeom prst="rect">
                <a:avLst/>
              </a:prstGeom>
              <a:noFill/>
            </p:spPr>
            <p:txBody>
              <a:bodyPr wrap="square" rtlCol="0">
                <a:spAutoFit/>
              </a:bodyPr>
              <a:lstStyle/>
              <a:p>
                <a:r>
                  <a:rPr lang="en-US" sz="1300" b="1" dirty="0">
                    <a:latin typeface="Avenir Next" panose="020B0503020202020204" pitchFamily="34" charset="0"/>
                  </a:rPr>
                  <a:t>Glucose</a:t>
                </a:r>
              </a:p>
            </p:txBody>
          </p:sp>
        </p:grpSp>
        <p:grpSp>
          <p:nvGrpSpPr>
            <p:cNvPr id="98" name="Group 97">
              <a:extLst>
                <a:ext uri="{FF2B5EF4-FFF2-40B4-BE49-F238E27FC236}">
                  <a16:creationId xmlns:a16="http://schemas.microsoft.com/office/drawing/2014/main" id="{2E39250A-5CC4-72CD-9394-6944D7A3A90F}"/>
                </a:ext>
              </a:extLst>
            </p:cNvPr>
            <p:cNvGrpSpPr/>
            <p:nvPr/>
          </p:nvGrpSpPr>
          <p:grpSpPr>
            <a:xfrm>
              <a:off x="-21017700" y="2582625"/>
              <a:ext cx="1040287" cy="720000"/>
              <a:chOff x="30563663" y="2469535"/>
              <a:chExt cx="1040287" cy="720000"/>
            </a:xfrm>
          </p:grpSpPr>
          <p:sp>
            <p:nvSpPr>
              <p:cNvPr id="113" name="Oval 112">
                <a:extLst>
                  <a:ext uri="{FF2B5EF4-FFF2-40B4-BE49-F238E27FC236}">
                    <a16:creationId xmlns:a16="http://schemas.microsoft.com/office/drawing/2014/main" id="{2001FA2C-AA04-1673-7528-3B5215AF82DF}"/>
                  </a:ext>
                </a:extLst>
              </p:cNvPr>
              <p:cNvSpPr/>
              <p:nvPr/>
            </p:nvSpPr>
            <p:spPr>
              <a:xfrm>
                <a:off x="30563663" y="24695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14" name="TextBox 113">
                <a:extLst>
                  <a:ext uri="{FF2B5EF4-FFF2-40B4-BE49-F238E27FC236}">
                    <a16:creationId xmlns:a16="http://schemas.microsoft.com/office/drawing/2014/main" id="{675D9F2E-69A6-03DB-3D56-05A023AC58E1}"/>
                  </a:ext>
                </a:extLst>
              </p:cNvPr>
              <p:cNvSpPr txBox="1"/>
              <p:nvPr/>
            </p:nvSpPr>
            <p:spPr>
              <a:xfrm>
                <a:off x="30630728" y="2619841"/>
                <a:ext cx="973222" cy="492443"/>
              </a:xfrm>
              <a:prstGeom prst="rect">
                <a:avLst/>
              </a:prstGeom>
              <a:noFill/>
            </p:spPr>
            <p:txBody>
              <a:bodyPr wrap="square" rtlCol="0">
                <a:spAutoFit/>
              </a:bodyPr>
              <a:lstStyle/>
              <a:p>
                <a:r>
                  <a:rPr lang="en-US" sz="1300" b="1" dirty="0">
                    <a:latin typeface="Avenir Next" panose="020B0503020202020204" pitchFamily="34" charset="0"/>
                  </a:rPr>
                  <a:t>Heart </a:t>
                </a:r>
              </a:p>
              <a:p>
                <a:r>
                  <a:rPr lang="en-US" sz="1300" dirty="0">
                    <a:latin typeface="Avenir Next" panose="020B0503020202020204" pitchFamily="34" charset="0"/>
                  </a:rPr>
                  <a:t>Rate</a:t>
                </a:r>
              </a:p>
            </p:txBody>
          </p:sp>
        </p:grpSp>
        <p:grpSp>
          <p:nvGrpSpPr>
            <p:cNvPr id="100" name="Group 99">
              <a:extLst>
                <a:ext uri="{FF2B5EF4-FFF2-40B4-BE49-F238E27FC236}">
                  <a16:creationId xmlns:a16="http://schemas.microsoft.com/office/drawing/2014/main" id="{AE925208-3C27-5429-65BD-1E91A11BF4B0}"/>
                </a:ext>
              </a:extLst>
            </p:cNvPr>
            <p:cNvGrpSpPr/>
            <p:nvPr/>
          </p:nvGrpSpPr>
          <p:grpSpPr>
            <a:xfrm>
              <a:off x="-4661531" y="2582625"/>
              <a:ext cx="734541" cy="720000"/>
              <a:chOff x="12759209" y="2545735"/>
              <a:chExt cx="734541" cy="720000"/>
            </a:xfrm>
          </p:grpSpPr>
          <p:sp>
            <p:nvSpPr>
              <p:cNvPr id="105" name="Oval 104">
                <a:extLst>
                  <a:ext uri="{FF2B5EF4-FFF2-40B4-BE49-F238E27FC236}">
                    <a16:creationId xmlns:a16="http://schemas.microsoft.com/office/drawing/2014/main" id="{FDA8712B-9F23-88F3-4D97-CEC0BE5B649C}"/>
                  </a:ext>
                </a:extLst>
              </p:cNvPr>
              <p:cNvSpPr/>
              <p:nvPr/>
            </p:nvSpPr>
            <p:spPr>
              <a:xfrm>
                <a:off x="12759209" y="25457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06" name="TextBox 105">
                <a:extLst>
                  <a:ext uri="{FF2B5EF4-FFF2-40B4-BE49-F238E27FC236}">
                    <a16:creationId xmlns:a16="http://schemas.microsoft.com/office/drawing/2014/main" id="{AAFF1E84-B644-DA69-F601-31CE2D334533}"/>
                  </a:ext>
                </a:extLst>
              </p:cNvPr>
              <p:cNvSpPr txBox="1"/>
              <p:nvPr/>
            </p:nvSpPr>
            <p:spPr>
              <a:xfrm>
                <a:off x="12822602" y="2704233"/>
                <a:ext cx="671148" cy="292388"/>
              </a:xfrm>
              <a:prstGeom prst="rect">
                <a:avLst/>
              </a:prstGeom>
              <a:noFill/>
            </p:spPr>
            <p:txBody>
              <a:bodyPr wrap="square" rtlCol="0">
                <a:spAutoFit/>
              </a:bodyPr>
              <a:lstStyle/>
              <a:p>
                <a:r>
                  <a:rPr lang="en-US" sz="1300" b="1" dirty="0">
                    <a:latin typeface="Avenir Next" panose="020B0503020202020204" pitchFamily="34" charset="0"/>
                  </a:rPr>
                  <a:t>No. of</a:t>
                </a:r>
                <a:endParaRPr lang="en-US" sz="1300" dirty="0">
                  <a:latin typeface="Avenir Next" panose="020B0503020202020204" pitchFamily="34" charset="0"/>
                </a:endParaRPr>
              </a:p>
            </p:txBody>
          </p:sp>
          <p:sp>
            <p:nvSpPr>
              <p:cNvPr id="107" name="TextBox 106">
                <a:extLst>
                  <a:ext uri="{FF2B5EF4-FFF2-40B4-BE49-F238E27FC236}">
                    <a16:creationId xmlns:a16="http://schemas.microsoft.com/office/drawing/2014/main" id="{95D9FD83-C7E7-EFD0-40E5-3AB24D695AAE}"/>
                  </a:ext>
                </a:extLst>
              </p:cNvPr>
              <p:cNvSpPr txBox="1"/>
              <p:nvPr/>
            </p:nvSpPr>
            <p:spPr>
              <a:xfrm>
                <a:off x="12828951" y="2850283"/>
                <a:ext cx="635913" cy="292388"/>
              </a:xfrm>
              <a:prstGeom prst="rect">
                <a:avLst/>
              </a:prstGeom>
              <a:noFill/>
            </p:spPr>
            <p:txBody>
              <a:bodyPr wrap="square" rtlCol="0">
                <a:spAutoFit/>
              </a:bodyPr>
              <a:lstStyle/>
              <a:p>
                <a:r>
                  <a:rPr lang="en-US" sz="1300" dirty="0">
                    <a:latin typeface="Avenir Next" panose="020B0503020202020204" pitchFamily="34" charset="0"/>
                  </a:rPr>
                  <a:t>Cigs</a:t>
                </a:r>
              </a:p>
            </p:txBody>
          </p:sp>
        </p:grpSp>
        <p:grpSp>
          <p:nvGrpSpPr>
            <p:cNvPr id="167" name="Group 166">
              <a:extLst>
                <a:ext uri="{FF2B5EF4-FFF2-40B4-BE49-F238E27FC236}">
                  <a16:creationId xmlns:a16="http://schemas.microsoft.com/office/drawing/2014/main" id="{DA970D25-AA7E-9014-3976-FF9B48D80533}"/>
                </a:ext>
              </a:extLst>
            </p:cNvPr>
            <p:cNvGrpSpPr/>
            <p:nvPr/>
          </p:nvGrpSpPr>
          <p:grpSpPr>
            <a:xfrm>
              <a:off x="-15388283" y="2582625"/>
              <a:ext cx="803046" cy="720000"/>
              <a:chOff x="25387620" y="2459896"/>
              <a:chExt cx="803046" cy="720000"/>
            </a:xfrm>
          </p:grpSpPr>
          <p:sp>
            <p:nvSpPr>
              <p:cNvPr id="168" name="Oval 167">
                <a:extLst>
                  <a:ext uri="{FF2B5EF4-FFF2-40B4-BE49-F238E27FC236}">
                    <a16:creationId xmlns:a16="http://schemas.microsoft.com/office/drawing/2014/main" id="{D20E0C3A-19D7-E3AE-2820-EBDF62C59D0E}"/>
                  </a:ext>
                </a:extLst>
              </p:cNvPr>
              <p:cNvSpPr/>
              <p:nvPr/>
            </p:nvSpPr>
            <p:spPr>
              <a:xfrm>
                <a:off x="25387620" y="2459896"/>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69" name="TextBox 168">
                <a:extLst>
                  <a:ext uri="{FF2B5EF4-FFF2-40B4-BE49-F238E27FC236}">
                    <a16:creationId xmlns:a16="http://schemas.microsoft.com/office/drawing/2014/main" id="{DA5D4E5F-F8B5-FF2C-A4D4-EE7F25387E91}"/>
                  </a:ext>
                </a:extLst>
              </p:cNvPr>
              <p:cNvSpPr txBox="1"/>
              <p:nvPr/>
            </p:nvSpPr>
            <p:spPr>
              <a:xfrm>
                <a:off x="25502646" y="2656130"/>
                <a:ext cx="688020" cy="478144"/>
              </a:xfrm>
              <a:prstGeom prst="rect">
                <a:avLst/>
              </a:prstGeom>
              <a:noFill/>
            </p:spPr>
            <p:txBody>
              <a:bodyPr wrap="square" tIns="46800" rtlCol="0">
                <a:spAutoFit/>
              </a:bodyPr>
              <a:lstStyle/>
              <a:p>
                <a:r>
                  <a:rPr lang="en-US" sz="1300" b="1" dirty="0">
                    <a:latin typeface="Avenir Next" panose="020B0503020202020204" pitchFamily="34" charset="0"/>
                  </a:rPr>
                  <a:t>SYS </a:t>
                </a:r>
                <a:r>
                  <a:rPr lang="en-US" sz="1200" dirty="0">
                    <a:latin typeface="Avenir Next" panose="020B0503020202020204" pitchFamily="34" charset="0"/>
                  </a:rPr>
                  <a:t>BP</a:t>
                </a:r>
              </a:p>
            </p:txBody>
          </p:sp>
        </p:grpSp>
        <p:grpSp>
          <p:nvGrpSpPr>
            <p:cNvPr id="177" name="Group 176">
              <a:extLst>
                <a:ext uri="{FF2B5EF4-FFF2-40B4-BE49-F238E27FC236}">
                  <a16:creationId xmlns:a16="http://schemas.microsoft.com/office/drawing/2014/main" id="{2306DECF-D8E5-0B82-D6AE-DE59AECE21C9}"/>
                </a:ext>
              </a:extLst>
            </p:cNvPr>
            <p:cNvGrpSpPr/>
            <p:nvPr/>
          </p:nvGrpSpPr>
          <p:grpSpPr>
            <a:xfrm>
              <a:off x="9247203" y="2582625"/>
              <a:ext cx="827171" cy="720000"/>
              <a:chOff x="30510078" y="2469535"/>
              <a:chExt cx="827171" cy="720000"/>
            </a:xfrm>
          </p:grpSpPr>
          <p:sp>
            <p:nvSpPr>
              <p:cNvPr id="178" name="Oval 177">
                <a:extLst>
                  <a:ext uri="{FF2B5EF4-FFF2-40B4-BE49-F238E27FC236}">
                    <a16:creationId xmlns:a16="http://schemas.microsoft.com/office/drawing/2014/main" id="{161A65DB-2A8C-5A7C-3AA9-AEF480F6A28D}"/>
                  </a:ext>
                </a:extLst>
              </p:cNvPr>
              <p:cNvSpPr/>
              <p:nvPr/>
            </p:nvSpPr>
            <p:spPr>
              <a:xfrm>
                <a:off x="30563663" y="24695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79" name="TextBox 178">
                <a:extLst>
                  <a:ext uri="{FF2B5EF4-FFF2-40B4-BE49-F238E27FC236}">
                    <a16:creationId xmlns:a16="http://schemas.microsoft.com/office/drawing/2014/main" id="{AF1889E8-DB21-0D34-5286-C3FA45FB1712}"/>
                  </a:ext>
                </a:extLst>
              </p:cNvPr>
              <p:cNvSpPr txBox="1"/>
              <p:nvPr/>
            </p:nvSpPr>
            <p:spPr>
              <a:xfrm>
                <a:off x="30510078" y="2683341"/>
                <a:ext cx="827171" cy="292388"/>
              </a:xfrm>
              <a:prstGeom prst="rect">
                <a:avLst/>
              </a:prstGeom>
              <a:noFill/>
            </p:spPr>
            <p:txBody>
              <a:bodyPr wrap="square" rtlCol="0">
                <a:spAutoFit/>
              </a:bodyPr>
              <a:lstStyle/>
              <a:p>
                <a:r>
                  <a:rPr lang="en-US" sz="1300" b="1" dirty="0">
                    <a:latin typeface="Avenir Next" panose="020B0503020202020204" pitchFamily="34" charset="0"/>
                  </a:rPr>
                  <a:t>Glucose</a:t>
                </a:r>
              </a:p>
            </p:txBody>
          </p:sp>
        </p:grpSp>
        <p:grpSp>
          <p:nvGrpSpPr>
            <p:cNvPr id="180" name="Group 179">
              <a:extLst>
                <a:ext uri="{FF2B5EF4-FFF2-40B4-BE49-F238E27FC236}">
                  <a16:creationId xmlns:a16="http://schemas.microsoft.com/office/drawing/2014/main" id="{0385F152-18FD-6493-F5B8-F5AC11B47460}"/>
                </a:ext>
              </a:extLst>
            </p:cNvPr>
            <p:cNvGrpSpPr/>
            <p:nvPr/>
          </p:nvGrpSpPr>
          <p:grpSpPr>
            <a:xfrm>
              <a:off x="11070926" y="2582625"/>
              <a:ext cx="1040287" cy="720000"/>
              <a:chOff x="30563663" y="2469535"/>
              <a:chExt cx="1040287" cy="720000"/>
            </a:xfrm>
          </p:grpSpPr>
          <p:sp>
            <p:nvSpPr>
              <p:cNvPr id="181" name="Oval 180">
                <a:extLst>
                  <a:ext uri="{FF2B5EF4-FFF2-40B4-BE49-F238E27FC236}">
                    <a16:creationId xmlns:a16="http://schemas.microsoft.com/office/drawing/2014/main" id="{FEEBD6B5-99C7-CC11-C13D-E3C5F8B5DB88}"/>
                  </a:ext>
                </a:extLst>
              </p:cNvPr>
              <p:cNvSpPr/>
              <p:nvPr/>
            </p:nvSpPr>
            <p:spPr>
              <a:xfrm>
                <a:off x="30563663" y="24695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82" name="TextBox 181">
                <a:extLst>
                  <a:ext uri="{FF2B5EF4-FFF2-40B4-BE49-F238E27FC236}">
                    <a16:creationId xmlns:a16="http://schemas.microsoft.com/office/drawing/2014/main" id="{2C523CD7-0547-2C7A-4DE8-57DB985F60DF}"/>
                  </a:ext>
                </a:extLst>
              </p:cNvPr>
              <p:cNvSpPr txBox="1"/>
              <p:nvPr/>
            </p:nvSpPr>
            <p:spPr>
              <a:xfrm>
                <a:off x="30630728" y="2619841"/>
                <a:ext cx="973222" cy="492443"/>
              </a:xfrm>
              <a:prstGeom prst="rect">
                <a:avLst/>
              </a:prstGeom>
              <a:noFill/>
            </p:spPr>
            <p:txBody>
              <a:bodyPr wrap="square" rtlCol="0">
                <a:spAutoFit/>
              </a:bodyPr>
              <a:lstStyle/>
              <a:p>
                <a:r>
                  <a:rPr lang="en-US" sz="1300" b="1" dirty="0">
                    <a:latin typeface="Avenir Next" panose="020B0503020202020204" pitchFamily="34" charset="0"/>
                  </a:rPr>
                  <a:t>Heart </a:t>
                </a:r>
              </a:p>
              <a:p>
                <a:r>
                  <a:rPr lang="en-US" sz="1300" dirty="0">
                    <a:latin typeface="Avenir Next" panose="020B0503020202020204" pitchFamily="34" charset="0"/>
                  </a:rPr>
                  <a:t>Rate</a:t>
                </a:r>
              </a:p>
            </p:txBody>
          </p:sp>
        </p:grpSp>
        <p:grpSp>
          <p:nvGrpSpPr>
            <p:cNvPr id="183" name="Group 182">
              <a:extLst>
                <a:ext uri="{FF2B5EF4-FFF2-40B4-BE49-F238E27FC236}">
                  <a16:creationId xmlns:a16="http://schemas.microsoft.com/office/drawing/2014/main" id="{1CAA457A-8535-E5A8-BD43-C5FDB700B07C}"/>
                </a:ext>
              </a:extLst>
            </p:cNvPr>
            <p:cNvGrpSpPr/>
            <p:nvPr/>
          </p:nvGrpSpPr>
          <p:grpSpPr>
            <a:xfrm>
              <a:off x="14824311" y="2582625"/>
              <a:ext cx="879474" cy="720000"/>
              <a:chOff x="25375513" y="2459896"/>
              <a:chExt cx="879474" cy="720000"/>
            </a:xfrm>
          </p:grpSpPr>
          <p:sp>
            <p:nvSpPr>
              <p:cNvPr id="184" name="Oval 183">
                <a:extLst>
                  <a:ext uri="{FF2B5EF4-FFF2-40B4-BE49-F238E27FC236}">
                    <a16:creationId xmlns:a16="http://schemas.microsoft.com/office/drawing/2014/main" id="{B45C954B-F39C-A460-1A26-F8C9E05E07D7}"/>
                  </a:ext>
                </a:extLst>
              </p:cNvPr>
              <p:cNvSpPr/>
              <p:nvPr/>
            </p:nvSpPr>
            <p:spPr>
              <a:xfrm>
                <a:off x="25375513" y="2459896"/>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85" name="TextBox 184">
                <a:extLst>
                  <a:ext uri="{FF2B5EF4-FFF2-40B4-BE49-F238E27FC236}">
                    <a16:creationId xmlns:a16="http://schemas.microsoft.com/office/drawing/2014/main" id="{8C8E5C91-DC2A-B208-B372-E489C175BC6F}"/>
                  </a:ext>
                </a:extLst>
              </p:cNvPr>
              <p:cNvSpPr txBox="1"/>
              <p:nvPr/>
            </p:nvSpPr>
            <p:spPr>
              <a:xfrm>
                <a:off x="25454009" y="2643372"/>
                <a:ext cx="800978" cy="478144"/>
              </a:xfrm>
              <a:prstGeom prst="rect">
                <a:avLst/>
              </a:prstGeom>
              <a:noFill/>
            </p:spPr>
            <p:txBody>
              <a:bodyPr wrap="square" tIns="46800" rtlCol="0">
                <a:spAutoFit/>
              </a:bodyPr>
              <a:lstStyle/>
              <a:p>
                <a:r>
                  <a:rPr lang="en-US" sz="1300" b="1" dirty="0">
                    <a:latin typeface="Avenir Next" panose="020B0503020202020204" pitchFamily="34" charset="0"/>
                  </a:rPr>
                  <a:t>DIAS </a:t>
                </a:r>
                <a:r>
                  <a:rPr lang="en-US" sz="1200" dirty="0">
                    <a:latin typeface="Avenir Next" panose="020B0503020202020204" pitchFamily="34" charset="0"/>
                  </a:rPr>
                  <a:t>BP</a:t>
                </a:r>
              </a:p>
            </p:txBody>
          </p:sp>
        </p:grpSp>
        <p:grpSp>
          <p:nvGrpSpPr>
            <p:cNvPr id="186" name="Group 185">
              <a:extLst>
                <a:ext uri="{FF2B5EF4-FFF2-40B4-BE49-F238E27FC236}">
                  <a16:creationId xmlns:a16="http://schemas.microsoft.com/office/drawing/2014/main" id="{A2D54C79-89C3-FDBE-0EFE-1389A33082A9}"/>
                </a:ext>
              </a:extLst>
            </p:cNvPr>
            <p:cNvGrpSpPr/>
            <p:nvPr/>
          </p:nvGrpSpPr>
          <p:grpSpPr>
            <a:xfrm>
              <a:off x="13107765" y="2582625"/>
              <a:ext cx="720000" cy="720000"/>
              <a:chOff x="27150973" y="2497996"/>
              <a:chExt cx="720000" cy="720000"/>
            </a:xfrm>
          </p:grpSpPr>
          <p:sp>
            <p:nvSpPr>
              <p:cNvPr id="187" name="Oval 186">
                <a:extLst>
                  <a:ext uri="{FF2B5EF4-FFF2-40B4-BE49-F238E27FC236}">
                    <a16:creationId xmlns:a16="http://schemas.microsoft.com/office/drawing/2014/main" id="{D18BBB57-AB50-D380-D172-5C8A5511AE3F}"/>
                  </a:ext>
                </a:extLst>
              </p:cNvPr>
              <p:cNvSpPr/>
              <p:nvPr/>
            </p:nvSpPr>
            <p:spPr>
              <a:xfrm>
                <a:off x="27150973" y="2497996"/>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88" name="TextBox 187">
                <a:extLst>
                  <a:ext uri="{FF2B5EF4-FFF2-40B4-BE49-F238E27FC236}">
                    <a16:creationId xmlns:a16="http://schemas.microsoft.com/office/drawing/2014/main" id="{02D1A592-AC75-5A61-967A-E907684EA973}"/>
                  </a:ext>
                </a:extLst>
              </p:cNvPr>
              <p:cNvSpPr txBox="1"/>
              <p:nvPr/>
            </p:nvSpPr>
            <p:spPr>
              <a:xfrm>
                <a:off x="27271579" y="2711802"/>
                <a:ext cx="580124" cy="292388"/>
              </a:xfrm>
              <a:prstGeom prst="rect">
                <a:avLst/>
              </a:prstGeom>
              <a:noFill/>
            </p:spPr>
            <p:txBody>
              <a:bodyPr wrap="square" rtlCol="0">
                <a:spAutoFit/>
              </a:bodyPr>
              <a:lstStyle/>
              <a:p>
                <a:r>
                  <a:rPr lang="en-US" sz="1300" b="1" dirty="0">
                    <a:latin typeface="Avenir Next" panose="020B0503020202020204" pitchFamily="34" charset="0"/>
                  </a:rPr>
                  <a:t>BMI</a:t>
                </a:r>
              </a:p>
            </p:txBody>
          </p:sp>
        </p:grpSp>
        <p:grpSp>
          <p:nvGrpSpPr>
            <p:cNvPr id="212" name="Group 211">
              <a:extLst>
                <a:ext uri="{FF2B5EF4-FFF2-40B4-BE49-F238E27FC236}">
                  <a16:creationId xmlns:a16="http://schemas.microsoft.com/office/drawing/2014/main" id="{6420164C-A30C-4289-3B51-7A9FC1A30D1D}"/>
                </a:ext>
              </a:extLst>
            </p:cNvPr>
            <p:cNvGrpSpPr/>
            <p:nvPr/>
          </p:nvGrpSpPr>
          <p:grpSpPr>
            <a:xfrm>
              <a:off x="7355779" y="2582625"/>
              <a:ext cx="894872" cy="720000"/>
              <a:chOff x="1912177" y="2828308"/>
              <a:chExt cx="894872" cy="720000"/>
            </a:xfrm>
          </p:grpSpPr>
          <p:sp>
            <p:nvSpPr>
              <p:cNvPr id="216" name="Oval 215">
                <a:extLst>
                  <a:ext uri="{FF2B5EF4-FFF2-40B4-BE49-F238E27FC236}">
                    <a16:creationId xmlns:a16="http://schemas.microsoft.com/office/drawing/2014/main" id="{960B9170-FE11-477C-7177-88951C2E40E7}"/>
                  </a:ext>
                </a:extLst>
              </p:cNvPr>
              <p:cNvSpPr/>
              <p:nvPr/>
            </p:nvSpPr>
            <p:spPr>
              <a:xfrm>
                <a:off x="1939811" y="2828308"/>
                <a:ext cx="720000" cy="720000"/>
              </a:xfrm>
              <a:prstGeom prst="ellipse">
                <a:avLst/>
              </a:prstGeom>
              <a:solidFill>
                <a:schemeClr val="tx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217" name="TextBox 216">
                <a:extLst>
                  <a:ext uri="{FF2B5EF4-FFF2-40B4-BE49-F238E27FC236}">
                    <a16:creationId xmlns:a16="http://schemas.microsoft.com/office/drawing/2014/main" id="{20D347F3-AF28-B682-7BEC-60C469EF8EF5}"/>
                  </a:ext>
                </a:extLst>
              </p:cNvPr>
              <p:cNvSpPr txBox="1"/>
              <p:nvPr/>
            </p:nvSpPr>
            <p:spPr>
              <a:xfrm>
                <a:off x="1912177" y="3003642"/>
                <a:ext cx="894872" cy="369332"/>
              </a:xfrm>
              <a:prstGeom prst="rect">
                <a:avLst/>
              </a:prstGeom>
              <a:noFill/>
            </p:spPr>
            <p:txBody>
              <a:bodyPr wrap="square" rtlCol="0">
                <a:spAutoFit/>
              </a:bodyPr>
              <a:lstStyle/>
              <a:p>
                <a:r>
                  <a:rPr lang="en-US" dirty="0">
                    <a:solidFill>
                      <a:schemeClr val="bg1"/>
                    </a:solidFill>
                    <a:latin typeface="Avenir Next" panose="020B0503020202020204" pitchFamily="34" charset="0"/>
                  </a:rPr>
                  <a:t>Origin</a:t>
                </a:r>
              </a:p>
            </p:txBody>
          </p:sp>
        </p:grpSp>
        <p:grpSp>
          <p:nvGrpSpPr>
            <p:cNvPr id="213" name="Group 212">
              <a:extLst>
                <a:ext uri="{FF2B5EF4-FFF2-40B4-BE49-F238E27FC236}">
                  <a16:creationId xmlns:a16="http://schemas.microsoft.com/office/drawing/2014/main" id="{32ABFC74-F26F-D7B1-02AA-F70599A83AC5}"/>
                </a:ext>
              </a:extLst>
            </p:cNvPr>
            <p:cNvGrpSpPr/>
            <p:nvPr/>
          </p:nvGrpSpPr>
          <p:grpSpPr>
            <a:xfrm>
              <a:off x="5639227" y="2582625"/>
              <a:ext cx="720000" cy="733491"/>
              <a:chOff x="7531659" y="2479723"/>
              <a:chExt cx="720000" cy="733491"/>
            </a:xfrm>
          </p:grpSpPr>
          <p:sp>
            <p:nvSpPr>
              <p:cNvPr id="214" name="Oval 213">
                <a:extLst>
                  <a:ext uri="{FF2B5EF4-FFF2-40B4-BE49-F238E27FC236}">
                    <a16:creationId xmlns:a16="http://schemas.microsoft.com/office/drawing/2014/main" id="{8A526B2E-C2E1-C3AA-DC8A-65861A4A3A82}"/>
                  </a:ext>
                </a:extLst>
              </p:cNvPr>
              <p:cNvSpPr/>
              <p:nvPr/>
            </p:nvSpPr>
            <p:spPr>
              <a:xfrm>
                <a:off x="7531659" y="2479723"/>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215" name="TextBox 214">
                <a:extLst>
                  <a:ext uri="{FF2B5EF4-FFF2-40B4-BE49-F238E27FC236}">
                    <a16:creationId xmlns:a16="http://schemas.microsoft.com/office/drawing/2014/main" id="{61CE31B0-FBE3-F046-35ED-499EA44C8FEB}"/>
                  </a:ext>
                </a:extLst>
              </p:cNvPr>
              <p:cNvSpPr txBox="1"/>
              <p:nvPr/>
            </p:nvSpPr>
            <p:spPr>
              <a:xfrm>
                <a:off x="7650377" y="2566883"/>
                <a:ext cx="500846" cy="646331"/>
              </a:xfrm>
              <a:prstGeom prst="rect">
                <a:avLst/>
              </a:prstGeom>
              <a:noFill/>
            </p:spPr>
            <p:txBody>
              <a:bodyPr wrap="square" rtlCol="0">
                <a:spAutoFit/>
              </a:bodyPr>
              <a:lstStyle/>
              <a:p>
                <a:r>
                  <a:rPr lang="en-US" dirty="0">
                    <a:latin typeface="Avenir Next" panose="020B0503020202020204" pitchFamily="34" charset="0"/>
                  </a:rPr>
                  <a:t>3657</a:t>
                </a:r>
              </a:p>
            </p:txBody>
          </p:sp>
        </p:grpSp>
        <p:grpSp>
          <p:nvGrpSpPr>
            <p:cNvPr id="221" name="Group 220">
              <a:extLst>
                <a:ext uri="{FF2B5EF4-FFF2-40B4-BE49-F238E27FC236}">
                  <a16:creationId xmlns:a16="http://schemas.microsoft.com/office/drawing/2014/main" id="{F0CB29C0-13A8-7BD1-B869-9D4D62DFAA22}"/>
                </a:ext>
              </a:extLst>
            </p:cNvPr>
            <p:cNvGrpSpPr/>
            <p:nvPr/>
          </p:nvGrpSpPr>
          <p:grpSpPr>
            <a:xfrm>
              <a:off x="3906556" y="2608416"/>
              <a:ext cx="763918" cy="720000"/>
              <a:chOff x="7531659" y="2479723"/>
              <a:chExt cx="763918" cy="720000"/>
            </a:xfrm>
          </p:grpSpPr>
          <p:sp>
            <p:nvSpPr>
              <p:cNvPr id="222" name="Oval 221">
                <a:extLst>
                  <a:ext uri="{FF2B5EF4-FFF2-40B4-BE49-F238E27FC236}">
                    <a16:creationId xmlns:a16="http://schemas.microsoft.com/office/drawing/2014/main" id="{9B477829-7EB2-64DD-A28D-AE223F6ACAA6}"/>
                  </a:ext>
                </a:extLst>
              </p:cNvPr>
              <p:cNvSpPr/>
              <p:nvPr/>
            </p:nvSpPr>
            <p:spPr>
              <a:xfrm>
                <a:off x="7531659" y="2479723"/>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223" name="TextBox 222">
                <a:extLst>
                  <a:ext uri="{FF2B5EF4-FFF2-40B4-BE49-F238E27FC236}">
                    <a16:creationId xmlns:a16="http://schemas.microsoft.com/office/drawing/2014/main" id="{AA917814-D6A2-3245-1024-6ACE5F374769}"/>
                  </a:ext>
                </a:extLst>
              </p:cNvPr>
              <p:cNvSpPr txBox="1"/>
              <p:nvPr/>
            </p:nvSpPr>
            <p:spPr>
              <a:xfrm>
                <a:off x="7580039" y="2695251"/>
                <a:ext cx="715538" cy="353943"/>
              </a:xfrm>
              <a:prstGeom prst="rect">
                <a:avLst/>
              </a:prstGeom>
              <a:noFill/>
            </p:spPr>
            <p:txBody>
              <a:bodyPr wrap="square" rtlCol="0">
                <a:spAutoFit/>
              </a:bodyPr>
              <a:lstStyle/>
              <a:p>
                <a:r>
                  <a:rPr lang="en-US" sz="1700" b="1" dirty="0">
                    <a:latin typeface="Avenir Next" panose="020B0503020202020204" pitchFamily="34" charset="0"/>
                  </a:rPr>
                  <a:t>CVD</a:t>
                </a:r>
              </a:p>
            </p:txBody>
          </p:sp>
        </p:grpSp>
      </p:grpSp>
      <p:sp>
        <p:nvSpPr>
          <p:cNvPr id="2" name="Rounded Rectangle 1">
            <a:extLst>
              <a:ext uri="{FF2B5EF4-FFF2-40B4-BE49-F238E27FC236}">
                <a16:creationId xmlns:a16="http://schemas.microsoft.com/office/drawing/2014/main" id="{C8EF3007-2AED-CC11-A99F-B68BD031F2B2}"/>
              </a:ext>
            </a:extLst>
          </p:cNvPr>
          <p:cNvSpPr/>
          <p:nvPr/>
        </p:nvSpPr>
        <p:spPr>
          <a:xfrm>
            <a:off x="0" y="3770415"/>
            <a:ext cx="4227615" cy="3087585"/>
          </a:xfrm>
          <a:prstGeom prst="roundRect">
            <a:avLst>
              <a:gd name="adj" fmla="val 0"/>
            </a:avLst>
          </a:prstGeom>
          <a:solidFill>
            <a:schemeClr val="bg1">
              <a:alpha val="8998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ounded Rectangle 2">
            <a:extLst>
              <a:ext uri="{FF2B5EF4-FFF2-40B4-BE49-F238E27FC236}">
                <a16:creationId xmlns:a16="http://schemas.microsoft.com/office/drawing/2014/main" id="{23B56EE5-8B6F-DDBF-E51A-9F313281834E}"/>
              </a:ext>
            </a:extLst>
          </p:cNvPr>
          <p:cNvSpPr/>
          <p:nvPr/>
        </p:nvSpPr>
        <p:spPr>
          <a:xfrm>
            <a:off x="7964385" y="3770415"/>
            <a:ext cx="4227615" cy="3087585"/>
          </a:xfrm>
          <a:prstGeom prst="roundRect">
            <a:avLst>
              <a:gd name="adj" fmla="val 0"/>
            </a:avLst>
          </a:prstGeom>
          <a:solidFill>
            <a:schemeClr val="bg1">
              <a:alpha val="8998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638DD7B6-2344-8557-A4F4-BAEE767F85FE}"/>
              </a:ext>
            </a:extLst>
          </p:cNvPr>
          <p:cNvSpPr/>
          <p:nvPr/>
        </p:nvSpPr>
        <p:spPr>
          <a:xfrm>
            <a:off x="5663175" y="2470906"/>
            <a:ext cx="900000" cy="900000"/>
          </a:xfrm>
          <a:prstGeom prst="ellipse">
            <a:avLst/>
          </a:prstGeom>
          <a:noFill/>
          <a:ln w="76200">
            <a:solidFill>
              <a:srgbClr val="F9C46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3CA16315-0887-CD89-EF2E-06E171962AC2}"/>
              </a:ext>
            </a:extLst>
          </p:cNvPr>
          <p:cNvGrpSpPr/>
          <p:nvPr/>
        </p:nvGrpSpPr>
        <p:grpSpPr>
          <a:xfrm>
            <a:off x="9288965" y="-301083"/>
            <a:ext cx="2430966" cy="1107863"/>
            <a:chOff x="9288965" y="-312234"/>
            <a:chExt cx="2430966" cy="1107863"/>
          </a:xfrm>
          <a:solidFill>
            <a:srgbClr val="FFE19F"/>
          </a:solidFill>
        </p:grpSpPr>
        <p:sp>
          <p:nvSpPr>
            <p:cNvPr id="20" name="Rounded Rectangle 19">
              <a:extLst>
                <a:ext uri="{FF2B5EF4-FFF2-40B4-BE49-F238E27FC236}">
                  <a16:creationId xmlns:a16="http://schemas.microsoft.com/office/drawing/2014/main" id="{A9CEBD4E-A2E7-0173-46EF-A2D7A080D9B0}"/>
                </a:ext>
              </a:extLst>
            </p:cNvPr>
            <p:cNvSpPr/>
            <p:nvPr/>
          </p:nvSpPr>
          <p:spPr>
            <a:xfrm>
              <a:off x="9288965" y="-312234"/>
              <a:ext cx="2430966" cy="1107863"/>
            </a:xfrm>
            <a:prstGeom prst="roundRect">
              <a:avLst>
                <a:gd name="adj" fmla="val 8731"/>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4545AC95-A6F6-6E3C-91D5-0B5C6AEBF793}"/>
                </a:ext>
              </a:extLst>
            </p:cNvPr>
            <p:cNvSpPr txBox="1"/>
            <p:nvPr/>
          </p:nvSpPr>
          <p:spPr>
            <a:xfrm>
              <a:off x="9400125" y="97272"/>
              <a:ext cx="2220686" cy="646331"/>
            </a:xfrm>
            <a:prstGeom prst="rect">
              <a:avLst/>
            </a:prstGeom>
            <a:grpFill/>
          </p:spPr>
          <p:txBody>
            <a:bodyPr wrap="square" rtlCol="0">
              <a:spAutoFit/>
            </a:bodyPr>
            <a:lstStyle/>
            <a:p>
              <a:r>
                <a:rPr lang="en-US" b="1" dirty="0">
                  <a:latin typeface="Avenir Next" panose="020B0503020202020204" pitchFamily="34" charset="0"/>
                </a:rPr>
                <a:t>Demographic</a:t>
              </a:r>
              <a:r>
                <a:rPr lang="en-US" dirty="0">
                  <a:latin typeface="Avenir Next" panose="020B0503020202020204" pitchFamily="34" charset="0"/>
                </a:rPr>
                <a:t> </a:t>
              </a:r>
            </a:p>
            <a:p>
              <a:r>
                <a:rPr lang="en-US" dirty="0">
                  <a:latin typeface="Avenir Next" panose="020B0503020202020204" pitchFamily="34" charset="0"/>
                </a:rPr>
                <a:t>Factor</a:t>
              </a:r>
            </a:p>
          </p:txBody>
        </p:sp>
      </p:grpSp>
    </p:spTree>
    <p:extLst>
      <p:ext uri="{BB962C8B-B14F-4D97-AF65-F5344CB8AC3E}">
        <p14:creationId xmlns:p14="http://schemas.microsoft.com/office/powerpoint/2010/main" val="202078742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61" name="Straight Connector 60">
            <a:extLst>
              <a:ext uri="{FF2B5EF4-FFF2-40B4-BE49-F238E27FC236}">
                <a16:creationId xmlns:a16="http://schemas.microsoft.com/office/drawing/2014/main" id="{E68EA752-9ACF-FDA5-AD71-A83F791F49C9}"/>
              </a:ext>
            </a:extLst>
          </p:cNvPr>
          <p:cNvCxnSpPr>
            <a:cxnSpLocks/>
          </p:cNvCxnSpPr>
          <p:nvPr/>
        </p:nvCxnSpPr>
        <p:spPr>
          <a:xfrm flipH="1">
            <a:off x="6095971" y="3346935"/>
            <a:ext cx="58" cy="805500"/>
          </a:xfrm>
          <a:prstGeom prst="line">
            <a:avLst/>
          </a:prstGeom>
          <a:ln w="25400">
            <a:solidFill>
              <a:schemeClr val="tx1">
                <a:lumMod val="65000"/>
                <a:lumOff val="35000"/>
              </a:schemeClr>
            </a:solidFill>
          </a:ln>
        </p:spPr>
        <p:style>
          <a:lnRef idx="2">
            <a:schemeClr val="accent1"/>
          </a:lnRef>
          <a:fillRef idx="0">
            <a:schemeClr val="accent1"/>
          </a:fillRef>
          <a:effectRef idx="1">
            <a:schemeClr val="accent1"/>
          </a:effectRef>
          <a:fontRef idx="minor">
            <a:schemeClr val="tx1"/>
          </a:fontRef>
        </p:style>
      </p:cxnSp>
      <p:grpSp>
        <p:nvGrpSpPr>
          <p:cNvPr id="230" name="Group 229">
            <a:extLst>
              <a:ext uri="{FF2B5EF4-FFF2-40B4-BE49-F238E27FC236}">
                <a16:creationId xmlns:a16="http://schemas.microsoft.com/office/drawing/2014/main" id="{DBDE48A5-5F3F-43DF-21AF-9895DB9706BD}"/>
              </a:ext>
            </a:extLst>
          </p:cNvPr>
          <p:cNvGrpSpPr/>
          <p:nvPr/>
        </p:nvGrpSpPr>
        <p:grpSpPr>
          <a:xfrm>
            <a:off x="-18850327" y="4190297"/>
            <a:ext cx="73748343" cy="1955238"/>
            <a:chOff x="726151" y="4065605"/>
            <a:chExt cx="73748343" cy="1955238"/>
          </a:xfrm>
        </p:grpSpPr>
        <p:grpSp>
          <p:nvGrpSpPr>
            <p:cNvPr id="204" name="Group 203">
              <a:extLst>
                <a:ext uri="{FF2B5EF4-FFF2-40B4-BE49-F238E27FC236}">
                  <a16:creationId xmlns:a16="http://schemas.microsoft.com/office/drawing/2014/main" id="{0626AE25-DE86-E212-7608-5D44FB9C1F0E}"/>
                </a:ext>
              </a:extLst>
            </p:cNvPr>
            <p:cNvGrpSpPr/>
            <p:nvPr/>
          </p:nvGrpSpPr>
          <p:grpSpPr>
            <a:xfrm>
              <a:off x="726151" y="4065605"/>
              <a:ext cx="3132175" cy="1955238"/>
              <a:chOff x="373025" y="4127718"/>
              <a:chExt cx="3132175" cy="1955238"/>
            </a:xfrm>
          </p:grpSpPr>
          <p:sp>
            <p:nvSpPr>
              <p:cNvPr id="244" name="TextBox 243">
                <a:extLst>
                  <a:ext uri="{FF2B5EF4-FFF2-40B4-BE49-F238E27FC236}">
                    <a16:creationId xmlns:a16="http://schemas.microsoft.com/office/drawing/2014/main" id="{0A3A12E3-48E8-62D7-043E-F5BD22F71ED7}"/>
                  </a:ext>
                </a:extLst>
              </p:cNvPr>
              <p:cNvSpPr txBox="1"/>
              <p:nvPr/>
            </p:nvSpPr>
            <p:spPr>
              <a:xfrm>
                <a:off x="373025" y="4420963"/>
                <a:ext cx="3132175" cy="1661993"/>
              </a:xfrm>
              <a:prstGeom prst="rect">
                <a:avLst/>
              </a:prstGeom>
              <a:noFill/>
            </p:spPr>
            <p:txBody>
              <a:bodyPr wrap="square" rtlCol="0">
                <a:spAutoFit/>
              </a:bodyPr>
              <a:lstStyle/>
              <a:p>
                <a:pPr algn="ctr"/>
                <a:r>
                  <a:rPr lang="en-US" sz="1700" dirty="0">
                    <a:solidFill>
                      <a:schemeClr val="tx1">
                        <a:lumMod val="65000"/>
                        <a:lumOff val="35000"/>
                      </a:schemeClr>
                    </a:solidFill>
                    <a:latin typeface="Avenir Next" panose="020B0503020202020204" pitchFamily="34" charset="0"/>
                  </a:rPr>
                  <a:t>In the Dataset, there are in total 3,657  data points available </a:t>
                </a:r>
                <a:r>
                  <a:rPr lang="en-IN" sz="1700" b="0" i="0" u="none" strike="noStrike" dirty="0">
                    <a:solidFill>
                      <a:schemeClr val="tx1">
                        <a:lumMod val="65000"/>
                        <a:lumOff val="35000"/>
                      </a:schemeClr>
                    </a:solidFill>
                    <a:effectLst/>
                    <a:latin typeface="Avenir Next" panose="020B0503020202020204" pitchFamily="34" charset="0"/>
                  </a:rPr>
                  <a:t>encompassing various demographic, behavioural, and medical risk factors. </a:t>
                </a:r>
                <a:endParaRPr lang="en-US" sz="1700" dirty="0">
                  <a:solidFill>
                    <a:schemeClr val="tx1">
                      <a:lumMod val="65000"/>
                      <a:lumOff val="35000"/>
                    </a:schemeClr>
                  </a:solidFill>
                  <a:latin typeface="Avenir Next" panose="020B0503020202020204" pitchFamily="34" charset="0"/>
                </a:endParaRPr>
              </a:p>
            </p:txBody>
          </p:sp>
          <p:sp>
            <p:nvSpPr>
              <p:cNvPr id="245" name="TextBox 244">
                <a:extLst>
                  <a:ext uri="{FF2B5EF4-FFF2-40B4-BE49-F238E27FC236}">
                    <a16:creationId xmlns:a16="http://schemas.microsoft.com/office/drawing/2014/main" id="{D215743E-D79C-878E-A32E-630453A869E9}"/>
                  </a:ext>
                </a:extLst>
              </p:cNvPr>
              <p:cNvSpPr txBox="1"/>
              <p:nvPr/>
            </p:nvSpPr>
            <p:spPr>
              <a:xfrm>
                <a:off x="849246" y="4127718"/>
                <a:ext cx="2424500" cy="400110"/>
              </a:xfrm>
              <a:prstGeom prst="rect">
                <a:avLst/>
              </a:prstGeom>
              <a:noFill/>
            </p:spPr>
            <p:txBody>
              <a:bodyPr wrap="square" rtlCol="0">
                <a:spAutoFit/>
              </a:bodyPr>
              <a:lstStyle/>
              <a:p>
                <a:r>
                  <a:rPr lang="en-US" sz="2000" b="1" dirty="0">
                    <a:latin typeface="Avenir Next" panose="020B0503020202020204" pitchFamily="34" charset="0"/>
                  </a:rPr>
                  <a:t>No of Datapoints</a:t>
                </a:r>
              </a:p>
            </p:txBody>
          </p:sp>
        </p:grpSp>
        <p:grpSp>
          <p:nvGrpSpPr>
            <p:cNvPr id="203" name="Group 202">
              <a:extLst>
                <a:ext uri="{FF2B5EF4-FFF2-40B4-BE49-F238E27FC236}">
                  <a16:creationId xmlns:a16="http://schemas.microsoft.com/office/drawing/2014/main" id="{49229A37-13D3-DA7F-50E3-4F0C870A3206}"/>
                </a:ext>
              </a:extLst>
            </p:cNvPr>
            <p:cNvGrpSpPr/>
            <p:nvPr/>
          </p:nvGrpSpPr>
          <p:grpSpPr>
            <a:xfrm>
              <a:off x="4671872" y="4065605"/>
              <a:ext cx="3132175" cy="1451068"/>
              <a:chOff x="4529913" y="4127718"/>
              <a:chExt cx="3132175" cy="1451068"/>
            </a:xfrm>
          </p:grpSpPr>
          <p:sp>
            <p:nvSpPr>
              <p:cNvPr id="253" name="TextBox 252">
                <a:extLst>
                  <a:ext uri="{FF2B5EF4-FFF2-40B4-BE49-F238E27FC236}">
                    <a16:creationId xmlns:a16="http://schemas.microsoft.com/office/drawing/2014/main" id="{F4D38451-15EE-27A8-C47F-9D0D6D287F0C}"/>
                  </a:ext>
                </a:extLst>
              </p:cNvPr>
              <p:cNvSpPr txBox="1"/>
              <p:nvPr/>
            </p:nvSpPr>
            <p:spPr>
              <a:xfrm>
                <a:off x="4529913" y="4440013"/>
                <a:ext cx="3132175" cy="1138773"/>
              </a:xfrm>
              <a:prstGeom prst="rect">
                <a:avLst/>
              </a:prstGeom>
              <a:noFill/>
            </p:spPr>
            <p:txBody>
              <a:bodyPr wrap="square" rtlCol="0">
                <a:spAutoFit/>
              </a:bodyPr>
              <a:lstStyle/>
              <a:p>
                <a:r>
                  <a:rPr lang="en-US" sz="1700" dirty="0">
                    <a:solidFill>
                      <a:schemeClr val="tx1">
                        <a:lumMod val="65000"/>
                        <a:lumOff val="35000"/>
                      </a:schemeClr>
                    </a:solidFill>
                    <a:latin typeface="Avenir Next" panose="020B0503020202020204" pitchFamily="34" charset="0"/>
                  </a:rPr>
                  <a:t>This Cardiovascular Disease Dataset Dataset Was collected from the UCI Machine Learning Library </a:t>
                </a:r>
              </a:p>
            </p:txBody>
          </p:sp>
          <p:sp>
            <p:nvSpPr>
              <p:cNvPr id="254" name="TextBox 253">
                <a:extLst>
                  <a:ext uri="{FF2B5EF4-FFF2-40B4-BE49-F238E27FC236}">
                    <a16:creationId xmlns:a16="http://schemas.microsoft.com/office/drawing/2014/main" id="{246BAA6E-1207-1739-C76E-CFA3E77C0F8B}"/>
                  </a:ext>
                </a:extLst>
              </p:cNvPr>
              <p:cNvSpPr txBox="1"/>
              <p:nvPr/>
            </p:nvSpPr>
            <p:spPr>
              <a:xfrm>
                <a:off x="4529913" y="4127718"/>
                <a:ext cx="2898998" cy="400110"/>
              </a:xfrm>
              <a:prstGeom prst="rect">
                <a:avLst/>
              </a:prstGeom>
              <a:noFill/>
            </p:spPr>
            <p:txBody>
              <a:bodyPr wrap="square" rtlCol="0">
                <a:spAutoFit/>
              </a:bodyPr>
              <a:lstStyle/>
              <a:p>
                <a:r>
                  <a:rPr lang="en-US" sz="2000" b="1" dirty="0">
                    <a:latin typeface="Avenir Next" panose="020B0503020202020204" pitchFamily="34" charset="0"/>
                  </a:rPr>
                  <a:t>Origin Of the Dataset</a:t>
                </a:r>
              </a:p>
            </p:txBody>
          </p:sp>
        </p:grpSp>
        <p:grpSp>
          <p:nvGrpSpPr>
            <p:cNvPr id="77" name="Group 76">
              <a:extLst>
                <a:ext uri="{FF2B5EF4-FFF2-40B4-BE49-F238E27FC236}">
                  <a16:creationId xmlns:a16="http://schemas.microsoft.com/office/drawing/2014/main" id="{FB6FA891-9134-6E15-3AB7-018CE178F507}"/>
                </a:ext>
              </a:extLst>
            </p:cNvPr>
            <p:cNvGrpSpPr/>
            <p:nvPr/>
          </p:nvGrpSpPr>
          <p:grpSpPr>
            <a:xfrm>
              <a:off x="16266642" y="4065605"/>
              <a:ext cx="3132175" cy="946898"/>
              <a:chOff x="4559893" y="4187216"/>
              <a:chExt cx="3132175" cy="946898"/>
            </a:xfrm>
          </p:grpSpPr>
          <p:sp>
            <p:nvSpPr>
              <p:cNvPr id="62" name="TextBox 61">
                <a:extLst>
                  <a:ext uri="{FF2B5EF4-FFF2-40B4-BE49-F238E27FC236}">
                    <a16:creationId xmlns:a16="http://schemas.microsoft.com/office/drawing/2014/main" id="{DA07F8DC-C202-353E-0FF9-729945C69592}"/>
                  </a:ext>
                </a:extLst>
              </p:cNvPr>
              <p:cNvSpPr txBox="1"/>
              <p:nvPr/>
            </p:nvSpPr>
            <p:spPr>
              <a:xfrm>
                <a:off x="4559893" y="4518561"/>
                <a:ext cx="3132175" cy="615553"/>
              </a:xfrm>
              <a:prstGeom prst="rect">
                <a:avLst/>
              </a:prstGeom>
              <a:noFill/>
            </p:spPr>
            <p:txBody>
              <a:bodyPr wrap="square" rtlCol="0">
                <a:spAutoFit/>
              </a:bodyPr>
              <a:lstStyle/>
              <a:p>
                <a:pPr algn="ctr"/>
                <a:r>
                  <a:rPr lang="en-IN" sz="1700" b="0" i="0" u="none" strike="noStrike" dirty="0">
                    <a:solidFill>
                      <a:srgbClr val="595959"/>
                    </a:solidFill>
                    <a:effectLst/>
                    <a:latin typeface="Avenir Next" panose="020B0503020202020204" pitchFamily="34" charset="0"/>
                  </a:rPr>
                  <a:t>Categorical ( Nominal )</a:t>
                </a:r>
              </a:p>
              <a:p>
                <a:pPr algn="ctr"/>
                <a:r>
                  <a:rPr lang="en-IN" sz="1700" b="0" i="0" u="none" strike="noStrike" dirty="0">
                    <a:solidFill>
                      <a:srgbClr val="595959"/>
                    </a:solidFill>
                    <a:effectLst/>
                    <a:latin typeface="Avenir Next" panose="020B0503020202020204" pitchFamily="34" charset="0"/>
                  </a:rPr>
                  <a:t>0 = Female , 1 = male</a:t>
                </a:r>
                <a:endParaRPr lang="en-US" sz="1700" dirty="0">
                  <a:solidFill>
                    <a:srgbClr val="595959"/>
                  </a:solidFill>
                  <a:latin typeface="Avenir Next" panose="020B0503020202020204" pitchFamily="34" charset="0"/>
                </a:endParaRPr>
              </a:p>
            </p:txBody>
          </p:sp>
          <p:sp>
            <p:nvSpPr>
              <p:cNvPr id="76" name="TextBox 75">
                <a:extLst>
                  <a:ext uri="{FF2B5EF4-FFF2-40B4-BE49-F238E27FC236}">
                    <a16:creationId xmlns:a16="http://schemas.microsoft.com/office/drawing/2014/main" id="{35E7D9E6-7DB6-25A6-56CC-0C82655240D7}"/>
                  </a:ext>
                </a:extLst>
              </p:cNvPr>
              <p:cNvSpPr txBox="1"/>
              <p:nvPr/>
            </p:nvSpPr>
            <p:spPr>
              <a:xfrm>
                <a:off x="5763318" y="4187216"/>
                <a:ext cx="725324" cy="400110"/>
              </a:xfrm>
              <a:prstGeom prst="rect">
                <a:avLst/>
              </a:prstGeom>
              <a:noFill/>
            </p:spPr>
            <p:txBody>
              <a:bodyPr wrap="square" rtlCol="0">
                <a:spAutoFit/>
              </a:bodyPr>
              <a:lstStyle/>
              <a:p>
                <a:r>
                  <a:rPr lang="en-US" sz="2000" b="1" dirty="0">
                    <a:latin typeface="Avenir Next" panose="020B0503020202020204" pitchFamily="34" charset="0"/>
                  </a:rPr>
                  <a:t>Sex</a:t>
                </a:r>
              </a:p>
            </p:txBody>
          </p:sp>
        </p:grpSp>
        <p:grpSp>
          <p:nvGrpSpPr>
            <p:cNvPr id="247" name="Group 246">
              <a:extLst>
                <a:ext uri="{FF2B5EF4-FFF2-40B4-BE49-F238E27FC236}">
                  <a16:creationId xmlns:a16="http://schemas.microsoft.com/office/drawing/2014/main" id="{9641C33F-467D-45DB-82F5-7F897E31989B}"/>
                </a:ext>
              </a:extLst>
            </p:cNvPr>
            <p:cNvGrpSpPr/>
            <p:nvPr/>
          </p:nvGrpSpPr>
          <p:grpSpPr>
            <a:xfrm>
              <a:off x="8617593" y="4065605"/>
              <a:ext cx="3132175" cy="1955238"/>
              <a:chOff x="4559893" y="4225316"/>
              <a:chExt cx="3132175" cy="1955238"/>
            </a:xfrm>
          </p:grpSpPr>
          <p:sp>
            <p:nvSpPr>
              <p:cNvPr id="248" name="TextBox 247">
                <a:extLst>
                  <a:ext uri="{FF2B5EF4-FFF2-40B4-BE49-F238E27FC236}">
                    <a16:creationId xmlns:a16="http://schemas.microsoft.com/office/drawing/2014/main" id="{493216AB-1C78-7DE6-4551-7D17EF975ED4}"/>
                  </a:ext>
                </a:extLst>
              </p:cNvPr>
              <p:cNvSpPr txBox="1"/>
              <p:nvPr/>
            </p:nvSpPr>
            <p:spPr>
              <a:xfrm>
                <a:off x="4559893" y="4518561"/>
                <a:ext cx="3132175" cy="1661993"/>
              </a:xfrm>
              <a:prstGeom prst="rect">
                <a:avLst/>
              </a:prstGeom>
              <a:noFill/>
            </p:spPr>
            <p:txBody>
              <a:bodyPr wrap="square" rtlCol="0">
                <a:spAutoFit/>
              </a:bodyPr>
              <a:lstStyle/>
              <a:p>
                <a:pPr algn="ctr"/>
                <a:r>
                  <a:rPr lang="en-US" sz="1700" dirty="0">
                    <a:solidFill>
                      <a:srgbClr val="595959"/>
                    </a:solidFill>
                    <a:latin typeface="Avenir Next" panose="020B0503020202020204" pitchFamily="34" charset="0"/>
                  </a:rPr>
                  <a:t>In the Dataset, there are in total 3,657  data points available </a:t>
                </a:r>
                <a:r>
                  <a:rPr lang="en-IN" sz="1700" b="0" i="0" u="none" strike="noStrike" dirty="0">
                    <a:solidFill>
                      <a:srgbClr val="595959"/>
                    </a:solidFill>
                    <a:effectLst/>
                    <a:latin typeface="Avenir Next" panose="020B0503020202020204" pitchFamily="34" charset="0"/>
                  </a:rPr>
                  <a:t>encompassing various demographic, behavioural, and medical risk factors. </a:t>
                </a:r>
                <a:endParaRPr lang="en-US" sz="1700" dirty="0">
                  <a:solidFill>
                    <a:srgbClr val="595959"/>
                  </a:solidFill>
                  <a:latin typeface="Avenir Next" panose="020B0503020202020204" pitchFamily="34" charset="0"/>
                </a:endParaRPr>
              </a:p>
            </p:txBody>
          </p:sp>
          <p:sp>
            <p:nvSpPr>
              <p:cNvPr id="249" name="TextBox 248">
                <a:extLst>
                  <a:ext uri="{FF2B5EF4-FFF2-40B4-BE49-F238E27FC236}">
                    <a16:creationId xmlns:a16="http://schemas.microsoft.com/office/drawing/2014/main" id="{C727592D-80B8-0D4A-AEBD-367A27EDD6AB}"/>
                  </a:ext>
                </a:extLst>
              </p:cNvPr>
              <p:cNvSpPr txBox="1"/>
              <p:nvPr/>
            </p:nvSpPr>
            <p:spPr>
              <a:xfrm>
                <a:off x="4902793" y="4225316"/>
                <a:ext cx="2677858" cy="400110"/>
              </a:xfrm>
              <a:prstGeom prst="rect">
                <a:avLst/>
              </a:prstGeom>
              <a:noFill/>
            </p:spPr>
            <p:txBody>
              <a:bodyPr wrap="square" rtlCol="0">
                <a:spAutoFit/>
              </a:bodyPr>
              <a:lstStyle/>
              <a:p>
                <a:r>
                  <a:rPr lang="en-US" sz="2000" b="1" dirty="0">
                    <a:latin typeface="Avenir Next" panose="020B0503020202020204" pitchFamily="34" charset="0"/>
                  </a:rPr>
                  <a:t>No of Datapoints</a:t>
                </a:r>
              </a:p>
            </p:txBody>
          </p:sp>
        </p:grpSp>
        <p:grpSp>
          <p:nvGrpSpPr>
            <p:cNvPr id="267" name="Group 266">
              <a:extLst>
                <a:ext uri="{FF2B5EF4-FFF2-40B4-BE49-F238E27FC236}">
                  <a16:creationId xmlns:a16="http://schemas.microsoft.com/office/drawing/2014/main" id="{1064413D-579E-6A53-523B-80BD7255F90D}"/>
                </a:ext>
              </a:extLst>
            </p:cNvPr>
            <p:cNvGrpSpPr/>
            <p:nvPr/>
          </p:nvGrpSpPr>
          <p:grpSpPr>
            <a:xfrm>
              <a:off x="28103805" y="4065605"/>
              <a:ext cx="3132175" cy="886496"/>
              <a:chOff x="17802997" y="4046282"/>
              <a:chExt cx="3132175" cy="886496"/>
            </a:xfrm>
          </p:grpSpPr>
          <p:sp>
            <p:nvSpPr>
              <p:cNvPr id="258" name="TextBox 257">
                <a:extLst>
                  <a:ext uri="{FF2B5EF4-FFF2-40B4-BE49-F238E27FC236}">
                    <a16:creationId xmlns:a16="http://schemas.microsoft.com/office/drawing/2014/main" id="{84D888D2-5131-ED72-00AD-9E95FD5CE89E}"/>
                  </a:ext>
                </a:extLst>
              </p:cNvPr>
              <p:cNvSpPr txBox="1"/>
              <p:nvPr/>
            </p:nvSpPr>
            <p:spPr>
              <a:xfrm>
                <a:off x="17802997" y="4317225"/>
                <a:ext cx="3132175" cy="61555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0 = Don’t Smoke , 1 = Smoke</a:t>
                </a:r>
                <a:endParaRPr lang="en-IN" sz="1700" b="0" dirty="0">
                  <a:solidFill>
                    <a:srgbClr val="595959"/>
                  </a:solidFill>
                  <a:effectLst/>
                  <a:latin typeface="Avenir Next" panose="020B0503020202020204" pitchFamily="34" charset="0"/>
                </a:endParaRPr>
              </a:p>
            </p:txBody>
          </p:sp>
          <p:sp>
            <p:nvSpPr>
              <p:cNvPr id="259" name="TextBox 258">
                <a:extLst>
                  <a:ext uri="{FF2B5EF4-FFF2-40B4-BE49-F238E27FC236}">
                    <a16:creationId xmlns:a16="http://schemas.microsoft.com/office/drawing/2014/main" id="{F959056C-15C3-EB99-1504-F5BCFBE632AE}"/>
                  </a:ext>
                </a:extLst>
              </p:cNvPr>
              <p:cNvSpPr txBox="1"/>
              <p:nvPr/>
            </p:nvSpPr>
            <p:spPr>
              <a:xfrm>
                <a:off x="18345294" y="4046282"/>
                <a:ext cx="2003508" cy="369332"/>
              </a:xfrm>
              <a:prstGeom prst="rect">
                <a:avLst/>
              </a:prstGeom>
              <a:noFill/>
            </p:spPr>
            <p:txBody>
              <a:bodyPr wrap="square" rtlCol="0">
                <a:spAutoFit/>
              </a:bodyPr>
              <a:lstStyle/>
              <a:p>
                <a:r>
                  <a:rPr lang="en-IN" sz="1800" b="1" i="0" u="none" strike="noStrike" dirty="0">
                    <a:solidFill>
                      <a:srgbClr val="000000"/>
                    </a:solidFill>
                    <a:effectLst/>
                    <a:latin typeface="Avenir Next" panose="020B0503020202020204" pitchFamily="34" charset="0"/>
                  </a:rPr>
                  <a:t>Current Smoker</a:t>
                </a:r>
                <a:endParaRPr lang="en-US" sz="2000" b="1" dirty="0">
                  <a:latin typeface="Avenir Next" panose="020B0503020202020204" pitchFamily="34" charset="0"/>
                </a:endParaRPr>
              </a:p>
            </p:txBody>
          </p:sp>
        </p:grpSp>
        <p:grpSp>
          <p:nvGrpSpPr>
            <p:cNvPr id="266" name="Group 265">
              <a:extLst>
                <a:ext uri="{FF2B5EF4-FFF2-40B4-BE49-F238E27FC236}">
                  <a16:creationId xmlns:a16="http://schemas.microsoft.com/office/drawing/2014/main" id="{85716710-A6E7-2015-91B5-7E28BA729F5E}"/>
                </a:ext>
              </a:extLst>
            </p:cNvPr>
            <p:cNvGrpSpPr/>
            <p:nvPr/>
          </p:nvGrpSpPr>
          <p:grpSpPr>
            <a:xfrm>
              <a:off x="20212363" y="4065605"/>
              <a:ext cx="3132175" cy="908799"/>
              <a:chOff x="14645269" y="4322683"/>
              <a:chExt cx="3132175" cy="908799"/>
            </a:xfrm>
          </p:grpSpPr>
          <p:sp>
            <p:nvSpPr>
              <p:cNvPr id="264" name="TextBox 263">
                <a:extLst>
                  <a:ext uri="{FF2B5EF4-FFF2-40B4-BE49-F238E27FC236}">
                    <a16:creationId xmlns:a16="http://schemas.microsoft.com/office/drawing/2014/main" id="{C5962BC8-CF10-0D47-27BF-C53477ADBB55}"/>
                  </a:ext>
                </a:extLst>
              </p:cNvPr>
              <p:cNvSpPr txBox="1"/>
              <p:nvPr/>
            </p:nvSpPr>
            <p:spPr>
              <a:xfrm>
                <a:off x="14645269" y="4615929"/>
                <a:ext cx="3132175" cy="615553"/>
              </a:xfrm>
              <a:prstGeom prst="rect">
                <a:avLst/>
              </a:prstGeom>
              <a:noFill/>
            </p:spPr>
            <p:txBody>
              <a:bodyPr wrap="square" rtlCol="0">
                <a:spAutoFit/>
              </a:bodyPr>
              <a:lstStyle/>
              <a:p>
                <a:pPr algn="ctr"/>
                <a:r>
                  <a:rPr lang="en-IN" sz="1700" b="0" i="0" u="none" strike="noStrike" dirty="0">
                    <a:solidFill>
                      <a:srgbClr val="595959"/>
                    </a:solidFill>
                    <a:effectLst/>
                    <a:latin typeface="Avenir Next" panose="020B0503020202020204" pitchFamily="34" charset="0"/>
                  </a:rPr>
                  <a:t>Continuous </a:t>
                </a:r>
              </a:p>
              <a:p>
                <a:pPr algn="ctr"/>
                <a:r>
                  <a:rPr lang="en-IN" sz="1700" b="0" i="0" u="none" strike="noStrike" dirty="0">
                    <a:solidFill>
                      <a:srgbClr val="595959"/>
                    </a:solidFill>
                    <a:effectLst/>
                    <a:latin typeface="Avenir Next" panose="020B0503020202020204" pitchFamily="34" charset="0"/>
                  </a:rPr>
                  <a:t>Age in years</a:t>
                </a:r>
                <a:endParaRPr lang="en-US" sz="1700" dirty="0">
                  <a:solidFill>
                    <a:srgbClr val="595959"/>
                  </a:solidFill>
                  <a:latin typeface="Avenir Next" panose="020B0503020202020204" pitchFamily="34" charset="0"/>
                </a:endParaRPr>
              </a:p>
            </p:txBody>
          </p:sp>
          <p:sp>
            <p:nvSpPr>
              <p:cNvPr id="265" name="TextBox 264">
                <a:extLst>
                  <a:ext uri="{FF2B5EF4-FFF2-40B4-BE49-F238E27FC236}">
                    <a16:creationId xmlns:a16="http://schemas.microsoft.com/office/drawing/2014/main" id="{47CB2E70-612B-6C9E-7A6A-41DCF3BFB8B8}"/>
                  </a:ext>
                </a:extLst>
              </p:cNvPr>
              <p:cNvSpPr txBox="1"/>
              <p:nvPr/>
            </p:nvSpPr>
            <p:spPr>
              <a:xfrm>
                <a:off x="15875129" y="4322683"/>
                <a:ext cx="672455" cy="376571"/>
              </a:xfrm>
              <a:prstGeom prst="rect">
                <a:avLst/>
              </a:prstGeom>
              <a:noFill/>
            </p:spPr>
            <p:txBody>
              <a:bodyPr wrap="square" rtlCol="0">
                <a:spAutoFit/>
              </a:bodyPr>
              <a:lstStyle/>
              <a:p>
                <a:r>
                  <a:rPr lang="en-IN" sz="1800" b="1" i="0" u="none" strike="noStrike" dirty="0">
                    <a:solidFill>
                      <a:srgbClr val="000000"/>
                    </a:solidFill>
                    <a:effectLst/>
                    <a:latin typeface="Avenir Next" panose="020B0503020202020204" pitchFamily="34" charset="0"/>
                  </a:rPr>
                  <a:t>Age</a:t>
                </a:r>
                <a:endParaRPr lang="en-US" sz="2000" b="1" dirty="0">
                  <a:latin typeface="Avenir Next" panose="020B0503020202020204" pitchFamily="34" charset="0"/>
                </a:endParaRPr>
              </a:p>
            </p:txBody>
          </p:sp>
        </p:grpSp>
        <p:grpSp>
          <p:nvGrpSpPr>
            <p:cNvPr id="268" name="Group 267">
              <a:extLst>
                <a:ext uri="{FF2B5EF4-FFF2-40B4-BE49-F238E27FC236}">
                  <a16:creationId xmlns:a16="http://schemas.microsoft.com/office/drawing/2014/main" id="{6023462F-1745-B546-CF1D-CD8F23D320D6}"/>
                </a:ext>
              </a:extLst>
            </p:cNvPr>
            <p:cNvGrpSpPr/>
            <p:nvPr/>
          </p:nvGrpSpPr>
          <p:grpSpPr>
            <a:xfrm>
              <a:off x="24158084" y="4065605"/>
              <a:ext cx="3132175" cy="1932936"/>
              <a:chOff x="17802997" y="4046282"/>
              <a:chExt cx="3132175" cy="1932936"/>
            </a:xfrm>
          </p:grpSpPr>
          <p:sp>
            <p:nvSpPr>
              <p:cNvPr id="269" name="TextBox 268">
                <a:extLst>
                  <a:ext uri="{FF2B5EF4-FFF2-40B4-BE49-F238E27FC236}">
                    <a16:creationId xmlns:a16="http://schemas.microsoft.com/office/drawing/2014/main" id="{502E6C2F-EAFC-E05D-4126-D0591D21CB69}"/>
                  </a:ext>
                </a:extLst>
              </p:cNvPr>
              <p:cNvSpPr txBox="1"/>
              <p:nvPr/>
            </p:nvSpPr>
            <p:spPr>
              <a:xfrm>
                <a:off x="17802997" y="4317225"/>
                <a:ext cx="3132175" cy="166199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Denotes the Education Level of the individual.</a:t>
                </a:r>
                <a:endParaRPr lang="en-IN" sz="1700" b="0"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1 : Pre-College Level</a:t>
                </a:r>
                <a:endParaRPr lang="en-IN" sz="1700" b="0"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2 : Undergrad Level</a:t>
                </a:r>
                <a:endParaRPr lang="en-IN" sz="1700" b="0"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3 : Postgrad Level</a:t>
                </a:r>
                <a:endParaRPr lang="en-IN" sz="1700" b="0" dirty="0">
                  <a:solidFill>
                    <a:srgbClr val="595959"/>
                  </a:solidFill>
                  <a:effectLst/>
                  <a:latin typeface="Avenir Next" panose="020B0503020202020204" pitchFamily="34" charset="0"/>
                </a:endParaRPr>
              </a:p>
            </p:txBody>
          </p:sp>
          <p:sp>
            <p:nvSpPr>
              <p:cNvPr id="270" name="TextBox 269">
                <a:extLst>
                  <a:ext uri="{FF2B5EF4-FFF2-40B4-BE49-F238E27FC236}">
                    <a16:creationId xmlns:a16="http://schemas.microsoft.com/office/drawing/2014/main" id="{67B25760-B298-68A2-4DAE-9A5A92B12251}"/>
                  </a:ext>
                </a:extLst>
              </p:cNvPr>
              <p:cNvSpPr txBox="1"/>
              <p:nvPr/>
            </p:nvSpPr>
            <p:spPr>
              <a:xfrm>
                <a:off x="18749054" y="4046282"/>
                <a:ext cx="1322224" cy="369332"/>
              </a:xfrm>
              <a:prstGeom prst="rect">
                <a:avLst/>
              </a:prstGeom>
              <a:noFill/>
            </p:spPr>
            <p:txBody>
              <a:bodyPr wrap="square" rtlCol="0">
                <a:spAutoFit/>
              </a:bodyPr>
              <a:lstStyle/>
              <a:p>
                <a:r>
                  <a:rPr lang="en-IN" sz="1800" b="1" i="0" u="none" strike="noStrike" dirty="0">
                    <a:solidFill>
                      <a:srgbClr val="000000"/>
                    </a:solidFill>
                    <a:effectLst/>
                    <a:latin typeface="Avenir Next" panose="020B0503020202020204" pitchFamily="34" charset="0"/>
                  </a:rPr>
                  <a:t>Education</a:t>
                </a:r>
                <a:endParaRPr lang="en-US" sz="2000" b="1" dirty="0">
                  <a:latin typeface="Avenir Next" panose="020B0503020202020204" pitchFamily="34" charset="0"/>
                </a:endParaRPr>
              </a:p>
            </p:txBody>
          </p:sp>
        </p:grpSp>
        <p:grpSp>
          <p:nvGrpSpPr>
            <p:cNvPr id="9" name="Group 8">
              <a:extLst>
                <a:ext uri="{FF2B5EF4-FFF2-40B4-BE49-F238E27FC236}">
                  <a16:creationId xmlns:a16="http://schemas.microsoft.com/office/drawing/2014/main" id="{3400861D-7837-BEC5-77BF-AC43711E3400}"/>
                </a:ext>
              </a:extLst>
            </p:cNvPr>
            <p:cNvGrpSpPr/>
            <p:nvPr/>
          </p:nvGrpSpPr>
          <p:grpSpPr>
            <a:xfrm>
              <a:off x="32049526" y="4065605"/>
              <a:ext cx="3132175" cy="886496"/>
              <a:chOff x="17802997" y="4046282"/>
              <a:chExt cx="3132175" cy="886496"/>
            </a:xfrm>
          </p:grpSpPr>
          <p:sp>
            <p:nvSpPr>
              <p:cNvPr id="10" name="TextBox 9">
                <a:extLst>
                  <a:ext uri="{FF2B5EF4-FFF2-40B4-BE49-F238E27FC236}">
                    <a16:creationId xmlns:a16="http://schemas.microsoft.com/office/drawing/2014/main" id="{FEE4C723-5D36-15E6-EAA2-E57DA274F453}"/>
                  </a:ext>
                </a:extLst>
              </p:cNvPr>
              <p:cNvSpPr txBox="1"/>
              <p:nvPr/>
            </p:nvSpPr>
            <p:spPr>
              <a:xfrm>
                <a:off x="17802997" y="4317225"/>
                <a:ext cx="3132175" cy="61555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0 = Don’t Smoke , 1 = Smoke</a:t>
                </a:r>
                <a:endParaRPr lang="en-IN" sz="1700" b="0" dirty="0">
                  <a:solidFill>
                    <a:srgbClr val="595959"/>
                  </a:solidFill>
                  <a:effectLst/>
                  <a:latin typeface="Avenir Next" panose="020B0503020202020204" pitchFamily="34" charset="0"/>
                </a:endParaRPr>
              </a:p>
            </p:txBody>
          </p:sp>
          <p:sp>
            <p:nvSpPr>
              <p:cNvPr id="11" name="TextBox 10">
                <a:extLst>
                  <a:ext uri="{FF2B5EF4-FFF2-40B4-BE49-F238E27FC236}">
                    <a16:creationId xmlns:a16="http://schemas.microsoft.com/office/drawing/2014/main" id="{95546D22-2CC5-828B-F88E-DB2013A763DB}"/>
                  </a:ext>
                </a:extLst>
              </p:cNvPr>
              <p:cNvSpPr txBox="1"/>
              <p:nvPr/>
            </p:nvSpPr>
            <p:spPr>
              <a:xfrm>
                <a:off x="18345294" y="4046282"/>
                <a:ext cx="1861005" cy="369332"/>
              </a:xfrm>
              <a:prstGeom prst="rect">
                <a:avLst/>
              </a:prstGeom>
              <a:noFill/>
            </p:spPr>
            <p:txBody>
              <a:bodyPr wrap="square" rtlCol="0">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Cigs. Per Day</a:t>
                </a:r>
                <a:endParaRPr lang="en-IN" sz="2000" b="0" dirty="0">
                  <a:effectLst/>
                  <a:latin typeface="Avenir Next" panose="020B0503020202020204" pitchFamily="34" charset="0"/>
                </a:endParaRPr>
              </a:p>
            </p:txBody>
          </p:sp>
        </p:grpSp>
        <p:grpSp>
          <p:nvGrpSpPr>
            <p:cNvPr id="25" name="Group 24">
              <a:extLst>
                <a:ext uri="{FF2B5EF4-FFF2-40B4-BE49-F238E27FC236}">
                  <a16:creationId xmlns:a16="http://schemas.microsoft.com/office/drawing/2014/main" id="{52054147-DB9B-87B2-1FE9-48A4C412D589}"/>
                </a:ext>
              </a:extLst>
            </p:cNvPr>
            <p:cNvGrpSpPr/>
            <p:nvPr/>
          </p:nvGrpSpPr>
          <p:grpSpPr>
            <a:xfrm>
              <a:off x="39940968" y="4065605"/>
              <a:ext cx="3132175" cy="1682212"/>
              <a:chOff x="27482932" y="4067354"/>
              <a:chExt cx="3132175" cy="1682212"/>
            </a:xfrm>
          </p:grpSpPr>
          <p:sp>
            <p:nvSpPr>
              <p:cNvPr id="26" name="TextBox 25">
                <a:extLst>
                  <a:ext uri="{FF2B5EF4-FFF2-40B4-BE49-F238E27FC236}">
                    <a16:creationId xmlns:a16="http://schemas.microsoft.com/office/drawing/2014/main" id="{C3D71445-89AF-AFAD-C2E0-417A9B960148}"/>
                  </a:ext>
                </a:extLst>
              </p:cNvPr>
              <p:cNvSpPr txBox="1"/>
              <p:nvPr/>
            </p:nvSpPr>
            <p:spPr>
              <a:xfrm>
                <a:off x="27482932" y="4349183"/>
                <a:ext cx="3132175" cy="140038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Identifies whether the patient has previously experienced a stroke. [ 0 = Haven’t , 1 = Have experienced ] </a:t>
                </a:r>
                <a:endParaRPr lang="en-IN" sz="1700" b="0" dirty="0">
                  <a:solidFill>
                    <a:srgbClr val="595959"/>
                  </a:solidFill>
                  <a:effectLst/>
                  <a:latin typeface="Avenir Next" panose="020B0503020202020204" pitchFamily="34" charset="0"/>
                </a:endParaRPr>
              </a:p>
            </p:txBody>
          </p:sp>
          <p:sp>
            <p:nvSpPr>
              <p:cNvPr id="27" name="TextBox 26">
                <a:extLst>
                  <a:ext uri="{FF2B5EF4-FFF2-40B4-BE49-F238E27FC236}">
                    <a16:creationId xmlns:a16="http://schemas.microsoft.com/office/drawing/2014/main" id="{98F524EA-E17F-75A5-85E6-4612474C1FBC}"/>
                  </a:ext>
                </a:extLst>
              </p:cNvPr>
              <p:cNvSpPr txBox="1"/>
              <p:nvPr/>
            </p:nvSpPr>
            <p:spPr>
              <a:xfrm>
                <a:off x="28112579" y="4067354"/>
                <a:ext cx="2061475" cy="369332"/>
              </a:xfrm>
              <a:prstGeom prst="rect">
                <a:avLst/>
              </a:prstGeom>
              <a:noFill/>
            </p:spPr>
            <p:txBody>
              <a:bodyPr wrap="square" rtlCol="0">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Prevalent Stroke</a:t>
                </a:r>
                <a:endParaRPr lang="en-IN" sz="2000" b="0" dirty="0">
                  <a:effectLst/>
                  <a:latin typeface="Avenir Next" panose="020B0503020202020204" pitchFamily="34" charset="0"/>
                </a:endParaRPr>
              </a:p>
            </p:txBody>
          </p:sp>
        </p:grpSp>
        <p:grpSp>
          <p:nvGrpSpPr>
            <p:cNvPr id="30" name="Group 29">
              <a:extLst>
                <a:ext uri="{FF2B5EF4-FFF2-40B4-BE49-F238E27FC236}">
                  <a16:creationId xmlns:a16="http://schemas.microsoft.com/office/drawing/2014/main" id="{2D9F5869-6F87-95A0-D2E1-B2B81123C821}"/>
                </a:ext>
              </a:extLst>
            </p:cNvPr>
            <p:cNvGrpSpPr/>
            <p:nvPr/>
          </p:nvGrpSpPr>
          <p:grpSpPr>
            <a:xfrm>
              <a:off x="35995247" y="4065605"/>
              <a:ext cx="3132175" cy="1671326"/>
              <a:chOff x="27482932" y="4078240"/>
              <a:chExt cx="3132175" cy="1671326"/>
            </a:xfrm>
          </p:grpSpPr>
          <p:sp>
            <p:nvSpPr>
              <p:cNvPr id="31" name="TextBox 30">
                <a:extLst>
                  <a:ext uri="{FF2B5EF4-FFF2-40B4-BE49-F238E27FC236}">
                    <a16:creationId xmlns:a16="http://schemas.microsoft.com/office/drawing/2014/main" id="{3D0D745B-245C-A0C9-868F-47FFE5464752}"/>
                  </a:ext>
                </a:extLst>
              </p:cNvPr>
              <p:cNvSpPr txBox="1"/>
              <p:nvPr/>
            </p:nvSpPr>
            <p:spPr>
              <a:xfrm>
                <a:off x="27482932" y="4349183"/>
                <a:ext cx="3132175" cy="140038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Specifies if the individual was using medication for blood pressure management..[ 0 = Not Diabetic , 1 = Diabetic ]</a:t>
                </a:r>
                <a:endParaRPr lang="en-IN" sz="1700" b="0" dirty="0">
                  <a:solidFill>
                    <a:srgbClr val="595959"/>
                  </a:solidFill>
                  <a:effectLst/>
                  <a:latin typeface="Avenir Next" panose="020B0503020202020204" pitchFamily="34" charset="0"/>
                </a:endParaRPr>
              </a:p>
            </p:txBody>
          </p:sp>
          <p:sp>
            <p:nvSpPr>
              <p:cNvPr id="32" name="TextBox 31">
                <a:extLst>
                  <a:ext uri="{FF2B5EF4-FFF2-40B4-BE49-F238E27FC236}">
                    <a16:creationId xmlns:a16="http://schemas.microsoft.com/office/drawing/2014/main" id="{4E45775E-D577-7523-0BF4-BCF673BE27BC}"/>
                  </a:ext>
                </a:extLst>
              </p:cNvPr>
              <p:cNvSpPr txBox="1"/>
              <p:nvPr/>
            </p:nvSpPr>
            <p:spPr>
              <a:xfrm>
                <a:off x="28460922" y="4078240"/>
                <a:ext cx="1176194" cy="369332"/>
              </a:xfrm>
              <a:prstGeom prst="rect">
                <a:avLst/>
              </a:prstGeom>
              <a:noFill/>
            </p:spPr>
            <p:txBody>
              <a:bodyPr wrap="square" rtlCol="0">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BP Meds</a:t>
                </a:r>
                <a:endParaRPr lang="en-IN" sz="2000" b="0" dirty="0">
                  <a:effectLst/>
                  <a:latin typeface="Avenir Next" panose="020B0503020202020204" pitchFamily="34" charset="0"/>
                </a:endParaRPr>
              </a:p>
            </p:txBody>
          </p:sp>
        </p:grpSp>
        <p:grpSp>
          <p:nvGrpSpPr>
            <p:cNvPr id="33" name="Group 32">
              <a:extLst>
                <a:ext uri="{FF2B5EF4-FFF2-40B4-BE49-F238E27FC236}">
                  <a16:creationId xmlns:a16="http://schemas.microsoft.com/office/drawing/2014/main" id="{18614ADB-2FA9-BAE4-3189-E5954C185E6E}"/>
                </a:ext>
              </a:extLst>
            </p:cNvPr>
            <p:cNvGrpSpPr/>
            <p:nvPr/>
          </p:nvGrpSpPr>
          <p:grpSpPr>
            <a:xfrm>
              <a:off x="43886689" y="4065605"/>
              <a:ext cx="3255192" cy="1682212"/>
              <a:chOff x="27482932" y="4067354"/>
              <a:chExt cx="3255192" cy="1682212"/>
            </a:xfrm>
          </p:grpSpPr>
          <p:sp>
            <p:nvSpPr>
              <p:cNvPr id="34" name="TextBox 33">
                <a:extLst>
                  <a:ext uri="{FF2B5EF4-FFF2-40B4-BE49-F238E27FC236}">
                    <a16:creationId xmlns:a16="http://schemas.microsoft.com/office/drawing/2014/main" id="{061C251E-DB6F-561A-93F2-EB1AC517D20D}"/>
                  </a:ext>
                </a:extLst>
              </p:cNvPr>
              <p:cNvSpPr txBox="1"/>
              <p:nvPr/>
            </p:nvSpPr>
            <p:spPr>
              <a:xfrm>
                <a:off x="27482932" y="4349183"/>
                <a:ext cx="3132175" cy="1400383"/>
              </a:xfrm>
              <a:prstGeom prst="rect">
                <a:avLst/>
              </a:prstGeom>
              <a:noFill/>
            </p:spPr>
            <p:txBody>
              <a:bodyPr wrap="square" rtlCol="0">
                <a:spAutoFit/>
              </a:bodyPr>
              <a:lstStyle/>
              <a:p>
                <a:pPr algn="ct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Indicates whether the patient is hypertensive [ 0 =Patient isn’t Hypersensitive,1=Patient is Hypersensitive ]</a:t>
                </a:r>
                <a:endParaRPr lang="en-IN" sz="1700" b="0" dirty="0">
                  <a:solidFill>
                    <a:srgbClr val="595959"/>
                  </a:solidFill>
                  <a:effectLst/>
                  <a:latin typeface="Avenir Next" panose="020B0503020202020204" pitchFamily="34" charset="0"/>
                </a:endParaRPr>
              </a:p>
            </p:txBody>
          </p:sp>
          <p:sp>
            <p:nvSpPr>
              <p:cNvPr id="35" name="TextBox 34">
                <a:extLst>
                  <a:ext uri="{FF2B5EF4-FFF2-40B4-BE49-F238E27FC236}">
                    <a16:creationId xmlns:a16="http://schemas.microsoft.com/office/drawing/2014/main" id="{D9BAADAF-9734-1B47-B251-B45B66F0E2CE}"/>
                  </a:ext>
                </a:extLst>
              </p:cNvPr>
              <p:cNvSpPr txBox="1"/>
              <p:nvPr/>
            </p:nvSpPr>
            <p:spPr>
              <a:xfrm>
                <a:off x="27516821" y="4067354"/>
                <a:ext cx="3221303" cy="369332"/>
              </a:xfrm>
              <a:prstGeom prst="rect">
                <a:avLst/>
              </a:prstGeom>
              <a:noFill/>
            </p:spPr>
            <p:txBody>
              <a:bodyPr wrap="square" rtlCol="0">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Prevalent Hypersensitivity</a:t>
                </a:r>
                <a:endParaRPr lang="en-IN" sz="2000" b="0" dirty="0">
                  <a:effectLst/>
                  <a:latin typeface="Avenir Next" panose="020B0503020202020204" pitchFamily="34" charset="0"/>
                </a:endParaRPr>
              </a:p>
            </p:txBody>
          </p:sp>
        </p:grpSp>
        <p:grpSp>
          <p:nvGrpSpPr>
            <p:cNvPr id="36" name="Group 35">
              <a:extLst>
                <a:ext uri="{FF2B5EF4-FFF2-40B4-BE49-F238E27FC236}">
                  <a16:creationId xmlns:a16="http://schemas.microsoft.com/office/drawing/2014/main" id="{15A97AF3-3CDB-39D5-FAE4-1883DD2B32BF}"/>
                </a:ext>
              </a:extLst>
            </p:cNvPr>
            <p:cNvGrpSpPr/>
            <p:nvPr/>
          </p:nvGrpSpPr>
          <p:grpSpPr>
            <a:xfrm>
              <a:off x="47955427" y="4065605"/>
              <a:ext cx="3132175" cy="1682212"/>
              <a:chOff x="27482932" y="4067354"/>
              <a:chExt cx="3132175" cy="1682212"/>
            </a:xfrm>
          </p:grpSpPr>
          <p:sp>
            <p:nvSpPr>
              <p:cNvPr id="37" name="TextBox 36">
                <a:extLst>
                  <a:ext uri="{FF2B5EF4-FFF2-40B4-BE49-F238E27FC236}">
                    <a16:creationId xmlns:a16="http://schemas.microsoft.com/office/drawing/2014/main" id="{D7327F03-DD2A-29E9-5B41-55A7863582A8}"/>
                  </a:ext>
                </a:extLst>
              </p:cNvPr>
              <p:cNvSpPr txBox="1"/>
              <p:nvPr/>
            </p:nvSpPr>
            <p:spPr>
              <a:xfrm>
                <a:off x="27482932" y="4349183"/>
                <a:ext cx="3132175" cy="140038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Identifies whether the patient has diabetes. [0 = Patient isn’t Diabetes , 1 = Patient is Diabetic ]</a:t>
                </a:r>
                <a:endParaRPr lang="en-IN" sz="1700" b="0" dirty="0">
                  <a:solidFill>
                    <a:srgbClr val="595959"/>
                  </a:solidFill>
                  <a:effectLst/>
                  <a:latin typeface="Avenir Next" panose="020B0503020202020204" pitchFamily="34" charset="0"/>
                </a:endParaRPr>
              </a:p>
            </p:txBody>
          </p:sp>
          <p:sp>
            <p:nvSpPr>
              <p:cNvPr id="38" name="TextBox 37">
                <a:extLst>
                  <a:ext uri="{FF2B5EF4-FFF2-40B4-BE49-F238E27FC236}">
                    <a16:creationId xmlns:a16="http://schemas.microsoft.com/office/drawing/2014/main" id="{F9147EF8-4D02-3BDC-7026-59C37EEE29C1}"/>
                  </a:ext>
                </a:extLst>
              </p:cNvPr>
              <p:cNvSpPr txBox="1"/>
              <p:nvPr/>
            </p:nvSpPr>
            <p:spPr>
              <a:xfrm>
                <a:off x="28486645" y="4067354"/>
                <a:ext cx="1129274"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Diabetes</a:t>
                </a:r>
                <a:endParaRPr lang="en-IN" sz="1700" b="0" dirty="0">
                  <a:effectLst/>
                  <a:latin typeface="Avenir Next" panose="020B0503020202020204" pitchFamily="34" charset="0"/>
                </a:endParaRPr>
              </a:p>
            </p:txBody>
          </p:sp>
        </p:grpSp>
        <p:grpSp>
          <p:nvGrpSpPr>
            <p:cNvPr id="39" name="Group 38">
              <a:extLst>
                <a:ext uri="{FF2B5EF4-FFF2-40B4-BE49-F238E27FC236}">
                  <a16:creationId xmlns:a16="http://schemas.microsoft.com/office/drawing/2014/main" id="{7D9FCFE6-26F8-3B64-4F40-0F5236A4F58F}"/>
                </a:ext>
              </a:extLst>
            </p:cNvPr>
            <p:cNvGrpSpPr/>
            <p:nvPr/>
          </p:nvGrpSpPr>
          <p:grpSpPr>
            <a:xfrm>
              <a:off x="55846869" y="4065605"/>
              <a:ext cx="3132175" cy="1189769"/>
              <a:chOff x="27482932" y="4067355"/>
              <a:chExt cx="3132175" cy="1189769"/>
            </a:xfrm>
          </p:grpSpPr>
          <p:sp>
            <p:nvSpPr>
              <p:cNvPr id="44" name="TextBox 43">
                <a:extLst>
                  <a:ext uri="{FF2B5EF4-FFF2-40B4-BE49-F238E27FC236}">
                    <a16:creationId xmlns:a16="http://schemas.microsoft.com/office/drawing/2014/main" id="{FC121ACF-8CA9-729E-EB7B-B4B6F80177F5}"/>
                  </a:ext>
                </a:extLst>
              </p:cNvPr>
              <p:cNvSpPr txBox="1"/>
              <p:nvPr/>
            </p:nvSpPr>
            <p:spPr>
              <a:xfrm>
                <a:off x="27482932" y="4349183"/>
                <a:ext cx="3132175" cy="907941"/>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Represents the systolic blood pressure level.</a:t>
                </a:r>
                <a:endParaRPr lang="en-IN" sz="1700" b="0" dirty="0">
                  <a:solidFill>
                    <a:srgbClr val="595959"/>
                  </a:solidFill>
                  <a:effectLst/>
                  <a:latin typeface="Avenir Next" panose="020B0503020202020204" pitchFamily="34" charset="0"/>
                </a:endParaRPr>
              </a:p>
            </p:txBody>
          </p:sp>
          <p:sp>
            <p:nvSpPr>
              <p:cNvPr id="45" name="TextBox 44">
                <a:extLst>
                  <a:ext uri="{FF2B5EF4-FFF2-40B4-BE49-F238E27FC236}">
                    <a16:creationId xmlns:a16="http://schemas.microsoft.com/office/drawing/2014/main" id="{AEAA05CC-3E45-C51B-053A-D00E7610CD7F}"/>
                  </a:ext>
                </a:extLst>
              </p:cNvPr>
              <p:cNvSpPr txBox="1"/>
              <p:nvPr/>
            </p:nvSpPr>
            <p:spPr>
              <a:xfrm>
                <a:off x="28546280" y="4067355"/>
                <a:ext cx="1015423"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Sys BP</a:t>
                </a:r>
                <a:endParaRPr lang="en-IN" sz="1700" b="0" dirty="0">
                  <a:effectLst/>
                  <a:latin typeface="Avenir Next" panose="020B0503020202020204" pitchFamily="34" charset="0"/>
                </a:endParaRPr>
              </a:p>
            </p:txBody>
          </p:sp>
        </p:grpSp>
        <p:grpSp>
          <p:nvGrpSpPr>
            <p:cNvPr id="48" name="Group 47">
              <a:extLst>
                <a:ext uri="{FF2B5EF4-FFF2-40B4-BE49-F238E27FC236}">
                  <a16:creationId xmlns:a16="http://schemas.microsoft.com/office/drawing/2014/main" id="{BFA42269-DC0D-8DC0-51CF-847F77AB00CA}"/>
                </a:ext>
              </a:extLst>
            </p:cNvPr>
            <p:cNvGrpSpPr/>
            <p:nvPr/>
          </p:nvGrpSpPr>
          <p:grpSpPr>
            <a:xfrm>
              <a:off x="51901148" y="4065605"/>
              <a:ext cx="3132175" cy="1189770"/>
              <a:chOff x="27482932" y="4067354"/>
              <a:chExt cx="3132175" cy="1189770"/>
            </a:xfrm>
          </p:grpSpPr>
          <p:sp>
            <p:nvSpPr>
              <p:cNvPr id="50" name="TextBox 49">
                <a:extLst>
                  <a:ext uri="{FF2B5EF4-FFF2-40B4-BE49-F238E27FC236}">
                    <a16:creationId xmlns:a16="http://schemas.microsoft.com/office/drawing/2014/main" id="{D0A89E55-6519-F69D-8688-79FCA97E4DFF}"/>
                  </a:ext>
                </a:extLst>
              </p:cNvPr>
              <p:cNvSpPr txBox="1"/>
              <p:nvPr/>
            </p:nvSpPr>
            <p:spPr>
              <a:xfrm>
                <a:off x="27482932" y="4349183"/>
                <a:ext cx="3132175" cy="907941"/>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800" b="0" i="0" u="none" strike="noStrike" dirty="0">
                    <a:solidFill>
                      <a:srgbClr val="595959"/>
                    </a:solidFill>
                    <a:effectLst/>
                    <a:latin typeface="Avenir Next" panose="020B0503020202020204" pitchFamily="34" charset="0"/>
                  </a:rPr>
                  <a:t>Represents the total blood cholesterol level.</a:t>
                </a:r>
                <a:endParaRPr lang="en-IN" sz="1700" b="0" dirty="0">
                  <a:solidFill>
                    <a:srgbClr val="595959"/>
                  </a:solidFill>
                  <a:effectLst/>
                  <a:latin typeface="Avenir Next" panose="020B0503020202020204" pitchFamily="34" charset="0"/>
                </a:endParaRPr>
              </a:p>
            </p:txBody>
          </p:sp>
          <p:sp>
            <p:nvSpPr>
              <p:cNvPr id="51" name="TextBox 50">
                <a:extLst>
                  <a:ext uri="{FF2B5EF4-FFF2-40B4-BE49-F238E27FC236}">
                    <a16:creationId xmlns:a16="http://schemas.microsoft.com/office/drawing/2014/main" id="{228E587C-19DF-60CF-36BD-14534466FDBF}"/>
                  </a:ext>
                </a:extLst>
              </p:cNvPr>
              <p:cNvSpPr txBox="1"/>
              <p:nvPr/>
            </p:nvSpPr>
            <p:spPr>
              <a:xfrm>
                <a:off x="28029443" y="4067354"/>
                <a:ext cx="2043669"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Total Cholesterol</a:t>
                </a:r>
                <a:endParaRPr lang="en-IN" sz="1700" b="0" dirty="0">
                  <a:effectLst/>
                  <a:latin typeface="Avenir Next" panose="020B0503020202020204" pitchFamily="34" charset="0"/>
                </a:endParaRPr>
              </a:p>
            </p:txBody>
          </p:sp>
        </p:grpSp>
        <p:grpSp>
          <p:nvGrpSpPr>
            <p:cNvPr id="73" name="Group 72">
              <a:extLst>
                <a:ext uri="{FF2B5EF4-FFF2-40B4-BE49-F238E27FC236}">
                  <a16:creationId xmlns:a16="http://schemas.microsoft.com/office/drawing/2014/main" id="{3AD5F618-5DA3-F485-30FD-6E5207A3291D}"/>
                </a:ext>
              </a:extLst>
            </p:cNvPr>
            <p:cNvGrpSpPr/>
            <p:nvPr/>
          </p:nvGrpSpPr>
          <p:grpSpPr>
            <a:xfrm>
              <a:off x="59792590" y="4065605"/>
              <a:ext cx="3132175" cy="1189769"/>
              <a:chOff x="27482932" y="4067355"/>
              <a:chExt cx="3132175" cy="1189769"/>
            </a:xfrm>
          </p:grpSpPr>
          <p:sp>
            <p:nvSpPr>
              <p:cNvPr id="74" name="TextBox 73">
                <a:extLst>
                  <a:ext uri="{FF2B5EF4-FFF2-40B4-BE49-F238E27FC236}">
                    <a16:creationId xmlns:a16="http://schemas.microsoft.com/office/drawing/2014/main" id="{372B7C46-E338-1542-1D7E-39E08F202B11}"/>
                  </a:ext>
                </a:extLst>
              </p:cNvPr>
              <p:cNvSpPr txBox="1"/>
              <p:nvPr/>
            </p:nvSpPr>
            <p:spPr>
              <a:xfrm>
                <a:off x="27482932" y="4349183"/>
                <a:ext cx="3132175" cy="907941"/>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Represents the Diastolic blood pressure level</a:t>
                </a:r>
                <a:endParaRPr lang="en-IN" sz="1700" b="0" dirty="0">
                  <a:solidFill>
                    <a:srgbClr val="595959"/>
                  </a:solidFill>
                  <a:effectLst/>
                  <a:latin typeface="Avenir Next" panose="020B0503020202020204" pitchFamily="34" charset="0"/>
                </a:endParaRPr>
              </a:p>
            </p:txBody>
          </p:sp>
          <p:sp>
            <p:nvSpPr>
              <p:cNvPr id="75" name="TextBox 74">
                <a:extLst>
                  <a:ext uri="{FF2B5EF4-FFF2-40B4-BE49-F238E27FC236}">
                    <a16:creationId xmlns:a16="http://schemas.microsoft.com/office/drawing/2014/main" id="{37449A9B-764A-9E9B-6B13-62B5487060A2}"/>
                  </a:ext>
                </a:extLst>
              </p:cNvPr>
              <p:cNvSpPr txBox="1"/>
              <p:nvPr/>
            </p:nvSpPr>
            <p:spPr>
              <a:xfrm>
                <a:off x="28546280" y="4067355"/>
                <a:ext cx="1015423"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Dia BP</a:t>
                </a:r>
                <a:endParaRPr lang="en-IN" sz="1700" b="0" dirty="0">
                  <a:effectLst/>
                  <a:latin typeface="Avenir Next" panose="020B0503020202020204" pitchFamily="34" charset="0"/>
                </a:endParaRPr>
              </a:p>
            </p:txBody>
          </p:sp>
        </p:grpSp>
        <p:grpSp>
          <p:nvGrpSpPr>
            <p:cNvPr id="78" name="Group 77">
              <a:extLst>
                <a:ext uri="{FF2B5EF4-FFF2-40B4-BE49-F238E27FC236}">
                  <a16:creationId xmlns:a16="http://schemas.microsoft.com/office/drawing/2014/main" id="{AC46672C-2A89-8BE1-E89E-96234D0D8291}"/>
                </a:ext>
              </a:extLst>
            </p:cNvPr>
            <p:cNvGrpSpPr/>
            <p:nvPr/>
          </p:nvGrpSpPr>
          <p:grpSpPr>
            <a:xfrm>
              <a:off x="63738311" y="4065605"/>
              <a:ext cx="2844744" cy="1189769"/>
              <a:chOff x="27482933" y="4067355"/>
              <a:chExt cx="2844744" cy="1189769"/>
            </a:xfrm>
          </p:grpSpPr>
          <p:sp>
            <p:nvSpPr>
              <p:cNvPr id="79" name="TextBox 78">
                <a:extLst>
                  <a:ext uri="{FF2B5EF4-FFF2-40B4-BE49-F238E27FC236}">
                    <a16:creationId xmlns:a16="http://schemas.microsoft.com/office/drawing/2014/main" id="{BFBF6FC9-BA46-C82B-DDCB-EBDEFBE1A163}"/>
                  </a:ext>
                </a:extLst>
              </p:cNvPr>
              <p:cNvSpPr txBox="1"/>
              <p:nvPr/>
            </p:nvSpPr>
            <p:spPr>
              <a:xfrm>
                <a:off x="27482933" y="4349183"/>
                <a:ext cx="2844744" cy="907941"/>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Represents the individual’s Body Mass Index</a:t>
                </a:r>
                <a:endParaRPr lang="en-IN" sz="1700" b="0" dirty="0">
                  <a:solidFill>
                    <a:srgbClr val="595959"/>
                  </a:solidFill>
                  <a:effectLst/>
                  <a:latin typeface="Avenir Next" panose="020B0503020202020204" pitchFamily="34" charset="0"/>
                </a:endParaRPr>
              </a:p>
            </p:txBody>
          </p:sp>
          <p:sp>
            <p:nvSpPr>
              <p:cNvPr id="80" name="TextBox 79">
                <a:extLst>
                  <a:ext uri="{FF2B5EF4-FFF2-40B4-BE49-F238E27FC236}">
                    <a16:creationId xmlns:a16="http://schemas.microsoft.com/office/drawing/2014/main" id="{CC67D4FF-3DF6-1CC2-5FBA-B25FE6ADB04D}"/>
                  </a:ext>
                </a:extLst>
              </p:cNvPr>
              <p:cNvSpPr txBox="1"/>
              <p:nvPr/>
            </p:nvSpPr>
            <p:spPr>
              <a:xfrm>
                <a:off x="28546280" y="4067355"/>
                <a:ext cx="1015423" cy="369332"/>
              </a:xfrm>
              <a:prstGeom prst="rect">
                <a:avLst/>
              </a:prstGeom>
              <a:noFill/>
            </p:spPr>
            <p:txBody>
              <a:bodyPr wrap="square" rtlCol="0">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BMI</a:t>
                </a:r>
                <a:endParaRPr lang="en-IN" sz="1700" b="0" dirty="0">
                  <a:effectLst/>
                  <a:latin typeface="Avenir Next" panose="020B0503020202020204" pitchFamily="34" charset="0"/>
                </a:endParaRPr>
              </a:p>
            </p:txBody>
          </p:sp>
        </p:grpSp>
        <p:grpSp>
          <p:nvGrpSpPr>
            <p:cNvPr id="81" name="Group 80">
              <a:extLst>
                <a:ext uri="{FF2B5EF4-FFF2-40B4-BE49-F238E27FC236}">
                  <a16:creationId xmlns:a16="http://schemas.microsoft.com/office/drawing/2014/main" id="{8EE0BDD2-EF71-17D6-42E3-5D15001F4DA0}"/>
                </a:ext>
              </a:extLst>
            </p:cNvPr>
            <p:cNvGrpSpPr/>
            <p:nvPr/>
          </p:nvGrpSpPr>
          <p:grpSpPr>
            <a:xfrm>
              <a:off x="67396601" y="4065605"/>
              <a:ext cx="3132175" cy="1682211"/>
              <a:chOff x="27482932" y="4067355"/>
              <a:chExt cx="3132175" cy="1682211"/>
            </a:xfrm>
          </p:grpSpPr>
          <p:sp>
            <p:nvSpPr>
              <p:cNvPr id="82" name="TextBox 81">
                <a:extLst>
                  <a:ext uri="{FF2B5EF4-FFF2-40B4-BE49-F238E27FC236}">
                    <a16:creationId xmlns:a16="http://schemas.microsoft.com/office/drawing/2014/main" id="{928273A3-F463-E292-3CD8-D0EA4CF3A562}"/>
                  </a:ext>
                </a:extLst>
              </p:cNvPr>
              <p:cNvSpPr txBox="1"/>
              <p:nvPr/>
            </p:nvSpPr>
            <p:spPr>
              <a:xfrm>
                <a:off x="27482932" y="4349183"/>
                <a:ext cx="3132175" cy="1400383"/>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Represents the heart rate  treated as continuous due to the large number of possible values.</a:t>
                </a:r>
                <a:endParaRPr lang="en-IN" sz="1700" b="0" dirty="0">
                  <a:solidFill>
                    <a:srgbClr val="595959"/>
                  </a:solidFill>
                  <a:effectLst/>
                  <a:latin typeface="Avenir Next" panose="020B0503020202020204" pitchFamily="34" charset="0"/>
                </a:endParaRPr>
              </a:p>
            </p:txBody>
          </p:sp>
          <p:sp>
            <p:nvSpPr>
              <p:cNvPr id="83" name="TextBox 82">
                <a:extLst>
                  <a:ext uri="{FF2B5EF4-FFF2-40B4-BE49-F238E27FC236}">
                    <a16:creationId xmlns:a16="http://schemas.microsoft.com/office/drawing/2014/main" id="{F52C9F34-4370-7AA8-D789-73DCD39E5DB9}"/>
                  </a:ext>
                </a:extLst>
              </p:cNvPr>
              <p:cNvSpPr txBox="1"/>
              <p:nvPr/>
            </p:nvSpPr>
            <p:spPr>
              <a:xfrm>
                <a:off x="28424357" y="4067355"/>
                <a:ext cx="1385157"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595959"/>
                    </a:solidFill>
                    <a:effectLst/>
                    <a:latin typeface="Avenir Next" panose="020B0503020202020204" pitchFamily="34" charset="0"/>
                  </a:rPr>
                  <a:t>Heart Rate</a:t>
                </a:r>
                <a:endParaRPr lang="en-IN" sz="1700" b="0" dirty="0">
                  <a:solidFill>
                    <a:srgbClr val="595959"/>
                  </a:solidFill>
                  <a:effectLst/>
                  <a:latin typeface="Avenir Next" panose="020B0503020202020204" pitchFamily="34" charset="0"/>
                </a:endParaRPr>
              </a:p>
            </p:txBody>
          </p:sp>
        </p:grpSp>
        <p:grpSp>
          <p:nvGrpSpPr>
            <p:cNvPr id="84" name="Group 83">
              <a:extLst>
                <a:ext uri="{FF2B5EF4-FFF2-40B4-BE49-F238E27FC236}">
                  <a16:creationId xmlns:a16="http://schemas.microsoft.com/office/drawing/2014/main" id="{4C32973A-9B19-7CFF-69E2-5F3E719FB8DB}"/>
                </a:ext>
              </a:extLst>
            </p:cNvPr>
            <p:cNvGrpSpPr/>
            <p:nvPr/>
          </p:nvGrpSpPr>
          <p:grpSpPr>
            <a:xfrm>
              <a:off x="71342319" y="4065605"/>
              <a:ext cx="3132175" cy="1682211"/>
              <a:chOff x="27482932" y="4067355"/>
              <a:chExt cx="3132175" cy="1682211"/>
            </a:xfrm>
          </p:grpSpPr>
          <p:sp>
            <p:nvSpPr>
              <p:cNvPr id="85" name="TextBox 84">
                <a:extLst>
                  <a:ext uri="{FF2B5EF4-FFF2-40B4-BE49-F238E27FC236}">
                    <a16:creationId xmlns:a16="http://schemas.microsoft.com/office/drawing/2014/main" id="{3C5B63A6-328D-AAB8-0979-A04DD18DE79D}"/>
                  </a:ext>
                </a:extLst>
              </p:cNvPr>
              <p:cNvSpPr txBox="1"/>
              <p:nvPr/>
            </p:nvSpPr>
            <p:spPr>
              <a:xfrm>
                <a:off x="27482932" y="4349183"/>
                <a:ext cx="3132175" cy="1400383"/>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Represents the heart rate  treated as continuous due to the large number of possible values.</a:t>
                </a:r>
                <a:endParaRPr lang="en-IN" sz="1700" b="0" dirty="0">
                  <a:solidFill>
                    <a:srgbClr val="595959"/>
                  </a:solidFill>
                  <a:effectLst/>
                  <a:latin typeface="Avenir Next" panose="020B0503020202020204" pitchFamily="34" charset="0"/>
                </a:endParaRPr>
              </a:p>
            </p:txBody>
          </p:sp>
          <p:sp>
            <p:nvSpPr>
              <p:cNvPr id="86" name="TextBox 85">
                <a:extLst>
                  <a:ext uri="{FF2B5EF4-FFF2-40B4-BE49-F238E27FC236}">
                    <a16:creationId xmlns:a16="http://schemas.microsoft.com/office/drawing/2014/main" id="{9AEEF5EB-C41F-6669-3805-7A58D886951E}"/>
                  </a:ext>
                </a:extLst>
              </p:cNvPr>
              <p:cNvSpPr txBox="1"/>
              <p:nvPr/>
            </p:nvSpPr>
            <p:spPr>
              <a:xfrm>
                <a:off x="28502739" y="4067355"/>
                <a:ext cx="1058588"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Glucose</a:t>
                </a:r>
                <a:endParaRPr lang="en-IN" sz="1700" b="0" dirty="0">
                  <a:solidFill>
                    <a:srgbClr val="595959"/>
                  </a:solidFill>
                  <a:effectLst/>
                  <a:latin typeface="Avenir Next" panose="020B0503020202020204" pitchFamily="34" charset="0"/>
                </a:endParaRPr>
              </a:p>
            </p:txBody>
          </p:sp>
        </p:grpSp>
        <p:grpSp>
          <p:nvGrpSpPr>
            <p:cNvPr id="87" name="Group 86">
              <a:extLst>
                <a:ext uri="{FF2B5EF4-FFF2-40B4-BE49-F238E27FC236}">
                  <a16:creationId xmlns:a16="http://schemas.microsoft.com/office/drawing/2014/main" id="{26B2435A-E7AF-6677-6EBB-882B88617ECE}"/>
                </a:ext>
              </a:extLst>
            </p:cNvPr>
            <p:cNvGrpSpPr/>
            <p:nvPr/>
          </p:nvGrpSpPr>
          <p:grpSpPr>
            <a:xfrm>
              <a:off x="12563314" y="4065605"/>
              <a:ext cx="2889782" cy="1409716"/>
              <a:chOff x="27482933" y="4078240"/>
              <a:chExt cx="2889782" cy="1409716"/>
            </a:xfrm>
          </p:grpSpPr>
          <p:sp>
            <p:nvSpPr>
              <p:cNvPr id="88" name="TextBox 87">
                <a:extLst>
                  <a:ext uri="{FF2B5EF4-FFF2-40B4-BE49-F238E27FC236}">
                    <a16:creationId xmlns:a16="http://schemas.microsoft.com/office/drawing/2014/main" id="{6DB733A7-8685-6225-B771-FAABA4E482EF}"/>
                  </a:ext>
                </a:extLst>
              </p:cNvPr>
              <p:cNvSpPr txBox="1"/>
              <p:nvPr/>
            </p:nvSpPr>
            <p:spPr>
              <a:xfrm>
                <a:off x="27482933" y="4349183"/>
                <a:ext cx="2889782" cy="1138773"/>
              </a:xfrm>
              <a:prstGeom prst="rect">
                <a:avLst/>
              </a:prstGeom>
              <a:noFill/>
            </p:spPr>
            <p:txBody>
              <a:bodyPr wrap="square" rtlCol="0">
                <a:spAutoFit/>
              </a:bodyPr>
              <a:lstStyle/>
              <a:p>
                <a:pPr rtl="0">
                  <a:spcBef>
                    <a:spcPts val="0"/>
                  </a:spcBef>
                  <a:spcAft>
                    <a:spcPts val="0"/>
                  </a:spcAft>
                </a:pPr>
                <a:r>
                  <a:rPr lang="en-IN" sz="1700" b="0" i="0" u="none" strike="noStrike" dirty="0">
                    <a:solidFill>
                      <a:srgbClr val="595959"/>
                    </a:solidFill>
                    <a:effectLst/>
                    <a:latin typeface="Avenir Next" panose="020B0503020202020204" pitchFamily="34" charset="0"/>
                  </a:rPr>
                  <a:t>Binary Variables</a:t>
                </a:r>
              </a:p>
              <a:p>
                <a:pPr rtl="0">
                  <a:spcBef>
                    <a:spcPts val="0"/>
                  </a:spcBef>
                  <a:spcAft>
                    <a:spcPts val="0"/>
                  </a:spcAft>
                </a:pPr>
                <a:r>
                  <a:rPr lang="en-IN" sz="1700" b="0" i="0" u="none" strike="noStrike" dirty="0">
                    <a:solidFill>
                      <a:srgbClr val="595959"/>
                    </a:solidFill>
                    <a:effectLst/>
                    <a:latin typeface="Avenir Next" panose="020B0503020202020204" pitchFamily="34" charset="0"/>
                  </a:rPr>
                  <a:t>Binary Variable indicating the presence (1) or absence(0) of CHD risk.</a:t>
                </a:r>
                <a:endParaRPr lang="en-IN" sz="1700" b="0" dirty="0">
                  <a:solidFill>
                    <a:srgbClr val="595959"/>
                  </a:solidFill>
                  <a:effectLst/>
                  <a:latin typeface="Avenir Next" panose="020B0503020202020204" pitchFamily="34" charset="0"/>
                </a:endParaRPr>
              </a:p>
            </p:txBody>
          </p:sp>
          <p:sp>
            <p:nvSpPr>
              <p:cNvPr id="89" name="TextBox 88">
                <a:extLst>
                  <a:ext uri="{FF2B5EF4-FFF2-40B4-BE49-F238E27FC236}">
                    <a16:creationId xmlns:a16="http://schemas.microsoft.com/office/drawing/2014/main" id="{2ED26CCD-5469-B800-1C87-44B2E06EE32A}"/>
                  </a:ext>
                </a:extLst>
              </p:cNvPr>
              <p:cNvSpPr txBox="1"/>
              <p:nvPr/>
            </p:nvSpPr>
            <p:spPr>
              <a:xfrm>
                <a:off x="28069033" y="4078240"/>
                <a:ext cx="2164340"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CHD - 10 Year Risk</a:t>
                </a:r>
                <a:endParaRPr lang="en-IN" sz="1700" b="0" dirty="0">
                  <a:effectLst/>
                  <a:latin typeface="Avenir Next" panose="020B0503020202020204" pitchFamily="34" charset="0"/>
                </a:endParaRPr>
              </a:p>
            </p:txBody>
          </p:sp>
        </p:grpSp>
      </p:grpSp>
      <p:grpSp>
        <p:nvGrpSpPr>
          <p:cNvPr id="200" name="Group 199">
            <a:extLst>
              <a:ext uri="{FF2B5EF4-FFF2-40B4-BE49-F238E27FC236}">
                <a16:creationId xmlns:a16="http://schemas.microsoft.com/office/drawing/2014/main" id="{6F6ECEF0-05C2-05CB-2A3F-F84C4C2F6EF8}"/>
              </a:ext>
            </a:extLst>
          </p:cNvPr>
          <p:cNvGrpSpPr/>
          <p:nvPr/>
        </p:nvGrpSpPr>
        <p:grpSpPr>
          <a:xfrm>
            <a:off x="750277" y="773722"/>
            <a:ext cx="6031522" cy="1247146"/>
            <a:chOff x="750277" y="773722"/>
            <a:chExt cx="6031522" cy="1247146"/>
          </a:xfrm>
        </p:grpSpPr>
        <p:sp>
          <p:nvSpPr>
            <p:cNvPr id="201" name="TextBox 200">
              <a:extLst>
                <a:ext uri="{FF2B5EF4-FFF2-40B4-BE49-F238E27FC236}">
                  <a16:creationId xmlns:a16="http://schemas.microsoft.com/office/drawing/2014/main" id="{1F363AFE-6CE9-9781-C362-D4F709993997}"/>
                </a:ext>
              </a:extLst>
            </p:cNvPr>
            <p:cNvSpPr txBox="1"/>
            <p:nvPr/>
          </p:nvSpPr>
          <p:spPr>
            <a:xfrm>
              <a:off x="750277" y="773722"/>
              <a:ext cx="6031522" cy="707886"/>
            </a:xfrm>
            <a:prstGeom prst="rect">
              <a:avLst/>
            </a:prstGeom>
            <a:noFill/>
          </p:spPr>
          <p:txBody>
            <a:bodyPr wrap="square" rtlCol="0">
              <a:spAutoFit/>
            </a:bodyPr>
            <a:lstStyle/>
            <a:p>
              <a:r>
                <a:rPr lang="en-US" sz="4000" dirty="0">
                  <a:latin typeface="Avenir Next" panose="020B0503020202020204" pitchFamily="34" charset="0"/>
                </a:rPr>
                <a:t>GETTING TO KNOW THE</a:t>
              </a:r>
            </a:p>
          </p:txBody>
        </p:sp>
        <p:sp>
          <p:nvSpPr>
            <p:cNvPr id="202" name="TextBox 201">
              <a:extLst>
                <a:ext uri="{FF2B5EF4-FFF2-40B4-BE49-F238E27FC236}">
                  <a16:creationId xmlns:a16="http://schemas.microsoft.com/office/drawing/2014/main" id="{2A16E8F8-0504-B676-4A07-F156F27D474D}"/>
                </a:ext>
              </a:extLst>
            </p:cNvPr>
            <p:cNvSpPr txBox="1"/>
            <p:nvPr/>
          </p:nvSpPr>
          <p:spPr>
            <a:xfrm>
              <a:off x="750277" y="1312982"/>
              <a:ext cx="2450123" cy="707886"/>
            </a:xfrm>
            <a:prstGeom prst="rect">
              <a:avLst/>
            </a:prstGeom>
            <a:noFill/>
          </p:spPr>
          <p:txBody>
            <a:bodyPr wrap="square" rtlCol="0">
              <a:spAutoFit/>
            </a:bodyPr>
            <a:lstStyle/>
            <a:p>
              <a:r>
                <a:rPr lang="en-US" sz="4000" b="1" dirty="0">
                  <a:latin typeface="Avenir Next" panose="020B0503020202020204" pitchFamily="34" charset="0"/>
                </a:rPr>
                <a:t>DATASET</a:t>
              </a:r>
            </a:p>
          </p:txBody>
        </p:sp>
      </p:grpSp>
      <p:grpSp>
        <p:nvGrpSpPr>
          <p:cNvPr id="231" name="Group 230">
            <a:extLst>
              <a:ext uri="{FF2B5EF4-FFF2-40B4-BE49-F238E27FC236}">
                <a16:creationId xmlns:a16="http://schemas.microsoft.com/office/drawing/2014/main" id="{C5477187-48DC-B8FF-E7F2-5FED348BB418}"/>
              </a:ext>
            </a:extLst>
          </p:cNvPr>
          <p:cNvGrpSpPr/>
          <p:nvPr/>
        </p:nvGrpSpPr>
        <p:grpSpPr>
          <a:xfrm>
            <a:off x="-16611912" y="2561843"/>
            <a:ext cx="39236040" cy="745791"/>
            <a:chOff x="-23532255" y="2582625"/>
            <a:chExt cx="39236040" cy="745791"/>
          </a:xfrm>
        </p:grpSpPr>
        <p:cxnSp>
          <p:nvCxnSpPr>
            <p:cNvPr id="49" name="Straight Connector 48">
              <a:extLst>
                <a:ext uri="{FF2B5EF4-FFF2-40B4-BE49-F238E27FC236}">
                  <a16:creationId xmlns:a16="http://schemas.microsoft.com/office/drawing/2014/main" id="{31FD9DBA-B33C-ADC9-B78F-C1694A14B288}"/>
                </a:ext>
              </a:extLst>
            </p:cNvPr>
            <p:cNvCxnSpPr>
              <a:cxnSpLocks/>
            </p:cNvCxnSpPr>
            <p:nvPr/>
          </p:nvCxnSpPr>
          <p:spPr>
            <a:xfrm>
              <a:off x="-23532255" y="2942625"/>
              <a:ext cx="37723864" cy="0"/>
            </a:xfrm>
            <a:prstGeom prst="line">
              <a:avLst/>
            </a:prstGeom>
            <a:ln w="25400" cap="sq">
              <a:prstDash val="dash"/>
            </a:ln>
          </p:spPr>
          <p:style>
            <a:lnRef idx="3">
              <a:schemeClr val="dk1"/>
            </a:lnRef>
            <a:fillRef idx="0">
              <a:schemeClr val="dk1"/>
            </a:fillRef>
            <a:effectRef idx="2">
              <a:schemeClr val="dk1"/>
            </a:effectRef>
            <a:fontRef idx="minor">
              <a:schemeClr val="tx1"/>
            </a:fontRef>
          </p:style>
        </p:cxnSp>
        <p:grpSp>
          <p:nvGrpSpPr>
            <p:cNvPr id="13" name="Group 12">
              <a:extLst>
                <a:ext uri="{FF2B5EF4-FFF2-40B4-BE49-F238E27FC236}">
                  <a16:creationId xmlns:a16="http://schemas.microsoft.com/office/drawing/2014/main" id="{D871DAD5-490B-6125-DB51-170D2DCFF794}"/>
                </a:ext>
              </a:extLst>
            </p:cNvPr>
            <p:cNvGrpSpPr/>
            <p:nvPr/>
          </p:nvGrpSpPr>
          <p:grpSpPr>
            <a:xfrm>
              <a:off x="2248616" y="2582625"/>
              <a:ext cx="720000" cy="720000"/>
              <a:chOff x="9325624" y="2471014"/>
              <a:chExt cx="720000" cy="720000"/>
            </a:xfrm>
          </p:grpSpPr>
          <p:sp>
            <p:nvSpPr>
              <p:cNvPr id="151" name="Oval 150">
                <a:extLst>
                  <a:ext uri="{FF2B5EF4-FFF2-40B4-BE49-F238E27FC236}">
                    <a16:creationId xmlns:a16="http://schemas.microsoft.com/office/drawing/2014/main" id="{D4FBD9A5-B067-4786-6F6D-D88517D03A75}"/>
                  </a:ext>
                </a:extLst>
              </p:cNvPr>
              <p:cNvSpPr/>
              <p:nvPr/>
            </p:nvSpPr>
            <p:spPr>
              <a:xfrm>
                <a:off x="9325624" y="2471014"/>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pic>
            <p:nvPicPr>
              <p:cNvPr id="152" name="Picture 151" descr="A black and white image of a couple of circles&#10;&#10;Description automatically generated">
                <a:extLst>
                  <a:ext uri="{FF2B5EF4-FFF2-40B4-BE49-F238E27FC236}">
                    <a16:creationId xmlns:a16="http://schemas.microsoft.com/office/drawing/2014/main" id="{BACB1B9D-8416-85C6-FFEF-7F0BA8620409}"/>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85000"/>
                        </a14:imgEffect>
                      </a14:imgLayer>
                    </a14:imgProps>
                  </a:ext>
                </a:extLst>
              </a:blip>
              <a:stretch>
                <a:fillRect/>
              </a:stretch>
            </p:blipFill>
            <p:spPr>
              <a:xfrm>
                <a:off x="9539863" y="2606203"/>
                <a:ext cx="315946" cy="444837"/>
              </a:xfrm>
              <a:prstGeom prst="rect">
                <a:avLst/>
              </a:prstGeom>
            </p:spPr>
          </p:pic>
        </p:grpSp>
        <p:grpSp>
          <p:nvGrpSpPr>
            <p:cNvPr id="14" name="Group 13">
              <a:extLst>
                <a:ext uri="{FF2B5EF4-FFF2-40B4-BE49-F238E27FC236}">
                  <a16:creationId xmlns:a16="http://schemas.microsoft.com/office/drawing/2014/main" id="{789CE624-8E6E-AC1B-D0F8-F576B3374070}"/>
                </a:ext>
              </a:extLst>
            </p:cNvPr>
            <p:cNvGrpSpPr/>
            <p:nvPr/>
          </p:nvGrpSpPr>
          <p:grpSpPr>
            <a:xfrm>
              <a:off x="532064" y="2582625"/>
              <a:ext cx="720000" cy="720000"/>
              <a:chOff x="3927371" y="2471014"/>
              <a:chExt cx="720000" cy="720000"/>
            </a:xfrm>
          </p:grpSpPr>
          <p:sp>
            <p:nvSpPr>
              <p:cNvPr id="149" name="Oval 148">
                <a:extLst>
                  <a:ext uri="{FF2B5EF4-FFF2-40B4-BE49-F238E27FC236}">
                    <a16:creationId xmlns:a16="http://schemas.microsoft.com/office/drawing/2014/main" id="{EAF69027-6B13-E02C-F042-7AAA8595C87C}"/>
                  </a:ext>
                </a:extLst>
              </p:cNvPr>
              <p:cNvSpPr/>
              <p:nvPr/>
            </p:nvSpPr>
            <p:spPr>
              <a:xfrm>
                <a:off x="3927371" y="2471014"/>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pic>
            <p:nvPicPr>
              <p:cNvPr id="150" name="Picture 149" descr="A black background with a black square&#10;&#10;Description automatically generated with medium confidence">
                <a:extLst>
                  <a:ext uri="{FF2B5EF4-FFF2-40B4-BE49-F238E27FC236}">
                    <a16:creationId xmlns:a16="http://schemas.microsoft.com/office/drawing/2014/main" id="{F7C5967D-BCB6-83DC-15F9-318ECF19FF2B}"/>
                  </a:ext>
                </a:extLst>
              </p:cNvPr>
              <p:cNvPicPr>
                <a:picLocks noChangeAspect="1"/>
              </p:cNvPicPr>
              <p:nvPr/>
            </p:nvPicPr>
            <p:blipFill>
              <a:blip r:embed="rId4"/>
              <a:stretch>
                <a:fillRect/>
              </a:stretch>
            </p:blipFill>
            <p:spPr>
              <a:xfrm>
                <a:off x="4074441" y="2597844"/>
                <a:ext cx="416279" cy="442206"/>
              </a:xfrm>
              <a:prstGeom prst="rect">
                <a:avLst/>
              </a:prstGeom>
            </p:spPr>
          </p:pic>
        </p:grpSp>
        <p:grpSp>
          <p:nvGrpSpPr>
            <p:cNvPr id="15" name="Group 14">
              <a:extLst>
                <a:ext uri="{FF2B5EF4-FFF2-40B4-BE49-F238E27FC236}">
                  <a16:creationId xmlns:a16="http://schemas.microsoft.com/office/drawing/2014/main" id="{985601D8-EDBE-62D0-B8F6-D964DFEA3D7C}"/>
                </a:ext>
              </a:extLst>
            </p:cNvPr>
            <p:cNvGrpSpPr/>
            <p:nvPr/>
          </p:nvGrpSpPr>
          <p:grpSpPr>
            <a:xfrm>
              <a:off x="-1184488" y="2582625"/>
              <a:ext cx="720000" cy="720000"/>
              <a:chOff x="2146376" y="2471014"/>
              <a:chExt cx="720000" cy="720000"/>
            </a:xfrm>
          </p:grpSpPr>
          <p:sp>
            <p:nvSpPr>
              <p:cNvPr id="147" name="Oval 146">
                <a:extLst>
                  <a:ext uri="{FF2B5EF4-FFF2-40B4-BE49-F238E27FC236}">
                    <a16:creationId xmlns:a16="http://schemas.microsoft.com/office/drawing/2014/main" id="{51F6ECFF-C53D-D56E-F529-BF01630B98B1}"/>
                  </a:ext>
                </a:extLst>
              </p:cNvPr>
              <p:cNvSpPr/>
              <p:nvPr/>
            </p:nvSpPr>
            <p:spPr>
              <a:xfrm>
                <a:off x="2146376" y="2471014"/>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pic>
            <p:nvPicPr>
              <p:cNvPr id="148" name="Picture 147" descr="A white and black logo&#10;&#10;Description automatically generated with medium confidence">
                <a:extLst>
                  <a:ext uri="{FF2B5EF4-FFF2-40B4-BE49-F238E27FC236}">
                    <a16:creationId xmlns:a16="http://schemas.microsoft.com/office/drawing/2014/main" id="{0679453C-FEA5-0742-95C4-CF481146AD03}"/>
                  </a:ext>
                </a:extLst>
              </p:cNvPr>
              <p:cNvPicPr>
                <a:picLocks noChangeAspect="1"/>
              </p:cNvPicPr>
              <p:nvPr/>
            </p:nvPicPr>
            <p:blipFill>
              <a:blip r:embed="rId5">
                <a:biLevel thresh="75000"/>
              </a:blip>
              <a:stretch>
                <a:fillRect/>
              </a:stretch>
            </p:blipFill>
            <p:spPr>
              <a:xfrm>
                <a:off x="2260601" y="2595967"/>
                <a:ext cx="477520" cy="483782"/>
              </a:xfrm>
              <a:prstGeom prst="rect">
                <a:avLst/>
              </a:prstGeom>
            </p:spPr>
          </p:pic>
        </p:grpSp>
        <p:grpSp>
          <p:nvGrpSpPr>
            <p:cNvPr id="17" name="Group 16">
              <a:extLst>
                <a:ext uri="{FF2B5EF4-FFF2-40B4-BE49-F238E27FC236}">
                  <a16:creationId xmlns:a16="http://schemas.microsoft.com/office/drawing/2014/main" id="{95FFCE34-9F11-ED36-3FFC-C341EDB887F9}"/>
                </a:ext>
              </a:extLst>
            </p:cNvPr>
            <p:cNvGrpSpPr/>
            <p:nvPr/>
          </p:nvGrpSpPr>
          <p:grpSpPr>
            <a:xfrm>
              <a:off x="-2930438" y="2582625"/>
              <a:ext cx="749398" cy="720000"/>
              <a:chOff x="11031693" y="2492638"/>
              <a:chExt cx="749398" cy="720000"/>
            </a:xfrm>
          </p:grpSpPr>
          <p:sp>
            <p:nvSpPr>
              <p:cNvPr id="145" name="Oval 144">
                <a:extLst>
                  <a:ext uri="{FF2B5EF4-FFF2-40B4-BE49-F238E27FC236}">
                    <a16:creationId xmlns:a16="http://schemas.microsoft.com/office/drawing/2014/main" id="{86473C52-F1F0-2193-4FD4-C166BBFC8EA4}"/>
                  </a:ext>
                </a:extLst>
              </p:cNvPr>
              <p:cNvSpPr/>
              <p:nvPr/>
            </p:nvSpPr>
            <p:spPr>
              <a:xfrm>
                <a:off x="11031693" y="2492638"/>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pic>
            <p:nvPicPr>
              <p:cNvPr id="146" name="Picture 145" descr="A cigarette with smoke coming out of it&#10;&#10;Description automatically generated">
                <a:extLst>
                  <a:ext uri="{FF2B5EF4-FFF2-40B4-BE49-F238E27FC236}">
                    <a16:creationId xmlns:a16="http://schemas.microsoft.com/office/drawing/2014/main" id="{057C9F4F-3927-DADD-58D3-D15E77151AD5}"/>
                  </a:ext>
                </a:extLst>
              </p:cNvPr>
              <p:cNvPicPr>
                <a:picLocks noChangeAspect="1"/>
              </p:cNvPicPr>
              <p:nvPr/>
            </p:nvPicPr>
            <p:blipFill>
              <a:blip r:embed="rId6"/>
              <a:stretch>
                <a:fillRect/>
              </a:stretch>
            </p:blipFill>
            <p:spPr>
              <a:xfrm>
                <a:off x="11112298" y="2541917"/>
                <a:ext cx="668793" cy="584716"/>
              </a:xfrm>
              <a:prstGeom prst="rect">
                <a:avLst/>
              </a:prstGeom>
            </p:spPr>
          </p:pic>
        </p:grpSp>
        <p:grpSp>
          <p:nvGrpSpPr>
            <p:cNvPr id="18" name="Group 17">
              <a:extLst>
                <a:ext uri="{FF2B5EF4-FFF2-40B4-BE49-F238E27FC236}">
                  <a16:creationId xmlns:a16="http://schemas.microsoft.com/office/drawing/2014/main" id="{3D1211F1-AFD2-78D7-7CC8-DDDBE58E056A}"/>
                </a:ext>
              </a:extLst>
            </p:cNvPr>
            <p:cNvGrpSpPr/>
            <p:nvPr/>
          </p:nvGrpSpPr>
          <p:grpSpPr>
            <a:xfrm>
              <a:off x="-6378083" y="2582625"/>
              <a:ext cx="720000" cy="720000"/>
              <a:chOff x="14505459" y="2533035"/>
              <a:chExt cx="720000" cy="720000"/>
            </a:xfrm>
          </p:grpSpPr>
          <p:sp>
            <p:nvSpPr>
              <p:cNvPr id="142" name="Oval 141">
                <a:extLst>
                  <a:ext uri="{FF2B5EF4-FFF2-40B4-BE49-F238E27FC236}">
                    <a16:creationId xmlns:a16="http://schemas.microsoft.com/office/drawing/2014/main" id="{3609D2E8-649A-7638-E509-73A606E1FAE8}"/>
                  </a:ext>
                </a:extLst>
              </p:cNvPr>
              <p:cNvSpPr/>
              <p:nvPr/>
            </p:nvSpPr>
            <p:spPr>
              <a:xfrm>
                <a:off x="14505459" y="25330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44" name="TextBox 143">
                <a:extLst>
                  <a:ext uri="{FF2B5EF4-FFF2-40B4-BE49-F238E27FC236}">
                    <a16:creationId xmlns:a16="http://schemas.microsoft.com/office/drawing/2014/main" id="{2FB37843-B003-4312-6A71-20F15BC2B10D}"/>
                  </a:ext>
                </a:extLst>
              </p:cNvPr>
              <p:cNvSpPr txBox="1"/>
              <p:nvPr/>
            </p:nvSpPr>
            <p:spPr>
              <a:xfrm>
                <a:off x="14632352" y="2743995"/>
                <a:ext cx="539074" cy="369332"/>
              </a:xfrm>
              <a:prstGeom prst="rect">
                <a:avLst/>
              </a:prstGeom>
              <a:noFill/>
            </p:spPr>
            <p:txBody>
              <a:bodyPr wrap="square" rtlCol="0">
                <a:spAutoFit/>
              </a:bodyPr>
              <a:lstStyle/>
              <a:p>
                <a:r>
                  <a:rPr lang="en-US" b="1" dirty="0">
                    <a:latin typeface="Avenir Next" panose="020B0503020202020204" pitchFamily="34" charset="0"/>
                  </a:rPr>
                  <a:t>BP</a:t>
                </a:r>
              </a:p>
            </p:txBody>
          </p:sp>
        </p:grpSp>
        <p:grpSp>
          <p:nvGrpSpPr>
            <p:cNvPr id="23" name="Group 22">
              <a:extLst>
                <a:ext uri="{FF2B5EF4-FFF2-40B4-BE49-F238E27FC236}">
                  <a16:creationId xmlns:a16="http://schemas.microsoft.com/office/drawing/2014/main" id="{8A30FD41-FD8A-EAF8-E3E0-15865C64A83B}"/>
                </a:ext>
              </a:extLst>
            </p:cNvPr>
            <p:cNvGrpSpPr/>
            <p:nvPr/>
          </p:nvGrpSpPr>
          <p:grpSpPr>
            <a:xfrm>
              <a:off x="-8268305" y="2582625"/>
              <a:ext cx="893670" cy="720000"/>
              <a:chOff x="16284347" y="2533035"/>
              <a:chExt cx="893670" cy="720000"/>
            </a:xfrm>
          </p:grpSpPr>
          <p:sp>
            <p:nvSpPr>
              <p:cNvPr id="137" name="Oval 136">
                <a:extLst>
                  <a:ext uri="{FF2B5EF4-FFF2-40B4-BE49-F238E27FC236}">
                    <a16:creationId xmlns:a16="http://schemas.microsoft.com/office/drawing/2014/main" id="{89415DF4-C65F-C6ED-26B4-61FD1A23A13A}"/>
                  </a:ext>
                </a:extLst>
              </p:cNvPr>
              <p:cNvSpPr/>
              <p:nvPr/>
            </p:nvSpPr>
            <p:spPr>
              <a:xfrm>
                <a:off x="16333082" y="25330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38" name="TextBox 137">
                <a:extLst>
                  <a:ext uri="{FF2B5EF4-FFF2-40B4-BE49-F238E27FC236}">
                    <a16:creationId xmlns:a16="http://schemas.microsoft.com/office/drawing/2014/main" id="{C3483A1B-223D-17E9-5BBD-E70CEB331582}"/>
                  </a:ext>
                </a:extLst>
              </p:cNvPr>
              <p:cNvSpPr txBox="1"/>
              <p:nvPr/>
            </p:nvSpPr>
            <p:spPr>
              <a:xfrm>
                <a:off x="16284347" y="2744153"/>
                <a:ext cx="893670" cy="307777"/>
              </a:xfrm>
              <a:prstGeom prst="rect">
                <a:avLst/>
              </a:prstGeom>
              <a:noFill/>
            </p:spPr>
            <p:txBody>
              <a:bodyPr wrap="square" rtlCol="0">
                <a:spAutoFit/>
              </a:bodyPr>
              <a:lstStyle/>
              <a:p>
                <a:r>
                  <a:rPr lang="en-US" sz="1400" b="1" dirty="0">
                    <a:latin typeface="Avenir Next" panose="020B0503020202020204" pitchFamily="34" charset="0"/>
                  </a:rPr>
                  <a:t>STROKE</a:t>
                </a:r>
              </a:p>
            </p:txBody>
          </p:sp>
        </p:grpSp>
        <p:grpSp>
          <p:nvGrpSpPr>
            <p:cNvPr id="58" name="Group 57">
              <a:extLst>
                <a:ext uri="{FF2B5EF4-FFF2-40B4-BE49-F238E27FC236}">
                  <a16:creationId xmlns:a16="http://schemas.microsoft.com/office/drawing/2014/main" id="{7292193D-CCDD-4BE4-BCB4-48497EF23C35}"/>
                </a:ext>
              </a:extLst>
            </p:cNvPr>
            <p:cNvGrpSpPr/>
            <p:nvPr/>
          </p:nvGrpSpPr>
          <p:grpSpPr>
            <a:xfrm>
              <a:off x="-11872133" y="2582625"/>
              <a:ext cx="890724" cy="720000"/>
              <a:chOff x="14572256" y="2546398"/>
              <a:chExt cx="890724" cy="720000"/>
            </a:xfrm>
          </p:grpSpPr>
          <p:sp>
            <p:nvSpPr>
              <p:cNvPr id="135" name="Oval 134">
                <a:extLst>
                  <a:ext uri="{FF2B5EF4-FFF2-40B4-BE49-F238E27FC236}">
                    <a16:creationId xmlns:a16="http://schemas.microsoft.com/office/drawing/2014/main" id="{3DBBFD11-CE74-BD85-6541-39E3388128A8}"/>
                  </a:ext>
                </a:extLst>
              </p:cNvPr>
              <p:cNvSpPr/>
              <p:nvPr/>
            </p:nvSpPr>
            <p:spPr>
              <a:xfrm>
                <a:off x="14642072" y="2546398"/>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36" name="TextBox 135">
                <a:extLst>
                  <a:ext uri="{FF2B5EF4-FFF2-40B4-BE49-F238E27FC236}">
                    <a16:creationId xmlns:a16="http://schemas.microsoft.com/office/drawing/2014/main" id="{22C6ABAE-B4E2-5B9E-053D-1030191EA11D}"/>
                  </a:ext>
                </a:extLst>
              </p:cNvPr>
              <p:cNvSpPr txBox="1"/>
              <p:nvPr/>
            </p:nvSpPr>
            <p:spPr>
              <a:xfrm>
                <a:off x="14572256" y="2772519"/>
                <a:ext cx="890724" cy="292388"/>
              </a:xfrm>
              <a:prstGeom prst="rect">
                <a:avLst/>
              </a:prstGeom>
              <a:noFill/>
            </p:spPr>
            <p:txBody>
              <a:bodyPr wrap="square" rtlCol="0">
                <a:spAutoFit/>
              </a:bodyPr>
              <a:lstStyle/>
              <a:p>
                <a:r>
                  <a:rPr lang="en-US" sz="1300" dirty="0">
                    <a:latin typeface="Avenir Next" panose="020B0503020202020204" pitchFamily="34" charset="0"/>
                  </a:rPr>
                  <a:t>Diabetes</a:t>
                </a:r>
              </a:p>
            </p:txBody>
          </p:sp>
        </p:grpSp>
        <p:grpSp>
          <p:nvGrpSpPr>
            <p:cNvPr id="59" name="Group 58">
              <a:extLst>
                <a:ext uri="{FF2B5EF4-FFF2-40B4-BE49-F238E27FC236}">
                  <a16:creationId xmlns:a16="http://schemas.microsoft.com/office/drawing/2014/main" id="{D5096E78-2C8A-24C7-E1BB-B74C622ADF35}"/>
                </a:ext>
              </a:extLst>
            </p:cNvPr>
            <p:cNvGrpSpPr/>
            <p:nvPr/>
          </p:nvGrpSpPr>
          <p:grpSpPr>
            <a:xfrm>
              <a:off x="-9984857" y="2582625"/>
              <a:ext cx="720000" cy="720000"/>
              <a:chOff x="14642072" y="2546398"/>
              <a:chExt cx="720000" cy="720000"/>
            </a:xfrm>
          </p:grpSpPr>
          <p:sp>
            <p:nvSpPr>
              <p:cNvPr id="128" name="Oval 127">
                <a:extLst>
                  <a:ext uri="{FF2B5EF4-FFF2-40B4-BE49-F238E27FC236}">
                    <a16:creationId xmlns:a16="http://schemas.microsoft.com/office/drawing/2014/main" id="{C1DDAAD0-9C4F-D51B-DC61-9A8139FB1AD9}"/>
                  </a:ext>
                </a:extLst>
              </p:cNvPr>
              <p:cNvSpPr/>
              <p:nvPr/>
            </p:nvSpPr>
            <p:spPr>
              <a:xfrm>
                <a:off x="14642072" y="2546398"/>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29" name="TextBox 128">
                <a:extLst>
                  <a:ext uri="{FF2B5EF4-FFF2-40B4-BE49-F238E27FC236}">
                    <a16:creationId xmlns:a16="http://schemas.microsoft.com/office/drawing/2014/main" id="{272D2DAC-FA32-8CEF-A2D0-915D62351EC0}"/>
                  </a:ext>
                </a:extLst>
              </p:cNvPr>
              <p:cNvSpPr txBox="1"/>
              <p:nvPr/>
            </p:nvSpPr>
            <p:spPr>
              <a:xfrm>
                <a:off x="14733289" y="2795174"/>
                <a:ext cx="618052" cy="323165"/>
              </a:xfrm>
              <a:prstGeom prst="rect">
                <a:avLst/>
              </a:prstGeom>
              <a:noFill/>
            </p:spPr>
            <p:txBody>
              <a:bodyPr wrap="square" rtlCol="0">
                <a:spAutoFit/>
              </a:bodyPr>
              <a:lstStyle/>
              <a:p>
                <a:r>
                  <a:rPr lang="en-US" sz="1500" b="1" dirty="0">
                    <a:latin typeface="Avenir Next" panose="020B0503020202020204" pitchFamily="34" charset="0"/>
                  </a:rPr>
                  <a:t>HYP</a:t>
                </a:r>
              </a:p>
            </p:txBody>
          </p:sp>
        </p:grpSp>
        <p:grpSp>
          <p:nvGrpSpPr>
            <p:cNvPr id="60" name="Group 59">
              <a:extLst>
                <a:ext uri="{FF2B5EF4-FFF2-40B4-BE49-F238E27FC236}">
                  <a16:creationId xmlns:a16="http://schemas.microsoft.com/office/drawing/2014/main" id="{43A757DC-F7E9-35BC-1C50-4AA09B4E1660}"/>
                </a:ext>
              </a:extLst>
            </p:cNvPr>
            <p:cNvGrpSpPr/>
            <p:nvPr/>
          </p:nvGrpSpPr>
          <p:grpSpPr>
            <a:xfrm>
              <a:off x="-13588685" y="2582625"/>
              <a:ext cx="720000" cy="720000"/>
              <a:chOff x="14642072" y="2546398"/>
              <a:chExt cx="720000" cy="720000"/>
            </a:xfrm>
          </p:grpSpPr>
          <p:sp>
            <p:nvSpPr>
              <p:cNvPr id="123" name="Oval 122">
                <a:extLst>
                  <a:ext uri="{FF2B5EF4-FFF2-40B4-BE49-F238E27FC236}">
                    <a16:creationId xmlns:a16="http://schemas.microsoft.com/office/drawing/2014/main" id="{BFFE9276-3D91-DC70-16AD-2D8970D8FB9A}"/>
                  </a:ext>
                </a:extLst>
              </p:cNvPr>
              <p:cNvSpPr/>
              <p:nvPr/>
            </p:nvSpPr>
            <p:spPr>
              <a:xfrm>
                <a:off x="14642072" y="2546398"/>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27" name="TextBox 126">
                <a:extLst>
                  <a:ext uri="{FF2B5EF4-FFF2-40B4-BE49-F238E27FC236}">
                    <a16:creationId xmlns:a16="http://schemas.microsoft.com/office/drawing/2014/main" id="{A040C48C-27B8-043E-10C1-7DEEEDE8FD49}"/>
                  </a:ext>
                </a:extLst>
              </p:cNvPr>
              <p:cNvSpPr txBox="1"/>
              <p:nvPr/>
            </p:nvSpPr>
            <p:spPr>
              <a:xfrm>
                <a:off x="14719759" y="2777518"/>
                <a:ext cx="613097" cy="292388"/>
              </a:xfrm>
              <a:prstGeom prst="rect">
                <a:avLst/>
              </a:prstGeom>
              <a:noFill/>
            </p:spPr>
            <p:txBody>
              <a:bodyPr wrap="square" rtlCol="0">
                <a:spAutoFit/>
              </a:bodyPr>
              <a:lstStyle/>
              <a:p>
                <a:r>
                  <a:rPr lang="en-US" sz="1300" b="1" dirty="0">
                    <a:latin typeface="Avenir Next" panose="020B0503020202020204" pitchFamily="34" charset="0"/>
                  </a:rPr>
                  <a:t>Chol.</a:t>
                </a:r>
              </a:p>
            </p:txBody>
          </p:sp>
        </p:grpSp>
        <p:grpSp>
          <p:nvGrpSpPr>
            <p:cNvPr id="90" name="Group 89">
              <a:extLst>
                <a:ext uri="{FF2B5EF4-FFF2-40B4-BE49-F238E27FC236}">
                  <a16:creationId xmlns:a16="http://schemas.microsoft.com/office/drawing/2014/main" id="{5973F9BC-3FA1-D0F4-96D3-302E1B80F507}"/>
                </a:ext>
              </a:extLst>
            </p:cNvPr>
            <p:cNvGrpSpPr/>
            <p:nvPr/>
          </p:nvGrpSpPr>
          <p:grpSpPr>
            <a:xfrm>
              <a:off x="-17264309" y="2582625"/>
              <a:ext cx="879474" cy="720000"/>
              <a:chOff x="25375513" y="2459896"/>
              <a:chExt cx="879474" cy="720000"/>
            </a:xfrm>
          </p:grpSpPr>
          <p:sp>
            <p:nvSpPr>
              <p:cNvPr id="121" name="Oval 120">
                <a:extLst>
                  <a:ext uri="{FF2B5EF4-FFF2-40B4-BE49-F238E27FC236}">
                    <a16:creationId xmlns:a16="http://schemas.microsoft.com/office/drawing/2014/main" id="{BBC923B1-C66B-5884-D443-10D8651360F1}"/>
                  </a:ext>
                </a:extLst>
              </p:cNvPr>
              <p:cNvSpPr/>
              <p:nvPr/>
            </p:nvSpPr>
            <p:spPr>
              <a:xfrm>
                <a:off x="25375513" y="2459896"/>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22" name="TextBox 121">
                <a:extLst>
                  <a:ext uri="{FF2B5EF4-FFF2-40B4-BE49-F238E27FC236}">
                    <a16:creationId xmlns:a16="http://schemas.microsoft.com/office/drawing/2014/main" id="{391D4546-11EC-5F1D-0A84-565DD2B3F72C}"/>
                  </a:ext>
                </a:extLst>
              </p:cNvPr>
              <p:cNvSpPr txBox="1"/>
              <p:nvPr/>
            </p:nvSpPr>
            <p:spPr>
              <a:xfrm>
                <a:off x="25454009" y="2643372"/>
                <a:ext cx="800978" cy="478144"/>
              </a:xfrm>
              <a:prstGeom prst="rect">
                <a:avLst/>
              </a:prstGeom>
              <a:noFill/>
            </p:spPr>
            <p:txBody>
              <a:bodyPr wrap="square" tIns="46800" rtlCol="0">
                <a:spAutoFit/>
              </a:bodyPr>
              <a:lstStyle/>
              <a:p>
                <a:r>
                  <a:rPr lang="en-US" sz="1300" b="1" dirty="0">
                    <a:latin typeface="Avenir Next" panose="020B0503020202020204" pitchFamily="34" charset="0"/>
                  </a:rPr>
                  <a:t>DIAS </a:t>
                </a:r>
                <a:r>
                  <a:rPr lang="en-US" sz="1200" dirty="0">
                    <a:latin typeface="Avenir Next" panose="020B0503020202020204" pitchFamily="34" charset="0"/>
                  </a:rPr>
                  <a:t>BP</a:t>
                </a:r>
              </a:p>
            </p:txBody>
          </p:sp>
        </p:grpSp>
        <p:grpSp>
          <p:nvGrpSpPr>
            <p:cNvPr id="93" name="Group 92">
              <a:extLst>
                <a:ext uri="{FF2B5EF4-FFF2-40B4-BE49-F238E27FC236}">
                  <a16:creationId xmlns:a16="http://schemas.microsoft.com/office/drawing/2014/main" id="{4F46CBCE-8CE9-54B9-B7D8-7A83E8686FE3}"/>
                </a:ext>
              </a:extLst>
            </p:cNvPr>
            <p:cNvGrpSpPr/>
            <p:nvPr/>
          </p:nvGrpSpPr>
          <p:grpSpPr>
            <a:xfrm>
              <a:off x="-18980861" y="2582625"/>
              <a:ext cx="720000" cy="720000"/>
              <a:chOff x="27150973" y="2497996"/>
              <a:chExt cx="720000" cy="720000"/>
            </a:xfrm>
          </p:grpSpPr>
          <p:sp>
            <p:nvSpPr>
              <p:cNvPr id="119" name="Oval 118">
                <a:extLst>
                  <a:ext uri="{FF2B5EF4-FFF2-40B4-BE49-F238E27FC236}">
                    <a16:creationId xmlns:a16="http://schemas.microsoft.com/office/drawing/2014/main" id="{71863504-488A-A4F1-E8F9-69A6C4D13B12}"/>
                  </a:ext>
                </a:extLst>
              </p:cNvPr>
              <p:cNvSpPr/>
              <p:nvPr/>
            </p:nvSpPr>
            <p:spPr>
              <a:xfrm>
                <a:off x="27150973" y="2497996"/>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20" name="TextBox 119">
                <a:extLst>
                  <a:ext uri="{FF2B5EF4-FFF2-40B4-BE49-F238E27FC236}">
                    <a16:creationId xmlns:a16="http://schemas.microsoft.com/office/drawing/2014/main" id="{48B75EFA-08E0-72EC-7A41-96508A823A79}"/>
                  </a:ext>
                </a:extLst>
              </p:cNvPr>
              <p:cNvSpPr txBox="1"/>
              <p:nvPr/>
            </p:nvSpPr>
            <p:spPr>
              <a:xfrm>
                <a:off x="27271579" y="2711802"/>
                <a:ext cx="580124" cy="292388"/>
              </a:xfrm>
              <a:prstGeom prst="rect">
                <a:avLst/>
              </a:prstGeom>
              <a:noFill/>
            </p:spPr>
            <p:txBody>
              <a:bodyPr wrap="square" rtlCol="0">
                <a:spAutoFit/>
              </a:bodyPr>
              <a:lstStyle/>
              <a:p>
                <a:r>
                  <a:rPr lang="en-US" sz="1300" b="1" dirty="0">
                    <a:latin typeface="Avenir Next" panose="020B0503020202020204" pitchFamily="34" charset="0"/>
                  </a:rPr>
                  <a:t>BMI</a:t>
                </a:r>
              </a:p>
            </p:txBody>
          </p:sp>
        </p:grpSp>
        <p:grpSp>
          <p:nvGrpSpPr>
            <p:cNvPr id="96" name="Group 95">
              <a:extLst>
                <a:ext uri="{FF2B5EF4-FFF2-40B4-BE49-F238E27FC236}">
                  <a16:creationId xmlns:a16="http://schemas.microsoft.com/office/drawing/2014/main" id="{3A9093B3-36BE-57A9-3C75-2E38CF657B06}"/>
                </a:ext>
              </a:extLst>
            </p:cNvPr>
            <p:cNvGrpSpPr/>
            <p:nvPr/>
          </p:nvGrpSpPr>
          <p:grpSpPr>
            <a:xfrm>
              <a:off x="-22841423" y="2582625"/>
              <a:ext cx="827171" cy="720000"/>
              <a:chOff x="30510078" y="2469535"/>
              <a:chExt cx="827171" cy="720000"/>
            </a:xfrm>
          </p:grpSpPr>
          <p:sp>
            <p:nvSpPr>
              <p:cNvPr id="115" name="Oval 114">
                <a:extLst>
                  <a:ext uri="{FF2B5EF4-FFF2-40B4-BE49-F238E27FC236}">
                    <a16:creationId xmlns:a16="http://schemas.microsoft.com/office/drawing/2014/main" id="{08BEE699-048A-7C4E-2279-6D937559A6EF}"/>
                  </a:ext>
                </a:extLst>
              </p:cNvPr>
              <p:cNvSpPr/>
              <p:nvPr/>
            </p:nvSpPr>
            <p:spPr>
              <a:xfrm>
                <a:off x="30563663" y="24695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16" name="TextBox 115">
                <a:extLst>
                  <a:ext uri="{FF2B5EF4-FFF2-40B4-BE49-F238E27FC236}">
                    <a16:creationId xmlns:a16="http://schemas.microsoft.com/office/drawing/2014/main" id="{2558610E-F548-ADEA-FA38-E50EE001EF67}"/>
                  </a:ext>
                </a:extLst>
              </p:cNvPr>
              <p:cNvSpPr txBox="1"/>
              <p:nvPr/>
            </p:nvSpPr>
            <p:spPr>
              <a:xfrm>
                <a:off x="30510078" y="2683341"/>
                <a:ext cx="827171" cy="292388"/>
              </a:xfrm>
              <a:prstGeom prst="rect">
                <a:avLst/>
              </a:prstGeom>
              <a:noFill/>
            </p:spPr>
            <p:txBody>
              <a:bodyPr wrap="square" rtlCol="0">
                <a:spAutoFit/>
              </a:bodyPr>
              <a:lstStyle/>
              <a:p>
                <a:r>
                  <a:rPr lang="en-US" sz="1300" b="1" dirty="0">
                    <a:latin typeface="Avenir Next" panose="020B0503020202020204" pitchFamily="34" charset="0"/>
                  </a:rPr>
                  <a:t>Glucose</a:t>
                </a:r>
              </a:p>
            </p:txBody>
          </p:sp>
        </p:grpSp>
        <p:grpSp>
          <p:nvGrpSpPr>
            <p:cNvPr id="98" name="Group 97">
              <a:extLst>
                <a:ext uri="{FF2B5EF4-FFF2-40B4-BE49-F238E27FC236}">
                  <a16:creationId xmlns:a16="http://schemas.microsoft.com/office/drawing/2014/main" id="{2E39250A-5CC4-72CD-9394-6944D7A3A90F}"/>
                </a:ext>
              </a:extLst>
            </p:cNvPr>
            <p:cNvGrpSpPr/>
            <p:nvPr/>
          </p:nvGrpSpPr>
          <p:grpSpPr>
            <a:xfrm>
              <a:off x="-21017700" y="2582625"/>
              <a:ext cx="1040287" cy="720000"/>
              <a:chOff x="30563663" y="2469535"/>
              <a:chExt cx="1040287" cy="720000"/>
            </a:xfrm>
          </p:grpSpPr>
          <p:sp>
            <p:nvSpPr>
              <p:cNvPr id="113" name="Oval 112">
                <a:extLst>
                  <a:ext uri="{FF2B5EF4-FFF2-40B4-BE49-F238E27FC236}">
                    <a16:creationId xmlns:a16="http://schemas.microsoft.com/office/drawing/2014/main" id="{2001FA2C-AA04-1673-7528-3B5215AF82DF}"/>
                  </a:ext>
                </a:extLst>
              </p:cNvPr>
              <p:cNvSpPr/>
              <p:nvPr/>
            </p:nvSpPr>
            <p:spPr>
              <a:xfrm>
                <a:off x="30563663" y="24695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14" name="TextBox 113">
                <a:extLst>
                  <a:ext uri="{FF2B5EF4-FFF2-40B4-BE49-F238E27FC236}">
                    <a16:creationId xmlns:a16="http://schemas.microsoft.com/office/drawing/2014/main" id="{675D9F2E-69A6-03DB-3D56-05A023AC58E1}"/>
                  </a:ext>
                </a:extLst>
              </p:cNvPr>
              <p:cNvSpPr txBox="1"/>
              <p:nvPr/>
            </p:nvSpPr>
            <p:spPr>
              <a:xfrm>
                <a:off x="30630728" y="2619841"/>
                <a:ext cx="973222" cy="492443"/>
              </a:xfrm>
              <a:prstGeom prst="rect">
                <a:avLst/>
              </a:prstGeom>
              <a:noFill/>
            </p:spPr>
            <p:txBody>
              <a:bodyPr wrap="square" rtlCol="0">
                <a:spAutoFit/>
              </a:bodyPr>
              <a:lstStyle/>
              <a:p>
                <a:r>
                  <a:rPr lang="en-US" sz="1300" b="1" dirty="0">
                    <a:latin typeface="Avenir Next" panose="020B0503020202020204" pitchFamily="34" charset="0"/>
                  </a:rPr>
                  <a:t>Heart </a:t>
                </a:r>
              </a:p>
              <a:p>
                <a:r>
                  <a:rPr lang="en-US" sz="1300" dirty="0">
                    <a:latin typeface="Avenir Next" panose="020B0503020202020204" pitchFamily="34" charset="0"/>
                  </a:rPr>
                  <a:t>Rate</a:t>
                </a:r>
              </a:p>
            </p:txBody>
          </p:sp>
        </p:grpSp>
        <p:grpSp>
          <p:nvGrpSpPr>
            <p:cNvPr id="100" name="Group 99">
              <a:extLst>
                <a:ext uri="{FF2B5EF4-FFF2-40B4-BE49-F238E27FC236}">
                  <a16:creationId xmlns:a16="http://schemas.microsoft.com/office/drawing/2014/main" id="{AE925208-3C27-5429-65BD-1E91A11BF4B0}"/>
                </a:ext>
              </a:extLst>
            </p:cNvPr>
            <p:cNvGrpSpPr/>
            <p:nvPr/>
          </p:nvGrpSpPr>
          <p:grpSpPr>
            <a:xfrm>
              <a:off x="-4661531" y="2582625"/>
              <a:ext cx="734541" cy="720000"/>
              <a:chOff x="12759209" y="2545735"/>
              <a:chExt cx="734541" cy="720000"/>
            </a:xfrm>
          </p:grpSpPr>
          <p:sp>
            <p:nvSpPr>
              <p:cNvPr id="105" name="Oval 104">
                <a:extLst>
                  <a:ext uri="{FF2B5EF4-FFF2-40B4-BE49-F238E27FC236}">
                    <a16:creationId xmlns:a16="http://schemas.microsoft.com/office/drawing/2014/main" id="{FDA8712B-9F23-88F3-4D97-CEC0BE5B649C}"/>
                  </a:ext>
                </a:extLst>
              </p:cNvPr>
              <p:cNvSpPr/>
              <p:nvPr/>
            </p:nvSpPr>
            <p:spPr>
              <a:xfrm>
                <a:off x="12759209" y="25457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06" name="TextBox 105">
                <a:extLst>
                  <a:ext uri="{FF2B5EF4-FFF2-40B4-BE49-F238E27FC236}">
                    <a16:creationId xmlns:a16="http://schemas.microsoft.com/office/drawing/2014/main" id="{AAFF1E84-B644-DA69-F601-31CE2D334533}"/>
                  </a:ext>
                </a:extLst>
              </p:cNvPr>
              <p:cNvSpPr txBox="1"/>
              <p:nvPr/>
            </p:nvSpPr>
            <p:spPr>
              <a:xfrm>
                <a:off x="12822602" y="2704233"/>
                <a:ext cx="671148" cy="292388"/>
              </a:xfrm>
              <a:prstGeom prst="rect">
                <a:avLst/>
              </a:prstGeom>
              <a:noFill/>
            </p:spPr>
            <p:txBody>
              <a:bodyPr wrap="square" rtlCol="0">
                <a:spAutoFit/>
              </a:bodyPr>
              <a:lstStyle/>
              <a:p>
                <a:r>
                  <a:rPr lang="en-US" sz="1300" b="1" dirty="0">
                    <a:latin typeface="Avenir Next" panose="020B0503020202020204" pitchFamily="34" charset="0"/>
                  </a:rPr>
                  <a:t>No. of</a:t>
                </a:r>
                <a:endParaRPr lang="en-US" sz="1300" dirty="0">
                  <a:latin typeface="Avenir Next" panose="020B0503020202020204" pitchFamily="34" charset="0"/>
                </a:endParaRPr>
              </a:p>
            </p:txBody>
          </p:sp>
          <p:sp>
            <p:nvSpPr>
              <p:cNvPr id="107" name="TextBox 106">
                <a:extLst>
                  <a:ext uri="{FF2B5EF4-FFF2-40B4-BE49-F238E27FC236}">
                    <a16:creationId xmlns:a16="http://schemas.microsoft.com/office/drawing/2014/main" id="{95D9FD83-C7E7-EFD0-40E5-3AB24D695AAE}"/>
                  </a:ext>
                </a:extLst>
              </p:cNvPr>
              <p:cNvSpPr txBox="1"/>
              <p:nvPr/>
            </p:nvSpPr>
            <p:spPr>
              <a:xfrm>
                <a:off x="12828951" y="2850283"/>
                <a:ext cx="635913" cy="292388"/>
              </a:xfrm>
              <a:prstGeom prst="rect">
                <a:avLst/>
              </a:prstGeom>
              <a:noFill/>
            </p:spPr>
            <p:txBody>
              <a:bodyPr wrap="square" rtlCol="0">
                <a:spAutoFit/>
              </a:bodyPr>
              <a:lstStyle/>
              <a:p>
                <a:r>
                  <a:rPr lang="en-US" sz="1300" dirty="0">
                    <a:latin typeface="Avenir Next" panose="020B0503020202020204" pitchFamily="34" charset="0"/>
                  </a:rPr>
                  <a:t>Cigs</a:t>
                </a:r>
              </a:p>
            </p:txBody>
          </p:sp>
        </p:grpSp>
        <p:grpSp>
          <p:nvGrpSpPr>
            <p:cNvPr id="167" name="Group 166">
              <a:extLst>
                <a:ext uri="{FF2B5EF4-FFF2-40B4-BE49-F238E27FC236}">
                  <a16:creationId xmlns:a16="http://schemas.microsoft.com/office/drawing/2014/main" id="{DA970D25-AA7E-9014-3976-FF9B48D80533}"/>
                </a:ext>
              </a:extLst>
            </p:cNvPr>
            <p:cNvGrpSpPr/>
            <p:nvPr/>
          </p:nvGrpSpPr>
          <p:grpSpPr>
            <a:xfrm>
              <a:off x="-15388283" y="2582625"/>
              <a:ext cx="803046" cy="720000"/>
              <a:chOff x="25387620" y="2459896"/>
              <a:chExt cx="803046" cy="720000"/>
            </a:xfrm>
          </p:grpSpPr>
          <p:sp>
            <p:nvSpPr>
              <p:cNvPr id="168" name="Oval 167">
                <a:extLst>
                  <a:ext uri="{FF2B5EF4-FFF2-40B4-BE49-F238E27FC236}">
                    <a16:creationId xmlns:a16="http://schemas.microsoft.com/office/drawing/2014/main" id="{D20E0C3A-19D7-E3AE-2820-EBDF62C59D0E}"/>
                  </a:ext>
                </a:extLst>
              </p:cNvPr>
              <p:cNvSpPr/>
              <p:nvPr/>
            </p:nvSpPr>
            <p:spPr>
              <a:xfrm>
                <a:off x="25387620" y="2459896"/>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69" name="TextBox 168">
                <a:extLst>
                  <a:ext uri="{FF2B5EF4-FFF2-40B4-BE49-F238E27FC236}">
                    <a16:creationId xmlns:a16="http://schemas.microsoft.com/office/drawing/2014/main" id="{DA5D4E5F-F8B5-FF2C-A4D4-EE7F25387E91}"/>
                  </a:ext>
                </a:extLst>
              </p:cNvPr>
              <p:cNvSpPr txBox="1"/>
              <p:nvPr/>
            </p:nvSpPr>
            <p:spPr>
              <a:xfrm>
                <a:off x="25502646" y="2656130"/>
                <a:ext cx="688020" cy="478144"/>
              </a:xfrm>
              <a:prstGeom prst="rect">
                <a:avLst/>
              </a:prstGeom>
              <a:noFill/>
            </p:spPr>
            <p:txBody>
              <a:bodyPr wrap="square" tIns="46800" rtlCol="0">
                <a:spAutoFit/>
              </a:bodyPr>
              <a:lstStyle/>
              <a:p>
                <a:r>
                  <a:rPr lang="en-US" sz="1300" b="1" dirty="0">
                    <a:latin typeface="Avenir Next" panose="020B0503020202020204" pitchFamily="34" charset="0"/>
                  </a:rPr>
                  <a:t>SYS </a:t>
                </a:r>
                <a:r>
                  <a:rPr lang="en-US" sz="1200" dirty="0">
                    <a:latin typeface="Avenir Next" panose="020B0503020202020204" pitchFamily="34" charset="0"/>
                  </a:rPr>
                  <a:t>BP</a:t>
                </a:r>
              </a:p>
            </p:txBody>
          </p:sp>
        </p:grpSp>
        <p:grpSp>
          <p:nvGrpSpPr>
            <p:cNvPr id="177" name="Group 176">
              <a:extLst>
                <a:ext uri="{FF2B5EF4-FFF2-40B4-BE49-F238E27FC236}">
                  <a16:creationId xmlns:a16="http://schemas.microsoft.com/office/drawing/2014/main" id="{2306DECF-D8E5-0B82-D6AE-DE59AECE21C9}"/>
                </a:ext>
              </a:extLst>
            </p:cNvPr>
            <p:cNvGrpSpPr/>
            <p:nvPr/>
          </p:nvGrpSpPr>
          <p:grpSpPr>
            <a:xfrm>
              <a:off x="9247203" y="2582625"/>
              <a:ext cx="827171" cy="720000"/>
              <a:chOff x="30510078" y="2469535"/>
              <a:chExt cx="827171" cy="720000"/>
            </a:xfrm>
          </p:grpSpPr>
          <p:sp>
            <p:nvSpPr>
              <p:cNvPr id="178" name="Oval 177">
                <a:extLst>
                  <a:ext uri="{FF2B5EF4-FFF2-40B4-BE49-F238E27FC236}">
                    <a16:creationId xmlns:a16="http://schemas.microsoft.com/office/drawing/2014/main" id="{161A65DB-2A8C-5A7C-3AA9-AEF480F6A28D}"/>
                  </a:ext>
                </a:extLst>
              </p:cNvPr>
              <p:cNvSpPr/>
              <p:nvPr/>
            </p:nvSpPr>
            <p:spPr>
              <a:xfrm>
                <a:off x="30563663" y="24695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79" name="TextBox 178">
                <a:extLst>
                  <a:ext uri="{FF2B5EF4-FFF2-40B4-BE49-F238E27FC236}">
                    <a16:creationId xmlns:a16="http://schemas.microsoft.com/office/drawing/2014/main" id="{AF1889E8-DB21-0D34-5286-C3FA45FB1712}"/>
                  </a:ext>
                </a:extLst>
              </p:cNvPr>
              <p:cNvSpPr txBox="1"/>
              <p:nvPr/>
            </p:nvSpPr>
            <p:spPr>
              <a:xfrm>
                <a:off x="30510078" y="2683341"/>
                <a:ext cx="827171" cy="292388"/>
              </a:xfrm>
              <a:prstGeom prst="rect">
                <a:avLst/>
              </a:prstGeom>
              <a:noFill/>
            </p:spPr>
            <p:txBody>
              <a:bodyPr wrap="square" rtlCol="0">
                <a:spAutoFit/>
              </a:bodyPr>
              <a:lstStyle/>
              <a:p>
                <a:r>
                  <a:rPr lang="en-US" sz="1300" b="1" dirty="0">
                    <a:latin typeface="Avenir Next" panose="020B0503020202020204" pitchFamily="34" charset="0"/>
                  </a:rPr>
                  <a:t>Glucose</a:t>
                </a:r>
              </a:p>
            </p:txBody>
          </p:sp>
        </p:grpSp>
        <p:grpSp>
          <p:nvGrpSpPr>
            <p:cNvPr id="180" name="Group 179">
              <a:extLst>
                <a:ext uri="{FF2B5EF4-FFF2-40B4-BE49-F238E27FC236}">
                  <a16:creationId xmlns:a16="http://schemas.microsoft.com/office/drawing/2014/main" id="{0385F152-18FD-6493-F5B8-F5AC11B47460}"/>
                </a:ext>
              </a:extLst>
            </p:cNvPr>
            <p:cNvGrpSpPr/>
            <p:nvPr/>
          </p:nvGrpSpPr>
          <p:grpSpPr>
            <a:xfrm>
              <a:off x="11070926" y="2582625"/>
              <a:ext cx="1040287" cy="720000"/>
              <a:chOff x="30563663" y="2469535"/>
              <a:chExt cx="1040287" cy="720000"/>
            </a:xfrm>
          </p:grpSpPr>
          <p:sp>
            <p:nvSpPr>
              <p:cNvPr id="181" name="Oval 180">
                <a:extLst>
                  <a:ext uri="{FF2B5EF4-FFF2-40B4-BE49-F238E27FC236}">
                    <a16:creationId xmlns:a16="http://schemas.microsoft.com/office/drawing/2014/main" id="{FEEBD6B5-99C7-CC11-C13D-E3C5F8B5DB88}"/>
                  </a:ext>
                </a:extLst>
              </p:cNvPr>
              <p:cNvSpPr/>
              <p:nvPr/>
            </p:nvSpPr>
            <p:spPr>
              <a:xfrm>
                <a:off x="30563663" y="24695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82" name="TextBox 181">
                <a:extLst>
                  <a:ext uri="{FF2B5EF4-FFF2-40B4-BE49-F238E27FC236}">
                    <a16:creationId xmlns:a16="http://schemas.microsoft.com/office/drawing/2014/main" id="{2C523CD7-0547-2C7A-4DE8-57DB985F60DF}"/>
                  </a:ext>
                </a:extLst>
              </p:cNvPr>
              <p:cNvSpPr txBox="1"/>
              <p:nvPr/>
            </p:nvSpPr>
            <p:spPr>
              <a:xfrm>
                <a:off x="30630728" y="2619841"/>
                <a:ext cx="973222" cy="492443"/>
              </a:xfrm>
              <a:prstGeom prst="rect">
                <a:avLst/>
              </a:prstGeom>
              <a:noFill/>
            </p:spPr>
            <p:txBody>
              <a:bodyPr wrap="square" rtlCol="0">
                <a:spAutoFit/>
              </a:bodyPr>
              <a:lstStyle/>
              <a:p>
                <a:r>
                  <a:rPr lang="en-US" sz="1300" b="1" dirty="0">
                    <a:latin typeface="Avenir Next" panose="020B0503020202020204" pitchFamily="34" charset="0"/>
                  </a:rPr>
                  <a:t>Heart </a:t>
                </a:r>
              </a:p>
              <a:p>
                <a:r>
                  <a:rPr lang="en-US" sz="1300" dirty="0">
                    <a:latin typeface="Avenir Next" panose="020B0503020202020204" pitchFamily="34" charset="0"/>
                  </a:rPr>
                  <a:t>Rate</a:t>
                </a:r>
              </a:p>
            </p:txBody>
          </p:sp>
        </p:grpSp>
        <p:grpSp>
          <p:nvGrpSpPr>
            <p:cNvPr id="183" name="Group 182">
              <a:extLst>
                <a:ext uri="{FF2B5EF4-FFF2-40B4-BE49-F238E27FC236}">
                  <a16:creationId xmlns:a16="http://schemas.microsoft.com/office/drawing/2014/main" id="{1CAA457A-8535-E5A8-BD43-C5FDB700B07C}"/>
                </a:ext>
              </a:extLst>
            </p:cNvPr>
            <p:cNvGrpSpPr/>
            <p:nvPr/>
          </p:nvGrpSpPr>
          <p:grpSpPr>
            <a:xfrm>
              <a:off x="14824311" y="2582625"/>
              <a:ext cx="879474" cy="720000"/>
              <a:chOff x="25375513" y="2459896"/>
              <a:chExt cx="879474" cy="720000"/>
            </a:xfrm>
          </p:grpSpPr>
          <p:sp>
            <p:nvSpPr>
              <p:cNvPr id="184" name="Oval 183">
                <a:extLst>
                  <a:ext uri="{FF2B5EF4-FFF2-40B4-BE49-F238E27FC236}">
                    <a16:creationId xmlns:a16="http://schemas.microsoft.com/office/drawing/2014/main" id="{B45C954B-F39C-A460-1A26-F8C9E05E07D7}"/>
                  </a:ext>
                </a:extLst>
              </p:cNvPr>
              <p:cNvSpPr/>
              <p:nvPr/>
            </p:nvSpPr>
            <p:spPr>
              <a:xfrm>
                <a:off x="25375513" y="2459896"/>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85" name="TextBox 184">
                <a:extLst>
                  <a:ext uri="{FF2B5EF4-FFF2-40B4-BE49-F238E27FC236}">
                    <a16:creationId xmlns:a16="http://schemas.microsoft.com/office/drawing/2014/main" id="{8C8E5C91-DC2A-B208-B372-E489C175BC6F}"/>
                  </a:ext>
                </a:extLst>
              </p:cNvPr>
              <p:cNvSpPr txBox="1"/>
              <p:nvPr/>
            </p:nvSpPr>
            <p:spPr>
              <a:xfrm>
                <a:off x="25454009" y="2643372"/>
                <a:ext cx="800978" cy="478144"/>
              </a:xfrm>
              <a:prstGeom prst="rect">
                <a:avLst/>
              </a:prstGeom>
              <a:noFill/>
            </p:spPr>
            <p:txBody>
              <a:bodyPr wrap="square" tIns="46800" rtlCol="0">
                <a:spAutoFit/>
              </a:bodyPr>
              <a:lstStyle/>
              <a:p>
                <a:r>
                  <a:rPr lang="en-US" sz="1300" b="1" dirty="0">
                    <a:latin typeface="Avenir Next" panose="020B0503020202020204" pitchFamily="34" charset="0"/>
                  </a:rPr>
                  <a:t>DIAS </a:t>
                </a:r>
                <a:r>
                  <a:rPr lang="en-US" sz="1200" dirty="0">
                    <a:latin typeface="Avenir Next" panose="020B0503020202020204" pitchFamily="34" charset="0"/>
                  </a:rPr>
                  <a:t>BP</a:t>
                </a:r>
              </a:p>
            </p:txBody>
          </p:sp>
        </p:grpSp>
        <p:grpSp>
          <p:nvGrpSpPr>
            <p:cNvPr id="186" name="Group 185">
              <a:extLst>
                <a:ext uri="{FF2B5EF4-FFF2-40B4-BE49-F238E27FC236}">
                  <a16:creationId xmlns:a16="http://schemas.microsoft.com/office/drawing/2014/main" id="{A2D54C79-89C3-FDBE-0EFE-1389A33082A9}"/>
                </a:ext>
              </a:extLst>
            </p:cNvPr>
            <p:cNvGrpSpPr/>
            <p:nvPr/>
          </p:nvGrpSpPr>
          <p:grpSpPr>
            <a:xfrm>
              <a:off x="13107765" y="2582625"/>
              <a:ext cx="720000" cy="720000"/>
              <a:chOff x="27150973" y="2497996"/>
              <a:chExt cx="720000" cy="720000"/>
            </a:xfrm>
          </p:grpSpPr>
          <p:sp>
            <p:nvSpPr>
              <p:cNvPr id="187" name="Oval 186">
                <a:extLst>
                  <a:ext uri="{FF2B5EF4-FFF2-40B4-BE49-F238E27FC236}">
                    <a16:creationId xmlns:a16="http://schemas.microsoft.com/office/drawing/2014/main" id="{D18BBB57-AB50-D380-D172-5C8A5511AE3F}"/>
                  </a:ext>
                </a:extLst>
              </p:cNvPr>
              <p:cNvSpPr/>
              <p:nvPr/>
            </p:nvSpPr>
            <p:spPr>
              <a:xfrm>
                <a:off x="27150973" y="2497996"/>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88" name="TextBox 187">
                <a:extLst>
                  <a:ext uri="{FF2B5EF4-FFF2-40B4-BE49-F238E27FC236}">
                    <a16:creationId xmlns:a16="http://schemas.microsoft.com/office/drawing/2014/main" id="{02D1A592-AC75-5A61-967A-E907684EA973}"/>
                  </a:ext>
                </a:extLst>
              </p:cNvPr>
              <p:cNvSpPr txBox="1"/>
              <p:nvPr/>
            </p:nvSpPr>
            <p:spPr>
              <a:xfrm>
                <a:off x="27271579" y="2711802"/>
                <a:ext cx="580124" cy="292388"/>
              </a:xfrm>
              <a:prstGeom prst="rect">
                <a:avLst/>
              </a:prstGeom>
              <a:noFill/>
            </p:spPr>
            <p:txBody>
              <a:bodyPr wrap="square" rtlCol="0">
                <a:spAutoFit/>
              </a:bodyPr>
              <a:lstStyle/>
              <a:p>
                <a:r>
                  <a:rPr lang="en-US" sz="1300" b="1" dirty="0">
                    <a:latin typeface="Avenir Next" panose="020B0503020202020204" pitchFamily="34" charset="0"/>
                  </a:rPr>
                  <a:t>BMI</a:t>
                </a:r>
              </a:p>
            </p:txBody>
          </p:sp>
        </p:grpSp>
        <p:grpSp>
          <p:nvGrpSpPr>
            <p:cNvPr id="212" name="Group 211">
              <a:extLst>
                <a:ext uri="{FF2B5EF4-FFF2-40B4-BE49-F238E27FC236}">
                  <a16:creationId xmlns:a16="http://schemas.microsoft.com/office/drawing/2014/main" id="{6420164C-A30C-4289-3B51-7A9FC1A30D1D}"/>
                </a:ext>
              </a:extLst>
            </p:cNvPr>
            <p:cNvGrpSpPr/>
            <p:nvPr/>
          </p:nvGrpSpPr>
          <p:grpSpPr>
            <a:xfrm>
              <a:off x="7355779" y="2582625"/>
              <a:ext cx="894872" cy="720000"/>
              <a:chOff x="1912177" y="2828308"/>
              <a:chExt cx="894872" cy="720000"/>
            </a:xfrm>
          </p:grpSpPr>
          <p:sp>
            <p:nvSpPr>
              <p:cNvPr id="216" name="Oval 215">
                <a:extLst>
                  <a:ext uri="{FF2B5EF4-FFF2-40B4-BE49-F238E27FC236}">
                    <a16:creationId xmlns:a16="http://schemas.microsoft.com/office/drawing/2014/main" id="{960B9170-FE11-477C-7177-88951C2E40E7}"/>
                  </a:ext>
                </a:extLst>
              </p:cNvPr>
              <p:cNvSpPr/>
              <p:nvPr/>
            </p:nvSpPr>
            <p:spPr>
              <a:xfrm>
                <a:off x="1939811" y="2828308"/>
                <a:ext cx="720000" cy="720000"/>
              </a:xfrm>
              <a:prstGeom prst="ellipse">
                <a:avLst/>
              </a:prstGeom>
              <a:solidFill>
                <a:schemeClr val="tx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217" name="TextBox 216">
                <a:extLst>
                  <a:ext uri="{FF2B5EF4-FFF2-40B4-BE49-F238E27FC236}">
                    <a16:creationId xmlns:a16="http://schemas.microsoft.com/office/drawing/2014/main" id="{20D347F3-AF28-B682-7BEC-60C469EF8EF5}"/>
                  </a:ext>
                </a:extLst>
              </p:cNvPr>
              <p:cNvSpPr txBox="1"/>
              <p:nvPr/>
            </p:nvSpPr>
            <p:spPr>
              <a:xfrm>
                <a:off x="1912177" y="3003642"/>
                <a:ext cx="894872" cy="369332"/>
              </a:xfrm>
              <a:prstGeom prst="rect">
                <a:avLst/>
              </a:prstGeom>
              <a:noFill/>
            </p:spPr>
            <p:txBody>
              <a:bodyPr wrap="square" rtlCol="0">
                <a:spAutoFit/>
              </a:bodyPr>
              <a:lstStyle/>
              <a:p>
                <a:r>
                  <a:rPr lang="en-US" dirty="0">
                    <a:solidFill>
                      <a:schemeClr val="bg1"/>
                    </a:solidFill>
                    <a:latin typeface="Avenir Next" panose="020B0503020202020204" pitchFamily="34" charset="0"/>
                  </a:rPr>
                  <a:t>Origin</a:t>
                </a:r>
              </a:p>
            </p:txBody>
          </p:sp>
        </p:grpSp>
        <p:grpSp>
          <p:nvGrpSpPr>
            <p:cNvPr id="213" name="Group 212">
              <a:extLst>
                <a:ext uri="{FF2B5EF4-FFF2-40B4-BE49-F238E27FC236}">
                  <a16:creationId xmlns:a16="http://schemas.microsoft.com/office/drawing/2014/main" id="{32ABFC74-F26F-D7B1-02AA-F70599A83AC5}"/>
                </a:ext>
              </a:extLst>
            </p:cNvPr>
            <p:cNvGrpSpPr/>
            <p:nvPr/>
          </p:nvGrpSpPr>
          <p:grpSpPr>
            <a:xfrm>
              <a:off x="5639227" y="2582625"/>
              <a:ext cx="720000" cy="720000"/>
              <a:chOff x="7531659" y="2479723"/>
              <a:chExt cx="720000" cy="720000"/>
            </a:xfrm>
          </p:grpSpPr>
          <p:sp>
            <p:nvSpPr>
              <p:cNvPr id="214" name="Oval 213">
                <a:extLst>
                  <a:ext uri="{FF2B5EF4-FFF2-40B4-BE49-F238E27FC236}">
                    <a16:creationId xmlns:a16="http://schemas.microsoft.com/office/drawing/2014/main" id="{8A526B2E-C2E1-C3AA-DC8A-65861A4A3A82}"/>
                  </a:ext>
                </a:extLst>
              </p:cNvPr>
              <p:cNvSpPr/>
              <p:nvPr/>
            </p:nvSpPr>
            <p:spPr>
              <a:xfrm>
                <a:off x="7531659" y="2479723"/>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215" name="TextBox 214">
                <a:extLst>
                  <a:ext uri="{FF2B5EF4-FFF2-40B4-BE49-F238E27FC236}">
                    <a16:creationId xmlns:a16="http://schemas.microsoft.com/office/drawing/2014/main" id="{61CE31B0-FBE3-F046-35ED-499EA44C8FEB}"/>
                  </a:ext>
                </a:extLst>
              </p:cNvPr>
              <p:cNvSpPr txBox="1"/>
              <p:nvPr/>
            </p:nvSpPr>
            <p:spPr>
              <a:xfrm>
                <a:off x="7650377" y="2681183"/>
                <a:ext cx="500846" cy="369332"/>
              </a:xfrm>
              <a:prstGeom prst="rect">
                <a:avLst/>
              </a:prstGeom>
              <a:noFill/>
            </p:spPr>
            <p:txBody>
              <a:bodyPr wrap="square" rtlCol="0">
                <a:spAutoFit/>
              </a:bodyPr>
              <a:lstStyle/>
              <a:p>
                <a:r>
                  <a:rPr lang="en-US" dirty="0">
                    <a:latin typeface="Avenir Next" panose="020B0503020202020204" pitchFamily="34" charset="0"/>
                  </a:rPr>
                  <a:t>No</a:t>
                </a:r>
              </a:p>
            </p:txBody>
          </p:sp>
        </p:grpSp>
        <p:grpSp>
          <p:nvGrpSpPr>
            <p:cNvPr id="221" name="Group 220">
              <a:extLst>
                <a:ext uri="{FF2B5EF4-FFF2-40B4-BE49-F238E27FC236}">
                  <a16:creationId xmlns:a16="http://schemas.microsoft.com/office/drawing/2014/main" id="{F0CB29C0-13A8-7BD1-B869-9D4D62DFAA22}"/>
                </a:ext>
              </a:extLst>
            </p:cNvPr>
            <p:cNvGrpSpPr/>
            <p:nvPr/>
          </p:nvGrpSpPr>
          <p:grpSpPr>
            <a:xfrm>
              <a:off x="3906556" y="2608416"/>
              <a:ext cx="763918" cy="720000"/>
              <a:chOff x="7531659" y="2479723"/>
              <a:chExt cx="763918" cy="720000"/>
            </a:xfrm>
          </p:grpSpPr>
          <p:sp>
            <p:nvSpPr>
              <p:cNvPr id="222" name="Oval 221">
                <a:extLst>
                  <a:ext uri="{FF2B5EF4-FFF2-40B4-BE49-F238E27FC236}">
                    <a16:creationId xmlns:a16="http://schemas.microsoft.com/office/drawing/2014/main" id="{9B477829-7EB2-64DD-A28D-AE223F6ACAA6}"/>
                  </a:ext>
                </a:extLst>
              </p:cNvPr>
              <p:cNvSpPr/>
              <p:nvPr/>
            </p:nvSpPr>
            <p:spPr>
              <a:xfrm>
                <a:off x="7531659" y="2479723"/>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223" name="TextBox 222">
                <a:extLst>
                  <a:ext uri="{FF2B5EF4-FFF2-40B4-BE49-F238E27FC236}">
                    <a16:creationId xmlns:a16="http://schemas.microsoft.com/office/drawing/2014/main" id="{AA917814-D6A2-3245-1024-6ACE5F374769}"/>
                  </a:ext>
                </a:extLst>
              </p:cNvPr>
              <p:cNvSpPr txBox="1"/>
              <p:nvPr/>
            </p:nvSpPr>
            <p:spPr>
              <a:xfrm>
                <a:off x="7580039" y="2695251"/>
                <a:ext cx="715538" cy="353943"/>
              </a:xfrm>
              <a:prstGeom prst="rect">
                <a:avLst/>
              </a:prstGeom>
              <a:noFill/>
            </p:spPr>
            <p:txBody>
              <a:bodyPr wrap="square" rtlCol="0">
                <a:spAutoFit/>
              </a:bodyPr>
              <a:lstStyle/>
              <a:p>
                <a:r>
                  <a:rPr lang="en-US" sz="1700" b="1" dirty="0">
                    <a:latin typeface="Avenir Next" panose="020B0503020202020204" pitchFamily="34" charset="0"/>
                  </a:rPr>
                  <a:t>CVD</a:t>
                </a:r>
              </a:p>
            </p:txBody>
          </p:sp>
        </p:grpSp>
      </p:grpSp>
      <p:sp>
        <p:nvSpPr>
          <p:cNvPr id="2" name="Rounded Rectangle 1">
            <a:extLst>
              <a:ext uri="{FF2B5EF4-FFF2-40B4-BE49-F238E27FC236}">
                <a16:creationId xmlns:a16="http://schemas.microsoft.com/office/drawing/2014/main" id="{D31D88E4-3D84-D682-6DC7-DADBD0307BB7}"/>
              </a:ext>
            </a:extLst>
          </p:cNvPr>
          <p:cNvSpPr/>
          <p:nvPr/>
        </p:nvSpPr>
        <p:spPr>
          <a:xfrm>
            <a:off x="0" y="3770415"/>
            <a:ext cx="4227615" cy="3087585"/>
          </a:xfrm>
          <a:prstGeom prst="roundRect">
            <a:avLst>
              <a:gd name="adj" fmla="val 0"/>
            </a:avLst>
          </a:prstGeom>
          <a:solidFill>
            <a:schemeClr val="bg1">
              <a:alpha val="8998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ounded Rectangle 2">
            <a:extLst>
              <a:ext uri="{FF2B5EF4-FFF2-40B4-BE49-F238E27FC236}">
                <a16:creationId xmlns:a16="http://schemas.microsoft.com/office/drawing/2014/main" id="{962AF4EA-5831-C691-C572-A60C9E775739}"/>
              </a:ext>
            </a:extLst>
          </p:cNvPr>
          <p:cNvSpPr/>
          <p:nvPr/>
        </p:nvSpPr>
        <p:spPr>
          <a:xfrm>
            <a:off x="7964385" y="3770415"/>
            <a:ext cx="4227615" cy="3087585"/>
          </a:xfrm>
          <a:prstGeom prst="roundRect">
            <a:avLst>
              <a:gd name="adj" fmla="val 0"/>
            </a:avLst>
          </a:prstGeom>
          <a:solidFill>
            <a:schemeClr val="bg1">
              <a:alpha val="8998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4BD1AFC5-CE12-5977-C261-DA239985D5C0}"/>
              </a:ext>
            </a:extLst>
          </p:cNvPr>
          <p:cNvSpPr/>
          <p:nvPr/>
        </p:nvSpPr>
        <p:spPr>
          <a:xfrm>
            <a:off x="5639322" y="2470906"/>
            <a:ext cx="900000" cy="900000"/>
          </a:xfrm>
          <a:prstGeom prst="ellipse">
            <a:avLst/>
          </a:prstGeom>
          <a:noFill/>
          <a:ln w="76200">
            <a:solidFill>
              <a:srgbClr val="F9C46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E8A476D2-440A-1CD9-539D-8101D1F376CE}"/>
              </a:ext>
            </a:extLst>
          </p:cNvPr>
          <p:cNvGrpSpPr/>
          <p:nvPr/>
        </p:nvGrpSpPr>
        <p:grpSpPr>
          <a:xfrm>
            <a:off x="9288965" y="-301083"/>
            <a:ext cx="2430966" cy="1107863"/>
            <a:chOff x="9288965" y="-312234"/>
            <a:chExt cx="2430966" cy="1107863"/>
          </a:xfrm>
          <a:solidFill>
            <a:srgbClr val="FFE19F"/>
          </a:solidFill>
        </p:grpSpPr>
        <p:sp>
          <p:nvSpPr>
            <p:cNvPr id="19" name="Rounded Rectangle 18">
              <a:extLst>
                <a:ext uri="{FF2B5EF4-FFF2-40B4-BE49-F238E27FC236}">
                  <a16:creationId xmlns:a16="http://schemas.microsoft.com/office/drawing/2014/main" id="{9FED61D8-A67F-D28E-0F56-FADD4A158A8B}"/>
                </a:ext>
              </a:extLst>
            </p:cNvPr>
            <p:cNvSpPr/>
            <p:nvPr/>
          </p:nvSpPr>
          <p:spPr>
            <a:xfrm>
              <a:off x="9288965" y="-312234"/>
              <a:ext cx="2430966" cy="1107863"/>
            </a:xfrm>
            <a:prstGeom prst="roundRect">
              <a:avLst>
                <a:gd name="adj" fmla="val 8731"/>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BE8E99C2-9C75-09D2-727F-E68CAFCAE282}"/>
                </a:ext>
              </a:extLst>
            </p:cNvPr>
            <p:cNvSpPr txBox="1"/>
            <p:nvPr/>
          </p:nvSpPr>
          <p:spPr>
            <a:xfrm>
              <a:off x="9400125" y="97272"/>
              <a:ext cx="2220686" cy="646331"/>
            </a:xfrm>
            <a:prstGeom prst="rect">
              <a:avLst/>
            </a:prstGeom>
            <a:grpFill/>
          </p:spPr>
          <p:txBody>
            <a:bodyPr wrap="square" rtlCol="0">
              <a:spAutoFit/>
            </a:bodyPr>
            <a:lstStyle/>
            <a:p>
              <a:r>
                <a:rPr lang="en-US" b="1" dirty="0">
                  <a:latin typeface="Avenir Next" panose="020B0503020202020204" pitchFamily="34" charset="0"/>
                </a:rPr>
                <a:t>Demographic</a:t>
              </a:r>
              <a:r>
                <a:rPr lang="en-US" dirty="0">
                  <a:latin typeface="Avenir Next" panose="020B0503020202020204" pitchFamily="34" charset="0"/>
                </a:rPr>
                <a:t> </a:t>
              </a:r>
            </a:p>
            <a:p>
              <a:r>
                <a:rPr lang="en-US" dirty="0">
                  <a:latin typeface="Avenir Next" panose="020B0503020202020204" pitchFamily="34" charset="0"/>
                </a:rPr>
                <a:t>Factor</a:t>
              </a:r>
            </a:p>
          </p:txBody>
        </p:sp>
      </p:grpSp>
    </p:spTree>
    <p:extLst>
      <p:ext uri="{BB962C8B-B14F-4D97-AF65-F5344CB8AC3E}">
        <p14:creationId xmlns:p14="http://schemas.microsoft.com/office/powerpoint/2010/main" val="354375998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958A79"/>
        </a:solidFill>
        <a:effectLst/>
      </p:bgPr>
    </p:bg>
    <p:spTree>
      <p:nvGrpSpPr>
        <p:cNvPr id="1" name=""/>
        <p:cNvGrpSpPr/>
        <p:nvPr/>
      </p:nvGrpSpPr>
      <p:grpSpPr>
        <a:xfrm>
          <a:off x="0" y="0"/>
          <a:ext cx="0" cy="0"/>
          <a:chOff x="0" y="0"/>
          <a:chExt cx="0" cy="0"/>
        </a:xfrm>
      </p:grpSpPr>
      <p:grpSp>
        <p:nvGrpSpPr>
          <p:cNvPr id="27" name="Group 26">
            <a:extLst>
              <a:ext uri="{FF2B5EF4-FFF2-40B4-BE49-F238E27FC236}">
                <a16:creationId xmlns:a16="http://schemas.microsoft.com/office/drawing/2014/main" id="{0B9517D4-EB56-1007-DE4D-CE8593FF20FA}"/>
              </a:ext>
            </a:extLst>
          </p:cNvPr>
          <p:cNvGrpSpPr/>
          <p:nvPr/>
        </p:nvGrpSpPr>
        <p:grpSpPr>
          <a:xfrm rot="621942">
            <a:off x="6683379" y="-4090915"/>
            <a:ext cx="6623574" cy="7121265"/>
            <a:chOff x="5278515" y="-1836216"/>
            <a:chExt cx="8228285" cy="9535750"/>
          </a:xfrm>
          <a:blipFill>
            <a:blip r:embed="rId3">
              <a:extLst>
                <a:ext uri="{BEBA8EAE-BF5A-486C-A8C5-ECC9F3942E4B}">
                  <a14:imgProps xmlns:a14="http://schemas.microsoft.com/office/drawing/2010/main">
                    <a14:imgLayer r:embed="rId4">
                      <a14:imgEffect>
                        <a14:brightnessContrast contrast="-6000"/>
                      </a14:imgEffect>
                    </a14:imgLayer>
                  </a14:imgProps>
                </a:ext>
              </a:extLst>
            </a:blip>
            <a:stretch>
              <a:fillRect/>
            </a:stretch>
          </a:blipFill>
        </p:grpSpPr>
        <p:sp>
          <p:nvSpPr>
            <p:cNvPr id="28" name="Hexagon 27">
              <a:extLst>
                <a:ext uri="{FF2B5EF4-FFF2-40B4-BE49-F238E27FC236}">
                  <a16:creationId xmlns:a16="http://schemas.microsoft.com/office/drawing/2014/main" id="{EFEA85FF-71C3-4CD8-E664-554F46A3F0CD}"/>
                </a:ext>
              </a:extLst>
            </p:cNvPr>
            <p:cNvSpPr/>
            <p:nvPr/>
          </p:nvSpPr>
          <p:spPr>
            <a:xfrm rot="20962168">
              <a:off x="5754853" y="2218307"/>
              <a:ext cx="2779777" cy="2340863"/>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latin typeface="Times New Roman" panose="02020603050405020304" pitchFamily="18" charset="0"/>
                <a:cs typeface="Times New Roman" panose="02020603050405020304" pitchFamily="18" charset="0"/>
              </a:endParaRPr>
            </a:p>
          </p:txBody>
        </p:sp>
        <p:sp>
          <p:nvSpPr>
            <p:cNvPr id="29" name="Hexagon 28">
              <a:extLst>
                <a:ext uri="{FF2B5EF4-FFF2-40B4-BE49-F238E27FC236}">
                  <a16:creationId xmlns:a16="http://schemas.microsoft.com/office/drawing/2014/main" id="{AE92230B-27CD-56CB-B72D-D1275E4E8B64}"/>
                </a:ext>
              </a:extLst>
            </p:cNvPr>
            <p:cNvSpPr/>
            <p:nvPr/>
          </p:nvSpPr>
          <p:spPr>
            <a:xfrm rot="20962168">
              <a:off x="8207912" y="2975719"/>
              <a:ext cx="2779776" cy="2340863"/>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latin typeface="Times New Roman" panose="02020603050405020304" pitchFamily="18" charset="0"/>
                <a:cs typeface="Times New Roman" panose="02020603050405020304" pitchFamily="18" charset="0"/>
              </a:endParaRPr>
            </a:p>
          </p:txBody>
        </p:sp>
        <p:sp>
          <p:nvSpPr>
            <p:cNvPr id="30" name="Hexagon 29">
              <a:extLst>
                <a:ext uri="{FF2B5EF4-FFF2-40B4-BE49-F238E27FC236}">
                  <a16:creationId xmlns:a16="http://schemas.microsoft.com/office/drawing/2014/main" id="{BBAEBE50-7B13-7D9F-73BF-6BD10C433569}"/>
                </a:ext>
              </a:extLst>
            </p:cNvPr>
            <p:cNvSpPr/>
            <p:nvPr/>
          </p:nvSpPr>
          <p:spPr>
            <a:xfrm rot="20962168">
              <a:off x="7742454" y="525994"/>
              <a:ext cx="2779776" cy="2340863"/>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latin typeface="Times New Roman" panose="02020603050405020304" pitchFamily="18" charset="0"/>
                <a:cs typeface="Times New Roman" panose="02020603050405020304" pitchFamily="18" charset="0"/>
              </a:endParaRPr>
            </a:p>
          </p:txBody>
        </p:sp>
        <p:sp>
          <p:nvSpPr>
            <p:cNvPr id="31" name="Hexagon 30">
              <a:extLst>
                <a:ext uri="{FF2B5EF4-FFF2-40B4-BE49-F238E27FC236}">
                  <a16:creationId xmlns:a16="http://schemas.microsoft.com/office/drawing/2014/main" id="{FB42CE18-6BE7-B11B-7FFD-578064C707BD}"/>
                </a:ext>
              </a:extLst>
            </p:cNvPr>
            <p:cNvSpPr/>
            <p:nvPr/>
          </p:nvSpPr>
          <p:spPr>
            <a:xfrm rot="20962168">
              <a:off x="5278515" y="-149167"/>
              <a:ext cx="2779776" cy="2340863"/>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latin typeface="Times New Roman" panose="02020603050405020304" pitchFamily="18" charset="0"/>
                <a:cs typeface="Times New Roman" panose="02020603050405020304" pitchFamily="18" charset="0"/>
              </a:endParaRPr>
            </a:p>
          </p:txBody>
        </p:sp>
        <p:sp>
          <p:nvSpPr>
            <p:cNvPr id="32" name="Hexagon 31">
              <a:extLst>
                <a:ext uri="{FF2B5EF4-FFF2-40B4-BE49-F238E27FC236}">
                  <a16:creationId xmlns:a16="http://schemas.microsoft.com/office/drawing/2014/main" id="{62CFBBAC-DB0F-D774-05B2-18D05C0CF6EE}"/>
                </a:ext>
              </a:extLst>
            </p:cNvPr>
            <p:cNvSpPr/>
            <p:nvPr/>
          </p:nvSpPr>
          <p:spPr>
            <a:xfrm rot="20962168">
              <a:off x="7279265" y="-1836216"/>
              <a:ext cx="2779776" cy="2340863"/>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latin typeface="Times New Roman" panose="02020603050405020304" pitchFamily="18" charset="0"/>
                <a:cs typeface="Times New Roman" panose="02020603050405020304" pitchFamily="18" charset="0"/>
              </a:endParaRPr>
            </a:p>
          </p:txBody>
        </p:sp>
        <p:sp>
          <p:nvSpPr>
            <p:cNvPr id="33" name="Hexagon 32">
              <a:extLst>
                <a:ext uri="{FF2B5EF4-FFF2-40B4-BE49-F238E27FC236}">
                  <a16:creationId xmlns:a16="http://schemas.microsoft.com/office/drawing/2014/main" id="{0683465A-9A0E-5E56-0340-E2F2506FDCB1}"/>
                </a:ext>
              </a:extLst>
            </p:cNvPr>
            <p:cNvSpPr/>
            <p:nvPr/>
          </p:nvSpPr>
          <p:spPr>
            <a:xfrm rot="20962168">
              <a:off x="9748728" y="-1147760"/>
              <a:ext cx="2779777" cy="2340863"/>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latin typeface="Times New Roman" panose="02020603050405020304" pitchFamily="18" charset="0"/>
                <a:cs typeface="Times New Roman" panose="02020603050405020304" pitchFamily="18" charset="0"/>
              </a:endParaRPr>
            </a:p>
          </p:txBody>
        </p:sp>
        <p:sp>
          <p:nvSpPr>
            <p:cNvPr id="34" name="Hexagon 33">
              <a:extLst>
                <a:ext uri="{FF2B5EF4-FFF2-40B4-BE49-F238E27FC236}">
                  <a16:creationId xmlns:a16="http://schemas.microsoft.com/office/drawing/2014/main" id="{CB1C5D8D-18F9-CF58-BBF7-F0E6703AE6C7}"/>
                </a:ext>
              </a:extLst>
            </p:cNvPr>
            <p:cNvSpPr/>
            <p:nvPr/>
          </p:nvSpPr>
          <p:spPr>
            <a:xfrm rot="20962168">
              <a:off x="10206197" y="1274930"/>
              <a:ext cx="2779776" cy="2340864"/>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latin typeface="Times New Roman" panose="02020603050405020304" pitchFamily="18" charset="0"/>
                <a:cs typeface="Times New Roman" panose="02020603050405020304" pitchFamily="18" charset="0"/>
              </a:endParaRPr>
            </a:p>
          </p:txBody>
        </p:sp>
        <p:sp>
          <p:nvSpPr>
            <p:cNvPr id="35" name="Hexagon 34">
              <a:extLst>
                <a:ext uri="{FF2B5EF4-FFF2-40B4-BE49-F238E27FC236}">
                  <a16:creationId xmlns:a16="http://schemas.microsoft.com/office/drawing/2014/main" id="{DE1D5470-67B7-304F-9C4B-CD27F1142DE2}"/>
                </a:ext>
              </a:extLst>
            </p:cNvPr>
            <p:cNvSpPr/>
            <p:nvPr/>
          </p:nvSpPr>
          <p:spPr>
            <a:xfrm rot="20962168">
              <a:off x="10727023" y="3668772"/>
              <a:ext cx="2779777" cy="2340864"/>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latin typeface="Times New Roman" panose="02020603050405020304" pitchFamily="18" charset="0"/>
                <a:cs typeface="Times New Roman" panose="02020603050405020304" pitchFamily="18" charset="0"/>
              </a:endParaRPr>
            </a:p>
          </p:txBody>
        </p:sp>
        <p:sp>
          <p:nvSpPr>
            <p:cNvPr id="36" name="Hexagon 35">
              <a:extLst>
                <a:ext uri="{FF2B5EF4-FFF2-40B4-BE49-F238E27FC236}">
                  <a16:creationId xmlns:a16="http://schemas.microsoft.com/office/drawing/2014/main" id="{8048E2BE-00F3-AFF4-4611-680F6755B20B}"/>
                </a:ext>
              </a:extLst>
            </p:cNvPr>
            <p:cNvSpPr/>
            <p:nvPr/>
          </p:nvSpPr>
          <p:spPr>
            <a:xfrm rot="20962168">
              <a:off x="8658720" y="5358670"/>
              <a:ext cx="2779776" cy="2340864"/>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latin typeface="Times New Roman" panose="02020603050405020304" pitchFamily="18" charset="0"/>
                <a:cs typeface="Times New Roman" panose="02020603050405020304" pitchFamily="18" charset="0"/>
              </a:endParaRPr>
            </a:p>
          </p:txBody>
        </p:sp>
        <p:sp>
          <p:nvSpPr>
            <p:cNvPr id="37" name="Hexagon 36">
              <a:extLst>
                <a:ext uri="{FF2B5EF4-FFF2-40B4-BE49-F238E27FC236}">
                  <a16:creationId xmlns:a16="http://schemas.microsoft.com/office/drawing/2014/main" id="{F00F3047-F0ED-30F7-834C-FBD3A6369BB9}"/>
                </a:ext>
              </a:extLst>
            </p:cNvPr>
            <p:cNvSpPr/>
            <p:nvPr/>
          </p:nvSpPr>
          <p:spPr>
            <a:xfrm rot="20962168">
              <a:off x="6179874" y="4629563"/>
              <a:ext cx="2779776" cy="2340863"/>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latin typeface="Times New Roman" panose="02020603050405020304" pitchFamily="18" charset="0"/>
                <a:cs typeface="Times New Roman" panose="02020603050405020304" pitchFamily="18" charset="0"/>
              </a:endParaRPr>
            </a:p>
          </p:txBody>
        </p:sp>
      </p:grpSp>
      <p:sp>
        <p:nvSpPr>
          <p:cNvPr id="38" name="Hexagon 37">
            <a:extLst>
              <a:ext uri="{FF2B5EF4-FFF2-40B4-BE49-F238E27FC236}">
                <a16:creationId xmlns:a16="http://schemas.microsoft.com/office/drawing/2014/main" id="{50B64980-2624-67BB-DE0D-3907FA407576}"/>
              </a:ext>
            </a:extLst>
          </p:cNvPr>
          <p:cNvSpPr/>
          <p:nvPr/>
        </p:nvSpPr>
        <p:spPr>
          <a:xfrm rot="21584110">
            <a:off x="10811060" y="2190537"/>
            <a:ext cx="2237654" cy="1748149"/>
          </a:xfrm>
          <a:prstGeom prst="hexagon">
            <a:avLst/>
          </a:prstGeom>
          <a:solidFill>
            <a:srgbClr val="958A7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latin typeface="Times New Roman" panose="02020603050405020304" pitchFamily="18" charset="0"/>
              <a:cs typeface="Times New Roman" panose="02020603050405020304" pitchFamily="18" charset="0"/>
            </a:endParaRPr>
          </a:p>
        </p:txBody>
      </p:sp>
      <p:sp>
        <p:nvSpPr>
          <p:cNvPr id="39" name="Hexagon 38">
            <a:extLst>
              <a:ext uri="{FF2B5EF4-FFF2-40B4-BE49-F238E27FC236}">
                <a16:creationId xmlns:a16="http://schemas.microsoft.com/office/drawing/2014/main" id="{C81B8D80-12B3-3ADF-F1E8-51C0D820A9B3}"/>
              </a:ext>
            </a:extLst>
          </p:cNvPr>
          <p:cNvSpPr/>
          <p:nvPr/>
        </p:nvSpPr>
        <p:spPr>
          <a:xfrm rot="21584110">
            <a:off x="8994126" y="3149316"/>
            <a:ext cx="2237654" cy="1748149"/>
          </a:xfrm>
          <a:prstGeom prst="hexagon">
            <a:avLst/>
          </a:prstGeom>
          <a:solidFill>
            <a:srgbClr val="DEC59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latin typeface="Times New Roman" panose="02020603050405020304" pitchFamily="18" charset="0"/>
              <a:cs typeface="Times New Roman" panose="02020603050405020304" pitchFamily="18" charset="0"/>
            </a:endParaRPr>
          </a:p>
        </p:txBody>
      </p:sp>
      <p:sp>
        <p:nvSpPr>
          <p:cNvPr id="40" name="Hexagon 39">
            <a:extLst>
              <a:ext uri="{FF2B5EF4-FFF2-40B4-BE49-F238E27FC236}">
                <a16:creationId xmlns:a16="http://schemas.microsoft.com/office/drawing/2014/main" id="{86730DF6-F34A-3047-6471-D6AB838F0DB0}"/>
              </a:ext>
            </a:extLst>
          </p:cNvPr>
          <p:cNvSpPr/>
          <p:nvPr/>
        </p:nvSpPr>
        <p:spPr>
          <a:xfrm rot="21584110">
            <a:off x="10978250" y="4289225"/>
            <a:ext cx="2237654" cy="1748149"/>
          </a:xfrm>
          <a:prstGeom prst="hexagon">
            <a:avLst/>
          </a:prstGeom>
          <a:solidFill>
            <a:srgbClr val="DEC59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latin typeface="Times New Roman" panose="02020603050405020304" pitchFamily="18" charset="0"/>
              <a:cs typeface="Times New Roman" panose="02020603050405020304" pitchFamily="18" charset="0"/>
            </a:endParaRPr>
          </a:p>
        </p:txBody>
      </p:sp>
      <p:sp>
        <p:nvSpPr>
          <p:cNvPr id="41" name="Hexagon 40">
            <a:extLst>
              <a:ext uri="{FF2B5EF4-FFF2-40B4-BE49-F238E27FC236}">
                <a16:creationId xmlns:a16="http://schemas.microsoft.com/office/drawing/2014/main" id="{4F443928-5DB9-4580-40F2-83A4167F4C3A}"/>
              </a:ext>
            </a:extLst>
          </p:cNvPr>
          <p:cNvSpPr/>
          <p:nvPr/>
        </p:nvSpPr>
        <p:spPr>
          <a:xfrm rot="21584110">
            <a:off x="6928260" y="-5012551"/>
            <a:ext cx="2237654" cy="1748149"/>
          </a:xfrm>
          <a:prstGeom prst="hexagon">
            <a:avLst/>
          </a:prstGeom>
          <a:solidFill>
            <a:srgbClr val="DFD0B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latin typeface="Times New Roman" panose="02020603050405020304" pitchFamily="18" charset="0"/>
              <a:cs typeface="Times New Roman" panose="02020603050405020304" pitchFamily="18" charset="0"/>
            </a:endParaRPr>
          </a:p>
        </p:txBody>
      </p:sp>
      <p:sp>
        <p:nvSpPr>
          <p:cNvPr id="42" name="Hexagon 41">
            <a:extLst>
              <a:ext uri="{FF2B5EF4-FFF2-40B4-BE49-F238E27FC236}">
                <a16:creationId xmlns:a16="http://schemas.microsoft.com/office/drawing/2014/main" id="{0F8DA49E-F4D4-94F1-7DD2-73719551A1B0}"/>
              </a:ext>
            </a:extLst>
          </p:cNvPr>
          <p:cNvSpPr/>
          <p:nvPr/>
        </p:nvSpPr>
        <p:spPr>
          <a:xfrm rot="21584110">
            <a:off x="10636661" y="-5080284"/>
            <a:ext cx="2237654" cy="1748149"/>
          </a:xfrm>
          <a:prstGeom prst="hexagon">
            <a:avLst/>
          </a:prstGeom>
          <a:solidFill>
            <a:srgbClr val="14334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latin typeface="Times New Roman" panose="02020603050405020304" pitchFamily="18" charset="0"/>
              <a:cs typeface="Times New Roman" panose="02020603050405020304" pitchFamily="18" charset="0"/>
            </a:endParaRPr>
          </a:p>
        </p:txBody>
      </p:sp>
      <p:sp>
        <p:nvSpPr>
          <p:cNvPr id="43" name="Hexagon 42">
            <a:extLst>
              <a:ext uri="{FF2B5EF4-FFF2-40B4-BE49-F238E27FC236}">
                <a16:creationId xmlns:a16="http://schemas.microsoft.com/office/drawing/2014/main" id="{9F598274-AB0B-F3B2-7225-3C974C68BBC3}"/>
              </a:ext>
            </a:extLst>
          </p:cNvPr>
          <p:cNvSpPr/>
          <p:nvPr/>
        </p:nvSpPr>
        <p:spPr>
          <a:xfrm rot="21584110">
            <a:off x="7046794" y="2217984"/>
            <a:ext cx="2237654" cy="1748149"/>
          </a:xfrm>
          <a:prstGeom prst="hexagon">
            <a:avLst/>
          </a:prstGeom>
          <a:solidFill>
            <a:srgbClr val="3C5B7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latin typeface="Times New Roman" panose="02020603050405020304" pitchFamily="18" charset="0"/>
              <a:cs typeface="Times New Roman" panose="02020603050405020304" pitchFamily="18" charset="0"/>
            </a:endParaRPr>
          </a:p>
        </p:txBody>
      </p:sp>
      <p:sp>
        <p:nvSpPr>
          <p:cNvPr id="44" name="Hexagon 43">
            <a:extLst>
              <a:ext uri="{FF2B5EF4-FFF2-40B4-BE49-F238E27FC236}">
                <a16:creationId xmlns:a16="http://schemas.microsoft.com/office/drawing/2014/main" id="{31257054-418F-A9EA-278A-78156A57C80C}"/>
              </a:ext>
            </a:extLst>
          </p:cNvPr>
          <p:cNvSpPr/>
          <p:nvPr/>
        </p:nvSpPr>
        <p:spPr>
          <a:xfrm rot="21584110">
            <a:off x="5184128" y="1303584"/>
            <a:ext cx="2237654" cy="1748149"/>
          </a:xfrm>
          <a:prstGeom prst="hexagon">
            <a:avLst/>
          </a:prstGeom>
          <a:solidFill>
            <a:srgbClr val="958A7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latin typeface="Times New Roman" panose="02020603050405020304" pitchFamily="18" charset="0"/>
              <a:cs typeface="Times New Roman" panose="02020603050405020304" pitchFamily="18" charset="0"/>
            </a:endParaRPr>
          </a:p>
        </p:txBody>
      </p:sp>
      <p:pic>
        <p:nvPicPr>
          <p:cNvPr id="47" name="Picture 46" descr="A close-up of a card&#10;&#10;Description automatically generated">
            <a:extLst>
              <a:ext uri="{FF2B5EF4-FFF2-40B4-BE49-F238E27FC236}">
                <a16:creationId xmlns:a16="http://schemas.microsoft.com/office/drawing/2014/main" id="{04D1C4DA-DE2C-6C8F-F9A9-951050E98DCE}"/>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100000"/>
                    </a14:imgEffect>
                  </a14:imgLayer>
                </a14:imgProps>
              </a:ext>
            </a:extLst>
          </a:blip>
          <a:stretch>
            <a:fillRect/>
          </a:stretch>
        </p:blipFill>
        <p:spPr>
          <a:xfrm>
            <a:off x="-3331947" y="1468747"/>
            <a:ext cx="2340028" cy="3563224"/>
          </a:xfrm>
          <a:prstGeom prst="rect">
            <a:avLst/>
          </a:prstGeom>
        </p:spPr>
      </p:pic>
      <p:pic>
        <p:nvPicPr>
          <p:cNvPr id="48" name="Picture 47" descr="A close-up of a sign&#10;&#10;Description automatically generated">
            <a:extLst>
              <a:ext uri="{FF2B5EF4-FFF2-40B4-BE49-F238E27FC236}">
                <a16:creationId xmlns:a16="http://schemas.microsoft.com/office/drawing/2014/main" id="{773F49F7-BF34-98CB-B1CD-F327049F57D1}"/>
              </a:ext>
            </a:extLst>
          </p:cNvPr>
          <p:cNvPicPr>
            <a:picLocks noChangeAspect="1"/>
          </p:cNvPicPr>
          <p:nvPr/>
        </p:nvPicPr>
        <p:blipFill>
          <a:blip r:embed="rId7">
            <a:extLst>
              <a:ext uri="{BEBA8EAE-BF5A-486C-A8C5-ECC9F3942E4B}">
                <a14:imgProps xmlns:a14="http://schemas.microsoft.com/office/drawing/2010/main">
                  <a14:imgLayer r:embed="rId8">
                    <a14:imgEffect>
                      <a14:sharpenSoften amount="-100000"/>
                    </a14:imgEffect>
                  </a14:imgLayer>
                </a14:imgProps>
              </a:ext>
            </a:extLst>
          </a:blip>
          <a:stretch>
            <a:fillRect/>
          </a:stretch>
        </p:blipFill>
        <p:spPr>
          <a:xfrm>
            <a:off x="17324621" y="1468359"/>
            <a:ext cx="2343140" cy="3564000"/>
          </a:xfrm>
          <a:prstGeom prst="rect">
            <a:avLst/>
          </a:prstGeom>
        </p:spPr>
      </p:pic>
      <p:pic>
        <p:nvPicPr>
          <p:cNvPr id="45" name="Picture 44" descr="A close-up of a card&#10;&#10;Description automatically generated">
            <a:extLst>
              <a:ext uri="{FF2B5EF4-FFF2-40B4-BE49-F238E27FC236}">
                <a16:creationId xmlns:a16="http://schemas.microsoft.com/office/drawing/2014/main" id="{8D4E0881-E781-5C2C-4C6D-E5BF7F10890D}"/>
              </a:ext>
            </a:extLst>
          </p:cNvPr>
          <p:cNvPicPr>
            <a:picLocks noChangeAspect="1"/>
          </p:cNvPicPr>
          <p:nvPr/>
        </p:nvPicPr>
        <p:blipFill>
          <a:blip r:embed="rId9">
            <a:extLst>
              <a:ext uri="{BEBA8EAE-BF5A-486C-A8C5-ECC9F3942E4B}">
                <a14:imgProps xmlns:a14="http://schemas.microsoft.com/office/drawing/2010/main">
                  <a14:imgLayer r:embed="rId10">
                    <a14:imgEffect>
                      <a14:sharpenSoften amount="-100000"/>
                    </a14:imgEffect>
                  </a14:imgLayer>
                </a14:imgProps>
              </a:ext>
            </a:extLst>
          </a:blip>
          <a:stretch>
            <a:fillRect/>
          </a:stretch>
        </p:blipFill>
        <p:spPr>
          <a:xfrm>
            <a:off x="431413" y="1647000"/>
            <a:ext cx="2340537" cy="3564000"/>
          </a:xfrm>
          <a:prstGeom prst="rect">
            <a:avLst/>
          </a:prstGeom>
        </p:spPr>
      </p:pic>
      <p:pic>
        <p:nvPicPr>
          <p:cNvPr id="46" name="Picture 45" descr="A close-up of a sign&#10;&#10;Description automatically generated">
            <a:extLst>
              <a:ext uri="{FF2B5EF4-FFF2-40B4-BE49-F238E27FC236}">
                <a16:creationId xmlns:a16="http://schemas.microsoft.com/office/drawing/2014/main" id="{B51B8B21-D643-C43D-4C59-76A7D1B2021B}"/>
              </a:ext>
            </a:extLst>
          </p:cNvPr>
          <p:cNvPicPr>
            <a:picLocks noChangeAspect="1"/>
          </p:cNvPicPr>
          <p:nvPr/>
        </p:nvPicPr>
        <p:blipFill>
          <a:blip r:embed="rId11"/>
          <a:stretch>
            <a:fillRect/>
          </a:stretch>
        </p:blipFill>
        <p:spPr>
          <a:xfrm>
            <a:off x="4320893" y="729000"/>
            <a:ext cx="3550213" cy="5400000"/>
          </a:xfrm>
          <a:prstGeom prst="rect">
            <a:avLst/>
          </a:prstGeom>
        </p:spPr>
      </p:pic>
      <p:pic>
        <p:nvPicPr>
          <p:cNvPr id="49" name="Picture 48" descr="A close-up of a card&#10;&#10;Description automatically generated">
            <a:extLst>
              <a:ext uri="{FF2B5EF4-FFF2-40B4-BE49-F238E27FC236}">
                <a16:creationId xmlns:a16="http://schemas.microsoft.com/office/drawing/2014/main" id="{A8F6A28A-E190-A354-5954-24DFDA7A488F}"/>
              </a:ext>
            </a:extLst>
          </p:cNvPr>
          <p:cNvPicPr>
            <a:picLocks noChangeAspect="1"/>
          </p:cNvPicPr>
          <p:nvPr/>
        </p:nvPicPr>
        <p:blipFill>
          <a:blip r:embed="rId5">
            <a:extLst>
              <a:ext uri="{BEBA8EAE-BF5A-486C-A8C5-ECC9F3942E4B}">
                <a14:imgProps xmlns:a14="http://schemas.microsoft.com/office/drawing/2010/main">
                  <a14:imgLayer r:embed="rId12">
                    <a14:imgEffect>
                      <a14:sharpenSoften amount="-100000"/>
                    </a14:imgEffect>
                  </a14:imgLayer>
                </a14:imgProps>
              </a:ext>
            </a:extLst>
          </a:blip>
          <a:stretch>
            <a:fillRect/>
          </a:stretch>
        </p:blipFill>
        <p:spPr>
          <a:xfrm>
            <a:off x="9420049" y="1647000"/>
            <a:ext cx="2340538" cy="3564000"/>
          </a:xfrm>
          <a:prstGeom prst="rect">
            <a:avLst/>
          </a:prstGeom>
        </p:spPr>
      </p:pic>
      <p:pic>
        <p:nvPicPr>
          <p:cNvPr id="50" name="Picture 49" descr="A close-up of a card&#10;&#10;Description automatically generated">
            <a:extLst>
              <a:ext uri="{FF2B5EF4-FFF2-40B4-BE49-F238E27FC236}">
                <a16:creationId xmlns:a16="http://schemas.microsoft.com/office/drawing/2014/main" id="{A7925C68-F741-BCBF-EE84-C792B94CC7E5}"/>
              </a:ext>
            </a:extLst>
          </p:cNvPr>
          <p:cNvPicPr>
            <a:picLocks noChangeAspect="1"/>
          </p:cNvPicPr>
          <p:nvPr/>
        </p:nvPicPr>
        <p:blipFill>
          <a:blip r:embed="rId9">
            <a:extLst>
              <a:ext uri="{BEBA8EAE-BF5A-486C-A8C5-ECC9F3942E4B}">
                <a14:imgProps xmlns:a14="http://schemas.microsoft.com/office/drawing/2010/main">
                  <a14:imgLayer r:embed="rId13">
                    <a14:imgEffect>
                      <a14:sharpenSoften amount="-100000"/>
                    </a14:imgEffect>
                  </a14:imgLayer>
                </a14:imgProps>
              </a:ext>
            </a:extLst>
          </a:blip>
          <a:stretch>
            <a:fillRect/>
          </a:stretch>
        </p:blipFill>
        <p:spPr>
          <a:xfrm>
            <a:off x="13435141" y="1468359"/>
            <a:ext cx="2340537" cy="3564000"/>
          </a:xfrm>
          <a:prstGeom prst="rect">
            <a:avLst/>
          </a:prstGeom>
        </p:spPr>
      </p:pic>
    </p:spTree>
    <p:extLst>
      <p:ext uri="{BB962C8B-B14F-4D97-AF65-F5344CB8AC3E}">
        <p14:creationId xmlns:p14="http://schemas.microsoft.com/office/powerpoint/2010/main" val="135577284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61" name="Straight Connector 60">
            <a:extLst>
              <a:ext uri="{FF2B5EF4-FFF2-40B4-BE49-F238E27FC236}">
                <a16:creationId xmlns:a16="http://schemas.microsoft.com/office/drawing/2014/main" id="{E68EA752-9ACF-FDA5-AD71-A83F791F49C9}"/>
              </a:ext>
            </a:extLst>
          </p:cNvPr>
          <p:cNvCxnSpPr>
            <a:cxnSpLocks/>
          </p:cNvCxnSpPr>
          <p:nvPr/>
        </p:nvCxnSpPr>
        <p:spPr>
          <a:xfrm flipH="1">
            <a:off x="6095971" y="3346935"/>
            <a:ext cx="58" cy="805500"/>
          </a:xfrm>
          <a:prstGeom prst="line">
            <a:avLst/>
          </a:prstGeom>
          <a:ln w="25400">
            <a:solidFill>
              <a:schemeClr val="tx1">
                <a:lumMod val="65000"/>
                <a:lumOff val="35000"/>
              </a:schemeClr>
            </a:solidFill>
          </a:ln>
        </p:spPr>
        <p:style>
          <a:lnRef idx="2">
            <a:schemeClr val="accent1"/>
          </a:lnRef>
          <a:fillRef idx="0">
            <a:schemeClr val="accent1"/>
          </a:fillRef>
          <a:effectRef idx="1">
            <a:schemeClr val="accent1"/>
          </a:effectRef>
          <a:fontRef idx="minor">
            <a:schemeClr val="tx1"/>
          </a:fontRef>
        </p:style>
      </p:cxnSp>
      <p:grpSp>
        <p:nvGrpSpPr>
          <p:cNvPr id="230" name="Group 229">
            <a:extLst>
              <a:ext uri="{FF2B5EF4-FFF2-40B4-BE49-F238E27FC236}">
                <a16:creationId xmlns:a16="http://schemas.microsoft.com/office/drawing/2014/main" id="{DBDE48A5-5F3F-43DF-21AF-9895DB9706BD}"/>
              </a:ext>
            </a:extLst>
          </p:cNvPr>
          <p:cNvGrpSpPr/>
          <p:nvPr/>
        </p:nvGrpSpPr>
        <p:grpSpPr>
          <a:xfrm>
            <a:off x="-22798875" y="4190297"/>
            <a:ext cx="73748343" cy="1955238"/>
            <a:chOff x="726151" y="4065605"/>
            <a:chExt cx="73748343" cy="1955238"/>
          </a:xfrm>
        </p:grpSpPr>
        <p:grpSp>
          <p:nvGrpSpPr>
            <p:cNvPr id="204" name="Group 203">
              <a:extLst>
                <a:ext uri="{FF2B5EF4-FFF2-40B4-BE49-F238E27FC236}">
                  <a16:creationId xmlns:a16="http://schemas.microsoft.com/office/drawing/2014/main" id="{0626AE25-DE86-E212-7608-5D44FB9C1F0E}"/>
                </a:ext>
              </a:extLst>
            </p:cNvPr>
            <p:cNvGrpSpPr/>
            <p:nvPr/>
          </p:nvGrpSpPr>
          <p:grpSpPr>
            <a:xfrm>
              <a:off x="726151" y="4065605"/>
              <a:ext cx="3132175" cy="1955238"/>
              <a:chOff x="373025" y="4127718"/>
              <a:chExt cx="3132175" cy="1955238"/>
            </a:xfrm>
          </p:grpSpPr>
          <p:sp>
            <p:nvSpPr>
              <p:cNvPr id="244" name="TextBox 243">
                <a:extLst>
                  <a:ext uri="{FF2B5EF4-FFF2-40B4-BE49-F238E27FC236}">
                    <a16:creationId xmlns:a16="http://schemas.microsoft.com/office/drawing/2014/main" id="{0A3A12E3-48E8-62D7-043E-F5BD22F71ED7}"/>
                  </a:ext>
                </a:extLst>
              </p:cNvPr>
              <p:cNvSpPr txBox="1"/>
              <p:nvPr/>
            </p:nvSpPr>
            <p:spPr>
              <a:xfrm>
                <a:off x="373025" y="4420963"/>
                <a:ext cx="3132175" cy="1661993"/>
              </a:xfrm>
              <a:prstGeom prst="rect">
                <a:avLst/>
              </a:prstGeom>
              <a:noFill/>
            </p:spPr>
            <p:txBody>
              <a:bodyPr wrap="square" rtlCol="0">
                <a:spAutoFit/>
              </a:bodyPr>
              <a:lstStyle/>
              <a:p>
                <a:pPr algn="ctr"/>
                <a:r>
                  <a:rPr lang="en-US" sz="1700" dirty="0">
                    <a:solidFill>
                      <a:schemeClr val="tx1">
                        <a:lumMod val="65000"/>
                        <a:lumOff val="35000"/>
                      </a:schemeClr>
                    </a:solidFill>
                    <a:latin typeface="Avenir Next" panose="020B0503020202020204" pitchFamily="34" charset="0"/>
                  </a:rPr>
                  <a:t>In the Dataset, there are in total 3,657  data points available </a:t>
                </a:r>
                <a:r>
                  <a:rPr lang="en-IN" sz="1700" b="0" i="0" u="none" strike="noStrike" dirty="0">
                    <a:solidFill>
                      <a:schemeClr val="tx1">
                        <a:lumMod val="65000"/>
                        <a:lumOff val="35000"/>
                      </a:schemeClr>
                    </a:solidFill>
                    <a:effectLst/>
                    <a:latin typeface="Avenir Next" panose="020B0503020202020204" pitchFamily="34" charset="0"/>
                  </a:rPr>
                  <a:t>encompassing various demographic, behavioural, and medical risk factors. </a:t>
                </a:r>
                <a:endParaRPr lang="en-US" sz="1700" dirty="0">
                  <a:solidFill>
                    <a:schemeClr val="tx1">
                      <a:lumMod val="65000"/>
                      <a:lumOff val="35000"/>
                    </a:schemeClr>
                  </a:solidFill>
                  <a:latin typeface="Avenir Next" panose="020B0503020202020204" pitchFamily="34" charset="0"/>
                </a:endParaRPr>
              </a:p>
            </p:txBody>
          </p:sp>
          <p:sp>
            <p:nvSpPr>
              <p:cNvPr id="245" name="TextBox 244">
                <a:extLst>
                  <a:ext uri="{FF2B5EF4-FFF2-40B4-BE49-F238E27FC236}">
                    <a16:creationId xmlns:a16="http://schemas.microsoft.com/office/drawing/2014/main" id="{D215743E-D79C-878E-A32E-630453A869E9}"/>
                  </a:ext>
                </a:extLst>
              </p:cNvPr>
              <p:cNvSpPr txBox="1"/>
              <p:nvPr/>
            </p:nvSpPr>
            <p:spPr>
              <a:xfrm>
                <a:off x="849246" y="4127718"/>
                <a:ext cx="2424500" cy="400110"/>
              </a:xfrm>
              <a:prstGeom prst="rect">
                <a:avLst/>
              </a:prstGeom>
              <a:noFill/>
            </p:spPr>
            <p:txBody>
              <a:bodyPr wrap="square" rtlCol="0">
                <a:spAutoFit/>
              </a:bodyPr>
              <a:lstStyle/>
              <a:p>
                <a:r>
                  <a:rPr lang="en-US" sz="2000" b="1" dirty="0">
                    <a:latin typeface="Avenir Next" panose="020B0503020202020204" pitchFamily="34" charset="0"/>
                  </a:rPr>
                  <a:t>No of Datapoints</a:t>
                </a:r>
              </a:p>
            </p:txBody>
          </p:sp>
        </p:grpSp>
        <p:grpSp>
          <p:nvGrpSpPr>
            <p:cNvPr id="203" name="Group 202">
              <a:extLst>
                <a:ext uri="{FF2B5EF4-FFF2-40B4-BE49-F238E27FC236}">
                  <a16:creationId xmlns:a16="http://schemas.microsoft.com/office/drawing/2014/main" id="{49229A37-13D3-DA7F-50E3-4F0C870A3206}"/>
                </a:ext>
              </a:extLst>
            </p:cNvPr>
            <p:cNvGrpSpPr/>
            <p:nvPr/>
          </p:nvGrpSpPr>
          <p:grpSpPr>
            <a:xfrm>
              <a:off x="4671872" y="4065605"/>
              <a:ext cx="3132175" cy="1451068"/>
              <a:chOff x="4529913" y="4127718"/>
              <a:chExt cx="3132175" cy="1451068"/>
            </a:xfrm>
          </p:grpSpPr>
          <p:sp>
            <p:nvSpPr>
              <p:cNvPr id="253" name="TextBox 252">
                <a:extLst>
                  <a:ext uri="{FF2B5EF4-FFF2-40B4-BE49-F238E27FC236}">
                    <a16:creationId xmlns:a16="http://schemas.microsoft.com/office/drawing/2014/main" id="{F4D38451-15EE-27A8-C47F-9D0D6D287F0C}"/>
                  </a:ext>
                </a:extLst>
              </p:cNvPr>
              <p:cNvSpPr txBox="1"/>
              <p:nvPr/>
            </p:nvSpPr>
            <p:spPr>
              <a:xfrm>
                <a:off x="4529913" y="4440013"/>
                <a:ext cx="3132175" cy="1138773"/>
              </a:xfrm>
              <a:prstGeom prst="rect">
                <a:avLst/>
              </a:prstGeom>
              <a:noFill/>
            </p:spPr>
            <p:txBody>
              <a:bodyPr wrap="square" rtlCol="0">
                <a:spAutoFit/>
              </a:bodyPr>
              <a:lstStyle/>
              <a:p>
                <a:r>
                  <a:rPr lang="en-US" sz="1700" dirty="0">
                    <a:solidFill>
                      <a:schemeClr val="tx1">
                        <a:lumMod val="65000"/>
                        <a:lumOff val="35000"/>
                      </a:schemeClr>
                    </a:solidFill>
                    <a:latin typeface="Avenir Next" panose="020B0503020202020204" pitchFamily="34" charset="0"/>
                  </a:rPr>
                  <a:t>This Cardiovascular Disease Dataset Dataset Was collected from the UCI Machine Learning Library </a:t>
                </a:r>
              </a:p>
            </p:txBody>
          </p:sp>
          <p:sp>
            <p:nvSpPr>
              <p:cNvPr id="254" name="TextBox 253">
                <a:extLst>
                  <a:ext uri="{FF2B5EF4-FFF2-40B4-BE49-F238E27FC236}">
                    <a16:creationId xmlns:a16="http://schemas.microsoft.com/office/drawing/2014/main" id="{246BAA6E-1207-1739-C76E-CFA3E77C0F8B}"/>
                  </a:ext>
                </a:extLst>
              </p:cNvPr>
              <p:cNvSpPr txBox="1"/>
              <p:nvPr/>
            </p:nvSpPr>
            <p:spPr>
              <a:xfrm>
                <a:off x="4529913" y="4127718"/>
                <a:ext cx="2898998" cy="400110"/>
              </a:xfrm>
              <a:prstGeom prst="rect">
                <a:avLst/>
              </a:prstGeom>
              <a:noFill/>
            </p:spPr>
            <p:txBody>
              <a:bodyPr wrap="square" rtlCol="0">
                <a:spAutoFit/>
              </a:bodyPr>
              <a:lstStyle/>
              <a:p>
                <a:r>
                  <a:rPr lang="en-US" sz="2000" b="1" dirty="0">
                    <a:latin typeface="Avenir Next" panose="020B0503020202020204" pitchFamily="34" charset="0"/>
                  </a:rPr>
                  <a:t>Origin Of the Dataset</a:t>
                </a:r>
              </a:p>
            </p:txBody>
          </p:sp>
        </p:grpSp>
        <p:grpSp>
          <p:nvGrpSpPr>
            <p:cNvPr id="77" name="Group 76">
              <a:extLst>
                <a:ext uri="{FF2B5EF4-FFF2-40B4-BE49-F238E27FC236}">
                  <a16:creationId xmlns:a16="http://schemas.microsoft.com/office/drawing/2014/main" id="{FB6FA891-9134-6E15-3AB7-018CE178F507}"/>
                </a:ext>
              </a:extLst>
            </p:cNvPr>
            <p:cNvGrpSpPr/>
            <p:nvPr/>
          </p:nvGrpSpPr>
          <p:grpSpPr>
            <a:xfrm>
              <a:off x="16266642" y="4065605"/>
              <a:ext cx="3132175" cy="946898"/>
              <a:chOff x="4559893" y="4187216"/>
              <a:chExt cx="3132175" cy="946898"/>
            </a:xfrm>
          </p:grpSpPr>
          <p:sp>
            <p:nvSpPr>
              <p:cNvPr id="62" name="TextBox 61">
                <a:extLst>
                  <a:ext uri="{FF2B5EF4-FFF2-40B4-BE49-F238E27FC236}">
                    <a16:creationId xmlns:a16="http://schemas.microsoft.com/office/drawing/2014/main" id="{DA07F8DC-C202-353E-0FF9-729945C69592}"/>
                  </a:ext>
                </a:extLst>
              </p:cNvPr>
              <p:cNvSpPr txBox="1"/>
              <p:nvPr/>
            </p:nvSpPr>
            <p:spPr>
              <a:xfrm>
                <a:off x="4559893" y="4518561"/>
                <a:ext cx="3132175" cy="615553"/>
              </a:xfrm>
              <a:prstGeom prst="rect">
                <a:avLst/>
              </a:prstGeom>
              <a:noFill/>
            </p:spPr>
            <p:txBody>
              <a:bodyPr wrap="square" rtlCol="0">
                <a:spAutoFit/>
              </a:bodyPr>
              <a:lstStyle/>
              <a:p>
                <a:pPr algn="ctr"/>
                <a:r>
                  <a:rPr lang="en-IN" sz="1700" b="0" i="0" u="none" strike="noStrike" dirty="0">
                    <a:solidFill>
                      <a:srgbClr val="595959"/>
                    </a:solidFill>
                    <a:effectLst/>
                    <a:latin typeface="Avenir Next" panose="020B0503020202020204" pitchFamily="34" charset="0"/>
                  </a:rPr>
                  <a:t>Categorical ( Nominal )</a:t>
                </a:r>
              </a:p>
              <a:p>
                <a:pPr algn="ctr"/>
                <a:r>
                  <a:rPr lang="en-IN" sz="1700" b="0" i="0" u="none" strike="noStrike" dirty="0">
                    <a:solidFill>
                      <a:srgbClr val="595959"/>
                    </a:solidFill>
                    <a:effectLst/>
                    <a:latin typeface="Avenir Next" panose="020B0503020202020204" pitchFamily="34" charset="0"/>
                  </a:rPr>
                  <a:t>0 = Female , 1 = male</a:t>
                </a:r>
                <a:endParaRPr lang="en-US" sz="1700" dirty="0">
                  <a:solidFill>
                    <a:srgbClr val="595959"/>
                  </a:solidFill>
                  <a:latin typeface="Avenir Next" panose="020B0503020202020204" pitchFamily="34" charset="0"/>
                </a:endParaRPr>
              </a:p>
            </p:txBody>
          </p:sp>
          <p:sp>
            <p:nvSpPr>
              <p:cNvPr id="76" name="TextBox 75">
                <a:extLst>
                  <a:ext uri="{FF2B5EF4-FFF2-40B4-BE49-F238E27FC236}">
                    <a16:creationId xmlns:a16="http://schemas.microsoft.com/office/drawing/2014/main" id="{35E7D9E6-7DB6-25A6-56CC-0C82655240D7}"/>
                  </a:ext>
                </a:extLst>
              </p:cNvPr>
              <p:cNvSpPr txBox="1"/>
              <p:nvPr/>
            </p:nvSpPr>
            <p:spPr>
              <a:xfrm>
                <a:off x="5763318" y="4187216"/>
                <a:ext cx="725324" cy="400110"/>
              </a:xfrm>
              <a:prstGeom prst="rect">
                <a:avLst/>
              </a:prstGeom>
              <a:noFill/>
            </p:spPr>
            <p:txBody>
              <a:bodyPr wrap="square" rtlCol="0">
                <a:spAutoFit/>
              </a:bodyPr>
              <a:lstStyle/>
              <a:p>
                <a:r>
                  <a:rPr lang="en-US" sz="2000" b="1" dirty="0">
                    <a:latin typeface="Avenir Next" panose="020B0503020202020204" pitchFamily="34" charset="0"/>
                  </a:rPr>
                  <a:t>Sex</a:t>
                </a:r>
              </a:p>
            </p:txBody>
          </p:sp>
        </p:grpSp>
        <p:grpSp>
          <p:nvGrpSpPr>
            <p:cNvPr id="247" name="Group 246">
              <a:extLst>
                <a:ext uri="{FF2B5EF4-FFF2-40B4-BE49-F238E27FC236}">
                  <a16:creationId xmlns:a16="http://schemas.microsoft.com/office/drawing/2014/main" id="{9641C33F-467D-45DB-82F5-7F897E31989B}"/>
                </a:ext>
              </a:extLst>
            </p:cNvPr>
            <p:cNvGrpSpPr/>
            <p:nvPr/>
          </p:nvGrpSpPr>
          <p:grpSpPr>
            <a:xfrm>
              <a:off x="8617593" y="4065605"/>
              <a:ext cx="3132175" cy="1955238"/>
              <a:chOff x="4559893" y="4225316"/>
              <a:chExt cx="3132175" cy="1955238"/>
            </a:xfrm>
          </p:grpSpPr>
          <p:sp>
            <p:nvSpPr>
              <p:cNvPr id="248" name="TextBox 247">
                <a:extLst>
                  <a:ext uri="{FF2B5EF4-FFF2-40B4-BE49-F238E27FC236}">
                    <a16:creationId xmlns:a16="http://schemas.microsoft.com/office/drawing/2014/main" id="{493216AB-1C78-7DE6-4551-7D17EF975ED4}"/>
                  </a:ext>
                </a:extLst>
              </p:cNvPr>
              <p:cNvSpPr txBox="1"/>
              <p:nvPr/>
            </p:nvSpPr>
            <p:spPr>
              <a:xfrm>
                <a:off x="4559893" y="4518561"/>
                <a:ext cx="3132175" cy="1661993"/>
              </a:xfrm>
              <a:prstGeom prst="rect">
                <a:avLst/>
              </a:prstGeom>
              <a:noFill/>
            </p:spPr>
            <p:txBody>
              <a:bodyPr wrap="square" rtlCol="0">
                <a:spAutoFit/>
              </a:bodyPr>
              <a:lstStyle/>
              <a:p>
                <a:pPr algn="ctr"/>
                <a:r>
                  <a:rPr lang="en-US" sz="1700" dirty="0">
                    <a:solidFill>
                      <a:srgbClr val="595959"/>
                    </a:solidFill>
                    <a:latin typeface="Avenir Next" panose="020B0503020202020204" pitchFamily="34" charset="0"/>
                  </a:rPr>
                  <a:t>In the Dataset, there are in total 3,657  data points available </a:t>
                </a:r>
                <a:r>
                  <a:rPr lang="en-IN" sz="1700" b="0" i="0" u="none" strike="noStrike" dirty="0">
                    <a:solidFill>
                      <a:srgbClr val="595959"/>
                    </a:solidFill>
                    <a:effectLst/>
                    <a:latin typeface="Avenir Next" panose="020B0503020202020204" pitchFamily="34" charset="0"/>
                  </a:rPr>
                  <a:t>encompassing various demographic, behavioural, and medical risk factors. </a:t>
                </a:r>
                <a:endParaRPr lang="en-US" sz="1700" dirty="0">
                  <a:solidFill>
                    <a:srgbClr val="595959"/>
                  </a:solidFill>
                  <a:latin typeface="Avenir Next" panose="020B0503020202020204" pitchFamily="34" charset="0"/>
                </a:endParaRPr>
              </a:p>
            </p:txBody>
          </p:sp>
          <p:sp>
            <p:nvSpPr>
              <p:cNvPr id="249" name="TextBox 248">
                <a:extLst>
                  <a:ext uri="{FF2B5EF4-FFF2-40B4-BE49-F238E27FC236}">
                    <a16:creationId xmlns:a16="http://schemas.microsoft.com/office/drawing/2014/main" id="{C727592D-80B8-0D4A-AEBD-367A27EDD6AB}"/>
                  </a:ext>
                </a:extLst>
              </p:cNvPr>
              <p:cNvSpPr txBox="1"/>
              <p:nvPr/>
            </p:nvSpPr>
            <p:spPr>
              <a:xfrm>
                <a:off x="4902793" y="4225316"/>
                <a:ext cx="2677858" cy="400110"/>
              </a:xfrm>
              <a:prstGeom prst="rect">
                <a:avLst/>
              </a:prstGeom>
              <a:noFill/>
            </p:spPr>
            <p:txBody>
              <a:bodyPr wrap="square" rtlCol="0">
                <a:spAutoFit/>
              </a:bodyPr>
              <a:lstStyle/>
              <a:p>
                <a:r>
                  <a:rPr lang="en-US" sz="2000" b="1" dirty="0">
                    <a:latin typeface="Avenir Next" panose="020B0503020202020204" pitchFamily="34" charset="0"/>
                  </a:rPr>
                  <a:t>No of Datapoints</a:t>
                </a:r>
              </a:p>
            </p:txBody>
          </p:sp>
        </p:grpSp>
        <p:grpSp>
          <p:nvGrpSpPr>
            <p:cNvPr id="267" name="Group 266">
              <a:extLst>
                <a:ext uri="{FF2B5EF4-FFF2-40B4-BE49-F238E27FC236}">
                  <a16:creationId xmlns:a16="http://schemas.microsoft.com/office/drawing/2014/main" id="{1064413D-579E-6A53-523B-80BD7255F90D}"/>
                </a:ext>
              </a:extLst>
            </p:cNvPr>
            <p:cNvGrpSpPr/>
            <p:nvPr/>
          </p:nvGrpSpPr>
          <p:grpSpPr>
            <a:xfrm>
              <a:off x="28103805" y="4065605"/>
              <a:ext cx="3132175" cy="886496"/>
              <a:chOff x="17802997" y="4046282"/>
              <a:chExt cx="3132175" cy="886496"/>
            </a:xfrm>
          </p:grpSpPr>
          <p:sp>
            <p:nvSpPr>
              <p:cNvPr id="258" name="TextBox 257">
                <a:extLst>
                  <a:ext uri="{FF2B5EF4-FFF2-40B4-BE49-F238E27FC236}">
                    <a16:creationId xmlns:a16="http://schemas.microsoft.com/office/drawing/2014/main" id="{84D888D2-5131-ED72-00AD-9E95FD5CE89E}"/>
                  </a:ext>
                </a:extLst>
              </p:cNvPr>
              <p:cNvSpPr txBox="1"/>
              <p:nvPr/>
            </p:nvSpPr>
            <p:spPr>
              <a:xfrm>
                <a:off x="17802997" y="4317225"/>
                <a:ext cx="3132175" cy="61555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0 = Don’t Smoke , 1 = Smoke</a:t>
                </a:r>
                <a:endParaRPr lang="en-IN" sz="1700" b="0" dirty="0">
                  <a:solidFill>
                    <a:srgbClr val="595959"/>
                  </a:solidFill>
                  <a:effectLst/>
                  <a:latin typeface="Avenir Next" panose="020B0503020202020204" pitchFamily="34" charset="0"/>
                </a:endParaRPr>
              </a:p>
            </p:txBody>
          </p:sp>
          <p:sp>
            <p:nvSpPr>
              <p:cNvPr id="259" name="TextBox 258">
                <a:extLst>
                  <a:ext uri="{FF2B5EF4-FFF2-40B4-BE49-F238E27FC236}">
                    <a16:creationId xmlns:a16="http://schemas.microsoft.com/office/drawing/2014/main" id="{F959056C-15C3-EB99-1504-F5BCFBE632AE}"/>
                  </a:ext>
                </a:extLst>
              </p:cNvPr>
              <p:cNvSpPr txBox="1"/>
              <p:nvPr/>
            </p:nvSpPr>
            <p:spPr>
              <a:xfrm>
                <a:off x="18345294" y="4046282"/>
                <a:ext cx="2003508" cy="369332"/>
              </a:xfrm>
              <a:prstGeom prst="rect">
                <a:avLst/>
              </a:prstGeom>
              <a:noFill/>
            </p:spPr>
            <p:txBody>
              <a:bodyPr wrap="square" rtlCol="0">
                <a:spAutoFit/>
              </a:bodyPr>
              <a:lstStyle/>
              <a:p>
                <a:r>
                  <a:rPr lang="en-IN" sz="1800" b="1" i="0" u="none" strike="noStrike" dirty="0">
                    <a:solidFill>
                      <a:srgbClr val="000000"/>
                    </a:solidFill>
                    <a:effectLst/>
                    <a:latin typeface="Avenir Next" panose="020B0503020202020204" pitchFamily="34" charset="0"/>
                  </a:rPr>
                  <a:t>Current Smoker</a:t>
                </a:r>
                <a:endParaRPr lang="en-US" sz="2000" b="1" dirty="0">
                  <a:latin typeface="Avenir Next" panose="020B0503020202020204" pitchFamily="34" charset="0"/>
                </a:endParaRPr>
              </a:p>
            </p:txBody>
          </p:sp>
        </p:grpSp>
        <p:grpSp>
          <p:nvGrpSpPr>
            <p:cNvPr id="266" name="Group 265">
              <a:extLst>
                <a:ext uri="{FF2B5EF4-FFF2-40B4-BE49-F238E27FC236}">
                  <a16:creationId xmlns:a16="http://schemas.microsoft.com/office/drawing/2014/main" id="{85716710-A6E7-2015-91B5-7E28BA729F5E}"/>
                </a:ext>
              </a:extLst>
            </p:cNvPr>
            <p:cNvGrpSpPr/>
            <p:nvPr/>
          </p:nvGrpSpPr>
          <p:grpSpPr>
            <a:xfrm>
              <a:off x="20212363" y="4065605"/>
              <a:ext cx="3132175" cy="908799"/>
              <a:chOff x="14645269" y="4322683"/>
              <a:chExt cx="3132175" cy="908799"/>
            </a:xfrm>
          </p:grpSpPr>
          <p:sp>
            <p:nvSpPr>
              <p:cNvPr id="264" name="TextBox 263">
                <a:extLst>
                  <a:ext uri="{FF2B5EF4-FFF2-40B4-BE49-F238E27FC236}">
                    <a16:creationId xmlns:a16="http://schemas.microsoft.com/office/drawing/2014/main" id="{C5962BC8-CF10-0D47-27BF-C53477ADBB55}"/>
                  </a:ext>
                </a:extLst>
              </p:cNvPr>
              <p:cNvSpPr txBox="1"/>
              <p:nvPr/>
            </p:nvSpPr>
            <p:spPr>
              <a:xfrm>
                <a:off x="14645269" y="4615929"/>
                <a:ext cx="3132175" cy="615553"/>
              </a:xfrm>
              <a:prstGeom prst="rect">
                <a:avLst/>
              </a:prstGeom>
              <a:noFill/>
            </p:spPr>
            <p:txBody>
              <a:bodyPr wrap="square" rtlCol="0">
                <a:spAutoFit/>
              </a:bodyPr>
              <a:lstStyle/>
              <a:p>
                <a:pPr algn="ctr"/>
                <a:r>
                  <a:rPr lang="en-IN" sz="1700" b="0" i="0" u="none" strike="noStrike" dirty="0">
                    <a:solidFill>
                      <a:srgbClr val="595959"/>
                    </a:solidFill>
                    <a:effectLst/>
                    <a:latin typeface="Avenir Next" panose="020B0503020202020204" pitchFamily="34" charset="0"/>
                  </a:rPr>
                  <a:t>Continuous </a:t>
                </a:r>
              </a:p>
              <a:p>
                <a:pPr algn="ctr"/>
                <a:r>
                  <a:rPr lang="en-IN" sz="1700" b="0" i="0" u="none" strike="noStrike" dirty="0">
                    <a:solidFill>
                      <a:srgbClr val="595959"/>
                    </a:solidFill>
                    <a:effectLst/>
                    <a:latin typeface="Avenir Next" panose="020B0503020202020204" pitchFamily="34" charset="0"/>
                  </a:rPr>
                  <a:t>Age in years</a:t>
                </a:r>
                <a:endParaRPr lang="en-US" sz="1700" dirty="0">
                  <a:solidFill>
                    <a:srgbClr val="595959"/>
                  </a:solidFill>
                  <a:latin typeface="Avenir Next" panose="020B0503020202020204" pitchFamily="34" charset="0"/>
                </a:endParaRPr>
              </a:p>
            </p:txBody>
          </p:sp>
          <p:sp>
            <p:nvSpPr>
              <p:cNvPr id="265" name="TextBox 264">
                <a:extLst>
                  <a:ext uri="{FF2B5EF4-FFF2-40B4-BE49-F238E27FC236}">
                    <a16:creationId xmlns:a16="http://schemas.microsoft.com/office/drawing/2014/main" id="{47CB2E70-612B-6C9E-7A6A-41DCF3BFB8B8}"/>
                  </a:ext>
                </a:extLst>
              </p:cNvPr>
              <p:cNvSpPr txBox="1"/>
              <p:nvPr/>
            </p:nvSpPr>
            <p:spPr>
              <a:xfrm>
                <a:off x="15875129" y="4322683"/>
                <a:ext cx="672455" cy="376571"/>
              </a:xfrm>
              <a:prstGeom prst="rect">
                <a:avLst/>
              </a:prstGeom>
              <a:noFill/>
            </p:spPr>
            <p:txBody>
              <a:bodyPr wrap="square" rtlCol="0">
                <a:spAutoFit/>
              </a:bodyPr>
              <a:lstStyle/>
              <a:p>
                <a:r>
                  <a:rPr lang="en-IN" sz="1800" b="1" i="0" u="none" strike="noStrike" dirty="0">
                    <a:solidFill>
                      <a:srgbClr val="000000"/>
                    </a:solidFill>
                    <a:effectLst/>
                    <a:latin typeface="Avenir Next" panose="020B0503020202020204" pitchFamily="34" charset="0"/>
                  </a:rPr>
                  <a:t>Age</a:t>
                </a:r>
                <a:endParaRPr lang="en-US" sz="2000" b="1" dirty="0">
                  <a:latin typeface="Avenir Next" panose="020B0503020202020204" pitchFamily="34" charset="0"/>
                </a:endParaRPr>
              </a:p>
            </p:txBody>
          </p:sp>
        </p:grpSp>
        <p:grpSp>
          <p:nvGrpSpPr>
            <p:cNvPr id="268" name="Group 267">
              <a:extLst>
                <a:ext uri="{FF2B5EF4-FFF2-40B4-BE49-F238E27FC236}">
                  <a16:creationId xmlns:a16="http://schemas.microsoft.com/office/drawing/2014/main" id="{6023462F-1745-B546-CF1D-CD8F23D320D6}"/>
                </a:ext>
              </a:extLst>
            </p:cNvPr>
            <p:cNvGrpSpPr/>
            <p:nvPr/>
          </p:nvGrpSpPr>
          <p:grpSpPr>
            <a:xfrm>
              <a:off x="24158084" y="4065605"/>
              <a:ext cx="3132175" cy="1932936"/>
              <a:chOff x="17802997" y="4046282"/>
              <a:chExt cx="3132175" cy="1932936"/>
            </a:xfrm>
          </p:grpSpPr>
          <p:sp>
            <p:nvSpPr>
              <p:cNvPr id="269" name="TextBox 268">
                <a:extLst>
                  <a:ext uri="{FF2B5EF4-FFF2-40B4-BE49-F238E27FC236}">
                    <a16:creationId xmlns:a16="http://schemas.microsoft.com/office/drawing/2014/main" id="{502E6C2F-EAFC-E05D-4126-D0591D21CB69}"/>
                  </a:ext>
                </a:extLst>
              </p:cNvPr>
              <p:cNvSpPr txBox="1"/>
              <p:nvPr/>
            </p:nvSpPr>
            <p:spPr>
              <a:xfrm>
                <a:off x="17802997" y="4317225"/>
                <a:ext cx="3132175" cy="166199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Denotes the Education Level of the individual.</a:t>
                </a:r>
                <a:endParaRPr lang="en-IN" sz="1700" b="0"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1 : Pre-College Level</a:t>
                </a:r>
                <a:endParaRPr lang="en-IN" sz="1700" b="0"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2 : Undergrad Level</a:t>
                </a:r>
                <a:endParaRPr lang="en-IN" sz="1700" b="0"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3 : Postgrad Level</a:t>
                </a:r>
                <a:endParaRPr lang="en-IN" sz="1700" b="0" dirty="0">
                  <a:solidFill>
                    <a:srgbClr val="595959"/>
                  </a:solidFill>
                  <a:effectLst/>
                  <a:latin typeface="Avenir Next" panose="020B0503020202020204" pitchFamily="34" charset="0"/>
                </a:endParaRPr>
              </a:p>
            </p:txBody>
          </p:sp>
          <p:sp>
            <p:nvSpPr>
              <p:cNvPr id="270" name="TextBox 269">
                <a:extLst>
                  <a:ext uri="{FF2B5EF4-FFF2-40B4-BE49-F238E27FC236}">
                    <a16:creationId xmlns:a16="http://schemas.microsoft.com/office/drawing/2014/main" id="{67B25760-B298-68A2-4DAE-9A5A92B12251}"/>
                  </a:ext>
                </a:extLst>
              </p:cNvPr>
              <p:cNvSpPr txBox="1"/>
              <p:nvPr/>
            </p:nvSpPr>
            <p:spPr>
              <a:xfrm>
                <a:off x="18749054" y="4046282"/>
                <a:ext cx="1322224" cy="369332"/>
              </a:xfrm>
              <a:prstGeom prst="rect">
                <a:avLst/>
              </a:prstGeom>
              <a:noFill/>
            </p:spPr>
            <p:txBody>
              <a:bodyPr wrap="square" rtlCol="0">
                <a:spAutoFit/>
              </a:bodyPr>
              <a:lstStyle/>
              <a:p>
                <a:r>
                  <a:rPr lang="en-IN" sz="1800" b="1" i="0" u="none" strike="noStrike" dirty="0">
                    <a:solidFill>
                      <a:srgbClr val="000000"/>
                    </a:solidFill>
                    <a:effectLst/>
                    <a:latin typeface="Avenir Next" panose="020B0503020202020204" pitchFamily="34" charset="0"/>
                  </a:rPr>
                  <a:t>Education</a:t>
                </a:r>
                <a:endParaRPr lang="en-US" sz="2000" b="1" dirty="0">
                  <a:latin typeface="Avenir Next" panose="020B0503020202020204" pitchFamily="34" charset="0"/>
                </a:endParaRPr>
              </a:p>
            </p:txBody>
          </p:sp>
        </p:grpSp>
        <p:grpSp>
          <p:nvGrpSpPr>
            <p:cNvPr id="9" name="Group 8">
              <a:extLst>
                <a:ext uri="{FF2B5EF4-FFF2-40B4-BE49-F238E27FC236}">
                  <a16:creationId xmlns:a16="http://schemas.microsoft.com/office/drawing/2014/main" id="{3400861D-7837-BEC5-77BF-AC43711E3400}"/>
                </a:ext>
              </a:extLst>
            </p:cNvPr>
            <p:cNvGrpSpPr/>
            <p:nvPr/>
          </p:nvGrpSpPr>
          <p:grpSpPr>
            <a:xfrm>
              <a:off x="32049526" y="4065605"/>
              <a:ext cx="3132175" cy="886496"/>
              <a:chOff x="17802997" y="4046282"/>
              <a:chExt cx="3132175" cy="886496"/>
            </a:xfrm>
          </p:grpSpPr>
          <p:sp>
            <p:nvSpPr>
              <p:cNvPr id="10" name="TextBox 9">
                <a:extLst>
                  <a:ext uri="{FF2B5EF4-FFF2-40B4-BE49-F238E27FC236}">
                    <a16:creationId xmlns:a16="http://schemas.microsoft.com/office/drawing/2014/main" id="{FEE4C723-5D36-15E6-EAA2-E57DA274F453}"/>
                  </a:ext>
                </a:extLst>
              </p:cNvPr>
              <p:cNvSpPr txBox="1"/>
              <p:nvPr/>
            </p:nvSpPr>
            <p:spPr>
              <a:xfrm>
                <a:off x="17802997" y="4317225"/>
                <a:ext cx="3132175" cy="61555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0 = Don’t Smoke , 1 = Smoke</a:t>
                </a:r>
                <a:endParaRPr lang="en-IN" sz="1700" b="0" dirty="0">
                  <a:solidFill>
                    <a:srgbClr val="595959"/>
                  </a:solidFill>
                  <a:effectLst/>
                  <a:latin typeface="Avenir Next" panose="020B0503020202020204" pitchFamily="34" charset="0"/>
                </a:endParaRPr>
              </a:p>
            </p:txBody>
          </p:sp>
          <p:sp>
            <p:nvSpPr>
              <p:cNvPr id="11" name="TextBox 10">
                <a:extLst>
                  <a:ext uri="{FF2B5EF4-FFF2-40B4-BE49-F238E27FC236}">
                    <a16:creationId xmlns:a16="http://schemas.microsoft.com/office/drawing/2014/main" id="{95546D22-2CC5-828B-F88E-DB2013A763DB}"/>
                  </a:ext>
                </a:extLst>
              </p:cNvPr>
              <p:cNvSpPr txBox="1"/>
              <p:nvPr/>
            </p:nvSpPr>
            <p:spPr>
              <a:xfrm>
                <a:off x="18345294" y="4046282"/>
                <a:ext cx="1861005" cy="369332"/>
              </a:xfrm>
              <a:prstGeom prst="rect">
                <a:avLst/>
              </a:prstGeom>
              <a:noFill/>
            </p:spPr>
            <p:txBody>
              <a:bodyPr wrap="square" rtlCol="0">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Cigs. Per Day</a:t>
                </a:r>
                <a:endParaRPr lang="en-IN" sz="2000" b="0" dirty="0">
                  <a:effectLst/>
                  <a:latin typeface="Avenir Next" panose="020B0503020202020204" pitchFamily="34" charset="0"/>
                </a:endParaRPr>
              </a:p>
            </p:txBody>
          </p:sp>
        </p:grpSp>
        <p:grpSp>
          <p:nvGrpSpPr>
            <p:cNvPr id="25" name="Group 24">
              <a:extLst>
                <a:ext uri="{FF2B5EF4-FFF2-40B4-BE49-F238E27FC236}">
                  <a16:creationId xmlns:a16="http://schemas.microsoft.com/office/drawing/2014/main" id="{52054147-DB9B-87B2-1FE9-48A4C412D589}"/>
                </a:ext>
              </a:extLst>
            </p:cNvPr>
            <p:cNvGrpSpPr/>
            <p:nvPr/>
          </p:nvGrpSpPr>
          <p:grpSpPr>
            <a:xfrm>
              <a:off x="39940968" y="4065605"/>
              <a:ext cx="3132175" cy="1682212"/>
              <a:chOff x="27482932" y="4067354"/>
              <a:chExt cx="3132175" cy="1682212"/>
            </a:xfrm>
          </p:grpSpPr>
          <p:sp>
            <p:nvSpPr>
              <p:cNvPr id="26" name="TextBox 25">
                <a:extLst>
                  <a:ext uri="{FF2B5EF4-FFF2-40B4-BE49-F238E27FC236}">
                    <a16:creationId xmlns:a16="http://schemas.microsoft.com/office/drawing/2014/main" id="{C3D71445-89AF-AFAD-C2E0-417A9B960148}"/>
                  </a:ext>
                </a:extLst>
              </p:cNvPr>
              <p:cNvSpPr txBox="1"/>
              <p:nvPr/>
            </p:nvSpPr>
            <p:spPr>
              <a:xfrm>
                <a:off x="27482932" y="4349183"/>
                <a:ext cx="3132175" cy="140038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Identifies whether the patient has previously experienced a stroke. [ 0 = Haven’t , 1 = Have experienced ] </a:t>
                </a:r>
                <a:endParaRPr lang="en-IN" sz="1700" b="0" dirty="0">
                  <a:solidFill>
                    <a:srgbClr val="595959"/>
                  </a:solidFill>
                  <a:effectLst/>
                  <a:latin typeface="Avenir Next" panose="020B0503020202020204" pitchFamily="34" charset="0"/>
                </a:endParaRPr>
              </a:p>
            </p:txBody>
          </p:sp>
          <p:sp>
            <p:nvSpPr>
              <p:cNvPr id="27" name="TextBox 26">
                <a:extLst>
                  <a:ext uri="{FF2B5EF4-FFF2-40B4-BE49-F238E27FC236}">
                    <a16:creationId xmlns:a16="http://schemas.microsoft.com/office/drawing/2014/main" id="{98F524EA-E17F-75A5-85E6-4612474C1FBC}"/>
                  </a:ext>
                </a:extLst>
              </p:cNvPr>
              <p:cNvSpPr txBox="1"/>
              <p:nvPr/>
            </p:nvSpPr>
            <p:spPr>
              <a:xfrm>
                <a:off x="28112579" y="4067354"/>
                <a:ext cx="2061475" cy="369332"/>
              </a:xfrm>
              <a:prstGeom prst="rect">
                <a:avLst/>
              </a:prstGeom>
              <a:noFill/>
            </p:spPr>
            <p:txBody>
              <a:bodyPr wrap="square" rtlCol="0">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Prevalent Stroke</a:t>
                </a:r>
                <a:endParaRPr lang="en-IN" sz="2000" b="0" dirty="0">
                  <a:effectLst/>
                  <a:latin typeface="Avenir Next" panose="020B0503020202020204" pitchFamily="34" charset="0"/>
                </a:endParaRPr>
              </a:p>
            </p:txBody>
          </p:sp>
        </p:grpSp>
        <p:grpSp>
          <p:nvGrpSpPr>
            <p:cNvPr id="30" name="Group 29">
              <a:extLst>
                <a:ext uri="{FF2B5EF4-FFF2-40B4-BE49-F238E27FC236}">
                  <a16:creationId xmlns:a16="http://schemas.microsoft.com/office/drawing/2014/main" id="{2D9F5869-6F87-95A0-D2E1-B2B81123C821}"/>
                </a:ext>
              </a:extLst>
            </p:cNvPr>
            <p:cNvGrpSpPr/>
            <p:nvPr/>
          </p:nvGrpSpPr>
          <p:grpSpPr>
            <a:xfrm>
              <a:off x="35995247" y="4065605"/>
              <a:ext cx="3132175" cy="1671326"/>
              <a:chOff x="27482932" y="4078240"/>
              <a:chExt cx="3132175" cy="1671326"/>
            </a:xfrm>
          </p:grpSpPr>
          <p:sp>
            <p:nvSpPr>
              <p:cNvPr id="31" name="TextBox 30">
                <a:extLst>
                  <a:ext uri="{FF2B5EF4-FFF2-40B4-BE49-F238E27FC236}">
                    <a16:creationId xmlns:a16="http://schemas.microsoft.com/office/drawing/2014/main" id="{3D0D745B-245C-A0C9-868F-47FFE5464752}"/>
                  </a:ext>
                </a:extLst>
              </p:cNvPr>
              <p:cNvSpPr txBox="1"/>
              <p:nvPr/>
            </p:nvSpPr>
            <p:spPr>
              <a:xfrm>
                <a:off x="27482932" y="4349183"/>
                <a:ext cx="3132175" cy="140038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Specifies if the individual was using medication for blood pressure management..[ 0 = Not Diabetic , 1 = Diabetic ]</a:t>
                </a:r>
                <a:endParaRPr lang="en-IN" sz="1700" b="0" dirty="0">
                  <a:solidFill>
                    <a:srgbClr val="595959"/>
                  </a:solidFill>
                  <a:effectLst/>
                  <a:latin typeface="Avenir Next" panose="020B0503020202020204" pitchFamily="34" charset="0"/>
                </a:endParaRPr>
              </a:p>
            </p:txBody>
          </p:sp>
          <p:sp>
            <p:nvSpPr>
              <p:cNvPr id="32" name="TextBox 31">
                <a:extLst>
                  <a:ext uri="{FF2B5EF4-FFF2-40B4-BE49-F238E27FC236}">
                    <a16:creationId xmlns:a16="http://schemas.microsoft.com/office/drawing/2014/main" id="{4E45775E-D577-7523-0BF4-BCF673BE27BC}"/>
                  </a:ext>
                </a:extLst>
              </p:cNvPr>
              <p:cNvSpPr txBox="1"/>
              <p:nvPr/>
            </p:nvSpPr>
            <p:spPr>
              <a:xfrm>
                <a:off x="28460922" y="4078240"/>
                <a:ext cx="1176194" cy="369332"/>
              </a:xfrm>
              <a:prstGeom prst="rect">
                <a:avLst/>
              </a:prstGeom>
              <a:noFill/>
            </p:spPr>
            <p:txBody>
              <a:bodyPr wrap="square" rtlCol="0">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BP Meds</a:t>
                </a:r>
                <a:endParaRPr lang="en-IN" sz="2000" b="0" dirty="0">
                  <a:effectLst/>
                  <a:latin typeface="Avenir Next" panose="020B0503020202020204" pitchFamily="34" charset="0"/>
                </a:endParaRPr>
              </a:p>
            </p:txBody>
          </p:sp>
        </p:grpSp>
        <p:grpSp>
          <p:nvGrpSpPr>
            <p:cNvPr id="33" name="Group 32">
              <a:extLst>
                <a:ext uri="{FF2B5EF4-FFF2-40B4-BE49-F238E27FC236}">
                  <a16:creationId xmlns:a16="http://schemas.microsoft.com/office/drawing/2014/main" id="{18614ADB-2FA9-BAE4-3189-E5954C185E6E}"/>
                </a:ext>
              </a:extLst>
            </p:cNvPr>
            <p:cNvGrpSpPr/>
            <p:nvPr/>
          </p:nvGrpSpPr>
          <p:grpSpPr>
            <a:xfrm>
              <a:off x="43886689" y="4065605"/>
              <a:ext cx="3255192" cy="1682212"/>
              <a:chOff x="27482932" y="4067354"/>
              <a:chExt cx="3255192" cy="1682212"/>
            </a:xfrm>
          </p:grpSpPr>
          <p:sp>
            <p:nvSpPr>
              <p:cNvPr id="34" name="TextBox 33">
                <a:extLst>
                  <a:ext uri="{FF2B5EF4-FFF2-40B4-BE49-F238E27FC236}">
                    <a16:creationId xmlns:a16="http://schemas.microsoft.com/office/drawing/2014/main" id="{061C251E-DB6F-561A-93F2-EB1AC517D20D}"/>
                  </a:ext>
                </a:extLst>
              </p:cNvPr>
              <p:cNvSpPr txBox="1"/>
              <p:nvPr/>
            </p:nvSpPr>
            <p:spPr>
              <a:xfrm>
                <a:off x="27482932" y="4349183"/>
                <a:ext cx="3132175" cy="1400383"/>
              </a:xfrm>
              <a:prstGeom prst="rect">
                <a:avLst/>
              </a:prstGeom>
              <a:noFill/>
            </p:spPr>
            <p:txBody>
              <a:bodyPr wrap="square" rtlCol="0">
                <a:spAutoFit/>
              </a:bodyPr>
              <a:lstStyle/>
              <a:p>
                <a:pPr algn="ct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Indicates whether the patient is hypertensive [ 0 =Patient isn’t Hypersensitive,1=Patient is Hypersensitive ]</a:t>
                </a:r>
                <a:endParaRPr lang="en-IN" sz="1700" b="0" dirty="0">
                  <a:solidFill>
                    <a:srgbClr val="595959"/>
                  </a:solidFill>
                  <a:effectLst/>
                  <a:latin typeface="Avenir Next" panose="020B0503020202020204" pitchFamily="34" charset="0"/>
                </a:endParaRPr>
              </a:p>
            </p:txBody>
          </p:sp>
          <p:sp>
            <p:nvSpPr>
              <p:cNvPr id="35" name="TextBox 34">
                <a:extLst>
                  <a:ext uri="{FF2B5EF4-FFF2-40B4-BE49-F238E27FC236}">
                    <a16:creationId xmlns:a16="http://schemas.microsoft.com/office/drawing/2014/main" id="{D9BAADAF-9734-1B47-B251-B45B66F0E2CE}"/>
                  </a:ext>
                </a:extLst>
              </p:cNvPr>
              <p:cNvSpPr txBox="1"/>
              <p:nvPr/>
            </p:nvSpPr>
            <p:spPr>
              <a:xfrm>
                <a:off x="27516821" y="4067354"/>
                <a:ext cx="3221303" cy="369332"/>
              </a:xfrm>
              <a:prstGeom prst="rect">
                <a:avLst/>
              </a:prstGeom>
              <a:noFill/>
            </p:spPr>
            <p:txBody>
              <a:bodyPr wrap="square" rtlCol="0">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Prevalent Hypersensitivity</a:t>
                </a:r>
                <a:endParaRPr lang="en-IN" sz="2000" b="0" dirty="0">
                  <a:effectLst/>
                  <a:latin typeface="Avenir Next" panose="020B0503020202020204" pitchFamily="34" charset="0"/>
                </a:endParaRPr>
              </a:p>
            </p:txBody>
          </p:sp>
        </p:grpSp>
        <p:grpSp>
          <p:nvGrpSpPr>
            <p:cNvPr id="36" name="Group 35">
              <a:extLst>
                <a:ext uri="{FF2B5EF4-FFF2-40B4-BE49-F238E27FC236}">
                  <a16:creationId xmlns:a16="http://schemas.microsoft.com/office/drawing/2014/main" id="{15A97AF3-3CDB-39D5-FAE4-1883DD2B32BF}"/>
                </a:ext>
              </a:extLst>
            </p:cNvPr>
            <p:cNvGrpSpPr/>
            <p:nvPr/>
          </p:nvGrpSpPr>
          <p:grpSpPr>
            <a:xfrm>
              <a:off x="47955427" y="4065605"/>
              <a:ext cx="3132175" cy="1682212"/>
              <a:chOff x="27482932" y="4067354"/>
              <a:chExt cx="3132175" cy="1682212"/>
            </a:xfrm>
          </p:grpSpPr>
          <p:sp>
            <p:nvSpPr>
              <p:cNvPr id="37" name="TextBox 36">
                <a:extLst>
                  <a:ext uri="{FF2B5EF4-FFF2-40B4-BE49-F238E27FC236}">
                    <a16:creationId xmlns:a16="http://schemas.microsoft.com/office/drawing/2014/main" id="{D7327F03-DD2A-29E9-5B41-55A7863582A8}"/>
                  </a:ext>
                </a:extLst>
              </p:cNvPr>
              <p:cNvSpPr txBox="1"/>
              <p:nvPr/>
            </p:nvSpPr>
            <p:spPr>
              <a:xfrm>
                <a:off x="27482932" y="4349183"/>
                <a:ext cx="3132175" cy="140038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Identifies whether the patient has diabetes. [0 = Patient isn’t Diabetes , 1 = Patient is Diabetic ]</a:t>
                </a:r>
                <a:endParaRPr lang="en-IN" sz="1700" b="0" dirty="0">
                  <a:solidFill>
                    <a:srgbClr val="595959"/>
                  </a:solidFill>
                  <a:effectLst/>
                  <a:latin typeface="Avenir Next" panose="020B0503020202020204" pitchFamily="34" charset="0"/>
                </a:endParaRPr>
              </a:p>
            </p:txBody>
          </p:sp>
          <p:sp>
            <p:nvSpPr>
              <p:cNvPr id="38" name="TextBox 37">
                <a:extLst>
                  <a:ext uri="{FF2B5EF4-FFF2-40B4-BE49-F238E27FC236}">
                    <a16:creationId xmlns:a16="http://schemas.microsoft.com/office/drawing/2014/main" id="{F9147EF8-4D02-3BDC-7026-59C37EEE29C1}"/>
                  </a:ext>
                </a:extLst>
              </p:cNvPr>
              <p:cNvSpPr txBox="1"/>
              <p:nvPr/>
            </p:nvSpPr>
            <p:spPr>
              <a:xfrm>
                <a:off x="28486645" y="4067354"/>
                <a:ext cx="1129274"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Diabetes</a:t>
                </a:r>
                <a:endParaRPr lang="en-IN" sz="1700" b="0" dirty="0">
                  <a:effectLst/>
                  <a:latin typeface="Avenir Next" panose="020B0503020202020204" pitchFamily="34" charset="0"/>
                </a:endParaRPr>
              </a:p>
            </p:txBody>
          </p:sp>
        </p:grpSp>
        <p:grpSp>
          <p:nvGrpSpPr>
            <p:cNvPr id="39" name="Group 38">
              <a:extLst>
                <a:ext uri="{FF2B5EF4-FFF2-40B4-BE49-F238E27FC236}">
                  <a16:creationId xmlns:a16="http://schemas.microsoft.com/office/drawing/2014/main" id="{7D9FCFE6-26F8-3B64-4F40-0F5236A4F58F}"/>
                </a:ext>
              </a:extLst>
            </p:cNvPr>
            <p:cNvGrpSpPr/>
            <p:nvPr/>
          </p:nvGrpSpPr>
          <p:grpSpPr>
            <a:xfrm>
              <a:off x="55846869" y="4065605"/>
              <a:ext cx="3132175" cy="1189769"/>
              <a:chOff x="27482932" y="4067355"/>
              <a:chExt cx="3132175" cy="1189769"/>
            </a:xfrm>
          </p:grpSpPr>
          <p:sp>
            <p:nvSpPr>
              <p:cNvPr id="44" name="TextBox 43">
                <a:extLst>
                  <a:ext uri="{FF2B5EF4-FFF2-40B4-BE49-F238E27FC236}">
                    <a16:creationId xmlns:a16="http://schemas.microsoft.com/office/drawing/2014/main" id="{FC121ACF-8CA9-729E-EB7B-B4B6F80177F5}"/>
                  </a:ext>
                </a:extLst>
              </p:cNvPr>
              <p:cNvSpPr txBox="1"/>
              <p:nvPr/>
            </p:nvSpPr>
            <p:spPr>
              <a:xfrm>
                <a:off x="27482932" y="4349183"/>
                <a:ext cx="3132175" cy="907941"/>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Represents the systolic blood pressure level.</a:t>
                </a:r>
                <a:endParaRPr lang="en-IN" sz="1700" b="0" dirty="0">
                  <a:solidFill>
                    <a:srgbClr val="595959"/>
                  </a:solidFill>
                  <a:effectLst/>
                  <a:latin typeface="Avenir Next" panose="020B0503020202020204" pitchFamily="34" charset="0"/>
                </a:endParaRPr>
              </a:p>
            </p:txBody>
          </p:sp>
          <p:sp>
            <p:nvSpPr>
              <p:cNvPr id="45" name="TextBox 44">
                <a:extLst>
                  <a:ext uri="{FF2B5EF4-FFF2-40B4-BE49-F238E27FC236}">
                    <a16:creationId xmlns:a16="http://schemas.microsoft.com/office/drawing/2014/main" id="{AEAA05CC-3E45-C51B-053A-D00E7610CD7F}"/>
                  </a:ext>
                </a:extLst>
              </p:cNvPr>
              <p:cNvSpPr txBox="1"/>
              <p:nvPr/>
            </p:nvSpPr>
            <p:spPr>
              <a:xfrm>
                <a:off x="28546280" y="4067355"/>
                <a:ext cx="1015423"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Sys BP</a:t>
                </a:r>
                <a:endParaRPr lang="en-IN" sz="1700" b="0" dirty="0">
                  <a:effectLst/>
                  <a:latin typeface="Avenir Next" panose="020B0503020202020204" pitchFamily="34" charset="0"/>
                </a:endParaRPr>
              </a:p>
            </p:txBody>
          </p:sp>
        </p:grpSp>
        <p:grpSp>
          <p:nvGrpSpPr>
            <p:cNvPr id="48" name="Group 47">
              <a:extLst>
                <a:ext uri="{FF2B5EF4-FFF2-40B4-BE49-F238E27FC236}">
                  <a16:creationId xmlns:a16="http://schemas.microsoft.com/office/drawing/2014/main" id="{BFA42269-DC0D-8DC0-51CF-847F77AB00CA}"/>
                </a:ext>
              </a:extLst>
            </p:cNvPr>
            <p:cNvGrpSpPr/>
            <p:nvPr/>
          </p:nvGrpSpPr>
          <p:grpSpPr>
            <a:xfrm>
              <a:off x="51901148" y="4065605"/>
              <a:ext cx="3132175" cy="1189770"/>
              <a:chOff x="27482932" y="4067354"/>
              <a:chExt cx="3132175" cy="1189770"/>
            </a:xfrm>
          </p:grpSpPr>
          <p:sp>
            <p:nvSpPr>
              <p:cNvPr id="50" name="TextBox 49">
                <a:extLst>
                  <a:ext uri="{FF2B5EF4-FFF2-40B4-BE49-F238E27FC236}">
                    <a16:creationId xmlns:a16="http://schemas.microsoft.com/office/drawing/2014/main" id="{D0A89E55-6519-F69D-8688-79FCA97E4DFF}"/>
                  </a:ext>
                </a:extLst>
              </p:cNvPr>
              <p:cNvSpPr txBox="1"/>
              <p:nvPr/>
            </p:nvSpPr>
            <p:spPr>
              <a:xfrm>
                <a:off x="27482932" y="4349183"/>
                <a:ext cx="3132175" cy="907941"/>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800" b="0" i="0" u="none" strike="noStrike" dirty="0">
                    <a:solidFill>
                      <a:srgbClr val="595959"/>
                    </a:solidFill>
                    <a:effectLst/>
                    <a:latin typeface="Avenir Next" panose="020B0503020202020204" pitchFamily="34" charset="0"/>
                  </a:rPr>
                  <a:t>Represents the total blood cholesterol level.</a:t>
                </a:r>
                <a:endParaRPr lang="en-IN" sz="1700" b="0" dirty="0">
                  <a:solidFill>
                    <a:srgbClr val="595959"/>
                  </a:solidFill>
                  <a:effectLst/>
                  <a:latin typeface="Avenir Next" panose="020B0503020202020204" pitchFamily="34" charset="0"/>
                </a:endParaRPr>
              </a:p>
            </p:txBody>
          </p:sp>
          <p:sp>
            <p:nvSpPr>
              <p:cNvPr id="51" name="TextBox 50">
                <a:extLst>
                  <a:ext uri="{FF2B5EF4-FFF2-40B4-BE49-F238E27FC236}">
                    <a16:creationId xmlns:a16="http://schemas.microsoft.com/office/drawing/2014/main" id="{228E587C-19DF-60CF-36BD-14534466FDBF}"/>
                  </a:ext>
                </a:extLst>
              </p:cNvPr>
              <p:cNvSpPr txBox="1"/>
              <p:nvPr/>
            </p:nvSpPr>
            <p:spPr>
              <a:xfrm>
                <a:off x="28029443" y="4067354"/>
                <a:ext cx="2043669"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Total Cholesterol</a:t>
                </a:r>
                <a:endParaRPr lang="en-IN" sz="1700" b="0" dirty="0">
                  <a:effectLst/>
                  <a:latin typeface="Avenir Next" panose="020B0503020202020204" pitchFamily="34" charset="0"/>
                </a:endParaRPr>
              </a:p>
            </p:txBody>
          </p:sp>
        </p:grpSp>
        <p:grpSp>
          <p:nvGrpSpPr>
            <p:cNvPr id="73" name="Group 72">
              <a:extLst>
                <a:ext uri="{FF2B5EF4-FFF2-40B4-BE49-F238E27FC236}">
                  <a16:creationId xmlns:a16="http://schemas.microsoft.com/office/drawing/2014/main" id="{3AD5F618-5DA3-F485-30FD-6E5207A3291D}"/>
                </a:ext>
              </a:extLst>
            </p:cNvPr>
            <p:cNvGrpSpPr/>
            <p:nvPr/>
          </p:nvGrpSpPr>
          <p:grpSpPr>
            <a:xfrm>
              <a:off x="59792590" y="4065605"/>
              <a:ext cx="3132175" cy="1189769"/>
              <a:chOff x="27482932" y="4067355"/>
              <a:chExt cx="3132175" cy="1189769"/>
            </a:xfrm>
          </p:grpSpPr>
          <p:sp>
            <p:nvSpPr>
              <p:cNvPr id="74" name="TextBox 73">
                <a:extLst>
                  <a:ext uri="{FF2B5EF4-FFF2-40B4-BE49-F238E27FC236}">
                    <a16:creationId xmlns:a16="http://schemas.microsoft.com/office/drawing/2014/main" id="{372B7C46-E338-1542-1D7E-39E08F202B11}"/>
                  </a:ext>
                </a:extLst>
              </p:cNvPr>
              <p:cNvSpPr txBox="1"/>
              <p:nvPr/>
            </p:nvSpPr>
            <p:spPr>
              <a:xfrm>
                <a:off x="27482932" y="4349183"/>
                <a:ext cx="3132175" cy="907941"/>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Represents the Diastolic blood pressure level</a:t>
                </a:r>
                <a:endParaRPr lang="en-IN" sz="1700" b="0" dirty="0">
                  <a:solidFill>
                    <a:srgbClr val="595959"/>
                  </a:solidFill>
                  <a:effectLst/>
                  <a:latin typeface="Avenir Next" panose="020B0503020202020204" pitchFamily="34" charset="0"/>
                </a:endParaRPr>
              </a:p>
            </p:txBody>
          </p:sp>
          <p:sp>
            <p:nvSpPr>
              <p:cNvPr id="75" name="TextBox 74">
                <a:extLst>
                  <a:ext uri="{FF2B5EF4-FFF2-40B4-BE49-F238E27FC236}">
                    <a16:creationId xmlns:a16="http://schemas.microsoft.com/office/drawing/2014/main" id="{37449A9B-764A-9E9B-6B13-62B5487060A2}"/>
                  </a:ext>
                </a:extLst>
              </p:cNvPr>
              <p:cNvSpPr txBox="1"/>
              <p:nvPr/>
            </p:nvSpPr>
            <p:spPr>
              <a:xfrm>
                <a:off x="28546280" y="4067355"/>
                <a:ext cx="1015423"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Dia BP</a:t>
                </a:r>
                <a:endParaRPr lang="en-IN" sz="1700" b="0" dirty="0">
                  <a:effectLst/>
                  <a:latin typeface="Avenir Next" panose="020B0503020202020204" pitchFamily="34" charset="0"/>
                </a:endParaRPr>
              </a:p>
            </p:txBody>
          </p:sp>
        </p:grpSp>
        <p:grpSp>
          <p:nvGrpSpPr>
            <p:cNvPr id="78" name="Group 77">
              <a:extLst>
                <a:ext uri="{FF2B5EF4-FFF2-40B4-BE49-F238E27FC236}">
                  <a16:creationId xmlns:a16="http://schemas.microsoft.com/office/drawing/2014/main" id="{AC46672C-2A89-8BE1-E89E-96234D0D8291}"/>
                </a:ext>
              </a:extLst>
            </p:cNvPr>
            <p:cNvGrpSpPr/>
            <p:nvPr/>
          </p:nvGrpSpPr>
          <p:grpSpPr>
            <a:xfrm>
              <a:off x="63738311" y="4065605"/>
              <a:ext cx="2844744" cy="1189769"/>
              <a:chOff x="27482933" y="4067355"/>
              <a:chExt cx="2844744" cy="1189769"/>
            </a:xfrm>
          </p:grpSpPr>
          <p:sp>
            <p:nvSpPr>
              <p:cNvPr id="79" name="TextBox 78">
                <a:extLst>
                  <a:ext uri="{FF2B5EF4-FFF2-40B4-BE49-F238E27FC236}">
                    <a16:creationId xmlns:a16="http://schemas.microsoft.com/office/drawing/2014/main" id="{BFBF6FC9-BA46-C82B-DDCB-EBDEFBE1A163}"/>
                  </a:ext>
                </a:extLst>
              </p:cNvPr>
              <p:cNvSpPr txBox="1"/>
              <p:nvPr/>
            </p:nvSpPr>
            <p:spPr>
              <a:xfrm>
                <a:off x="27482933" y="4349183"/>
                <a:ext cx="2844744" cy="907941"/>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Represents the individual’s Body Mass Index</a:t>
                </a:r>
                <a:endParaRPr lang="en-IN" sz="1700" b="0" dirty="0">
                  <a:solidFill>
                    <a:srgbClr val="595959"/>
                  </a:solidFill>
                  <a:effectLst/>
                  <a:latin typeface="Avenir Next" panose="020B0503020202020204" pitchFamily="34" charset="0"/>
                </a:endParaRPr>
              </a:p>
            </p:txBody>
          </p:sp>
          <p:sp>
            <p:nvSpPr>
              <p:cNvPr id="80" name="TextBox 79">
                <a:extLst>
                  <a:ext uri="{FF2B5EF4-FFF2-40B4-BE49-F238E27FC236}">
                    <a16:creationId xmlns:a16="http://schemas.microsoft.com/office/drawing/2014/main" id="{CC67D4FF-3DF6-1CC2-5FBA-B25FE6ADB04D}"/>
                  </a:ext>
                </a:extLst>
              </p:cNvPr>
              <p:cNvSpPr txBox="1"/>
              <p:nvPr/>
            </p:nvSpPr>
            <p:spPr>
              <a:xfrm>
                <a:off x="28546280" y="4067355"/>
                <a:ext cx="1015423" cy="369332"/>
              </a:xfrm>
              <a:prstGeom prst="rect">
                <a:avLst/>
              </a:prstGeom>
              <a:noFill/>
            </p:spPr>
            <p:txBody>
              <a:bodyPr wrap="square" rtlCol="0">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BMI</a:t>
                </a:r>
                <a:endParaRPr lang="en-IN" sz="1700" b="0" dirty="0">
                  <a:effectLst/>
                  <a:latin typeface="Avenir Next" panose="020B0503020202020204" pitchFamily="34" charset="0"/>
                </a:endParaRPr>
              </a:p>
            </p:txBody>
          </p:sp>
        </p:grpSp>
        <p:grpSp>
          <p:nvGrpSpPr>
            <p:cNvPr id="81" name="Group 80">
              <a:extLst>
                <a:ext uri="{FF2B5EF4-FFF2-40B4-BE49-F238E27FC236}">
                  <a16:creationId xmlns:a16="http://schemas.microsoft.com/office/drawing/2014/main" id="{8EE0BDD2-EF71-17D6-42E3-5D15001F4DA0}"/>
                </a:ext>
              </a:extLst>
            </p:cNvPr>
            <p:cNvGrpSpPr/>
            <p:nvPr/>
          </p:nvGrpSpPr>
          <p:grpSpPr>
            <a:xfrm>
              <a:off x="67396601" y="4065605"/>
              <a:ext cx="3132175" cy="1682211"/>
              <a:chOff x="27482932" y="4067355"/>
              <a:chExt cx="3132175" cy="1682211"/>
            </a:xfrm>
          </p:grpSpPr>
          <p:sp>
            <p:nvSpPr>
              <p:cNvPr id="82" name="TextBox 81">
                <a:extLst>
                  <a:ext uri="{FF2B5EF4-FFF2-40B4-BE49-F238E27FC236}">
                    <a16:creationId xmlns:a16="http://schemas.microsoft.com/office/drawing/2014/main" id="{928273A3-F463-E292-3CD8-D0EA4CF3A562}"/>
                  </a:ext>
                </a:extLst>
              </p:cNvPr>
              <p:cNvSpPr txBox="1"/>
              <p:nvPr/>
            </p:nvSpPr>
            <p:spPr>
              <a:xfrm>
                <a:off x="27482932" y="4349183"/>
                <a:ext cx="3132175" cy="1400383"/>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Represents the heart rate  treated as continuous due to the large number of possible values.</a:t>
                </a:r>
                <a:endParaRPr lang="en-IN" sz="1700" b="0" dirty="0">
                  <a:solidFill>
                    <a:srgbClr val="595959"/>
                  </a:solidFill>
                  <a:effectLst/>
                  <a:latin typeface="Avenir Next" panose="020B0503020202020204" pitchFamily="34" charset="0"/>
                </a:endParaRPr>
              </a:p>
            </p:txBody>
          </p:sp>
          <p:sp>
            <p:nvSpPr>
              <p:cNvPr id="83" name="TextBox 82">
                <a:extLst>
                  <a:ext uri="{FF2B5EF4-FFF2-40B4-BE49-F238E27FC236}">
                    <a16:creationId xmlns:a16="http://schemas.microsoft.com/office/drawing/2014/main" id="{F52C9F34-4370-7AA8-D789-73DCD39E5DB9}"/>
                  </a:ext>
                </a:extLst>
              </p:cNvPr>
              <p:cNvSpPr txBox="1"/>
              <p:nvPr/>
            </p:nvSpPr>
            <p:spPr>
              <a:xfrm>
                <a:off x="28424357" y="4067355"/>
                <a:ext cx="1385157"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595959"/>
                    </a:solidFill>
                    <a:effectLst/>
                    <a:latin typeface="Avenir Next" panose="020B0503020202020204" pitchFamily="34" charset="0"/>
                  </a:rPr>
                  <a:t>Heart Rate</a:t>
                </a:r>
                <a:endParaRPr lang="en-IN" sz="1700" b="0" dirty="0">
                  <a:solidFill>
                    <a:srgbClr val="595959"/>
                  </a:solidFill>
                  <a:effectLst/>
                  <a:latin typeface="Avenir Next" panose="020B0503020202020204" pitchFamily="34" charset="0"/>
                </a:endParaRPr>
              </a:p>
            </p:txBody>
          </p:sp>
        </p:grpSp>
        <p:grpSp>
          <p:nvGrpSpPr>
            <p:cNvPr id="84" name="Group 83">
              <a:extLst>
                <a:ext uri="{FF2B5EF4-FFF2-40B4-BE49-F238E27FC236}">
                  <a16:creationId xmlns:a16="http://schemas.microsoft.com/office/drawing/2014/main" id="{4C32973A-9B19-7CFF-69E2-5F3E719FB8DB}"/>
                </a:ext>
              </a:extLst>
            </p:cNvPr>
            <p:cNvGrpSpPr/>
            <p:nvPr/>
          </p:nvGrpSpPr>
          <p:grpSpPr>
            <a:xfrm>
              <a:off x="71342319" y="4065605"/>
              <a:ext cx="3132175" cy="1682211"/>
              <a:chOff x="27482932" y="4067355"/>
              <a:chExt cx="3132175" cy="1682211"/>
            </a:xfrm>
          </p:grpSpPr>
          <p:sp>
            <p:nvSpPr>
              <p:cNvPr id="85" name="TextBox 84">
                <a:extLst>
                  <a:ext uri="{FF2B5EF4-FFF2-40B4-BE49-F238E27FC236}">
                    <a16:creationId xmlns:a16="http://schemas.microsoft.com/office/drawing/2014/main" id="{3C5B63A6-328D-AAB8-0979-A04DD18DE79D}"/>
                  </a:ext>
                </a:extLst>
              </p:cNvPr>
              <p:cNvSpPr txBox="1"/>
              <p:nvPr/>
            </p:nvSpPr>
            <p:spPr>
              <a:xfrm>
                <a:off x="27482932" y="4349183"/>
                <a:ext cx="3132175" cy="1400383"/>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Represents the heart rate  treated as continuous due to the large number of possible values.</a:t>
                </a:r>
                <a:endParaRPr lang="en-IN" sz="1700" b="0" dirty="0">
                  <a:solidFill>
                    <a:srgbClr val="595959"/>
                  </a:solidFill>
                  <a:effectLst/>
                  <a:latin typeface="Avenir Next" panose="020B0503020202020204" pitchFamily="34" charset="0"/>
                </a:endParaRPr>
              </a:p>
            </p:txBody>
          </p:sp>
          <p:sp>
            <p:nvSpPr>
              <p:cNvPr id="86" name="TextBox 85">
                <a:extLst>
                  <a:ext uri="{FF2B5EF4-FFF2-40B4-BE49-F238E27FC236}">
                    <a16:creationId xmlns:a16="http://schemas.microsoft.com/office/drawing/2014/main" id="{9AEEF5EB-C41F-6669-3805-7A58D886951E}"/>
                  </a:ext>
                </a:extLst>
              </p:cNvPr>
              <p:cNvSpPr txBox="1"/>
              <p:nvPr/>
            </p:nvSpPr>
            <p:spPr>
              <a:xfrm>
                <a:off x="28502739" y="4067355"/>
                <a:ext cx="1058588"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Glucose</a:t>
                </a:r>
                <a:endParaRPr lang="en-IN" sz="1700" b="0" dirty="0">
                  <a:solidFill>
                    <a:srgbClr val="595959"/>
                  </a:solidFill>
                  <a:effectLst/>
                  <a:latin typeface="Avenir Next" panose="020B0503020202020204" pitchFamily="34" charset="0"/>
                </a:endParaRPr>
              </a:p>
            </p:txBody>
          </p:sp>
        </p:grpSp>
        <p:grpSp>
          <p:nvGrpSpPr>
            <p:cNvPr id="87" name="Group 86">
              <a:extLst>
                <a:ext uri="{FF2B5EF4-FFF2-40B4-BE49-F238E27FC236}">
                  <a16:creationId xmlns:a16="http://schemas.microsoft.com/office/drawing/2014/main" id="{26B2435A-E7AF-6677-6EBB-882B88617ECE}"/>
                </a:ext>
              </a:extLst>
            </p:cNvPr>
            <p:cNvGrpSpPr/>
            <p:nvPr/>
          </p:nvGrpSpPr>
          <p:grpSpPr>
            <a:xfrm>
              <a:off x="12563314" y="4065605"/>
              <a:ext cx="2889782" cy="1409716"/>
              <a:chOff x="27482933" y="4078240"/>
              <a:chExt cx="2889782" cy="1409716"/>
            </a:xfrm>
          </p:grpSpPr>
          <p:sp>
            <p:nvSpPr>
              <p:cNvPr id="88" name="TextBox 87">
                <a:extLst>
                  <a:ext uri="{FF2B5EF4-FFF2-40B4-BE49-F238E27FC236}">
                    <a16:creationId xmlns:a16="http://schemas.microsoft.com/office/drawing/2014/main" id="{6DB733A7-8685-6225-B771-FAABA4E482EF}"/>
                  </a:ext>
                </a:extLst>
              </p:cNvPr>
              <p:cNvSpPr txBox="1"/>
              <p:nvPr/>
            </p:nvSpPr>
            <p:spPr>
              <a:xfrm>
                <a:off x="27482933" y="4349183"/>
                <a:ext cx="2889782" cy="1138773"/>
              </a:xfrm>
              <a:prstGeom prst="rect">
                <a:avLst/>
              </a:prstGeom>
              <a:noFill/>
            </p:spPr>
            <p:txBody>
              <a:bodyPr wrap="square" rtlCol="0">
                <a:spAutoFit/>
              </a:bodyPr>
              <a:lstStyle/>
              <a:p>
                <a:pPr rtl="0">
                  <a:spcBef>
                    <a:spcPts val="0"/>
                  </a:spcBef>
                  <a:spcAft>
                    <a:spcPts val="0"/>
                  </a:spcAft>
                </a:pPr>
                <a:r>
                  <a:rPr lang="en-IN" sz="1700" b="0" i="0" u="none" strike="noStrike" dirty="0">
                    <a:solidFill>
                      <a:srgbClr val="595959"/>
                    </a:solidFill>
                    <a:effectLst/>
                    <a:latin typeface="Avenir Next" panose="020B0503020202020204" pitchFamily="34" charset="0"/>
                  </a:rPr>
                  <a:t>Binary Variables</a:t>
                </a:r>
              </a:p>
              <a:p>
                <a:pPr rtl="0">
                  <a:spcBef>
                    <a:spcPts val="0"/>
                  </a:spcBef>
                  <a:spcAft>
                    <a:spcPts val="0"/>
                  </a:spcAft>
                </a:pPr>
                <a:r>
                  <a:rPr lang="en-IN" sz="1700" b="0" i="0" u="none" strike="noStrike" dirty="0">
                    <a:solidFill>
                      <a:srgbClr val="595959"/>
                    </a:solidFill>
                    <a:effectLst/>
                    <a:latin typeface="Avenir Next" panose="020B0503020202020204" pitchFamily="34" charset="0"/>
                  </a:rPr>
                  <a:t>Binary Variable indicating the presence (1) or absence(0) of CHD risk.</a:t>
                </a:r>
                <a:endParaRPr lang="en-IN" sz="1700" b="0" dirty="0">
                  <a:solidFill>
                    <a:srgbClr val="595959"/>
                  </a:solidFill>
                  <a:effectLst/>
                  <a:latin typeface="Avenir Next" panose="020B0503020202020204" pitchFamily="34" charset="0"/>
                </a:endParaRPr>
              </a:p>
            </p:txBody>
          </p:sp>
          <p:sp>
            <p:nvSpPr>
              <p:cNvPr id="89" name="TextBox 88">
                <a:extLst>
                  <a:ext uri="{FF2B5EF4-FFF2-40B4-BE49-F238E27FC236}">
                    <a16:creationId xmlns:a16="http://schemas.microsoft.com/office/drawing/2014/main" id="{2ED26CCD-5469-B800-1C87-44B2E06EE32A}"/>
                  </a:ext>
                </a:extLst>
              </p:cNvPr>
              <p:cNvSpPr txBox="1"/>
              <p:nvPr/>
            </p:nvSpPr>
            <p:spPr>
              <a:xfrm>
                <a:off x="28069033" y="4078240"/>
                <a:ext cx="2164340"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CHD - 10 Year Risk</a:t>
                </a:r>
                <a:endParaRPr lang="en-IN" sz="1700" b="0" dirty="0">
                  <a:effectLst/>
                  <a:latin typeface="Avenir Next" panose="020B0503020202020204" pitchFamily="34" charset="0"/>
                </a:endParaRPr>
              </a:p>
            </p:txBody>
          </p:sp>
        </p:grpSp>
      </p:grpSp>
      <p:grpSp>
        <p:nvGrpSpPr>
          <p:cNvPr id="200" name="Group 199">
            <a:extLst>
              <a:ext uri="{FF2B5EF4-FFF2-40B4-BE49-F238E27FC236}">
                <a16:creationId xmlns:a16="http://schemas.microsoft.com/office/drawing/2014/main" id="{6F6ECEF0-05C2-05CB-2A3F-F84C4C2F6EF8}"/>
              </a:ext>
            </a:extLst>
          </p:cNvPr>
          <p:cNvGrpSpPr/>
          <p:nvPr/>
        </p:nvGrpSpPr>
        <p:grpSpPr>
          <a:xfrm>
            <a:off x="750277" y="773722"/>
            <a:ext cx="6031522" cy="1247146"/>
            <a:chOff x="750277" y="773722"/>
            <a:chExt cx="6031522" cy="1247146"/>
          </a:xfrm>
        </p:grpSpPr>
        <p:sp>
          <p:nvSpPr>
            <p:cNvPr id="201" name="TextBox 200">
              <a:extLst>
                <a:ext uri="{FF2B5EF4-FFF2-40B4-BE49-F238E27FC236}">
                  <a16:creationId xmlns:a16="http://schemas.microsoft.com/office/drawing/2014/main" id="{1F363AFE-6CE9-9781-C362-D4F709993997}"/>
                </a:ext>
              </a:extLst>
            </p:cNvPr>
            <p:cNvSpPr txBox="1"/>
            <p:nvPr/>
          </p:nvSpPr>
          <p:spPr>
            <a:xfrm>
              <a:off x="750277" y="773722"/>
              <a:ext cx="6031522" cy="707886"/>
            </a:xfrm>
            <a:prstGeom prst="rect">
              <a:avLst/>
            </a:prstGeom>
            <a:noFill/>
          </p:spPr>
          <p:txBody>
            <a:bodyPr wrap="square" rtlCol="0">
              <a:spAutoFit/>
            </a:bodyPr>
            <a:lstStyle/>
            <a:p>
              <a:r>
                <a:rPr lang="en-US" sz="4000" dirty="0">
                  <a:latin typeface="Avenir Next" panose="020B0503020202020204" pitchFamily="34" charset="0"/>
                </a:rPr>
                <a:t>GETTING TO KNOW THE</a:t>
              </a:r>
            </a:p>
          </p:txBody>
        </p:sp>
        <p:sp>
          <p:nvSpPr>
            <p:cNvPr id="202" name="TextBox 201">
              <a:extLst>
                <a:ext uri="{FF2B5EF4-FFF2-40B4-BE49-F238E27FC236}">
                  <a16:creationId xmlns:a16="http://schemas.microsoft.com/office/drawing/2014/main" id="{2A16E8F8-0504-B676-4A07-F156F27D474D}"/>
                </a:ext>
              </a:extLst>
            </p:cNvPr>
            <p:cNvSpPr txBox="1"/>
            <p:nvPr/>
          </p:nvSpPr>
          <p:spPr>
            <a:xfrm>
              <a:off x="750277" y="1312982"/>
              <a:ext cx="2450123" cy="707886"/>
            </a:xfrm>
            <a:prstGeom prst="rect">
              <a:avLst/>
            </a:prstGeom>
            <a:noFill/>
          </p:spPr>
          <p:txBody>
            <a:bodyPr wrap="square" rtlCol="0">
              <a:spAutoFit/>
            </a:bodyPr>
            <a:lstStyle/>
            <a:p>
              <a:r>
                <a:rPr lang="en-US" sz="4000" b="1" dirty="0">
                  <a:latin typeface="Avenir Next" panose="020B0503020202020204" pitchFamily="34" charset="0"/>
                </a:rPr>
                <a:t>DATASET</a:t>
              </a:r>
            </a:p>
          </p:txBody>
        </p:sp>
      </p:grpSp>
      <p:grpSp>
        <p:nvGrpSpPr>
          <p:cNvPr id="231" name="Group 230">
            <a:extLst>
              <a:ext uri="{FF2B5EF4-FFF2-40B4-BE49-F238E27FC236}">
                <a16:creationId xmlns:a16="http://schemas.microsoft.com/office/drawing/2014/main" id="{C5477187-48DC-B8FF-E7F2-5FED348BB418}"/>
              </a:ext>
            </a:extLst>
          </p:cNvPr>
          <p:cNvGrpSpPr/>
          <p:nvPr/>
        </p:nvGrpSpPr>
        <p:grpSpPr>
          <a:xfrm>
            <a:off x="-14824676" y="2561843"/>
            <a:ext cx="39236040" cy="745791"/>
            <a:chOff x="-23532255" y="2582625"/>
            <a:chExt cx="39236040" cy="745791"/>
          </a:xfrm>
        </p:grpSpPr>
        <p:cxnSp>
          <p:nvCxnSpPr>
            <p:cNvPr id="49" name="Straight Connector 48">
              <a:extLst>
                <a:ext uri="{FF2B5EF4-FFF2-40B4-BE49-F238E27FC236}">
                  <a16:creationId xmlns:a16="http://schemas.microsoft.com/office/drawing/2014/main" id="{31FD9DBA-B33C-ADC9-B78F-C1694A14B288}"/>
                </a:ext>
              </a:extLst>
            </p:cNvPr>
            <p:cNvCxnSpPr>
              <a:cxnSpLocks/>
            </p:cNvCxnSpPr>
            <p:nvPr/>
          </p:nvCxnSpPr>
          <p:spPr>
            <a:xfrm>
              <a:off x="-23532255" y="2942625"/>
              <a:ext cx="37723864" cy="0"/>
            </a:xfrm>
            <a:prstGeom prst="line">
              <a:avLst/>
            </a:prstGeom>
            <a:ln w="25400" cap="sq">
              <a:prstDash val="dash"/>
            </a:ln>
          </p:spPr>
          <p:style>
            <a:lnRef idx="3">
              <a:schemeClr val="dk1"/>
            </a:lnRef>
            <a:fillRef idx="0">
              <a:schemeClr val="dk1"/>
            </a:fillRef>
            <a:effectRef idx="2">
              <a:schemeClr val="dk1"/>
            </a:effectRef>
            <a:fontRef idx="minor">
              <a:schemeClr val="tx1"/>
            </a:fontRef>
          </p:style>
        </p:cxnSp>
        <p:grpSp>
          <p:nvGrpSpPr>
            <p:cNvPr id="13" name="Group 12">
              <a:extLst>
                <a:ext uri="{FF2B5EF4-FFF2-40B4-BE49-F238E27FC236}">
                  <a16:creationId xmlns:a16="http://schemas.microsoft.com/office/drawing/2014/main" id="{D871DAD5-490B-6125-DB51-170D2DCFF794}"/>
                </a:ext>
              </a:extLst>
            </p:cNvPr>
            <p:cNvGrpSpPr/>
            <p:nvPr/>
          </p:nvGrpSpPr>
          <p:grpSpPr>
            <a:xfrm>
              <a:off x="2248616" y="2582625"/>
              <a:ext cx="720000" cy="720000"/>
              <a:chOff x="9325624" y="2471014"/>
              <a:chExt cx="720000" cy="720000"/>
            </a:xfrm>
          </p:grpSpPr>
          <p:sp>
            <p:nvSpPr>
              <p:cNvPr id="151" name="Oval 150">
                <a:extLst>
                  <a:ext uri="{FF2B5EF4-FFF2-40B4-BE49-F238E27FC236}">
                    <a16:creationId xmlns:a16="http://schemas.microsoft.com/office/drawing/2014/main" id="{D4FBD9A5-B067-4786-6F6D-D88517D03A75}"/>
                  </a:ext>
                </a:extLst>
              </p:cNvPr>
              <p:cNvSpPr/>
              <p:nvPr/>
            </p:nvSpPr>
            <p:spPr>
              <a:xfrm>
                <a:off x="9325624" y="2471014"/>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pic>
            <p:nvPicPr>
              <p:cNvPr id="152" name="Picture 151" descr="A black and white image of a couple of circles&#10;&#10;Description automatically generated">
                <a:extLst>
                  <a:ext uri="{FF2B5EF4-FFF2-40B4-BE49-F238E27FC236}">
                    <a16:creationId xmlns:a16="http://schemas.microsoft.com/office/drawing/2014/main" id="{BACB1B9D-8416-85C6-FFEF-7F0BA8620409}"/>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85000"/>
                        </a14:imgEffect>
                      </a14:imgLayer>
                    </a14:imgProps>
                  </a:ext>
                </a:extLst>
              </a:blip>
              <a:stretch>
                <a:fillRect/>
              </a:stretch>
            </p:blipFill>
            <p:spPr>
              <a:xfrm>
                <a:off x="9539863" y="2606203"/>
                <a:ext cx="315946" cy="444837"/>
              </a:xfrm>
              <a:prstGeom prst="rect">
                <a:avLst/>
              </a:prstGeom>
            </p:spPr>
          </p:pic>
        </p:grpSp>
        <p:grpSp>
          <p:nvGrpSpPr>
            <p:cNvPr id="14" name="Group 13">
              <a:extLst>
                <a:ext uri="{FF2B5EF4-FFF2-40B4-BE49-F238E27FC236}">
                  <a16:creationId xmlns:a16="http://schemas.microsoft.com/office/drawing/2014/main" id="{789CE624-8E6E-AC1B-D0F8-F576B3374070}"/>
                </a:ext>
              </a:extLst>
            </p:cNvPr>
            <p:cNvGrpSpPr/>
            <p:nvPr/>
          </p:nvGrpSpPr>
          <p:grpSpPr>
            <a:xfrm>
              <a:off x="532064" y="2582625"/>
              <a:ext cx="720000" cy="720000"/>
              <a:chOff x="3927371" y="2471014"/>
              <a:chExt cx="720000" cy="720000"/>
            </a:xfrm>
          </p:grpSpPr>
          <p:sp>
            <p:nvSpPr>
              <p:cNvPr id="149" name="Oval 148">
                <a:extLst>
                  <a:ext uri="{FF2B5EF4-FFF2-40B4-BE49-F238E27FC236}">
                    <a16:creationId xmlns:a16="http://schemas.microsoft.com/office/drawing/2014/main" id="{EAF69027-6B13-E02C-F042-7AAA8595C87C}"/>
                  </a:ext>
                </a:extLst>
              </p:cNvPr>
              <p:cNvSpPr/>
              <p:nvPr/>
            </p:nvSpPr>
            <p:spPr>
              <a:xfrm>
                <a:off x="3927371" y="2471014"/>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pic>
            <p:nvPicPr>
              <p:cNvPr id="150" name="Picture 149" descr="A black background with a black square&#10;&#10;Description automatically generated with medium confidence">
                <a:extLst>
                  <a:ext uri="{FF2B5EF4-FFF2-40B4-BE49-F238E27FC236}">
                    <a16:creationId xmlns:a16="http://schemas.microsoft.com/office/drawing/2014/main" id="{F7C5967D-BCB6-83DC-15F9-318ECF19FF2B}"/>
                  </a:ext>
                </a:extLst>
              </p:cNvPr>
              <p:cNvPicPr>
                <a:picLocks noChangeAspect="1"/>
              </p:cNvPicPr>
              <p:nvPr/>
            </p:nvPicPr>
            <p:blipFill>
              <a:blip r:embed="rId4"/>
              <a:stretch>
                <a:fillRect/>
              </a:stretch>
            </p:blipFill>
            <p:spPr>
              <a:xfrm>
                <a:off x="4074441" y="2597844"/>
                <a:ext cx="416279" cy="442206"/>
              </a:xfrm>
              <a:prstGeom prst="rect">
                <a:avLst/>
              </a:prstGeom>
            </p:spPr>
          </p:pic>
        </p:grpSp>
        <p:grpSp>
          <p:nvGrpSpPr>
            <p:cNvPr id="15" name="Group 14">
              <a:extLst>
                <a:ext uri="{FF2B5EF4-FFF2-40B4-BE49-F238E27FC236}">
                  <a16:creationId xmlns:a16="http://schemas.microsoft.com/office/drawing/2014/main" id="{985601D8-EDBE-62D0-B8F6-D964DFEA3D7C}"/>
                </a:ext>
              </a:extLst>
            </p:cNvPr>
            <p:cNvGrpSpPr/>
            <p:nvPr/>
          </p:nvGrpSpPr>
          <p:grpSpPr>
            <a:xfrm>
              <a:off x="-1184488" y="2582625"/>
              <a:ext cx="720000" cy="720000"/>
              <a:chOff x="2146376" y="2471014"/>
              <a:chExt cx="720000" cy="720000"/>
            </a:xfrm>
          </p:grpSpPr>
          <p:sp>
            <p:nvSpPr>
              <p:cNvPr id="147" name="Oval 146">
                <a:extLst>
                  <a:ext uri="{FF2B5EF4-FFF2-40B4-BE49-F238E27FC236}">
                    <a16:creationId xmlns:a16="http://schemas.microsoft.com/office/drawing/2014/main" id="{51F6ECFF-C53D-D56E-F529-BF01630B98B1}"/>
                  </a:ext>
                </a:extLst>
              </p:cNvPr>
              <p:cNvSpPr/>
              <p:nvPr/>
            </p:nvSpPr>
            <p:spPr>
              <a:xfrm>
                <a:off x="2146376" y="2471014"/>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pic>
            <p:nvPicPr>
              <p:cNvPr id="148" name="Picture 147" descr="A white and black logo&#10;&#10;Description automatically generated with medium confidence">
                <a:extLst>
                  <a:ext uri="{FF2B5EF4-FFF2-40B4-BE49-F238E27FC236}">
                    <a16:creationId xmlns:a16="http://schemas.microsoft.com/office/drawing/2014/main" id="{0679453C-FEA5-0742-95C4-CF481146AD03}"/>
                  </a:ext>
                </a:extLst>
              </p:cNvPr>
              <p:cNvPicPr>
                <a:picLocks noChangeAspect="1"/>
              </p:cNvPicPr>
              <p:nvPr/>
            </p:nvPicPr>
            <p:blipFill>
              <a:blip r:embed="rId5">
                <a:biLevel thresh="75000"/>
              </a:blip>
              <a:stretch>
                <a:fillRect/>
              </a:stretch>
            </p:blipFill>
            <p:spPr>
              <a:xfrm>
                <a:off x="2260601" y="2595967"/>
                <a:ext cx="477520" cy="483782"/>
              </a:xfrm>
              <a:prstGeom prst="rect">
                <a:avLst/>
              </a:prstGeom>
            </p:spPr>
          </p:pic>
        </p:grpSp>
        <p:grpSp>
          <p:nvGrpSpPr>
            <p:cNvPr id="17" name="Group 16">
              <a:extLst>
                <a:ext uri="{FF2B5EF4-FFF2-40B4-BE49-F238E27FC236}">
                  <a16:creationId xmlns:a16="http://schemas.microsoft.com/office/drawing/2014/main" id="{95FFCE34-9F11-ED36-3FFC-C341EDB887F9}"/>
                </a:ext>
              </a:extLst>
            </p:cNvPr>
            <p:cNvGrpSpPr/>
            <p:nvPr/>
          </p:nvGrpSpPr>
          <p:grpSpPr>
            <a:xfrm>
              <a:off x="-2930438" y="2582625"/>
              <a:ext cx="749398" cy="720000"/>
              <a:chOff x="11031693" y="2492638"/>
              <a:chExt cx="749398" cy="720000"/>
            </a:xfrm>
          </p:grpSpPr>
          <p:sp>
            <p:nvSpPr>
              <p:cNvPr id="145" name="Oval 144">
                <a:extLst>
                  <a:ext uri="{FF2B5EF4-FFF2-40B4-BE49-F238E27FC236}">
                    <a16:creationId xmlns:a16="http://schemas.microsoft.com/office/drawing/2014/main" id="{86473C52-F1F0-2193-4FD4-C166BBFC8EA4}"/>
                  </a:ext>
                </a:extLst>
              </p:cNvPr>
              <p:cNvSpPr/>
              <p:nvPr/>
            </p:nvSpPr>
            <p:spPr>
              <a:xfrm>
                <a:off x="11031693" y="2492638"/>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pic>
            <p:nvPicPr>
              <p:cNvPr id="146" name="Picture 145" descr="A cigarette with smoke coming out of it&#10;&#10;Description automatically generated">
                <a:extLst>
                  <a:ext uri="{FF2B5EF4-FFF2-40B4-BE49-F238E27FC236}">
                    <a16:creationId xmlns:a16="http://schemas.microsoft.com/office/drawing/2014/main" id="{057C9F4F-3927-DADD-58D3-D15E77151AD5}"/>
                  </a:ext>
                </a:extLst>
              </p:cNvPr>
              <p:cNvPicPr>
                <a:picLocks noChangeAspect="1"/>
              </p:cNvPicPr>
              <p:nvPr/>
            </p:nvPicPr>
            <p:blipFill>
              <a:blip r:embed="rId6"/>
              <a:stretch>
                <a:fillRect/>
              </a:stretch>
            </p:blipFill>
            <p:spPr>
              <a:xfrm>
                <a:off x="11112298" y="2541917"/>
                <a:ext cx="668793" cy="584716"/>
              </a:xfrm>
              <a:prstGeom prst="rect">
                <a:avLst/>
              </a:prstGeom>
            </p:spPr>
          </p:pic>
        </p:grpSp>
        <p:grpSp>
          <p:nvGrpSpPr>
            <p:cNvPr id="18" name="Group 17">
              <a:extLst>
                <a:ext uri="{FF2B5EF4-FFF2-40B4-BE49-F238E27FC236}">
                  <a16:creationId xmlns:a16="http://schemas.microsoft.com/office/drawing/2014/main" id="{3D1211F1-AFD2-78D7-7CC8-DDDBE58E056A}"/>
                </a:ext>
              </a:extLst>
            </p:cNvPr>
            <p:cNvGrpSpPr/>
            <p:nvPr/>
          </p:nvGrpSpPr>
          <p:grpSpPr>
            <a:xfrm>
              <a:off x="-6378083" y="2582625"/>
              <a:ext cx="720000" cy="720000"/>
              <a:chOff x="14505459" y="2533035"/>
              <a:chExt cx="720000" cy="720000"/>
            </a:xfrm>
          </p:grpSpPr>
          <p:sp>
            <p:nvSpPr>
              <p:cNvPr id="142" name="Oval 141">
                <a:extLst>
                  <a:ext uri="{FF2B5EF4-FFF2-40B4-BE49-F238E27FC236}">
                    <a16:creationId xmlns:a16="http://schemas.microsoft.com/office/drawing/2014/main" id="{3609D2E8-649A-7638-E509-73A606E1FAE8}"/>
                  </a:ext>
                </a:extLst>
              </p:cNvPr>
              <p:cNvSpPr/>
              <p:nvPr/>
            </p:nvSpPr>
            <p:spPr>
              <a:xfrm>
                <a:off x="14505459" y="25330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44" name="TextBox 143">
                <a:extLst>
                  <a:ext uri="{FF2B5EF4-FFF2-40B4-BE49-F238E27FC236}">
                    <a16:creationId xmlns:a16="http://schemas.microsoft.com/office/drawing/2014/main" id="{2FB37843-B003-4312-6A71-20F15BC2B10D}"/>
                  </a:ext>
                </a:extLst>
              </p:cNvPr>
              <p:cNvSpPr txBox="1"/>
              <p:nvPr/>
            </p:nvSpPr>
            <p:spPr>
              <a:xfrm>
                <a:off x="14632352" y="2743995"/>
                <a:ext cx="539074" cy="369332"/>
              </a:xfrm>
              <a:prstGeom prst="rect">
                <a:avLst/>
              </a:prstGeom>
              <a:noFill/>
            </p:spPr>
            <p:txBody>
              <a:bodyPr wrap="square" rtlCol="0">
                <a:spAutoFit/>
              </a:bodyPr>
              <a:lstStyle/>
              <a:p>
                <a:r>
                  <a:rPr lang="en-US" b="1" dirty="0">
                    <a:latin typeface="Avenir Next" panose="020B0503020202020204" pitchFamily="34" charset="0"/>
                  </a:rPr>
                  <a:t>BP</a:t>
                </a:r>
              </a:p>
            </p:txBody>
          </p:sp>
        </p:grpSp>
        <p:grpSp>
          <p:nvGrpSpPr>
            <p:cNvPr id="23" name="Group 22">
              <a:extLst>
                <a:ext uri="{FF2B5EF4-FFF2-40B4-BE49-F238E27FC236}">
                  <a16:creationId xmlns:a16="http://schemas.microsoft.com/office/drawing/2014/main" id="{8A30FD41-FD8A-EAF8-E3E0-15865C64A83B}"/>
                </a:ext>
              </a:extLst>
            </p:cNvPr>
            <p:cNvGrpSpPr/>
            <p:nvPr/>
          </p:nvGrpSpPr>
          <p:grpSpPr>
            <a:xfrm>
              <a:off x="-8268305" y="2582625"/>
              <a:ext cx="893670" cy="720000"/>
              <a:chOff x="16284347" y="2533035"/>
              <a:chExt cx="893670" cy="720000"/>
            </a:xfrm>
          </p:grpSpPr>
          <p:sp>
            <p:nvSpPr>
              <p:cNvPr id="137" name="Oval 136">
                <a:extLst>
                  <a:ext uri="{FF2B5EF4-FFF2-40B4-BE49-F238E27FC236}">
                    <a16:creationId xmlns:a16="http://schemas.microsoft.com/office/drawing/2014/main" id="{89415DF4-C65F-C6ED-26B4-61FD1A23A13A}"/>
                  </a:ext>
                </a:extLst>
              </p:cNvPr>
              <p:cNvSpPr/>
              <p:nvPr/>
            </p:nvSpPr>
            <p:spPr>
              <a:xfrm>
                <a:off x="16333082" y="25330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38" name="TextBox 137">
                <a:extLst>
                  <a:ext uri="{FF2B5EF4-FFF2-40B4-BE49-F238E27FC236}">
                    <a16:creationId xmlns:a16="http://schemas.microsoft.com/office/drawing/2014/main" id="{C3483A1B-223D-17E9-5BBD-E70CEB331582}"/>
                  </a:ext>
                </a:extLst>
              </p:cNvPr>
              <p:cNvSpPr txBox="1"/>
              <p:nvPr/>
            </p:nvSpPr>
            <p:spPr>
              <a:xfrm>
                <a:off x="16284347" y="2744153"/>
                <a:ext cx="893670" cy="307777"/>
              </a:xfrm>
              <a:prstGeom prst="rect">
                <a:avLst/>
              </a:prstGeom>
              <a:noFill/>
            </p:spPr>
            <p:txBody>
              <a:bodyPr wrap="square" rtlCol="0">
                <a:spAutoFit/>
              </a:bodyPr>
              <a:lstStyle/>
              <a:p>
                <a:r>
                  <a:rPr lang="en-US" sz="1400" b="1" dirty="0">
                    <a:latin typeface="Avenir Next" panose="020B0503020202020204" pitchFamily="34" charset="0"/>
                  </a:rPr>
                  <a:t>STROKE</a:t>
                </a:r>
              </a:p>
            </p:txBody>
          </p:sp>
        </p:grpSp>
        <p:grpSp>
          <p:nvGrpSpPr>
            <p:cNvPr id="58" name="Group 57">
              <a:extLst>
                <a:ext uri="{FF2B5EF4-FFF2-40B4-BE49-F238E27FC236}">
                  <a16:creationId xmlns:a16="http://schemas.microsoft.com/office/drawing/2014/main" id="{7292193D-CCDD-4BE4-BCB4-48497EF23C35}"/>
                </a:ext>
              </a:extLst>
            </p:cNvPr>
            <p:cNvGrpSpPr/>
            <p:nvPr/>
          </p:nvGrpSpPr>
          <p:grpSpPr>
            <a:xfrm>
              <a:off x="-11872133" y="2582625"/>
              <a:ext cx="890724" cy="720000"/>
              <a:chOff x="14572256" y="2546398"/>
              <a:chExt cx="890724" cy="720000"/>
            </a:xfrm>
          </p:grpSpPr>
          <p:sp>
            <p:nvSpPr>
              <p:cNvPr id="135" name="Oval 134">
                <a:extLst>
                  <a:ext uri="{FF2B5EF4-FFF2-40B4-BE49-F238E27FC236}">
                    <a16:creationId xmlns:a16="http://schemas.microsoft.com/office/drawing/2014/main" id="{3DBBFD11-CE74-BD85-6541-39E3388128A8}"/>
                  </a:ext>
                </a:extLst>
              </p:cNvPr>
              <p:cNvSpPr/>
              <p:nvPr/>
            </p:nvSpPr>
            <p:spPr>
              <a:xfrm>
                <a:off x="14642072" y="2546398"/>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36" name="TextBox 135">
                <a:extLst>
                  <a:ext uri="{FF2B5EF4-FFF2-40B4-BE49-F238E27FC236}">
                    <a16:creationId xmlns:a16="http://schemas.microsoft.com/office/drawing/2014/main" id="{22C6ABAE-B4E2-5B9E-053D-1030191EA11D}"/>
                  </a:ext>
                </a:extLst>
              </p:cNvPr>
              <p:cNvSpPr txBox="1"/>
              <p:nvPr/>
            </p:nvSpPr>
            <p:spPr>
              <a:xfrm>
                <a:off x="14572256" y="2772519"/>
                <a:ext cx="890724" cy="292388"/>
              </a:xfrm>
              <a:prstGeom prst="rect">
                <a:avLst/>
              </a:prstGeom>
              <a:noFill/>
            </p:spPr>
            <p:txBody>
              <a:bodyPr wrap="square" rtlCol="0">
                <a:spAutoFit/>
              </a:bodyPr>
              <a:lstStyle/>
              <a:p>
                <a:r>
                  <a:rPr lang="en-US" sz="1300" dirty="0">
                    <a:latin typeface="Avenir Next" panose="020B0503020202020204" pitchFamily="34" charset="0"/>
                  </a:rPr>
                  <a:t>Diabetes</a:t>
                </a:r>
              </a:p>
            </p:txBody>
          </p:sp>
        </p:grpSp>
        <p:grpSp>
          <p:nvGrpSpPr>
            <p:cNvPr id="59" name="Group 58">
              <a:extLst>
                <a:ext uri="{FF2B5EF4-FFF2-40B4-BE49-F238E27FC236}">
                  <a16:creationId xmlns:a16="http://schemas.microsoft.com/office/drawing/2014/main" id="{D5096E78-2C8A-24C7-E1BB-B74C622ADF35}"/>
                </a:ext>
              </a:extLst>
            </p:cNvPr>
            <p:cNvGrpSpPr/>
            <p:nvPr/>
          </p:nvGrpSpPr>
          <p:grpSpPr>
            <a:xfrm>
              <a:off x="-9984857" y="2582625"/>
              <a:ext cx="720000" cy="720000"/>
              <a:chOff x="14642072" y="2546398"/>
              <a:chExt cx="720000" cy="720000"/>
            </a:xfrm>
          </p:grpSpPr>
          <p:sp>
            <p:nvSpPr>
              <p:cNvPr id="128" name="Oval 127">
                <a:extLst>
                  <a:ext uri="{FF2B5EF4-FFF2-40B4-BE49-F238E27FC236}">
                    <a16:creationId xmlns:a16="http://schemas.microsoft.com/office/drawing/2014/main" id="{C1DDAAD0-9C4F-D51B-DC61-9A8139FB1AD9}"/>
                  </a:ext>
                </a:extLst>
              </p:cNvPr>
              <p:cNvSpPr/>
              <p:nvPr/>
            </p:nvSpPr>
            <p:spPr>
              <a:xfrm>
                <a:off x="14642072" y="2546398"/>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29" name="TextBox 128">
                <a:extLst>
                  <a:ext uri="{FF2B5EF4-FFF2-40B4-BE49-F238E27FC236}">
                    <a16:creationId xmlns:a16="http://schemas.microsoft.com/office/drawing/2014/main" id="{272D2DAC-FA32-8CEF-A2D0-915D62351EC0}"/>
                  </a:ext>
                </a:extLst>
              </p:cNvPr>
              <p:cNvSpPr txBox="1"/>
              <p:nvPr/>
            </p:nvSpPr>
            <p:spPr>
              <a:xfrm>
                <a:off x="14733289" y="2795174"/>
                <a:ext cx="618052" cy="323165"/>
              </a:xfrm>
              <a:prstGeom prst="rect">
                <a:avLst/>
              </a:prstGeom>
              <a:noFill/>
            </p:spPr>
            <p:txBody>
              <a:bodyPr wrap="square" rtlCol="0">
                <a:spAutoFit/>
              </a:bodyPr>
              <a:lstStyle/>
              <a:p>
                <a:r>
                  <a:rPr lang="en-US" sz="1500" b="1" dirty="0">
                    <a:latin typeface="Avenir Next" panose="020B0503020202020204" pitchFamily="34" charset="0"/>
                  </a:rPr>
                  <a:t>HYP</a:t>
                </a:r>
              </a:p>
            </p:txBody>
          </p:sp>
        </p:grpSp>
        <p:grpSp>
          <p:nvGrpSpPr>
            <p:cNvPr id="60" name="Group 59">
              <a:extLst>
                <a:ext uri="{FF2B5EF4-FFF2-40B4-BE49-F238E27FC236}">
                  <a16:creationId xmlns:a16="http://schemas.microsoft.com/office/drawing/2014/main" id="{43A757DC-F7E9-35BC-1C50-4AA09B4E1660}"/>
                </a:ext>
              </a:extLst>
            </p:cNvPr>
            <p:cNvGrpSpPr/>
            <p:nvPr/>
          </p:nvGrpSpPr>
          <p:grpSpPr>
            <a:xfrm>
              <a:off x="-13588685" y="2582625"/>
              <a:ext cx="720000" cy="720000"/>
              <a:chOff x="14642072" y="2546398"/>
              <a:chExt cx="720000" cy="720000"/>
            </a:xfrm>
          </p:grpSpPr>
          <p:sp>
            <p:nvSpPr>
              <p:cNvPr id="123" name="Oval 122">
                <a:extLst>
                  <a:ext uri="{FF2B5EF4-FFF2-40B4-BE49-F238E27FC236}">
                    <a16:creationId xmlns:a16="http://schemas.microsoft.com/office/drawing/2014/main" id="{BFFE9276-3D91-DC70-16AD-2D8970D8FB9A}"/>
                  </a:ext>
                </a:extLst>
              </p:cNvPr>
              <p:cNvSpPr/>
              <p:nvPr/>
            </p:nvSpPr>
            <p:spPr>
              <a:xfrm>
                <a:off x="14642072" y="2546398"/>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27" name="TextBox 126">
                <a:extLst>
                  <a:ext uri="{FF2B5EF4-FFF2-40B4-BE49-F238E27FC236}">
                    <a16:creationId xmlns:a16="http://schemas.microsoft.com/office/drawing/2014/main" id="{A040C48C-27B8-043E-10C1-7DEEEDE8FD49}"/>
                  </a:ext>
                </a:extLst>
              </p:cNvPr>
              <p:cNvSpPr txBox="1"/>
              <p:nvPr/>
            </p:nvSpPr>
            <p:spPr>
              <a:xfrm>
                <a:off x="14719759" y="2777518"/>
                <a:ext cx="613097" cy="292388"/>
              </a:xfrm>
              <a:prstGeom prst="rect">
                <a:avLst/>
              </a:prstGeom>
              <a:noFill/>
            </p:spPr>
            <p:txBody>
              <a:bodyPr wrap="square" rtlCol="0">
                <a:spAutoFit/>
              </a:bodyPr>
              <a:lstStyle/>
              <a:p>
                <a:r>
                  <a:rPr lang="en-US" sz="1300" b="1" dirty="0">
                    <a:latin typeface="Avenir Next" panose="020B0503020202020204" pitchFamily="34" charset="0"/>
                  </a:rPr>
                  <a:t>Chol.</a:t>
                </a:r>
              </a:p>
            </p:txBody>
          </p:sp>
        </p:grpSp>
        <p:grpSp>
          <p:nvGrpSpPr>
            <p:cNvPr id="90" name="Group 89">
              <a:extLst>
                <a:ext uri="{FF2B5EF4-FFF2-40B4-BE49-F238E27FC236}">
                  <a16:creationId xmlns:a16="http://schemas.microsoft.com/office/drawing/2014/main" id="{5973F9BC-3FA1-D0F4-96D3-302E1B80F507}"/>
                </a:ext>
              </a:extLst>
            </p:cNvPr>
            <p:cNvGrpSpPr/>
            <p:nvPr/>
          </p:nvGrpSpPr>
          <p:grpSpPr>
            <a:xfrm>
              <a:off x="-17264309" y="2582625"/>
              <a:ext cx="879474" cy="720000"/>
              <a:chOff x="25375513" y="2459896"/>
              <a:chExt cx="879474" cy="720000"/>
            </a:xfrm>
          </p:grpSpPr>
          <p:sp>
            <p:nvSpPr>
              <p:cNvPr id="121" name="Oval 120">
                <a:extLst>
                  <a:ext uri="{FF2B5EF4-FFF2-40B4-BE49-F238E27FC236}">
                    <a16:creationId xmlns:a16="http://schemas.microsoft.com/office/drawing/2014/main" id="{BBC923B1-C66B-5884-D443-10D8651360F1}"/>
                  </a:ext>
                </a:extLst>
              </p:cNvPr>
              <p:cNvSpPr/>
              <p:nvPr/>
            </p:nvSpPr>
            <p:spPr>
              <a:xfrm>
                <a:off x="25375513" y="2459896"/>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22" name="TextBox 121">
                <a:extLst>
                  <a:ext uri="{FF2B5EF4-FFF2-40B4-BE49-F238E27FC236}">
                    <a16:creationId xmlns:a16="http://schemas.microsoft.com/office/drawing/2014/main" id="{391D4546-11EC-5F1D-0A84-565DD2B3F72C}"/>
                  </a:ext>
                </a:extLst>
              </p:cNvPr>
              <p:cNvSpPr txBox="1"/>
              <p:nvPr/>
            </p:nvSpPr>
            <p:spPr>
              <a:xfrm>
                <a:off x="25454009" y="2643372"/>
                <a:ext cx="800978" cy="478144"/>
              </a:xfrm>
              <a:prstGeom prst="rect">
                <a:avLst/>
              </a:prstGeom>
              <a:noFill/>
            </p:spPr>
            <p:txBody>
              <a:bodyPr wrap="square" tIns="46800" rtlCol="0">
                <a:spAutoFit/>
              </a:bodyPr>
              <a:lstStyle/>
              <a:p>
                <a:r>
                  <a:rPr lang="en-US" sz="1300" b="1" dirty="0">
                    <a:latin typeface="Avenir Next" panose="020B0503020202020204" pitchFamily="34" charset="0"/>
                  </a:rPr>
                  <a:t>DIAS </a:t>
                </a:r>
                <a:r>
                  <a:rPr lang="en-US" sz="1200" dirty="0">
                    <a:latin typeface="Avenir Next" panose="020B0503020202020204" pitchFamily="34" charset="0"/>
                  </a:rPr>
                  <a:t>BP</a:t>
                </a:r>
              </a:p>
            </p:txBody>
          </p:sp>
        </p:grpSp>
        <p:grpSp>
          <p:nvGrpSpPr>
            <p:cNvPr id="93" name="Group 92">
              <a:extLst>
                <a:ext uri="{FF2B5EF4-FFF2-40B4-BE49-F238E27FC236}">
                  <a16:creationId xmlns:a16="http://schemas.microsoft.com/office/drawing/2014/main" id="{4F46CBCE-8CE9-54B9-B7D8-7A83E8686FE3}"/>
                </a:ext>
              </a:extLst>
            </p:cNvPr>
            <p:cNvGrpSpPr/>
            <p:nvPr/>
          </p:nvGrpSpPr>
          <p:grpSpPr>
            <a:xfrm>
              <a:off x="-18980861" y="2582625"/>
              <a:ext cx="720000" cy="720000"/>
              <a:chOff x="27150973" y="2497996"/>
              <a:chExt cx="720000" cy="720000"/>
            </a:xfrm>
          </p:grpSpPr>
          <p:sp>
            <p:nvSpPr>
              <p:cNvPr id="119" name="Oval 118">
                <a:extLst>
                  <a:ext uri="{FF2B5EF4-FFF2-40B4-BE49-F238E27FC236}">
                    <a16:creationId xmlns:a16="http://schemas.microsoft.com/office/drawing/2014/main" id="{71863504-488A-A4F1-E8F9-69A6C4D13B12}"/>
                  </a:ext>
                </a:extLst>
              </p:cNvPr>
              <p:cNvSpPr/>
              <p:nvPr/>
            </p:nvSpPr>
            <p:spPr>
              <a:xfrm>
                <a:off x="27150973" y="2497996"/>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20" name="TextBox 119">
                <a:extLst>
                  <a:ext uri="{FF2B5EF4-FFF2-40B4-BE49-F238E27FC236}">
                    <a16:creationId xmlns:a16="http://schemas.microsoft.com/office/drawing/2014/main" id="{48B75EFA-08E0-72EC-7A41-96508A823A79}"/>
                  </a:ext>
                </a:extLst>
              </p:cNvPr>
              <p:cNvSpPr txBox="1"/>
              <p:nvPr/>
            </p:nvSpPr>
            <p:spPr>
              <a:xfrm>
                <a:off x="27271579" y="2711802"/>
                <a:ext cx="580124" cy="292388"/>
              </a:xfrm>
              <a:prstGeom prst="rect">
                <a:avLst/>
              </a:prstGeom>
              <a:noFill/>
            </p:spPr>
            <p:txBody>
              <a:bodyPr wrap="square" rtlCol="0">
                <a:spAutoFit/>
              </a:bodyPr>
              <a:lstStyle/>
              <a:p>
                <a:r>
                  <a:rPr lang="en-US" sz="1300" b="1" dirty="0">
                    <a:latin typeface="Avenir Next" panose="020B0503020202020204" pitchFamily="34" charset="0"/>
                  </a:rPr>
                  <a:t>BMI</a:t>
                </a:r>
              </a:p>
            </p:txBody>
          </p:sp>
        </p:grpSp>
        <p:grpSp>
          <p:nvGrpSpPr>
            <p:cNvPr id="96" name="Group 95">
              <a:extLst>
                <a:ext uri="{FF2B5EF4-FFF2-40B4-BE49-F238E27FC236}">
                  <a16:creationId xmlns:a16="http://schemas.microsoft.com/office/drawing/2014/main" id="{3A9093B3-36BE-57A9-3C75-2E38CF657B06}"/>
                </a:ext>
              </a:extLst>
            </p:cNvPr>
            <p:cNvGrpSpPr/>
            <p:nvPr/>
          </p:nvGrpSpPr>
          <p:grpSpPr>
            <a:xfrm>
              <a:off x="-22841423" y="2582625"/>
              <a:ext cx="827171" cy="720000"/>
              <a:chOff x="30510078" y="2469535"/>
              <a:chExt cx="827171" cy="720000"/>
            </a:xfrm>
          </p:grpSpPr>
          <p:sp>
            <p:nvSpPr>
              <p:cNvPr id="115" name="Oval 114">
                <a:extLst>
                  <a:ext uri="{FF2B5EF4-FFF2-40B4-BE49-F238E27FC236}">
                    <a16:creationId xmlns:a16="http://schemas.microsoft.com/office/drawing/2014/main" id="{08BEE699-048A-7C4E-2279-6D937559A6EF}"/>
                  </a:ext>
                </a:extLst>
              </p:cNvPr>
              <p:cNvSpPr/>
              <p:nvPr/>
            </p:nvSpPr>
            <p:spPr>
              <a:xfrm>
                <a:off x="30563663" y="24695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16" name="TextBox 115">
                <a:extLst>
                  <a:ext uri="{FF2B5EF4-FFF2-40B4-BE49-F238E27FC236}">
                    <a16:creationId xmlns:a16="http://schemas.microsoft.com/office/drawing/2014/main" id="{2558610E-F548-ADEA-FA38-E50EE001EF67}"/>
                  </a:ext>
                </a:extLst>
              </p:cNvPr>
              <p:cNvSpPr txBox="1"/>
              <p:nvPr/>
            </p:nvSpPr>
            <p:spPr>
              <a:xfrm>
                <a:off x="30510078" y="2683341"/>
                <a:ext cx="827171" cy="292388"/>
              </a:xfrm>
              <a:prstGeom prst="rect">
                <a:avLst/>
              </a:prstGeom>
              <a:noFill/>
            </p:spPr>
            <p:txBody>
              <a:bodyPr wrap="square" rtlCol="0">
                <a:spAutoFit/>
              </a:bodyPr>
              <a:lstStyle/>
              <a:p>
                <a:r>
                  <a:rPr lang="en-US" sz="1300" b="1" dirty="0">
                    <a:latin typeface="Avenir Next" panose="020B0503020202020204" pitchFamily="34" charset="0"/>
                  </a:rPr>
                  <a:t>Glucose</a:t>
                </a:r>
              </a:p>
            </p:txBody>
          </p:sp>
        </p:grpSp>
        <p:grpSp>
          <p:nvGrpSpPr>
            <p:cNvPr id="98" name="Group 97">
              <a:extLst>
                <a:ext uri="{FF2B5EF4-FFF2-40B4-BE49-F238E27FC236}">
                  <a16:creationId xmlns:a16="http://schemas.microsoft.com/office/drawing/2014/main" id="{2E39250A-5CC4-72CD-9394-6944D7A3A90F}"/>
                </a:ext>
              </a:extLst>
            </p:cNvPr>
            <p:cNvGrpSpPr/>
            <p:nvPr/>
          </p:nvGrpSpPr>
          <p:grpSpPr>
            <a:xfrm>
              <a:off x="-21017700" y="2582625"/>
              <a:ext cx="1040287" cy="720000"/>
              <a:chOff x="30563663" y="2469535"/>
              <a:chExt cx="1040287" cy="720000"/>
            </a:xfrm>
          </p:grpSpPr>
          <p:sp>
            <p:nvSpPr>
              <p:cNvPr id="113" name="Oval 112">
                <a:extLst>
                  <a:ext uri="{FF2B5EF4-FFF2-40B4-BE49-F238E27FC236}">
                    <a16:creationId xmlns:a16="http://schemas.microsoft.com/office/drawing/2014/main" id="{2001FA2C-AA04-1673-7528-3B5215AF82DF}"/>
                  </a:ext>
                </a:extLst>
              </p:cNvPr>
              <p:cNvSpPr/>
              <p:nvPr/>
            </p:nvSpPr>
            <p:spPr>
              <a:xfrm>
                <a:off x="30563663" y="24695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14" name="TextBox 113">
                <a:extLst>
                  <a:ext uri="{FF2B5EF4-FFF2-40B4-BE49-F238E27FC236}">
                    <a16:creationId xmlns:a16="http://schemas.microsoft.com/office/drawing/2014/main" id="{675D9F2E-69A6-03DB-3D56-05A023AC58E1}"/>
                  </a:ext>
                </a:extLst>
              </p:cNvPr>
              <p:cNvSpPr txBox="1"/>
              <p:nvPr/>
            </p:nvSpPr>
            <p:spPr>
              <a:xfrm>
                <a:off x="30630728" y="2619841"/>
                <a:ext cx="973222" cy="492443"/>
              </a:xfrm>
              <a:prstGeom prst="rect">
                <a:avLst/>
              </a:prstGeom>
              <a:noFill/>
            </p:spPr>
            <p:txBody>
              <a:bodyPr wrap="square" rtlCol="0">
                <a:spAutoFit/>
              </a:bodyPr>
              <a:lstStyle/>
              <a:p>
                <a:r>
                  <a:rPr lang="en-US" sz="1300" b="1" dirty="0">
                    <a:latin typeface="Avenir Next" panose="020B0503020202020204" pitchFamily="34" charset="0"/>
                  </a:rPr>
                  <a:t>Heart </a:t>
                </a:r>
              </a:p>
              <a:p>
                <a:r>
                  <a:rPr lang="en-US" sz="1300" dirty="0">
                    <a:latin typeface="Avenir Next" panose="020B0503020202020204" pitchFamily="34" charset="0"/>
                  </a:rPr>
                  <a:t>Rate</a:t>
                </a:r>
              </a:p>
            </p:txBody>
          </p:sp>
        </p:grpSp>
        <p:grpSp>
          <p:nvGrpSpPr>
            <p:cNvPr id="100" name="Group 99">
              <a:extLst>
                <a:ext uri="{FF2B5EF4-FFF2-40B4-BE49-F238E27FC236}">
                  <a16:creationId xmlns:a16="http://schemas.microsoft.com/office/drawing/2014/main" id="{AE925208-3C27-5429-65BD-1E91A11BF4B0}"/>
                </a:ext>
              </a:extLst>
            </p:cNvPr>
            <p:cNvGrpSpPr/>
            <p:nvPr/>
          </p:nvGrpSpPr>
          <p:grpSpPr>
            <a:xfrm>
              <a:off x="-4661531" y="2582625"/>
              <a:ext cx="734541" cy="720000"/>
              <a:chOff x="12759209" y="2545735"/>
              <a:chExt cx="734541" cy="720000"/>
            </a:xfrm>
          </p:grpSpPr>
          <p:sp>
            <p:nvSpPr>
              <p:cNvPr id="105" name="Oval 104">
                <a:extLst>
                  <a:ext uri="{FF2B5EF4-FFF2-40B4-BE49-F238E27FC236}">
                    <a16:creationId xmlns:a16="http://schemas.microsoft.com/office/drawing/2014/main" id="{FDA8712B-9F23-88F3-4D97-CEC0BE5B649C}"/>
                  </a:ext>
                </a:extLst>
              </p:cNvPr>
              <p:cNvSpPr/>
              <p:nvPr/>
            </p:nvSpPr>
            <p:spPr>
              <a:xfrm>
                <a:off x="12759209" y="25457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06" name="TextBox 105">
                <a:extLst>
                  <a:ext uri="{FF2B5EF4-FFF2-40B4-BE49-F238E27FC236}">
                    <a16:creationId xmlns:a16="http://schemas.microsoft.com/office/drawing/2014/main" id="{AAFF1E84-B644-DA69-F601-31CE2D334533}"/>
                  </a:ext>
                </a:extLst>
              </p:cNvPr>
              <p:cNvSpPr txBox="1"/>
              <p:nvPr/>
            </p:nvSpPr>
            <p:spPr>
              <a:xfrm>
                <a:off x="12822602" y="2704233"/>
                <a:ext cx="671148" cy="292388"/>
              </a:xfrm>
              <a:prstGeom prst="rect">
                <a:avLst/>
              </a:prstGeom>
              <a:noFill/>
            </p:spPr>
            <p:txBody>
              <a:bodyPr wrap="square" rtlCol="0">
                <a:spAutoFit/>
              </a:bodyPr>
              <a:lstStyle/>
              <a:p>
                <a:r>
                  <a:rPr lang="en-US" sz="1300" b="1" dirty="0">
                    <a:latin typeface="Avenir Next" panose="020B0503020202020204" pitchFamily="34" charset="0"/>
                  </a:rPr>
                  <a:t>No. of</a:t>
                </a:r>
                <a:endParaRPr lang="en-US" sz="1300" dirty="0">
                  <a:latin typeface="Avenir Next" panose="020B0503020202020204" pitchFamily="34" charset="0"/>
                </a:endParaRPr>
              </a:p>
            </p:txBody>
          </p:sp>
          <p:sp>
            <p:nvSpPr>
              <p:cNvPr id="107" name="TextBox 106">
                <a:extLst>
                  <a:ext uri="{FF2B5EF4-FFF2-40B4-BE49-F238E27FC236}">
                    <a16:creationId xmlns:a16="http://schemas.microsoft.com/office/drawing/2014/main" id="{95D9FD83-C7E7-EFD0-40E5-3AB24D695AAE}"/>
                  </a:ext>
                </a:extLst>
              </p:cNvPr>
              <p:cNvSpPr txBox="1"/>
              <p:nvPr/>
            </p:nvSpPr>
            <p:spPr>
              <a:xfrm>
                <a:off x="12828951" y="2850283"/>
                <a:ext cx="635913" cy="292388"/>
              </a:xfrm>
              <a:prstGeom prst="rect">
                <a:avLst/>
              </a:prstGeom>
              <a:noFill/>
            </p:spPr>
            <p:txBody>
              <a:bodyPr wrap="square" rtlCol="0">
                <a:spAutoFit/>
              </a:bodyPr>
              <a:lstStyle/>
              <a:p>
                <a:r>
                  <a:rPr lang="en-US" sz="1300" dirty="0">
                    <a:latin typeface="Avenir Next" panose="020B0503020202020204" pitchFamily="34" charset="0"/>
                  </a:rPr>
                  <a:t>Cigs</a:t>
                </a:r>
              </a:p>
            </p:txBody>
          </p:sp>
        </p:grpSp>
        <p:grpSp>
          <p:nvGrpSpPr>
            <p:cNvPr id="167" name="Group 166">
              <a:extLst>
                <a:ext uri="{FF2B5EF4-FFF2-40B4-BE49-F238E27FC236}">
                  <a16:creationId xmlns:a16="http://schemas.microsoft.com/office/drawing/2014/main" id="{DA970D25-AA7E-9014-3976-FF9B48D80533}"/>
                </a:ext>
              </a:extLst>
            </p:cNvPr>
            <p:cNvGrpSpPr/>
            <p:nvPr/>
          </p:nvGrpSpPr>
          <p:grpSpPr>
            <a:xfrm>
              <a:off x="-15388283" y="2582625"/>
              <a:ext cx="803046" cy="720000"/>
              <a:chOff x="25387620" y="2459896"/>
              <a:chExt cx="803046" cy="720000"/>
            </a:xfrm>
          </p:grpSpPr>
          <p:sp>
            <p:nvSpPr>
              <p:cNvPr id="168" name="Oval 167">
                <a:extLst>
                  <a:ext uri="{FF2B5EF4-FFF2-40B4-BE49-F238E27FC236}">
                    <a16:creationId xmlns:a16="http://schemas.microsoft.com/office/drawing/2014/main" id="{D20E0C3A-19D7-E3AE-2820-EBDF62C59D0E}"/>
                  </a:ext>
                </a:extLst>
              </p:cNvPr>
              <p:cNvSpPr/>
              <p:nvPr/>
            </p:nvSpPr>
            <p:spPr>
              <a:xfrm>
                <a:off x="25387620" y="2459896"/>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69" name="TextBox 168">
                <a:extLst>
                  <a:ext uri="{FF2B5EF4-FFF2-40B4-BE49-F238E27FC236}">
                    <a16:creationId xmlns:a16="http://schemas.microsoft.com/office/drawing/2014/main" id="{DA5D4E5F-F8B5-FF2C-A4D4-EE7F25387E91}"/>
                  </a:ext>
                </a:extLst>
              </p:cNvPr>
              <p:cNvSpPr txBox="1"/>
              <p:nvPr/>
            </p:nvSpPr>
            <p:spPr>
              <a:xfrm>
                <a:off x="25502646" y="2656130"/>
                <a:ext cx="688020" cy="478144"/>
              </a:xfrm>
              <a:prstGeom prst="rect">
                <a:avLst/>
              </a:prstGeom>
              <a:noFill/>
            </p:spPr>
            <p:txBody>
              <a:bodyPr wrap="square" tIns="46800" rtlCol="0">
                <a:spAutoFit/>
              </a:bodyPr>
              <a:lstStyle/>
              <a:p>
                <a:r>
                  <a:rPr lang="en-US" sz="1300" b="1" dirty="0">
                    <a:latin typeface="Avenir Next" panose="020B0503020202020204" pitchFamily="34" charset="0"/>
                  </a:rPr>
                  <a:t>SYS </a:t>
                </a:r>
                <a:r>
                  <a:rPr lang="en-US" sz="1200" dirty="0">
                    <a:latin typeface="Avenir Next" panose="020B0503020202020204" pitchFamily="34" charset="0"/>
                  </a:rPr>
                  <a:t>BP</a:t>
                </a:r>
              </a:p>
            </p:txBody>
          </p:sp>
        </p:grpSp>
        <p:grpSp>
          <p:nvGrpSpPr>
            <p:cNvPr id="177" name="Group 176">
              <a:extLst>
                <a:ext uri="{FF2B5EF4-FFF2-40B4-BE49-F238E27FC236}">
                  <a16:creationId xmlns:a16="http://schemas.microsoft.com/office/drawing/2014/main" id="{2306DECF-D8E5-0B82-D6AE-DE59AECE21C9}"/>
                </a:ext>
              </a:extLst>
            </p:cNvPr>
            <p:cNvGrpSpPr/>
            <p:nvPr/>
          </p:nvGrpSpPr>
          <p:grpSpPr>
            <a:xfrm>
              <a:off x="9247203" y="2582625"/>
              <a:ext cx="827171" cy="720000"/>
              <a:chOff x="30510078" y="2469535"/>
              <a:chExt cx="827171" cy="720000"/>
            </a:xfrm>
          </p:grpSpPr>
          <p:sp>
            <p:nvSpPr>
              <p:cNvPr id="178" name="Oval 177">
                <a:extLst>
                  <a:ext uri="{FF2B5EF4-FFF2-40B4-BE49-F238E27FC236}">
                    <a16:creationId xmlns:a16="http://schemas.microsoft.com/office/drawing/2014/main" id="{161A65DB-2A8C-5A7C-3AA9-AEF480F6A28D}"/>
                  </a:ext>
                </a:extLst>
              </p:cNvPr>
              <p:cNvSpPr/>
              <p:nvPr/>
            </p:nvSpPr>
            <p:spPr>
              <a:xfrm>
                <a:off x="30563663" y="24695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79" name="TextBox 178">
                <a:extLst>
                  <a:ext uri="{FF2B5EF4-FFF2-40B4-BE49-F238E27FC236}">
                    <a16:creationId xmlns:a16="http://schemas.microsoft.com/office/drawing/2014/main" id="{AF1889E8-DB21-0D34-5286-C3FA45FB1712}"/>
                  </a:ext>
                </a:extLst>
              </p:cNvPr>
              <p:cNvSpPr txBox="1"/>
              <p:nvPr/>
            </p:nvSpPr>
            <p:spPr>
              <a:xfrm>
                <a:off x="30510078" y="2683341"/>
                <a:ext cx="827171" cy="292388"/>
              </a:xfrm>
              <a:prstGeom prst="rect">
                <a:avLst/>
              </a:prstGeom>
              <a:noFill/>
            </p:spPr>
            <p:txBody>
              <a:bodyPr wrap="square" rtlCol="0">
                <a:spAutoFit/>
              </a:bodyPr>
              <a:lstStyle/>
              <a:p>
                <a:r>
                  <a:rPr lang="en-US" sz="1300" b="1" dirty="0">
                    <a:latin typeface="Avenir Next" panose="020B0503020202020204" pitchFamily="34" charset="0"/>
                  </a:rPr>
                  <a:t>Glucose</a:t>
                </a:r>
              </a:p>
            </p:txBody>
          </p:sp>
        </p:grpSp>
        <p:grpSp>
          <p:nvGrpSpPr>
            <p:cNvPr id="180" name="Group 179">
              <a:extLst>
                <a:ext uri="{FF2B5EF4-FFF2-40B4-BE49-F238E27FC236}">
                  <a16:creationId xmlns:a16="http://schemas.microsoft.com/office/drawing/2014/main" id="{0385F152-18FD-6493-F5B8-F5AC11B47460}"/>
                </a:ext>
              </a:extLst>
            </p:cNvPr>
            <p:cNvGrpSpPr/>
            <p:nvPr/>
          </p:nvGrpSpPr>
          <p:grpSpPr>
            <a:xfrm>
              <a:off x="11070926" y="2582625"/>
              <a:ext cx="1040287" cy="720000"/>
              <a:chOff x="30563663" y="2469535"/>
              <a:chExt cx="1040287" cy="720000"/>
            </a:xfrm>
          </p:grpSpPr>
          <p:sp>
            <p:nvSpPr>
              <p:cNvPr id="181" name="Oval 180">
                <a:extLst>
                  <a:ext uri="{FF2B5EF4-FFF2-40B4-BE49-F238E27FC236}">
                    <a16:creationId xmlns:a16="http://schemas.microsoft.com/office/drawing/2014/main" id="{FEEBD6B5-99C7-CC11-C13D-E3C5F8B5DB88}"/>
                  </a:ext>
                </a:extLst>
              </p:cNvPr>
              <p:cNvSpPr/>
              <p:nvPr/>
            </p:nvSpPr>
            <p:spPr>
              <a:xfrm>
                <a:off x="30563663" y="24695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82" name="TextBox 181">
                <a:extLst>
                  <a:ext uri="{FF2B5EF4-FFF2-40B4-BE49-F238E27FC236}">
                    <a16:creationId xmlns:a16="http://schemas.microsoft.com/office/drawing/2014/main" id="{2C523CD7-0547-2C7A-4DE8-57DB985F60DF}"/>
                  </a:ext>
                </a:extLst>
              </p:cNvPr>
              <p:cNvSpPr txBox="1"/>
              <p:nvPr/>
            </p:nvSpPr>
            <p:spPr>
              <a:xfrm>
                <a:off x="30630728" y="2619841"/>
                <a:ext cx="973222" cy="492443"/>
              </a:xfrm>
              <a:prstGeom prst="rect">
                <a:avLst/>
              </a:prstGeom>
              <a:noFill/>
            </p:spPr>
            <p:txBody>
              <a:bodyPr wrap="square" rtlCol="0">
                <a:spAutoFit/>
              </a:bodyPr>
              <a:lstStyle/>
              <a:p>
                <a:r>
                  <a:rPr lang="en-US" sz="1300" b="1" dirty="0">
                    <a:latin typeface="Avenir Next" panose="020B0503020202020204" pitchFamily="34" charset="0"/>
                  </a:rPr>
                  <a:t>Heart </a:t>
                </a:r>
              </a:p>
              <a:p>
                <a:r>
                  <a:rPr lang="en-US" sz="1300" dirty="0">
                    <a:latin typeface="Avenir Next" panose="020B0503020202020204" pitchFamily="34" charset="0"/>
                  </a:rPr>
                  <a:t>Rate</a:t>
                </a:r>
              </a:p>
            </p:txBody>
          </p:sp>
        </p:grpSp>
        <p:grpSp>
          <p:nvGrpSpPr>
            <p:cNvPr id="183" name="Group 182">
              <a:extLst>
                <a:ext uri="{FF2B5EF4-FFF2-40B4-BE49-F238E27FC236}">
                  <a16:creationId xmlns:a16="http://schemas.microsoft.com/office/drawing/2014/main" id="{1CAA457A-8535-E5A8-BD43-C5FDB700B07C}"/>
                </a:ext>
              </a:extLst>
            </p:cNvPr>
            <p:cNvGrpSpPr/>
            <p:nvPr/>
          </p:nvGrpSpPr>
          <p:grpSpPr>
            <a:xfrm>
              <a:off x="14824311" y="2582625"/>
              <a:ext cx="879474" cy="720000"/>
              <a:chOff x="25375513" y="2459896"/>
              <a:chExt cx="879474" cy="720000"/>
            </a:xfrm>
          </p:grpSpPr>
          <p:sp>
            <p:nvSpPr>
              <p:cNvPr id="184" name="Oval 183">
                <a:extLst>
                  <a:ext uri="{FF2B5EF4-FFF2-40B4-BE49-F238E27FC236}">
                    <a16:creationId xmlns:a16="http://schemas.microsoft.com/office/drawing/2014/main" id="{B45C954B-F39C-A460-1A26-F8C9E05E07D7}"/>
                  </a:ext>
                </a:extLst>
              </p:cNvPr>
              <p:cNvSpPr/>
              <p:nvPr/>
            </p:nvSpPr>
            <p:spPr>
              <a:xfrm>
                <a:off x="25375513" y="2459896"/>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85" name="TextBox 184">
                <a:extLst>
                  <a:ext uri="{FF2B5EF4-FFF2-40B4-BE49-F238E27FC236}">
                    <a16:creationId xmlns:a16="http://schemas.microsoft.com/office/drawing/2014/main" id="{8C8E5C91-DC2A-B208-B372-E489C175BC6F}"/>
                  </a:ext>
                </a:extLst>
              </p:cNvPr>
              <p:cNvSpPr txBox="1"/>
              <p:nvPr/>
            </p:nvSpPr>
            <p:spPr>
              <a:xfrm>
                <a:off x="25454009" y="2643372"/>
                <a:ext cx="800978" cy="478144"/>
              </a:xfrm>
              <a:prstGeom prst="rect">
                <a:avLst/>
              </a:prstGeom>
              <a:noFill/>
            </p:spPr>
            <p:txBody>
              <a:bodyPr wrap="square" tIns="46800" rtlCol="0">
                <a:spAutoFit/>
              </a:bodyPr>
              <a:lstStyle/>
              <a:p>
                <a:r>
                  <a:rPr lang="en-US" sz="1300" b="1" dirty="0">
                    <a:latin typeface="Avenir Next" panose="020B0503020202020204" pitchFamily="34" charset="0"/>
                  </a:rPr>
                  <a:t>DIAS </a:t>
                </a:r>
                <a:r>
                  <a:rPr lang="en-US" sz="1200" dirty="0">
                    <a:latin typeface="Avenir Next" panose="020B0503020202020204" pitchFamily="34" charset="0"/>
                  </a:rPr>
                  <a:t>BP</a:t>
                </a:r>
              </a:p>
            </p:txBody>
          </p:sp>
        </p:grpSp>
        <p:grpSp>
          <p:nvGrpSpPr>
            <p:cNvPr id="186" name="Group 185">
              <a:extLst>
                <a:ext uri="{FF2B5EF4-FFF2-40B4-BE49-F238E27FC236}">
                  <a16:creationId xmlns:a16="http://schemas.microsoft.com/office/drawing/2014/main" id="{A2D54C79-89C3-FDBE-0EFE-1389A33082A9}"/>
                </a:ext>
              </a:extLst>
            </p:cNvPr>
            <p:cNvGrpSpPr/>
            <p:nvPr/>
          </p:nvGrpSpPr>
          <p:grpSpPr>
            <a:xfrm>
              <a:off x="13107765" y="2582625"/>
              <a:ext cx="720000" cy="720000"/>
              <a:chOff x="27150973" y="2497996"/>
              <a:chExt cx="720000" cy="720000"/>
            </a:xfrm>
          </p:grpSpPr>
          <p:sp>
            <p:nvSpPr>
              <p:cNvPr id="187" name="Oval 186">
                <a:extLst>
                  <a:ext uri="{FF2B5EF4-FFF2-40B4-BE49-F238E27FC236}">
                    <a16:creationId xmlns:a16="http://schemas.microsoft.com/office/drawing/2014/main" id="{D18BBB57-AB50-D380-D172-5C8A5511AE3F}"/>
                  </a:ext>
                </a:extLst>
              </p:cNvPr>
              <p:cNvSpPr/>
              <p:nvPr/>
            </p:nvSpPr>
            <p:spPr>
              <a:xfrm>
                <a:off x="27150973" y="2497996"/>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88" name="TextBox 187">
                <a:extLst>
                  <a:ext uri="{FF2B5EF4-FFF2-40B4-BE49-F238E27FC236}">
                    <a16:creationId xmlns:a16="http://schemas.microsoft.com/office/drawing/2014/main" id="{02D1A592-AC75-5A61-967A-E907684EA973}"/>
                  </a:ext>
                </a:extLst>
              </p:cNvPr>
              <p:cNvSpPr txBox="1"/>
              <p:nvPr/>
            </p:nvSpPr>
            <p:spPr>
              <a:xfrm>
                <a:off x="27271579" y="2711802"/>
                <a:ext cx="580124" cy="292388"/>
              </a:xfrm>
              <a:prstGeom prst="rect">
                <a:avLst/>
              </a:prstGeom>
              <a:noFill/>
            </p:spPr>
            <p:txBody>
              <a:bodyPr wrap="square" rtlCol="0">
                <a:spAutoFit/>
              </a:bodyPr>
              <a:lstStyle/>
              <a:p>
                <a:r>
                  <a:rPr lang="en-US" sz="1300" b="1" dirty="0">
                    <a:latin typeface="Avenir Next" panose="020B0503020202020204" pitchFamily="34" charset="0"/>
                  </a:rPr>
                  <a:t>BMI</a:t>
                </a:r>
              </a:p>
            </p:txBody>
          </p:sp>
        </p:grpSp>
        <p:grpSp>
          <p:nvGrpSpPr>
            <p:cNvPr id="212" name="Group 211">
              <a:extLst>
                <a:ext uri="{FF2B5EF4-FFF2-40B4-BE49-F238E27FC236}">
                  <a16:creationId xmlns:a16="http://schemas.microsoft.com/office/drawing/2014/main" id="{6420164C-A30C-4289-3B51-7A9FC1A30D1D}"/>
                </a:ext>
              </a:extLst>
            </p:cNvPr>
            <p:cNvGrpSpPr/>
            <p:nvPr/>
          </p:nvGrpSpPr>
          <p:grpSpPr>
            <a:xfrm>
              <a:off x="7355779" y="2582625"/>
              <a:ext cx="894872" cy="720000"/>
              <a:chOff x="1912177" y="2828308"/>
              <a:chExt cx="894872" cy="720000"/>
            </a:xfrm>
          </p:grpSpPr>
          <p:sp>
            <p:nvSpPr>
              <p:cNvPr id="216" name="Oval 215">
                <a:extLst>
                  <a:ext uri="{FF2B5EF4-FFF2-40B4-BE49-F238E27FC236}">
                    <a16:creationId xmlns:a16="http://schemas.microsoft.com/office/drawing/2014/main" id="{960B9170-FE11-477C-7177-88951C2E40E7}"/>
                  </a:ext>
                </a:extLst>
              </p:cNvPr>
              <p:cNvSpPr/>
              <p:nvPr/>
            </p:nvSpPr>
            <p:spPr>
              <a:xfrm>
                <a:off x="1939811" y="2828308"/>
                <a:ext cx="720000" cy="720000"/>
              </a:xfrm>
              <a:prstGeom prst="ellipse">
                <a:avLst/>
              </a:prstGeom>
              <a:solidFill>
                <a:schemeClr val="tx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217" name="TextBox 216">
                <a:extLst>
                  <a:ext uri="{FF2B5EF4-FFF2-40B4-BE49-F238E27FC236}">
                    <a16:creationId xmlns:a16="http://schemas.microsoft.com/office/drawing/2014/main" id="{20D347F3-AF28-B682-7BEC-60C469EF8EF5}"/>
                  </a:ext>
                </a:extLst>
              </p:cNvPr>
              <p:cNvSpPr txBox="1"/>
              <p:nvPr/>
            </p:nvSpPr>
            <p:spPr>
              <a:xfrm>
                <a:off x="1912177" y="3003642"/>
                <a:ext cx="894872" cy="369332"/>
              </a:xfrm>
              <a:prstGeom prst="rect">
                <a:avLst/>
              </a:prstGeom>
              <a:noFill/>
            </p:spPr>
            <p:txBody>
              <a:bodyPr wrap="square" rtlCol="0">
                <a:spAutoFit/>
              </a:bodyPr>
              <a:lstStyle/>
              <a:p>
                <a:r>
                  <a:rPr lang="en-US" dirty="0">
                    <a:solidFill>
                      <a:schemeClr val="bg1"/>
                    </a:solidFill>
                    <a:latin typeface="Avenir Next" panose="020B0503020202020204" pitchFamily="34" charset="0"/>
                  </a:rPr>
                  <a:t>Origin</a:t>
                </a:r>
              </a:p>
            </p:txBody>
          </p:sp>
        </p:grpSp>
        <p:grpSp>
          <p:nvGrpSpPr>
            <p:cNvPr id="213" name="Group 212">
              <a:extLst>
                <a:ext uri="{FF2B5EF4-FFF2-40B4-BE49-F238E27FC236}">
                  <a16:creationId xmlns:a16="http://schemas.microsoft.com/office/drawing/2014/main" id="{32ABFC74-F26F-D7B1-02AA-F70599A83AC5}"/>
                </a:ext>
              </a:extLst>
            </p:cNvPr>
            <p:cNvGrpSpPr/>
            <p:nvPr/>
          </p:nvGrpSpPr>
          <p:grpSpPr>
            <a:xfrm>
              <a:off x="5639227" y="2582625"/>
              <a:ext cx="720000" cy="720000"/>
              <a:chOff x="7531659" y="2479723"/>
              <a:chExt cx="720000" cy="720000"/>
            </a:xfrm>
          </p:grpSpPr>
          <p:sp>
            <p:nvSpPr>
              <p:cNvPr id="214" name="Oval 213">
                <a:extLst>
                  <a:ext uri="{FF2B5EF4-FFF2-40B4-BE49-F238E27FC236}">
                    <a16:creationId xmlns:a16="http://schemas.microsoft.com/office/drawing/2014/main" id="{8A526B2E-C2E1-C3AA-DC8A-65861A4A3A82}"/>
                  </a:ext>
                </a:extLst>
              </p:cNvPr>
              <p:cNvSpPr/>
              <p:nvPr/>
            </p:nvSpPr>
            <p:spPr>
              <a:xfrm>
                <a:off x="7531659" y="2479723"/>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215" name="TextBox 214">
                <a:extLst>
                  <a:ext uri="{FF2B5EF4-FFF2-40B4-BE49-F238E27FC236}">
                    <a16:creationId xmlns:a16="http://schemas.microsoft.com/office/drawing/2014/main" id="{61CE31B0-FBE3-F046-35ED-499EA44C8FEB}"/>
                  </a:ext>
                </a:extLst>
              </p:cNvPr>
              <p:cNvSpPr txBox="1"/>
              <p:nvPr/>
            </p:nvSpPr>
            <p:spPr>
              <a:xfrm>
                <a:off x="7650377" y="2681183"/>
                <a:ext cx="500846" cy="369332"/>
              </a:xfrm>
              <a:prstGeom prst="rect">
                <a:avLst/>
              </a:prstGeom>
              <a:noFill/>
            </p:spPr>
            <p:txBody>
              <a:bodyPr wrap="square" rtlCol="0">
                <a:spAutoFit/>
              </a:bodyPr>
              <a:lstStyle/>
              <a:p>
                <a:r>
                  <a:rPr lang="en-US" dirty="0">
                    <a:latin typeface="Avenir Next" panose="020B0503020202020204" pitchFamily="34" charset="0"/>
                  </a:rPr>
                  <a:t>No</a:t>
                </a:r>
              </a:p>
            </p:txBody>
          </p:sp>
        </p:grpSp>
        <p:grpSp>
          <p:nvGrpSpPr>
            <p:cNvPr id="221" name="Group 220">
              <a:extLst>
                <a:ext uri="{FF2B5EF4-FFF2-40B4-BE49-F238E27FC236}">
                  <a16:creationId xmlns:a16="http://schemas.microsoft.com/office/drawing/2014/main" id="{F0CB29C0-13A8-7BD1-B869-9D4D62DFAA22}"/>
                </a:ext>
              </a:extLst>
            </p:cNvPr>
            <p:cNvGrpSpPr/>
            <p:nvPr/>
          </p:nvGrpSpPr>
          <p:grpSpPr>
            <a:xfrm>
              <a:off x="3906556" y="2608416"/>
              <a:ext cx="763918" cy="720000"/>
              <a:chOff x="7531659" y="2479723"/>
              <a:chExt cx="763918" cy="720000"/>
            </a:xfrm>
          </p:grpSpPr>
          <p:sp>
            <p:nvSpPr>
              <p:cNvPr id="222" name="Oval 221">
                <a:extLst>
                  <a:ext uri="{FF2B5EF4-FFF2-40B4-BE49-F238E27FC236}">
                    <a16:creationId xmlns:a16="http://schemas.microsoft.com/office/drawing/2014/main" id="{9B477829-7EB2-64DD-A28D-AE223F6ACAA6}"/>
                  </a:ext>
                </a:extLst>
              </p:cNvPr>
              <p:cNvSpPr/>
              <p:nvPr/>
            </p:nvSpPr>
            <p:spPr>
              <a:xfrm>
                <a:off x="7531659" y="2479723"/>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223" name="TextBox 222">
                <a:extLst>
                  <a:ext uri="{FF2B5EF4-FFF2-40B4-BE49-F238E27FC236}">
                    <a16:creationId xmlns:a16="http://schemas.microsoft.com/office/drawing/2014/main" id="{AA917814-D6A2-3245-1024-6ACE5F374769}"/>
                  </a:ext>
                </a:extLst>
              </p:cNvPr>
              <p:cNvSpPr txBox="1"/>
              <p:nvPr/>
            </p:nvSpPr>
            <p:spPr>
              <a:xfrm>
                <a:off x="7580039" y="2695251"/>
                <a:ext cx="715538" cy="353943"/>
              </a:xfrm>
              <a:prstGeom prst="rect">
                <a:avLst/>
              </a:prstGeom>
              <a:noFill/>
            </p:spPr>
            <p:txBody>
              <a:bodyPr wrap="square" rtlCol="0">
                <a:spAutoFit/>
              </a:bodyPr>
              <a:lstStyle/>
              <a:p>
                <a:r>
                  <a:rPr lang="en-US" sz="1700" b="1" dirty="0">
                    <a:latin typeface="Avenir Next" panose="020B0503020202020204" pitchFamily="34" charset="0"/>
                  </a:rPr>
                  <a:t>CVD</a:t>
                </a:r>
              </a:p>
            </p:txBody>
          </p:sp>
        </p:grpSp>
      </p:grpSp>
      <p:sp>
        <p:nvSpPr>
          <p:cNvPr id="2" name="Rounded Rectangle 1">
            <a:extLst>
              <a:ext uri="{FF2B5EF4-FFF2-40B4-BE49-F238E27FC236}">
                <a16:creationId xmlns:a16="http://schemas.microsoft.com/office/drawing/2014/main" id="{2DA7C38A-0C2D-61DB-D61D-0AFED1F87037}"/>
              </a:ext>
            </a:extLst>
          </p:cNvPr>
          <p:cNvSpPr/>
          <p:nvPr/>
        </p:nvSpPr>
        <p:spPr>
          <a:xfrm>
            <a:off x="0" y="3770415"/>
            <a:ext cx="4227615" cy="3087585"/>
          </a:xfrm>
          <a:prstGeom prst="roundRect">
            <a:avLst>
              <a:gd name="adj" fmla="val 0"/>
            </a:avLst>
          </a:prstGeom>
          <a:solidFill>
            <a:schemeClr val="bg1">
              <a:alpha val="8998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ounded Rectangle 2">
            <a:extLst>
              <a:ext uri="{FF2B5EF4-FFF2-40B4-BE49-F238E27FC236}">
                <a16:creationId xmlns:a16="http://schemas.microsoft.com/office/drawing/2014/main" id="{B604E82F-A773-A455-9DA1-805DE2521A7E}"/>
              </a:ext>
            </a:extLst>
          </p:cNvPr>
          <p:cNvSpPr/>
          <p:nvPr/>
        </p:nvSpPr>
        <p:spPr>
          <a:xfrm>
            <a:off x="7964385" y="3770415"/>
            <a:ext cx="4227615" cy="3087585"/>
          </a:xfrm>
          <a:prstGeom prst="roundRect">
            <a:avLst>
              <a:gd name="adj" fmla="val 0"/>
            </a:avLst>
          </a:prstGeom>
          <a:solidFill>
            <a:schemeClr val="bg1">
              <a:alpha val="8998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5E31E171-AEC7-05BF-EB30-169C70AF9DCA}"/>
              </a:ext>
            </a:extLst>
          </p:cNvPr>
          <p:cNvSpPr/>
          <p:nvPr/>
        </p:nvSpPr>
        <p:spPr>
          <a:xfrm>
            <a:off x="5687029" y="2470906"/>
            <a:ext cx="900000" cy="900000"/>
          </a:xfrm>
          <a:prstGeom prst="ellipse">
            <a:avLst/>
          </a:prstGeom>
          <a:noFill/>
          <a:ln w="76200">
            <a:solidFill>
              <a:srgbClr val="4694A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a:extLst>
              <a:ext uri="{FF2B5EF4-FFF2-40B4-BE49-F238E27FC236}">
                <a16:creationId xmlns:a16="http://schemas.microsoft.com/office/drawing/2014/main" id="{E9694990-2FB1-5CA5-2EF4-E5D07CB6462B}"/>
              </a:ext>
            </a:extLst>
          </p:cNvPr>
          <p:cNvGrpSpPr/>
          <p:nvPr/>
        </p:nvGrpSpPr>
        <p:grpSpPr>
          <a:xfrm>
            <a:off x="9288965" y="-301083"/>
            <a:ext cx="2430966" cy="1107863"/>
            <a:chOff x="9288965" y="-312234"/>
            <a:chExt cx="2430966" cy="1107863"/>
          </a:xfrm>
          <a:solidFill>
            <a:srgbClr val="4694AF"/>
          </a:solidFill>
        </p:grpSpPr>
        <p:sp>
          <p:nvSpPr>
            <p:cNvPr id="8" name="Rounded Rectangle 7">
              <a:extLst>
                <a:ext uri="{FF2B5EF4-FFF2-40B4-BE49-F238E27FC236}">
                  <a16:creationId xmlns:a16="http://schemas.microsoft.com/office/drawing/2014/main" id="{E43FD23F-AC2C-D81D-AFA7-B4C59EFB777B}"/>
                </a:ext>
              </a:extLst>
            </p:cNvPr>
            <p:cNvSpPr/>
            <p:nvPr/>
          </p:nvSpPr>
          <p:spPr>
            <a:xfrm>
              <a:off x="9288965" y="-312234"/>
              <a:ext cx="2430966" cy="1107863"/>
            </a:xfrm>
            <a:prstGeom prst="roundRect">
              <a:avLst>
                <a:gd name="adj" fmla="val 8731"/>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756DFF53-6940-2D07-E111-8BB2E4433AB4}"/>
                </a:ext>
              </a:extLst>
            </p:cNvPr>
            <p:cNvSpPr txBox="1"/>
            <p:nvPr/>
          </p:nvSpPr>
          <p:spPr>
            <a:xfrm>
              <a:off x="9400125" y="97272"/>
              <a:ext cx="2220686" cy="646331"/>
            </a:xfrm>
            <a:prstGeom prst="rect">
              <a:avLst/>
            </a:prstGeom>
            <a:grpFill/>
          </p:spPr>
          <p:txBody>
            <a:bodyPr wrap="square" rtlCol="0">
              <a:spAutoFit/>
            </a:bodyPr>
            <a:lstStyle/>
            <a:p>
              <a:r>
                <a:rPr lang="en-US" b="1" dirty="0">
                  <a:solidFill>
                    <a:schemeClr val="bg1"/>
                  </a:solidFill>
                  <a:latin typeface="Avenir Next" panose="020B0503020202020204" pitchFamily="34" charset="0"/>
                </a:rPr>
                <a:t>Behavioral</a:t>
              </a:r>
              <a:endParaRPr lang="en-US" dirty="0">
                <a:solidFill>
                  <a:schemeClr val="bg1"/>
                </a:solidFill>
                <a:latin typeface="Avenir Next" panose="020B0503020202020204" pitchFamily="34" charset="0"/>
              </a:endParaRPr>
            </a:p>
            <a:p>
              <a:r>
                <a:rPr lang="en-US" dirty="0">
                  <a:solidFill>
                    <a:schemeClr val="bg1"/>
                  </a:solidFill>
                  <a:latin typeface="Avenir Next" panose="020B0503020202020204" pitchFamily="34" charset="0"/>
                </a:rPr>
                <a:t>Factor</a:t>
              </a:r>
            </a:p>
          </p:txBody>
        </p:sp>
      </p:grpSp>
    </p:spTree>
    <p:extLst>
      <p:ext uri="{BB962C8B-B14F-4D97-AF65-F5344CB8AC3E}">
        <p14:creationId xmlns:p14="http://schemas.microsoft.com/office/powerpoint/2010/main" val="331233555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61" name="Straight Connector 60">
            <a:extLst>
              <a:ext uri="{FF2B5EF4-FFF2-40B4-BE49-F238E27FC236}">
                <a16:creationId xmlns:a16="http://schemas.microsoft.com/office/drawing/2014/main" id="{E68EA752-9ACF-FDA5-AD71-A83F791F49C9}"/>
              </a:ext>
            </a:extLst>
          </p:cNvPr>
          <p:cNvCxnSpPr>
            <a:cxnSpLocks/>
          </p:cNvCxnSpPr>
          <p:nvPr/>
        </p:nvCxnSpPr>
        <p:spPr>
          <a:xfrm flipH="1">
            <a:off x="6095971" y="3346935"/>
            <a:ext cx="58" cy="805500"/>
          </a:xfrm>
          <a:prstGeom prst="line">
            <a:avLst/>
          </a:prstGeom>
          <a:ln w="25400">
            <a:solidFill>
              <a:schemeClr val="tx1">
                <a:lumMod val="65000"/>
                <a:lumOff val="35000"/>
              </a:schemeClr>
            </a:solidFill>
          </a:ln>
        </p:spPr>
        <p:style>
          <a:lnRef idx="2">
            <a:schemeClr val="accent1"/>
          </a:lnRef>
          <a:fillRef idx="0">
            <a:schemeClr val="accent1"/>
          </a:fillRef>
          <a:effectRef idx="1">
            <a:schemeClr val="accent1"/>
          </a:effectRef>
          <a:fontRef idx="minor">
            <a:schemeClr val="tx1"/>
          </a:fontRef>
        </p:style>
      </p:cxnSp>
      <p:grpSp>
        <p:nvGrpSpPr>
          <p:cNvPr id="230" name="Group 229">
            <a:extLst>
              <a:ext uri="{FF2B5EF4-FFF2-40B4-BE49-F238E27FC236}">
                <a16:creationId xmlns:a16="http://schemas.microsoft.com/office/drawing/2014/main" id="{DBDE48A5-5F3F-43DF-21AF-9895DB9706BD}"/>
              </a:ext>
            </a:extLst>
          </p:cNvPr>
          <p:cNvGrpSpPr/>
          <p:nvPr/>
        </p:nvGrpSpPr>
        <p:grpSpPr>
          <a:xfrm>
            <a:off x="-26664293" y="4190297"/>
            <a:ext cx="73748343" cy="1955238"/>
            <a:chOff x="726151" y="4065605"/>
            <a:chExt cx="73748343" cy="1955238"/>
          </a:xfrm>
        </p:grpSpPr>
        <p:grpSp>
          <p:nvGrpSpPr>
            <p:cNvPr id="204" name="Group 203">
              <a:extLst>
                <a:ext uri="{FF2B5EF4-FFF2-40B4-BE49-F238E27FC236}">
                  <a16:creationId xmlns:a16="http://schemas.microsoft.com/office/drawing/2014/main" id="{0626AE25-DE86-E212-7608-5D44FB9C1F0E}"/>
                </a:ext>
              </a:extLst>
            </p:cNvPr>
            <p:cNvGrpSpPr/>
            <p:nvPr/>
          </p:nvGrpSpPr>
          <p:grpSpPr>
            <a:xfrm>
              <a:off x="726151" y="4065605"/>
              <a:ext cx="3132175" cy="1955238"/>
              <a:chOff x="373025" y="4127718"/>
              <a:chExt cx="3132175" cy="1955238"/>
            </a:xfrm>
          </p:grpSpPr>
          <p:sp>
            <p:nvSpPr>
              <p:cNvPr id="244" name="TextBox 243">
                <a:extLst>
                  <a:ext uri="{FF2B5EF4-FFF2-40B4-BE49-F238E27FC236}">
                    <a16:creationId xmlns:a16="http://schemas.microsoft.com/office/drawing/2014/main" id="{0A3A12E3-48E8-62D7-043E-F5BD22F71ED7}"/>
                  </a:ext>
                </a:extLst>
              </p:cNvPr>
              <p:cNvSpPr txBox="1"/>
              <p:nvPr/>
            </p:nvSpPr>
            <p:spPr>
              <a:xfrm>
                <a:off x="373025" y="4420963"/>
                <a:ext cx="3132175" cy="1661993"/>
              </a:xfrm>
              <a:prstGeom prst="rect">
                <a:avLst/>
              </a:prstGeom>
              <a:noFill/>
            </p:spPr>
            <p:txBody>
              <a:bodyPr wrap="square" rtlCol="0">
                <a:spAutoFit/>
              </a:bodyPr>
              <a:lstStyle/>
              <a:p>
                <a:pPr algn="ctr"/>
                <a:r>
                  <a:rPr lang="en-US" sz="1700" dirty="0">
                    <a:solidFill>
                      <a:schemeClr val="tx1">
                        <a:lumMod val="65000"/>
                        <a:lumOff val="35000"/>
                      </a:schemeClr>
                    </a:solidFill>
                    <a:latin typeface="Avenir Next" panose="020B0503020202020204" pitchFamily="34" charset="0"/>
                  </a:rPr>
                  <a:t>In the Dataset, there are in total 3,657  data points available </a:t>
                </a:r>
                <a:r>
                  <a:rPr lang="en-IN" sz="1700" b="0" i="0" u="none" strike="noStrike" dirty="0">
                    <a:solidFill>
                      <a:schemeClr val="tx1">
                        <a:lumMod val="65000"/>
                        <a:lumOff val="35000"/>
                      </a:schemeClr>
                    </a:solidFill>
                    <a:effectLst/>
                    <a:latin typeface="Avenir Next" panose="020B0503020202020204" pitchFamily="34" charset="0"/>
                  </a:rPr>
                  <a:t>encompassing various demographic, behavioural, and medical risk factors. </a:t>
                </a:r>
                <a:endParaRPr lang="en-US" sz="1700" dirty="0">
                  <a:solidFill>
                    <a:schemeClr val="tx1">
                      <a:lumMod val="65000"/>
                      <a:lumOff val="35000"/>
                    </a:schemeClr>
                  </a:solidFill>
                  <a:latin typeface="Avenir Next" panose="020B0503020202020204" pitchFamily="34" charset="0"/>
                </a:endParaRPr>
              </a:p>
            </p:txBody>
          </p:sp>
          <p:sp>
            <p:nvSpPr>
              <p:cNvPr id="245" name="TextBox 244">
                <a:extLst>
                  <a:ext uri="{FF2B5EF4-FFF2-40B4-BE49-F238E27FC236}">
                    <a16:creationId xmlns:a16="http://schemas.microsoft.com/office/drawing/2014/main" id="{D215743E-D79C-878E-A32E-630453A869E9}"/>
                  </a:ext>
                </a:extLst>
              </p:cNvPr>
              <p:cNvSpPr txBox="1"/>
              <p:nvPr/>
            </p:nvSpPr>
            <p:spPr>
              <a:xfrm>
                <a:off x="849246" y="4127718"/>
                <a:ext cx="2424500" cy="400110"/>
              </a:xfrm>
              <a:prstGeom prst="rect">
                <a:avLst/>
              </a:prstGeom>
              <a:noFill/>
            </p:spPr>
            <p:txBody>
              <a:bodyPr wrap="square" rtlCol="0">
                <a:spAutoFit/>
              </a:bodyPr>
              <a:lstStyle/>
              <a:p>
                <a:r>
                  <a:rPr lang="en-US" sz="2000" b="1" dirty="0">
                    <a:latin typeface="Avenir Next" panose="020B0503020202020204" pitchFamily="34" charset="0"/>
                  </a:rPr>
                  <a:t>No of Datapoints</a:t>
                </a:r>
              </a:p>
            </p:txBody>
          </p:sp>
        </p:grpSp>
        <p:grpSp>
          <p:nvGrpSpPr>
            <p:cNvPr id="203" name="Group 202">
              <a:extLst>
                <a:ext uri="{FF2B5EF4-FFF2-40B4-BE49-F238E27FC236}">
                  <a16:creationId xmlns:a16="http://schemas.microsoft.com/office/drawing/2014/main" id="{49229A37-13D3-DA7F-50E3-4F0C870A3206}"/>
                </a:ext>
              </a:extLst>
            </p:cNvPr>
            <p:cNvGrpSpPr/>
            <p:nvPr/>
          </p:nvGrpSpPr>
          <p:grpSpPr>
            <a:xfrm>
              <a:off x="4671872" y="4065605"/>
              <a:ext cx="3132175" cy="1451068"/>
              <a:chOff x="4529913" y="4127718"/>
              <a:chExt cx="3132175" cy="1451068"/>
            </a:xfrm>
          </p:grpSpPr>
          <p:sp>
            <p:nvSpPr>
              <p:cNvPr id="253" name="TextBox 252">
                <a:extLst>
                  <a:ext uri="{FF2B5EF4-FFF2-40B4-BE49-F238E27FC236}">
                    <a16:creationId xmlns:a16="http://schemas.microsoft.com/office/drawing/2014/main" id="{F4D38451-15EE-27A8-C47F-9D0D6D287F0C}"/>
                  </a:ext>
                </a:extLst>
              </p:cNvPr>
              <p:cNvSpPr txBox="1"/>
              <p:nvPr/>
            </p:nvSpPr>
            <p:spPr>
              <a:xfrm>
                <a:off x="4529913" y="4440013"/>
                <a:ext cx="3132175" cy="1138773"/>
              </a:xfrm>
              <a:prstGeom prst="rect">
                <a:avLst/>
              </a:prstGeom>
              <a:noFill/>
            </p:spPr>
            <p:txBody>
              <a:bodyPr wrap="square" rtlCol="0">
                <a:spAutoFit/>
              </a:bodyPr>
              <a:lstStyle/>
              <a:p>
                <a:r>
                  <a:rPr lang="en-US" sz="1700" dirty="0">
                    <a:solidFill>
                      <a:schemeClr val="tx1">
                        <a:lumMod val="65000"/>
                        <a:lumOff val="35000"/>
                      </a:schemeClr>
                    </a:solidFill>
                    <a:latin typeface="Avenir Next" panose="020B0503020202020204" pitchFamily="34" charset="0"/>
                  </a:rPr>
                  <a:t>This Cardiovascular Disease Dataset Dataset Was collected from the UCI Machine Learning Library </a:t>
                </a:r>
              </a:p>
            </p:txBody>
          </p:sp>
          <p:sp>
            <p:nvSpPr>
              <p:cNvPr id="254" name="TextBox 253">
                <a:extLst>
                  <a:ext uri="{FF2B5EF4-FFF2-40B4-BE49-F238E27FC236}">
                    <a16:creationId xmlns:a16="http://schemas.microsoft.com/office/drawing/2014/main" id="{246BAA6E-1207-1739-C76E-CFA3E77C0F8B}"/>
                  </a:ext>
                </a:extLst>
              </p:cNvPr>
              <p:cNvSpPr txBox="1"/>
              <p:nvPr/>
            </p:nvSpPr>
            <p:spPr>
              <a:xfrm>
                <a:off x="4529913" y="4127718"/>
                <a:ext cx="2898998" cy="400110"/>
              </a:xfrm>
              <a:prstGeom prst="rect">
                <a:avLst/>
              </a:prstGeom>
              <a:noFill/>
            </p:spPr>
            <p:txBody>
              <a:bodyPr wrap="square" rtlCol="0">
                <a:spAutoFit/>
              </a:bodyPr>
              <a:lstStyle/>
              <a:p>
                <a:r>
                  <a:rPr lang="en-US" sz="2000" b="1" dirty="0">
                    <a:latin typeface="Avenir Next" panose="020B0503020202020204" pitchFamily="34" charset="0"/>
                  </a:rPr>
                  <a:t>Origin Of the Dataset</a:t>
                </a:r>
              </a:p>
            </p:txBody>
          </p:sp>
        </p:grpSp>
        <p:grpSp>
          <p:nvGrpSpPr>
            <p:cNvPr id="77" name="Group 76">
              <a:extLst>
                <a:ext uri="{FF2B5EF4-FFF2-40B4-BE49-F238E27FC236}">
                  <a16:creationId xmlns:a16="http://schemas.microsoft.com/office/drawing/2014/main" id="{FB6FA891-9134-6E15-3AB7-018CE178F507}"/>
                </a:ext>
              </a:extLst>
            </p:cNvPr>
            <p:cNvGrpSpPr/>
            <p:nvPr/>
          </p:nvGrpSpPr>
          <p:grpSpPr>
            <a:xfrm>
              <a:off x="16266642" y="4065605"/>
              <a:ext cx="3132175" cy="946898"/>
              <a:chOff x="4559893" y="4187216"/>
              <a:chExt cx="3132175" cy="946898"/>
            </a:xfrm>
          </p:grpSpPr>
          <p:sp>
            <p:nvSpPr>
              <p:cNvPr id="62" name="TextBox 61">
                <a:extLst>
                  <a:ext uri="{FF2B5EF4-FFF2-40B4-BE49-F238E27FC236}">
                    <a16:creationId xmlns:a16="http://schemas.microsoft.com/office/drawing/2014/main" id="{DA07F8DC-C202-353E-0FF9-729945C69592}"/>
                  </a:ext>
                </a:extLst>
              </p:cNvPr>
              <p:cNvSpPr txBox="1"/>
              <p:nvPr/>
            </p:nvSpPr>
            <p:spPr>
              <a:xfrm>
                <a:off x="4559893" y="4518561"/>
                <a:ext cx="3132175" cy="615553"/>
              </a:xfrm>
              <a:prstGeom prst="rect">
                <a:avLst/>
              </a:prstGeom>
              <a:noFill/>
            </p:spPr>
            <p:txBody>
              <a:bodyPr wrap="square" rtlCol="0">
                <a:spAutoFit/>
              </a:bodyPr>
              <a:lstStyle/>
              <a:p>
                <a:pPr algn="ctr"/>
                <a:r>
                  <a:rPr lang="en-IN" sz="1700" b="0" i="0" u="none" strike="noStrike" dirty="0">
                    <a:solidFill>
                      <a:srgbClr val="595959"/>
                    </a:solidFill>
                    <a:effectLst/>
                    <a:latin typeface="Avenir Next" panose="020B0503020202020204" pitchFamily="34" charset="0"/>
                  </a:rPr>
                  <a:t>Categorical ( Nominal )</a:t>
                </a:r>
              </a:p>
              <a:p>
                <a:pPr algn="ctr"/>
                <a:r>
                  <a:rPr lang="en-IN" sz="1700" b="0" i="0" u="none" strike="noStrike" dirty="0">
                    <a:solidFill>
                      <a:srgbClr val="595959"/>
                    </a:solidFill>
                    <a:effectLst/>
                    <a:latin typeface="Avenir Next" panose="020B0503020202020204" pitchFamily="34" charset="0"/>
                  </a:rPr>
                  <a:t>0 = Female , 1 = male</a:t>
                </a:r>
                <a:endParaRPr lang="en-US" sz="1700" dirty="0">
                  <a:solidFill>
                    <a:srgbClr val="595959"/>
                  </a:solidFill>
                  <a:latin typeface="Avenir Next" panose="020B0503020202020204" pitchFamily="34" charset="0"/>
                </a:endParaRPr>
              </a:p>
            </p:txBody>
          </p:sp>
          <p:sp>
            <p:nvSpPr>
              <p:cNvPr id="76" name="TextBox 75">
                <a:extLst>
                  <a:ext uri="{FF2B5EF4-FFF2-40B4-BE49-F238E27FC236}">
                    <a16:creationId xmlns:a16="http://schemas.microsoft.com/office/drawing/2014/main" id="{35E7D9E6-7DB6-25A6-56CC-0C82655240D7}"/>
                  </a:ext>
                </a:extLst>
              </p:cNvPr>
              <p:cNvSpPr txBox="1"/>
              <p:nvPr/>
            </p:nvSpPr>
            <p:spPr>
              <a:xfrm>
                <a:off x="5763318" y="4187216"/>
                <a:ext cx="725324" cy="400110"/>
              </a:xfrm>
              <a:prstGeom prst="rect">
                <a:avLst/>
              </a:prstGeom>
              <a:noFill/>
            </p:spPr>
            <p:txBody>
              <a:bodyPr wrap="square" rtlCol="0">
                <a:spAutoFit/>
              </a:bodyPr>
              <a:lstStyle/>
              <a:p>
                <a:r>
                  <a:rPr lang="en-US" sz="2000" b="1" dirty="0">
                    <a:latin typeface="Avenir Next" panose="020B0503020202020204" pitchFamily="34" charset="0"/>
                  </a:rPr>
                  <a:t>Sex</a:t>
                </a:r>
              </a:p>
            </p:txBody>
          </p:sp>
        </p:grpSp>
        <p:grpSp>
          <p:nvGrpSpPr>
            <p:cNvPr id="247" name="Group 246">
              <a:extLst>
                <a:ext uri="{FF2B5EF4-FFF2-40B4-BE49-F238E27FC236}">
                  <a16:creationId xmlns:a16="http://schemas.microsoft.com/office/drawing/2014/main" id="{9641C33F-467D-45DB-82F5-7F897E31989B}"/>
                </a:ext>
              </a:extLst>
            </p:cNvPr>
            <p:cNvGrpSpPr/>
            <p:nvPr/>
          </p:nvGrpSpPr>
          <p:grpSpPr>
            <a:xfrm>
              <a:off x="8617593" y="4065605"/>
              <a:ext cx="3132175" cy="1955238"/>
              <a:chOff x="4559893" y="4225316"/>
              <a:chExt cx="3132175" cy="1955238"/>
            </a:xfrm>
          </p:grpSpPr>
          <p:sp>
            <p:nvSpPr>
              <p:cNvPr id="248" name="TextBox 247">
                <a:extLst>
                  <a:ext uri="{FF2B5EF4-FFF2-40B4-BE49-F238E27FC236}">
                    <a16:creationId xmlns:a16="http://schemas.microsoft.com/office/drawing/2014/main" id="{493216AB-1C78-7DE6-4551-7D17EF975ED4}"/>
                  </a:ext>
                </a:extLst>
              </p:cNvPr>
              <p:cNvSpPr txBox="1"/>
              <p:nvPr/>
            </p:nvSpPr>
            <p:spPr>
              <a:xfrm>
                <a:off x="4559893" y="4518561"/>
                <a:ext cx="3132175" cy="1661993"/>
              </a:xfrm>
              <a:prstGeom prst="rect">
                <a:avLst/>
              </a:prstGeom>
              <a:noFill/>
            </p:spPr>
            <p:txBody>
              <a:bodyPr wrap="square" rtlCol="0">
                <a:spAutoFit/>
              </a:bodyPr>
              <a:lstStyle/>
              <a:p>
                <a:pPr algn="ctr"/>
                <a:r>
                  <a:rPr lang="en-US" sz="1700" dirty="0">
                    <a:solidFill>
                      <a:srgbClr val="595959"/>
                    </a:solidFill>
                    <a:latin typeface="Avenir Next" panose="020B0503020202020204" pitchFamily="34" charset="0"/>
                  </a:rPr>
                  <a:t>In the Dataset, there are in total 3,657  data points available </a:t>
                </a:r>
                <a:r>
                  <a:rPr lang="en-IN" sz="1700" b="0" i="0" u="none" strike="noStrike" dirty="0">
                    <a:solidFill>
                      <a:srgbClr val="595959"/>
                    </a:solidFill>
                    <a:effectLst/>
                    <a:latin typeface="Avenir Next" panose="020B0503020202020204" pitchFamily="34" charset="0"/>
                  </a:rPr>
                  <a:t>encompassing various demographic, behavioural, and medical risk factors. </a:t>
                </a:r>
                <a:endParaRPr lang="en-US" sz="1700" dirty="0">
                  <a:solidFill>
                    <a:srgbClr val="595959"/>
                  </a:solidFill>
                  <a:latin typeface="Avenir Next" panose="020B0503020202020204" pitchFamily="34" charset="0"/>
                </a:endParaRPr>
              </a:p>
            </p:txBody>
          </p:sp>
          <p:sp>
            <p:nvSpPr>
              <p:cNvPr id="249" name="TextBox 248">
                <a:extLst>
                  <a:ext uri="{FF2B5EF4-FFF2-40B4-BE49-F238E27FC236}">
                    <a16:creationId xmlns:a16="http://schemas.microsoft.com/office/drawing/2014/main" id="{C727592D-80B8-0D4A-AEBD-367A27EDD6AB}"/>
                  </a:ext>
                </a:extLst>
              </p:cNvPr>
              <p:cNvSpPr txBox="1"/>
              <p:nvPr/>
            </p:nvSpPr>
            <p:spPr>
              <a:xfrm>
                <a:off x="4902793" y="4225316"/>
                <a:ext cx="2677858" cy="400110"/>
              </a:xfrm>
              <a:prstGeom prst="rect">
                <a:avLst/>
              </a:prstGeom>
              <a:noFill/>
            </p:spPr>
            <p:txBody>
              <a:bodyPr wrap="square" rtlCol="0">
                <a:spAutoFit/>
              </a:bodyPr>
              <a:lstStyle/>
              <a:p>
                <a:r>
                  <a:rPr lang="en-US" sz="2000" b="1" dirty="0">
                    <a:latin typeface="Avenir Next" panose="020B0503020202020204" pitchFamily="34" charset="0"/>
                  </a:rPr>
                  <a:t>No of Datapoints</a:t>
                </a:r>
              </a:p>
            </p:txBody>
          </p:sp>
        </p:grpSp>
        <p:grpSp>
          <p:nvGrpSpPr>
            <p:cNvPr id="267" name="Group 266">
              <a:extLst>
                <a:ext uri="{FF2B5EF4-FFF2-40B4-BE49-F238E27FC236}">
                  <a16:creationId xmlns:a16="http://schemas.microsoft.com/office/drawing/2014/main" id="{1064413D-579E-6A53-523B-80BD7255F90D}"/>
                </a:ext>
              </a:extLst>
            </p:cNvPr>
            <p:cNvGrpSpPr/>
            <p:nvPr/>
          </p:nvGrpSpPr>
          <p:grpSpPr>
            <a:xfrm>
              <a:off x="28103805" y="4065605"/>
              <a:ext cx="3132175" cy="886496"/>
              <a:chOff x="17802997" y="4046282"/>
              <a:chExt cx="3132175" cy="886496"/>
            </a:xfrm>
          </p:grpSpPr>
          <p:sp>
            <p:nvSpPr>
              <p:cNvPr id="258" name="TextBox 257">
                <a:extLst>
                  <a:ext uri="{FF2B5EF4-FFF2-40B4-BE49-F238E27FC236}">
                    <a16:creationId xmlns:a16="http://schemas.microsoft.com/office/drawing/2014/main" id="{84D888D2-5131-ED72-00AD-9E95FD5CE89E}"/>
                  </a:ext>
                </a:extLst>
              </p:cNvPr>
              <p:cNvSpPr txBox="1"/>
              <p:nvPr/>
            </p:nvSpPr>
            <p:spPr>
              <a:xfrm>
                <a:off x="17802997" y="4317225"/>
                <a:ext cx="3132175" cy="61555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0 = Don’t Smoke , 1 = Smoke</a:t>
                </a:r>
                <a:endParaRPr lang="en-IN" sz="1700" b="0" dirty="0">
                  <a:solidFill>
                    <a:srgbClr val="595959"/>
                  </a:solidFill>
                  <a:effectLst/>
                  <a:latin typeface="Avenir Next" panose="020B0503020202020204" pitchFamily="34" charset="0"/>
                </a:endParaRPr>
              </a:p>
            </p:txBody>
          </p:sp>
          <p:sp>
            <p:nvSpPr>
              <p:cNvPr id="259" name="TextBox 258">
                <a:extLst>
                  <a:ext uri="{FF2B5EF4-FFF2-40B4-BE49-F238E27FC236}">
                    <a16:creationId xmlns:a16="http://schemas.microsoft.com/office/drawing/2014/main" id="{F959056C-15C3-EB99-1504-F5BCFBE632AE}"/>
                  </a:ext>
                </a:extLst>
              </p:cNvPr>
              <p:cNvSpPr txBox="1"/>
              <p:nvPr/>
            </p:nvSpPr>
            <p:spPr>
              <a:xfrm>
                <a:off x="18345294" y="4046282"/>
                <a:ext cx="2003508" cy="369332"/>
              </a:xfrm>
              <a:prstGeom prst="rect">
                <a:avLst/>
              </a:prstGeom>
              <a:noFill/>
            </p:spPr>
            <p:txBody>
              <a:bodyPr wrap="square" rtlCol="0">
                <a:spAutoFit/>
              </a:bodyPr>
              <a:lstStyle/>
              <a:p>
                <a:r>
                  <a:rPr lang="en-IN" sz="1800" b="1" i="0" u="none" strike="noStrike" dirty="0">
                    <a:solidFill>
                      <a:srgbClr val="000000"/>
                    </a:solidFill>
                    <a:effectLst/>
                    <a:latin typeface="Avenir Next" panose="020B0503020202020204" pitchFamily="34" charset="0"/>
                  </a:rPr>
                  <a:t>Current Smoker</a:t>
                </a:r>
                <a:endParaRPr lang="en-US" sz="2000" b="1" dirty="0">
                  <a:latin typeface="Avenir Next" panose="020B0503020202020204" pitchFamily="34" charset="0"/>
                </a:endParaRPr>
              </a:p>
            </p:txBody>
          </p:sp>
        </p:grpSp>
        <p:grpSp>
          <p:nvGrpSpPr>
            <p:cNvPr id="266" name="Group 265">
              <a:extLst>
                <a:ext uri="{FF2B5EF4-FFF2-40B4-BE49-F238E27FC236}">
                  <a16:creationId xmlns:a16="http://schemas.microsoft.com/office/drawing/2014/main" id="{85716710-A6E7-2015-91B5-7E28BA729F5E}"/>
                </a:ext>
              </a:extLst>
            </p:cNvPr>
            <p:cNvGrpSpPr/>
            <p:nvPr/>
          </p:nvGrpSpPr>
          <p:grpSpPr>
            <a:xfrm>
              <a:off x="20212363" y="4065605"/>
              <a:ext cx="3132175" cy="908799"/>
              <a:chOff x="14645269" y="4322683"/>
              <a:chExt cx="3132175" cy="908799"/>
            </a:xfrm>
          </p:grpSpPr>
          <p:sp>
            <p:nvSpPr>
              <p:cNvPr id="264" name="TextBox 263">
                <a:extLst>
                  <a:ext uri="{FF2B5EF4-FFF2-40B4-BE49-F238E27FC236}">
                    <a16:creationId xmlns:a16="http://schemas.microsoft.com/office/drawing/2014/main" id="{C5962BC8-CF10-0D47-27BF-C53477ADBB55}"/>
                  </a:ext>
                </a:extLst>
              </p:cNvPr>
              <p:cNvSpPr txBox="1"/>
              <p:nvPr/>
            </p:nvSpPr>
            <p:spPr>
              <a:xfrm>
                <a:off x="14645269" y="4615929"/>
                <a:ext cx="3132175" cy="615553"/>
              </a:xfrm>
              <a:prstGeom prst="rect">
                <a:avLst/>
              </a:prstGeom>
              <a:noFill/>
            </p:spPr>
            <p:txBody>
              <a:bodyPr wrap="square" rtlCol="0">
                <a:spAutoFit/>
              </a:bodyPr>
              <a:lstStyle/>
              <a:p>
                <a:pPr algn="ctr"/>
                <a:r>
                  <a:rPr lang="en-IN" sz="1700" b="0" i="0" u="none" strike="noStrike" dirty="0">
                    <a:solidFill>
                      <a:srgbClr val="595959"/>
                    </a:solidFill>
                    <a:effectLst/>
                    <a:latin typeface="Avenir Next" panose="020B0503020202020204" pitchFamily="34" charset="0"/>
                  </a:rPr>
                  <a:t>Continuous </a:t>
                </a:r>
              </a:p>
              <a:p>
                <a:pPr algn="ctr"/>
                <a:r>
                  <a:rPr lang="en-IN" sz="1700" b="0" i="0" u="none" strike="noStrike" dirty="0">
                    <a:solidFill>
                      <a:srgbClr val="595959"/>
                    </a:solidFill>
                    <a:effectLst/>
                    <a:latin typeface="Avenir Next" panose="020B0503020202020204" pitchFamily="34" charset="0"/>
                  </a:rPr>
                  <a:t>Age in years</a:t>
                </a:r>
                <a:endParaRPr lang="en-US" sz="1700" dirty="0">
                  <a:solidFill>
                    <a:srgbClr val="595959"/>
                  </a:solidFill>
                  <a:latin typeface="Avenir Next" panose="020B0503020202020204" pitchFamily="34" charset="0"/>
                </a:endParaRPr>
              </a:p>
            </p:txBody>
          </p:sp>
          <p:sp>
            <p:nvSpPr>
              <p:cNvPr id="265" name="TextBox 264">
                <a:extLst>
                  <a:ext uri="{FF2B5EF4-FFF2-40B4-BE49-F238E27FC236}">
                    <a16:creationId xmlns:a16="http://schemas.microsoft.com/office/drawing/2014/main" id="{47CB2E70-612B-6C9E-7A6A-41DCF3BFB8B8}"/>
                  </a:ext>
                </a:extLst>
              </p:cNvPr>
              <p:cNvSpPr txBox="1"/>
              <p:nvPr/>
            </p:nvSpPr>
            <p:spPr>
              <a:xfrm>
                <a:off x="15875129" y="4322683"/>
                <a:ext cx="672455" cy="376571"/>
              </a:xfrm>
              <a:prstGeom prst="rect">
                <a:avLst/>
              </a:prstGeom>
              <a:noFill/>
            </p:spPr>
            <p:txBody>
              <a:bodyPr wrap="square" rtlCol="0">
                <a:spAutoFit/>
              </a:bodyPr>
              <a:lstStyle/>
              <a:p>
                <a:r>
                  <a:rPr lang="en-IN" sz="1800" b="1" i="0" u="none" strike="noStrike" dirty="0">
                    <a:solidFill>
                      <a:srgbClr val="000000"/>
                    </a:solidFill>
                    <a:effectLst/>
                    <a:latin typeface="Avenir Next" panose="020B0503020202020204" pitchFamily="34" charset="0"/>
                  </a:rPr>
                  <a:t>Age</a:t>
                </a:r>
                <a:endParaRPr lang="en-US" sz="2000" b="1" dirty="0">
                  <a:latin typeface="Avenir Next" panose="020B0503020202020204" pitchFamily="34" charset="0"/>
                </a:endParaRPr>
              </a:p>
            </p:txBody>
          </p:sp>
        </p:grpSp>
        <p:grpSp>
          <p:nvGrpSpPr>
            <p:cNvPr id="268" name="Group 267">
              <a:extLst>
                <a:ext uri="{FF2B5EF4-FFF2-40B4-BE49-F238E27FC236}">
                  <a16:creationId xmlns:a16="http://schemas.microsoft.com/office/drawing/2014/main" id="{6023462F-1745-B546-CF1D-CD8F23D320D6}"/>
                </a:ext>
              </a:extLst>
            </p:cNvPr>
            <p:cNvGrpSpPr/>
            <p:nvPr/>
          </p:nvGrpSpPr>
          <p:grpSpPr>
            <a:xfrm>
              <a:off x="24158084" y="4065605"/>
              <a:ext cx="3132175" cy="1932936"/>
              <a:chOff x="17802997" y="4046282"/>
              <a:chExt cx="3132175" cy="1932936"/>
            </a:xfrm>
          </p:grpSpPr>
          <p:sp>
            <p:nvSpPr>
              <p:cNvPr id="269" name="TextBox 268">
                <a:extLst>
                  <a:ext uri="{FF2B5EF4-FFF2-40B4-BE49-F238E27FC236}">
                    <a16:creationId xmlns:a16="http://schemas.microsoft.com/office/drawing/2014/main" id="{502E6C2F-EAFC-E05D-4126-D0591D21CB69}"/>
                  </a:ext>
                </a:extLst>
              </p:cNvPr>
              <p:cNvSpPr txBox="1"/>
              <p:nvPr/>
            </p:nvSpPr>
            <p:spPr>
              <a:xfrm>
                <a:off x="17802997" y="4317225"/>
                <a:ext cx="3132175" cy="166199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Denotes the Education Level of the individual.</a:t>
                </a:r>
                <a:endParaRPr lang="en-IN" sz="1700" b="0"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1 : Pre-College Level</a:t>
                </a:r>
                <a:endParaRPr lang="en-IN" sz="1700" b="0"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2 : Undergrad Level</a:t>
                </a:r>
                <a:endParaRPr lang="en-IN" sz="1700" b="0"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3 : Postgrad Level</a:t>
                </a:r>
                <a:endParaRPr lang="en-IN" sz="1700" b="0" dirty="0">
                  <a:solidFill>
                    <a:srgbClr val="595959"/>
                  </a:solidFill>
                  <a:effectLst/>
                  <a:latin typeface="Avenir Next" panose="020B0503020202020204" pitchFamily="34" charset="0"/>
                </a:endParaRPr>
              </a:p>
            </p:txBody>
          </p:sp>
          <p:sp>
            <p:nvSpPr>
              <p:cNvPr id="270" name="TextBox 269">
                <a:extLst>
                  <a:ext uri="{FF2B5EF4-FFF2-40B4-BE49-F238E27FC236}">
                    <a16:creationId xmlns:a16="http://schemas.microsoft.com/office/drawing/2014/main" id="{67B25760-B298-68A2-4DAE-9A5A92B12251}"/>
                  </a:ext>
                </a:extLst>
              </p:cNvPr>
              <p:cNvSpPr txBox="1"/>
              <p:nvPr/>
            </p:nvSpPr>
            <p:spPr>
              <a:xfrm>
                <a:off x="18749054" y="4046282"/>
                <a:ext cx="1322224" cy="369332"/>
              </a:xfrm>
              <a:prstGeom prst="rect">
                <a:avLst/>
              </a:prstGeom>
              <a:noFill/>
            </p:spPr>
            <p:txBody>
              <a:bodyPr wrap="square" rtlCol="0">
                <a:spAutoFit/>
              </a:bodyPr>
              <a:lstStyle/>
              <a:p>
                <a:r>
                  <a:rPr lang="en-IN" sz="1800" b="1" i="0" u="none" strike="noStrike" dirty="0">
                    <a:solidFill>
                      <a:srgbClr val="000000"/>
                    </a:solidFill>
                    <a:effectLst/>
                    <a:latin typeface="Avenir Next" panose="020B0503020202020204" pitchFamily="34" charset="0"/>
                  </a:rPr>
                  <a:t>Education</a:t>
                </a:r>
                <a:endParaRPr lang="en-US" sz="2000" b="1" dirty="0">
                  <a:latin typeface="Avenir Next" panose="020B0503020202020204" pitchFamily="34" charset="0"/>
                </a:endParaRPr>
              </a:p>
            </p:txBody>
          </p:sp>
        </p:grpSp>
        <p:grpSp>
          <p:nvGrpSpPr>
            <p:cNvPr id="9" name="Group 8">
              <a:extLst>
                <a:ext uri="{FF2B5EF4-FFF2-40B4-BE49-F238E27FC236}">
                  <a16:creationId xmlns:a16="http://schemas.microsoft.com/office/drawing/2014/main" id="{3400861D-7837-BEC5-77BF-AC43711E3400}"/>
                </a:ext>
              </a:extLst>
            </p:cNvPr>
            <p:cNvGrpSpPr/>
            <p:nvPr/>
          </p:nvGrpSpPr>
          <p:grpSpPr>
            <a:xfrm>
              <a:off x="32049526" y="4065605"/>
              <a:ext cx="3132175" cy="886496"/>
              <a:chOff x="17802997" y="4046282"/>
              <a:chExt cx="3132175" cy="886496"/>
            </a:xfrm>
          </p:grpSpPr>
          <p:sp>
            <p:nvSpPr>
              <p:cNvPr id="10" name="TextBox 9">
                <a:extLst>
                  <a:ext uri="{FF2B5EF4-FFF2-40B4-BE49-F238E27FC236}">
                    <a16:creationId xmlns:a16="http://schemas.microsoft.com/office/drawing/2014/main" id="{FEE4C723-5D36-15E6-EAA2-E57DA274F453}"/>
                  </a:ext>
                </a:extLst>
              </p:cNvPr>
              <p:cNvSpPr txBox="1"/>
              <p:nvPr/>
            </p:nvSpPr>
            <p:spPr>
              <a:xfrm>
                <a:off x="17802997" y="4317225"/>
                <a:ext cx="3132175" cy="61555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0 = Don’t Smoke , 1 = Smoke</a:t>
                </a:r>
                <a:endParaRPr lang="en-IN" sz="1700" b="0" dirty="0">
                  <a:solidFill>
                    <a:srgbClr val="595959"/>
                  </a:solidFill>
                  <a:effectLst/>
                  <a:latin typeface="Avenir Next" panose="020B0503020202020204" pitchFamily="34" charset="0"/>
                </a:endParaRPr>
              </a:p>
            </p:txBody>
          </p:sp>
          <p:sp>
            <p:nvSpPr>
              <p:cNvPr id="11" name="TextBox 10">
                <a:extLst>
                  <a:ext uri="{FF2B5EF4-FFF2-40B4-BE49-F238E27FC236}">
                    <a16:creationId xmlns:a16="http://schemas.microsoft.com/office/drawing/2014/main" id="{95546D22-2CC5-828B-F88E-DB2013A763DB}"/>
                  </a:ext>
                </a:extLst>
              </p:cNvPr>
              <p:cNvSpPr txBox="1"/>
              <p:nvPr/>
            </p:nvSpPr>
            <p:spPr>
              <a:xfrm>
                <a:off x="18345294" y="4046282"/>
                <a:ext cx="1861005" cy="369332"/>
              </a:xfrm>
              <a:prstGeom prst="rect">
                <a:avLst/>
              </a:prstGeom>
              <a:noFill/>
            </p:spPr>
            <p:txBody>
              <a:bodyPr wrap="square" rtlCol="0">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Cigs. Per Day</a:t>
                </a:r>
                <a:endParaRPr lang="en-IN" sz="2000" b="0" dirty="0">
                  <a:effectLst/>
                  <a:latin typeface="Avenir Next" panose="020B0503020202020204" pitchFamily="34" charset="0"/>
                </a:endParaRPr>
              </a:p>
            </p:txBody>
          </p:sp>
        </p:grpSp>
        <p:grpSp>
          <p:nvGrpSpPr>
            <p:cNvPr id="25" name="Group 24">
              <a:extLst>
                <a:ext uri="{FF2B5EF4-FFF2-40B4-BE49-F238E27FC236}">
                  <a16:creationId xmlns:a16="http://schemas.microsoft.com/office/drawing/2014/main" id="{52054147-DB9B-87B2-1FE9-48A4C412D589}"/>
                </a:ext>
              </a:extLst>
            </p:cNvPr>
            <p:cNvGrpSpPr/>
            <p:nvPr/>
          </p:nvGrpSpPr>
          <p:grpSpPr>
            <a:xfrm>
              <a:off x="39940968" y="4065605"/>
              <a:ext cx="3132175" cy="1682212"/>
              <a:chOff x="27482932" y="4067354"/>
              <a:chExt cx="3132175" cy="1682212"/>
            </a:xfrm>
          </p:grpSpPr>
          <p:sp>
            <p:nvSpPr>
              <p:cNvPr id="26" name="TextBox 25">
                <a:extLst>
                  <a:ext uri="{FF2B5EF4-FFF2-40B4-BE49-F238E27FC236}">
                    <a16:creationId xmlns:a16="http://schemas.microsoft.com/office/drawing/2014/main" id="{C3D71445-89AF-AFAD-C2E0-417A9B960148}"/>
                  </a:ext>
                </a:extLst>
              </p:cNvPr>
              <p:cNvSpPr txBox="1"/>
              <p:nvPr/>
            </p:nvSpPr>
            <p:spPr>
              <a:xfrm>
                <a:off x="27482932" y="4349183"/>
                <a:ext cx="3132175" cy="140038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Identifies whether the patient has previously experienced a stroke. [ 0 = Haven’t , 1 = Have experienced ] </a:t>
                </a:r>
                <a:endParaRPr lang="en-IN" sz="1700" b="0" dirty="0">
                  <a:solidFill>
                    <a:srgbClr val="595959"/>
                  </a:solidFill>
                  <a:effectLst/>
                  <a:latin typeface="Avenir Next" panose="020B0503020202020204" pitchFamily="34" charset="0"/>
                </a:endParaRPr>
              </a:p>
            </p:txBody>
          </p:sp>
          <p:sp>
            <p:nvSpPr>
              <p:cNvPr id="27" name="TextBox 26">
                <a:extLst>
                  <a:ext uri="{FF2B5EF4-FFF2-40B4-BE49-F238E27FC236}">
                    <a16:creationId xmlns:a16="http://schemas.microsoft.com/office/drawing/2014/main" id="{98F524EA-E17F-75A5-85E6-4612474C1FBC}"/>
                  </a:ext>
                </a:extLst>
              </p:cNvPr>
              <p:cNvSpPr txBox="1"/>
              <p:nvPr/>
            </p:nvSpPr>
            <p:spPr>
              <a:xfrm>
                <a:off x="28112579" y="4067354"/>
                <a:ext cx="2061475" cy="369332"/>
              </a:xfrm>
              <a:prstGeom prst="rect">
                <a:avLst/>
              </a:prstGeom>
              <a:noFill/>
            </p:spPr>
            <p:txBody>
              <a:bodyPr wrap="square" rtlCol="0">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Prevalent Stroke</a:t>
                </a:r>
                <a:endParaRPr lang="en-IN" sz="2000" b="0" dirty="0">
                  <a:effectLst/>
                  <a:latin typeface="Avenir Next" panose="020B0503020202020204" pitchFamily="34" charset="0"/>
                </a:endParaRPr>
              </a:p>
            </p:txBody>
          </p:sp>
        </p:grpSp>
        <p:grpSp>
          <p:nvGrpSpPr>
            <p:cNvPr id="30" name="Group 29">
              <a:extLst>
                <a:ext uri="{FF2B5EF4-FFF2-40B4-BE49-F238E27FC236}">
                  <a16:creationId xmlns:a16="http://schemas.microsoft.com/office/drawing/2014/main" id="{2D9F5869-6F87-95A0-D2E1-B2B81123C821}"/>
                </a:ext>
              </a:extLst>
            </p:cNvPr>
            <p:cNvGrpSpPr/>
            <p:nvPr/>
          </p:nvGrpSpPr>
          <p:grpSpPr>
            <a:xfrm>
              <a:off x="35995247" y="4065605"/>
              <a:ext cx="3132175" cy="1671326"/>
              <a:chOff x="27482932" y="4078240"/>
              <a:chExt cx="3132175" cy="1671326"/>
            </a:xfrm>
          </p:grpSpPr>
          <p:sp>
            <p:nvSpPr>
              <p:cNvPr id="31" name="TextBox 30">
                <a:extLst>
                  <a:ext uri="{FF2B5EF4-FFF2-40B4-BE49-F238E27FC236}">
                    <a16:creationId xmlns:a16="http://schemas.microsoft.com/office/drawing/2014/main" id="{3D0D745B-245C-A0C9-868F-47FFE5464752}"/>
                  </a:ext>
                </a:extLst>
              </p:cNvPr>
              <p:cNvSpPr txBox="1"/>
              <p:nvPr/>
            </p:nvSpPr>
            <p:spPr>
              <a:xfrm>
                <a:off x="27482932" y="4349183"/>
                <a:ext cx="3132175" cy="140038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Specifies if the individual was using medication for blood pressure management..[ 0 = Not Diabetic , 1 = Diabetic ]</a:t>
                </a:r>
                <a:endParaRPr lang="en-IN" sz="1700" b="0" dirty="0">
                  <a:solidFill>
                    <a:srgbClr val="595959"/>
                  </a:solidFill>
                  <a:effectLst/>
                  <a:latin typeface="Avenir Next" panose="020B0503020202020204" pitchFamily="34" charset="0"/>
                </a:endParaRPr>
              </a:p>
            </p:txBody>
          </p:sp>
          <p:sp>
            <p:nvSpPr>
              <p:cNvPr id="32" name="TextBox 31">
                <a:extLst>
                  <a:ext uri="{FF2B5EF4-FFF2-40B4-BE49-F238E27FC236}">
                    <a16:creationId xmlns:a16="http://schemas.microsoft.com/office/drawing/2014/main" id="{4E45775E-D577-7523-0BF4-BCF673BE27BC}"/>
                  </a:ext>
                </a:extLst>
              </p:cNvPr>
              <p:cNvSpPr txBox="1"/>
              <p:nvPr/>
            </p:nvSpPr>
            <p:spPr>
              <a:xfrm>
                <a:off x="28460922" y="4078240"/>
                <a:ext cx="1176194" cy="369332"/>
              </a:xfrm>
              <a:prstGeom prst="rect">
                <a:avLst/>
              </a:prstGeom>
              <a:noFill/>
            </p:spPr>
            <p:txBody>
              <a:bodyPr wrap="square" rtlCol="0">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BP Meds</a:t>
                </a:r>
                <a:endParaRPr lang="en-IN" sz="2000" b="0" dirty="0">
                  <a:effectLst/>
                  <a:latin typeface="Avenir Next" panose="020B0503020202020204" pitchFamily="34" charset="0"/>
                </a:endParaRPr>
              </a:p>
            </p:txBody>
          </p:sp>
        </p:grpSp>
        <p:grpSp>
          <p:nvGrpSpPr>
            <p:cNvPr id="33" name="Group 32">
              <a:extLst>
                <a:ext uri="{FF2B5EF4-FFF2-40B4-BE49-F238E27FC236}">
                  <a16:creationId xmlns:a16="http://schemas.microsoft.com/office/drawing/2014/main" id="{18614ADB-2FA9-BAE4-3189-E5954C185E6E}"/>
                </a:ext>
              </a:extLst>
            </p:cNvPr>
            <p:cNvGrpSpPr/>
            <p:nvPr/>
          </p:nvGrpSpPr>
          <p:grpSpPr>
            <a:xfrm>
              <a:off x="43886689" y="4065605"/>
              <a:ext cx="3255192" cy="1682212"/>
              <a:chOff x="27482932" y="4067354"/>
              <a:chExt cx="3255192" cy="1682212"/>
            </a:xfrm>
          </p:grpSpPr>
          <p:sp>
            <p:nvSpPr>
              <p:cNvPr id="34" name="TextBox 33">
                <a:extLst>
                  <a:ext uri="{FF2B5EF4-FFF2-40B4-BE49-F238E27FC236}">
                    <a16:creationId xmlns:a16="http://schemas.microsoft.com/office/drawing/2014/main" id="{061C251E-DB6F-561A-93F2-EB1AC517D20D}"/>
                  </a:ext>
                </a:extLst>
              </p:cNvPr>
              <p:cNvSpPr txBox="1"/>
              <p:nvPr/>
            </p:nvSpPr>
            <p:spPr>
              <a:xfrm>
                <a:off x="27482932" y="4349183"/>
                <a:ext cx="3132175" cy="1400383"/>
              </a:xfrm>
              <a:prstGeom prst="rect">
                <a:avLst/>
              </a:prstGeom>
              <a:noFill/>
            </p:spPr>
            <p:txBody>
              <a:bodyPr wrap="square" rtlCol="0">
                <a:spAutoFit/>
              </a:bodyPr>
              <a:lstStyle/>
              <a:p>
                <a:pPr algn="ct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Indicates whether the patient is hypertensive [ 0 =Patient isn’t Hypersensitive,1=Patient is Hypersensitive ]</a:t>
                </a:r>
                <a:endParaRPr lang="en-IN" sz="1700" b="0" dirty="0">
                  <a:solidFill>
                    <a:srgbClr val="595959"/>
                  </a:solidFill>
                  <a:effectLst/>
                  <a:latin typeface="Avenir Next" panose="020B0503020202020204" pitchFamily="34" charset="0"/>
                </a:endParaRPr>
              </a:p>
            </p:txBody>
          </p:sp>
          <p:sp>
            <p:nvSpPr>
              <p:cNvPr id="35" name="TextBox 34">
                <a:extLst>
                  <a:ext uri="{FF2B5EF4-FFF2-40B4-BE49-F238E27FC236}">
                    <a16:creationId xmlns:a16="http://schemas.microsoft.com/office/drawing/2014/main" id="{D9BAADAF-9734-1B47-B251-B45B66F0E2CE}"/>
                  </a:ext>
                </a:extLst>
              </p:cNvPr>
              <p:cNvSpPr txBox="1"/>
              <p:nvPr/>
            </p:nvSpPr>
            <p:spPr>
              <a:xfrm>
                <a:off x="27516821" y="4067354"/>
                <a:ext cx="3221303" cy="369332"/>
              </a:xfrm>
              <a:prstGeom prst="rect">
                <a:avLst/>
              </a:prstGeom>
              <a:noFill/>
            </p:spPr>
            <p:txBody>
              <a:bodyPr wrap="square" rtlCol="0">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Prevalent Hypersensitivity</a:t>
                </a:r>
                <a:endParaRPr lang="en-IN" sz="2000" b="0" dirty="0">
                  <a:effectLst/>
                  <a:latin typeface="Avenir Next" panose="020B0503020202020204" pitchFamily="34" charset="0"/>
                </a:endParaRPr>
              </a:p>
            </p:txBody>
          </p:sp>
        </p:grpSp>
        <p:grpSp>
          <p:nvGrpSpPr>
            <p:cNvPr id="36" name="Group 35">
              <a:extLst>
                <a:ext uri="{FF2B5EF4-FFF2-40B4-BE49-F238E27FC236}">
                  <a16:creationId xmlns:a16="http://schemas.microsoft.com/office/drawing/2014/main" id="{15A97AF3-3CDB-39D5-FAE4-1883DD2B32BF}"/>
                </a:ext>
              </a:extLst>
            </p:cNvPr>
            <p:cNvGrpSpPr/>
            <p:nvPr/>
          </p:nvGrpSpPr>
          <p:grpSpPr>
            <a:xfrm>
              <a:off x="47955427" y="4065605"/>
              <a:ext cx="3132175" cy="1682212"/>
              <a:chOff x="27482932" y="4067354"/>
              <a:chExt cx="3132175" cy="1682212"/>
            </a:xfrm>
          </p:grpSpPr>
          <p:sp>
            <p:nvSpPr>
              <p:cNvPr id="37" name="TextBox 36">
                <a:extLst>
                  <a:ext uri="{FF2B5EF4-FFF2-40B4-BE49-F238E27FC236}">
                    <a16:creationId xmlns:a16="http://schemas.microsoft.com/office/drawing/2014/main" id="{D7327F03-DD2A-29E9-5B41-55A7863582A8}"/>
                  </a:ext>
                </a:extLst>
              </p:cNvPr>
              <p:cNvSpPr txBox="1"/>
              <p:nvPr/>
            </p:nvSpPr>
            <p:spPr>
              <a:xfrm>
                <a:off x="27482932" y="4349183"/>
                <a:ext cx="3132175" cy="140038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Identifies whether the patient has diabetes. [0 = Patient isn’t Diabetes , 1 = Patient is Diabetic ]</a:t>
                </a:r>
                <a:endParaRPr lang="en-IN" sz="1700" b="0" dirty="0">
                  <a:solidFill>
                    <a:srgbClr val="595959"/>
                  </a:solidFill>
                  <a:effectLst/>
                  <a:latin typeface="Avenir Next" panose="020B0503020202020204" pitchFamily="34" charset="0"/>
                </a:endParaRPr>
              </a:p>
            </p:txBody>
          </p:sp>
          <p:sp>
            <p:nvSpPr>
              <p:cNvPr id="38" name="TextBox 37">
                <a:extLst>
                  <a:ext uri="{FF2B5EF4-FFF2-40B4-BE49-F238E27FC236}">
                    <a16:creationId xmlns:a16="http://schemas.microsoft.com/office/drawing/2014/main" id="{F9147EF8-4D02-3BDC-7026-59C37EEE29C1}"/>
                  </a:ext>
                </a:extLst>
              </p:cNvPr>
              <p:cNvSpPr txBox="1"/>
              <p:nvPr/>
            </p:nvSpPr>
            <p:spPr>
              <a:xfrm>
                <a:off x="28486645" y="4067354"/>
                <a:ext cx="1129274"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Diabetes</a:t>
                </a:r>
                <a:endParaRPr lang="en-IN" sz="1700" b="0" dirty="0">
                  <a:effectLst/>
                  <a:latin typeface="Avenir Next" panose="020B0503020202020204" pitchFamily="34" charset="0"/>
                </a:endParaRPr>
              </a:p>
            </p:txBody>
          </p:sp>
        </p:grpSp>
        <p:grpSp>
          <p:nvGrpSpPr>
            <p:cNvPr id="39" name="Group 38">
              <a:extLst>
                <a:ext uri="{FF2B5EF4-FFF2-40B4-BE49-F238E27FC236}">
                  <a16:creationId xmlns:a16="http://schemas.microsoft.com/office/drawing/2014/main" id="{7D9FCFE6-26F8-3B64-4F40-0F5236A4F58F}"/>
                </a:ext>
              </a:extLst>
            </p:cNvPr>
            <p:cNvGrpSpPr/>
            <p:nvPr/>
          </p:nvGrpSpPr>
          <p:grpSpPr>
            <a:xfrm>
              <a:off x="55846869" y="4065605"/>
              <a:ext cx="3132175" cy="1189769"/>
              <a:chOff x="27482932" y="4067355"/>
              <a:chExt cx="3132175" cy="1189769"/>
            </a:xfrm>
          </p:grpSpPr>
          <p:sp>
            <p:nvSpPr>
              <p:cNvPr id="44" name="TextBox 43">
                <a:extLst>
                  <a:ext uri="{FF2B5EF4-FFF2-40B4-BE49-F238E27FC236}">
                    <a16:creationId xmlns:a16="http://schemas.microsoft.com/office/drawing/2014/main" id="{FC121ACF-8CA9-729E-EB7B-B4B6F80177F5}"/>
                  </a:ext>
                </a:extLst>
              </p:cNvPr>
              <p:cNvSpPr txBox="1"/>
              <p:nvPr/>
            </p:nvSpPr>
            <p:spPr>
              <a:xfrm>
                <a:off x="27482932" y="4349183"/>
                <a:ext cx="3132175" cy="907941"/>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Represents the systolic blood pressure level.</a:t>
                </a:r>
                <a:endParaRPr lang="en-IN" sz="1700" b="0" dirty="0">
                  <a:solidFill>
                    <a:srgbClr val="595959"/>
                  </a:solidFill>
                  <a:effectLst/>
                  <a:latin typeface="Avenir Next" panose="020B0503020202020204" pitchFamily="34" charset="0"/>
                </a:endParaRPr>
              </a:p>
            </p:txBody>
          </p:sp>
          <p:sp>
            <p:nvSpPr>
              <p:cNvPr id="45" name="TextBox 44">
                <a:extLst>
                  <a:ext uri="{FF2B5EF4-FFF2-40B4-BE49-F238E27FC236}">
                    <a16:creationId xmlns:a16="http://schemas.microsoft.com/office/drawing/2014/main" id="{AEAA05CC-3E45-C51B-053A-D00E7610CD7F}"/>
                  </a:ext>
                </a:extLst>
              </p:cNvPr>
              <p:cNvSpPr txBox="1"/>
              <p:nvPr/>
            </p:nvSpPr>
            <p:spPr>
              <a:xfrm>
                <a:off x="28546280" y="4067355"/>
                <a:ext cx="1015423"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Sys BP</a:t>
                </a:r>
                <a:endParaRPr lang="en-IN" sz="1700" b="0" dirty="0">
                  <a:effectLst/>
                  <a:latin typeface="Avenir Next" panose="020B0503020202020204" pitchFamily="34" charset="0"/>
                </a:endParaRPr>
              </a:p>
            </p:txBody>
          </p:sp>
        </p:grpSp>
        <p:grpSp>
          <p:nvGrpSpPr>
            <p:cNvPr id="48" name="Group 47">
              <a:extLst>
                <a:ext uri="{FF2B5EF4-FFF2-40B4-BE49-F238E27FC236}">
                  <a16:creationId xmlns:a16="http://schemas.microsoft.com/office/drawing/2014/main" id="{BFA42269-DC0D-8DC0-51CF-847F77AB00CA}"/>
                </a:ext>
              </a:extLst>
            </p:cNvPr>
            <p:cNvGrpSpPr/>
            <p:nvPr/>
          </p:nvGrpSpPr>
          <p:grpSpPr>
            <a:xfrm>
              <a:off x="51901148" y="4065605"/>
              <a:ext cx="3132175" cy="1189770"/>
              <a:chOff x="27482932" y="4067354"/>
              <a:chExt cx="3132175" cy="1189770"/>
            </a:xfrm>
          </p:grpSpPr>
          <p:sp>
            <p:nvSpPr>
              <p:cNvPr id="50" name="TextBox 49">
                <a:extLst>
                  <a:ext uri="{FF2B5EF4-FFF2-40B4-BE49-F238E27FC236}">
                    <a16:creationId xmlns:a16="http://schemas.microsoft.com/office/drawing/2014/main" id="{D0A89E55-6519-F69D-8688-79FCA97E4DFF}"/>
                  </a:ext>
                </a:extLst>
              </p:cNvPr>
              <p:cNvSpPr txBox="1"/>
              <p:nvPr/>
            </p:nvSpPr>
            <p:spPr>
              <a:xfrm>
                <a:off x="27482932" y="4349183"/>
                <a:ext cx="3132175" cy="907941"/>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800" b="0" i="0" u="none" strike="noStrike" dirty="0">
                    <a:solidFill>
                      <a:srgbClr val="595959"/>
                    </a:solidFill>
                    <a:effectLst/>
                    <a:latin typeface="Avenir Next" panose="020B0503020202020204" pitchFamily="34" charset="0"/>
                  </a:rPr>
                  <a:t>Represents the total blood cholesterol level.</a:t>
                </a:r>
                <a:endParaRPr lang="en-IN" sz="1700" b="0" dirty="0">
                  <a:solidFill>
                    <a:srgbClr val="595959"/>
                  </a:solidFill>
                  <a:effectLst/>
                  <a:latin typeface="Avenir Next" panose="020B0503020202020204" pitchFamily="34" charset="0"/>
                </a:endParaRPr>
              </a:p>
            </p:txBody>
          </p:sp>
          <p:sp>
            <p:nvSpPr>
              <p:cNvPr id="51" name="TextBox 50">
                <a:extLst>
                  <a:ext uri="{FF2B5EF4-FFF2-40B4-BE49-F238E27FC236}">
                    <a16:creationId xmlns:a16="http://schemas.microsoft.com/office/drawing/2014/main" id="{228E587C-19DF-60CF-36BD-14534466FDBF}"/>
                  </a:ext>
                </a:extLst>
              </p:cNvPr>
              <p:cNvSpPr txBox="1"/>
              <p:nvPr/>
            </p:nvSpPr>
            <p:spPr>
              <a:xfrm>
                <a:off x="28029443" y="4067354"/>
                <a:ext cx="2043669"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Total Cholesterol</a:t>
                </a:r>
                <a:endParaRPr lang="en-IN" sz="1700" b="0" dirty="0">
                  <a:effectLst/>
                  <a:latin typeface="Avenir Next" panose="020B0503020202020204" pitchFamily="34" charset="0"/>
                </a:endParaRPr>
              </a:p>
            </p:txBody>
          </p:sp>
        </p:grpSp>
        <p:grpSp>
          <p:nvGrpSpPr>
            <p:cNvPr id="73" name="Group 72">
              <a:extLst>
                <a:ext uri="{FF2B5EF4-FFF2-40B4-BE49-F238E27FC236}">
                  <a16:creationId xmlns:a16="http://schemas.microsoft.com/office/drawing/2014/main" id="{3AD5F618-5DA3-F485-30FD-6E5207A3291D}"/>
                </a:ext>
              </a:extLst>
            </p:cNvPr>
            <p:cNvGrpSpPr/>
            <p:nvPr/>
          </p:nvGrpSpPr>
          <p:grpSpPr>
            <a:xfrm>
              <a:off x="59792590" y="4065605"/>
              <a:ext cx="3132175" cy="1189769"/>
              <a:chOff x="27482932" y="4067355"/>
              <a:chExt cx="3132175" cy="1189769"/>
            </a:xfrm>
          </p:grpSpPr>
          <p:sp>
            <p:nvSpPr>
              <p:cNvPr id="74" name="TextBox 73">
                <a:extLst>
                  <a:ext uri="{FF2B5EF4-FFF2-40B4-BE49-F238E27FC236}">
                    <a16:creationId xmlns:a16="http://schemas.microsoft.com/office/drawing/2014/main" id="{372B7C46-E338-1542-1D7E-39E08F202B11}"/>
                  </a:ext>
                </a:extLst>
              </p:cNvPr>
              <p:cNvSpPr txBox="1"/>
              <p:nvPr/>
            </p:nvSpPr>
            <p:spPr>
              <a:xfrm>
                <a:off x="27482932" y="4349183"/>
                <a:ext cx="3132175" cy="907941"/>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Represents the Diastolic blood pressure level</a:t>
                </a:r>
                <a:endParaRPr lang="en-IN" sz="1700" b="0" dirty="0">
                  <a:solidFill>
                    <a:srgbClr val="595959"/>
                  </a:solidFill>
                  <a:effectLst/>
                  <a:latin typeface="Avenir Next" panose="020B0503020202020204" pitchFamily="34" charset="0"/>
                </a:endParaRPr>
              </a:p>
            </p:txBody>
          </p:sp>
          <p:sp>
            <p:nvSpPr>
              <p:cNvPr id="75" name="TextBox 74">
                <a:extLst>
                  <a:ext uri="{FF2B5EF4-FFF2-40B4-BE49-F238E27FC236}">
                    <a16:creationId xmlns:a16="http://schemas.microsoft.com/office/drawing/2014/main" id="{37449A9B-764A-9E9B-6B13-62B5487060A2}"/>
                  </a:ext>
                </a:extLst>
              </p:cNvPr>
              <p:cNvSpPr txBox="1"/>
              <p:nvPr/>
            </p:nvSpPr>
            <p:spPr>
              <a:xfrm>
                <a:off x="28546280" y="4067355"/>
                <a:ext cx="1015423"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Dia BP</a:t>
                </a:r>
                <a:endParaRPr lang="en-IN" sz="1700" b="0" dirty="0">
                  <a:effectLst/>
                  <a:latin typeface="Avenir Next" panose="020B0503020202020204" pitchFamily="34" charset="0"/>
                </a:endParaRPr>
              </a:p>
            </p:txBody>
          </p:sp>
        </p:grpSp>
        <p:grpSp>
          <p:nvGrpSpPr>
            <p:cNvPr id="78" name="Group 77">
              <a:extLst>
                <a:ext uri="{FF2B5EF4-FFF2-40B4-BE49-F238E27FC236}">
                  <a16:creationId xmlns:a16="http://schemas.microsoft.com/office/drawing/2014/main" id="{AC46672C-2A89-8BE1-E89E-96234D0D8291}"/>
                </a:ext>
              </a:extLst>
            </p:cNvPr>
            <p:cNvGrpSpPr/>
            <p:nvPr/>
          </p:nvGrpSpPr>
          <p:grpSpPr>
            <a:xfrm>
              <a:off x="63738311" y="4065605"/>
              <a:ext cx="2844744" cy="1189769"/>
              <a:chOff x="27482933" y="4067355"/>
              <a:chExt cx="2844744" cy="1189769"/>
            </a:xfrm>
          </p:grpSpPr>
          <p:sp>
            <p:nvSpPr>
              <p:cNvPr id="79" name="TextBox 78">
                <a:extLst>
                  <a:ext uri="{FF2B5EF4-FFF2-40B4-BE49-F238E27FC236}">
                    <a16:creationId xmlns:a16="http://schemas.microsoft.com/office/drawing/2014/main" id="{BFBF6FC9-BA46-C82B-DDCB-EBDEFBE1A163}"/>
                  </a:ext>
                </a:extLst>
              </p:cNvPr>
              <p:cNvSpPr txBox="1"/>
              <p:nvPr/>
            </p:nvSpPr>
            <p:spPr>
              <a:xfrm>
                <a:off x="27482933" y="4349183"/>
                <a:ext cx="2844744" cy="907941"/>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Represents the individual’s Body Mass Index</a:t>
                </a:r>
                <a:endParaRPr lang="en-IN" sz="1700" b="0" dirty="0">
                  <a:solidFill>
                    <a:srgbClr val="595959"/>
                  </a:solidFill>
                  <a:effectLst/>
                  <a:latin typeface="Avenir Next" panose="020B0503020202020204" pitchFamily="34" charset="0"/>
                </a:endParaRPr>
              </a:p>
            </p:txBody>
          </p:sp>
          <p:sp>
            <p:nvSpPr>
              <p:cNvPr id="80" name="TextBox 79">
                <a:extLst>
                  <a:ext uri="{FF2B5EF4-FFF2-40B4-BE49-F238E27FC236}">
                    <a16:creationId xmlns:a16="http://schemas.microsoft.com/office/drawing/2014/main" id="{CC67D4FF-3DF6-1CC2-5FBA-B25FE6ADB04D}"/>
                  </a:ext>
                </a:extLst>
              </p:cNvPr>
              <p:cNvSpPr txBox="1"/>
              <p:nvPr/>
            </p:nvSpPr>
            <p:spPr>
              <a:xfrm>
                <a:off x="28546280" y="4067355"/>
                <a:ext cx="1015423" cy="369332"/>
              </a:xfrm>
              <a:prstGeom prst="rect">
                <a:avLst/>
              </a:prstGeom>
              <a:noFill/>
            </p:spPr>
            <p:txBody>
              <a:bodyPr wrap="square" rtlCol="0">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BMI</a:t>
                </a:r>
                <a:endParaRPr lang="en-IN" sz="1700" b="0" dirty="0">
                  <a:effectLst/>
                  <a:latin typeface="Avenir Next" panose="020B0503020202020204" pitchFamily="34" charset="0"/>
                </a:endParaRPr>
              </a:p>
            </p:txBody>
          </p:sp>
        </p:grpSp>
        <p:grpSp>
          <p:nvGrpSpPr>
            <p:cNvPr id="81" name="Group 80">
              <a:extLst>
                <a:ext uri="{FF2B5EF4-FFF2-40B4-BE49-F238E27FC236}">
                  <a16:creationId xmlns:a16="http://schemas.microsoft.com/office/drawing/2014/main" id="{8EE0BDD2-EF71-17D6-42E3-5D15001F4DA0}"/>
                </a:ext>
              </a:extLst>
            </p:cNvPr>
            <p:cNvGrpSpPr/>
            <p:nvPr/>
          </p:nvGrpSpPr>
          <p:grpSpPr>
            <a:xfrm>
              <a:off x="67396601" y="4065605"/>
              <a:ext cx="3132175" cy="1682211"/>
              <a:chOff x="27482932" y="4067355"/>
              <a:chExt cx="3132175" cy="1682211"/>
            </a:xfrm>
          </p:grpSpPr>
          <p:sp>
            <p:nvSpPr>
              <p:cNvPr id="82" name="TextBox 81">
                <a:extLst>
                  <a:ext uri="{FF2B5EF4-FFF2-40B4-BE49-F238E27FC236}">
                    <a16:creationId xmlns:a16="http://schemas.microsoft.com/office/drawing/2014/main" id="{928273A3-F463-E292-3CD8-D0EA4CF3A562}"/>
                  </a:ext>
                </a:extLst>
              </p:cNvPr>
              <p:cNvSpPr txBox="1"/>
              <p:nvPr/>
            </p:nvSpPr>
            <p:spPr>
              <a:xfrm>
                <a:off x="27482932" y="4349183"/>
                <a:ext cx="3132175" cy="1400383"/>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Represents the heart rate  treated as continuous due to the large number of possible values.</a:t>
                </a:r>
                <a:endParaRPr lang="en-IN" sz="1700" b="0" dirty="0">
                  <a:solidFill>
                    <a:srgbClr val="595959"/>
                  </a:solidFill>
                  <a:effectLst/>
                  <a:latin typeface="Avenir Next" panose="020B0503020202020204" pitchFamily="34" charset="0"/>
                </a:endParaRPr>
              </a:p>
            </p:txBody>
          </p:sp>
          <p:sp>
            <p:nvSpPr>
              <p:cNvPr id="83" name="TextBox 82">
                <a:extLst>
                  <a:ext uri="{FF2B5EF4-FFF2-40B4-BE49-F238E27FC236}">
                    <a16:creationId xmlns:a16="http://schemas.microsoft.com/office/drawing/2014/main" id="{F52C9F34-4370-7AA8-D789-73DCD39E5DB9}"/>
                  </a:ext>
                </a:extLst>
              </p:cNvPr>
              <p:cNvSpPr txBox="1"/>
              <p:nvPr/>
            </p:nvSpPr>
            <p:spPr>
              <a:xfrm>
                <a:off x="28424357" y="4067355"/>
                <a:ext cx="1385157"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595959"/>
                    </a:solidFill>
                    <a:effectLst/>
                    <a:latin typeface="Avenir Next" panose="020B0503020202020204" pitchFamily="34" charset="0"/>
                  </a:rPr>
                  <a:t>Heart Rate</a:t>
                </a:r>
                <a:endParaRPr lang="en-IN" sz="1700" b="0" dirty="0">
                  <a:solidFill>
                    <a:srgbClr val="595959"/>
                  </a:solidFill>
                  <a:effectLst/>
                  <a:latin typeface="Avenir Next" panose="020B0503020202020204" pitchFamily="34" charset="0"/>
                </a:endParaRPr>
              </a:p>
            </p:txBody>
          </p:sp>
        </p:grpSp>
        <p:grpSp>
          <p:nvGrpSpPr>
            <p:cNvPr id="84" name="Group 83">
              <a:extLst>
                <a:ext uri="{FF2B5EF4-FFF2-40B4-BE49-F238E27FC236}">
                  <a16:creationId xmlns:a16="http://schemas.microsoft.com/office/drawing/2014/main" id="{4C32973A-9B19-7CFF-69E2-5F3E719FB8DB}"/>
                </a:ext>
              </a:extLst>
            </p:cNvPr>
            <p:cNvGrpSpPr/>
            <p:nvPr/>
          </p:nvGrpSpPr>
          <p:grpSpPr>
            <a:xfrm>
              <a:off x="71342319" y="4065605"/>
              <a:ext cx="3132175" cy="1682211"/>
              <a:chOff x="27482932" y="4067355"/>
              <a:chExt cx="3132175" cy="1682211"/>
            </a:xfrm>
          </p:grpSpPr>
          <p:sp>
            <p:nvSpPr>
              <p:cNvPr id="85" name="TextBox 84">
                <a:extLst>
                  <a:ext uri="{FF2B5EF4-FFF2-40B4-BE49-F238E27FC236}">
                    <a16:creationId xmlns:a16="http://schemas.microsoft.com/office/drawing/2014/main" id="{3C5B63A6-328D-AAB8-0979-A04DD18DE79D}"/>
                  </a:ext>
                </a:extLst>
              </p:cNvPr>
              <p:cNvSpPr txBox="1"/>
              <p:nvPr/>
            </p:nvSpPr>
            <p:spPr>
              <a:xfrm>
                <a:off x="27482932" y="4349183"/>
                <a:ext cx="3132175" cy="1400383"/>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Represents the heart rate  treated as continuous due to the large number of possible values.</a:t>
                </a:r>
                <a:endParaRPr lang="en-IN" sz="1700" b="0" dirty="0">
                  <a:solidFill>
                    <a:srgbClr val="595959"/>
                  </a:solidFill>
                  <a:effectLst/>
                  <a:latin typeface="Avenir Next" panose="020B0503020202020204" pitchFamily="34" charset="0"/>
                </a:endParaRPr>
              </a:p>
            </p:txBody>
          </p:sp>
          <p:sp>
            <p:nvSpPr>
              <p:cNvPr id="86" name="TextBox 85">
                <a:extLst>
                  <a:ext uri="{FF2B5EF4-FFF2-40B4-BE49-F238E27FC236}">
                    <a16:creationId xmlns:a16="http://schemas.microsoft.com/office/drawing/2014/main" id="{9AEEF5EB-C41F-6669-3805-7A58D886951E}"/>
                  </a:ext>
                </a:extLst>
              </p:cNvPr>
              <p:cNvSpPr txBox="1"/>
              <p:nvPr/>
            </p:nvSpPr>
            <p:spPr>
              <a:xfrm>
                <a:off x="28502739" y="4067355"/>
                <a:ext cx="1058588"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Glucose</a:t>
                </a:r>
                <a:endParaRPr lang="en-IN" sz="1700" b="0" dirty="0">
                  <a:solidFill>
                    <a:srgbClr val="595959"/>
                  </a:solidFill>
                  <a:effectLst/>
                  <a:latin typeface="Avenir Next" panose="020B0503020202020204" pitchFamily="34" charset="0"/>
                </a:endParaRPr>
              </a:p>
            </p:txBody>
          </p:sp>
        </p:grpSp>
        <p:grpSp>
          <p:nvGrpSpPr>
            <p:cNvPr id="87" name="Group 86">
              <a:extLst>
                <a:ext uri="{FF2B5EF4-FFF2-40B4-BE49-F238E27FC236}">
                  <a16:creationId xmlns:a16="http://schemas.microsoft.com/office/drawing/2014/main" id="{26B2435A-E7AF-6677-6EBB-882B88617ECE}"/>
                </a:ext>
              </a:extLst>
            </p:cNvPr>
            <p:cNvGrpSpPr/>
            <p:nvPr/>
          </p:nvGrpSpPr>
          <p:grpSpPr>
            <a:xfrm>
              <a:off x="12563314" y="4065605"/>
              <a:ext cx="2889782" cy="1409716"/>
              <a:chOff x="27482933" y="4078240"/>
              <a:chExt cx="2889782" cy="1409716"/>
            </a:xfrm>
          </p:grpSpPr>
          <p:sp>
            <p:nvSpPr>
              <p:cNvPr id="88" name="TextBox 87">
                <a:extLst>
                  <a:ext uri="{FF2B5EF4-FFF2-40B4-BE49-F238E27FC236}">
                    <a16:creationId xmlns:a16="http://schemas.microsoft.com/office/drawing/2014/main" id="{6DB733A7-8685-6225-B771-FAABA4E482EF}"/>
                  </a:ext>
                </a:extLst>
              </p:cNvPr>
              <p:cNvSpPr txBox="1"/>
              <p:nvPr/>
            </p:nvSpPr>
            <p:spPr>
              <a:xfrm>
                <a:off x="27482933" y="4349183"/>
                <a:ext cx="2889782" cy="1138773"/>
              </a:xfrm>
              <a:prstGeom prst="rect">
                <a:avLst/>
              </a:prstGeom>
              <a:noFill/>
            </p:spPr>
            <p:txBody>
              <a:bodyPr wrap="square" rtlCol="0">
                <a:spAutoFit/>
              </a:bodyPr>
              <a:lstStyle/>
              <a:p>
                <a:pPr rtl="0">
                  <a:spcBef>
                    <a:spcPts val="0"/>
                  </a:spcBef>
                  <a:spcAft>
                    <a:spcPts val="0"/>
                  </a:spcAft>
                </a:pPr>
                <a:r>
                  <a:rPr lang="en-IN" sz="1700" b="0" i="0" u="none" strike="noStrike" dirty="0">
                    <a:solidFill>
                      <a:srgbClr val="595959"/>
                    </a:solidFill>
                    <a:effectLst/>
                    <a:latin typeface="Avenir Next" panose="020B0503020202020204" pitchFamily="34" charset="0"/>
                  </a:rPr>
                  <a:t>Binary Variables</a:t>
                </a:r>
              </a:p>
              <a:p>
                <a:pPr rtl="0">
                  <a:spcBef>
                    <a:spcPts val="0"/>
                  </a:spcBef>
                  <a:spcAft>
                    <a:spcPts val="0"/>
                  </a:spcAft>
                </a:pPr>
                <a:r>
                  <a:rPr lang="en-IN" sz="1700" b="0" i="0" u="none" strike="noStrike" dirty="0">
                    <a:solidFill>
                      <a:srgbClr val="595959"/>
                    </a:solidFill>
                    <a:effectLst/>
                    <a:latin typeface="Avenir Next" panose="020B0503020202020204" pitchFamily="34" charset="0"/>
                  </a:rPr>
                  <a:t>Binary Variable indicating the presence (1) or absence(0) of CHD risk.</a:t>
                </a:r>
                <a:endParaRPr lang="en-IN" sz="1700" b="0" dirty="0">
                  <a:solidFill>
                    <a:srgbClr val="595959"/>
                  </a:solidFill>
                  <a:effectLst/>
                  <a:latin typeface="Avenir Next" panose="020B0503020202020204" pitchFamily="34" charset="0"/>
                </a:endParaRPr>
              </a:p>
            </p:txBody>
          </p:sp>
          <p:sp>
            <p:nvSpPr>
              <p:cNvPr id="89" name="TextBox 88">
                <a:extLst>
                  <a:ext uri="{FF2B5EF4-FFF2-40B4-BE49-F238E27FC236}">
                    <a16:creationId xmlns:a16="http://schemas.microsoft.com/office/drawing/2014/main" id="{2ED26CCD-5469-B800-1C87-44B2E06EE32A}"/>
                  </a:ext>
                </a:extLst>
              </p:cNvPr>
              <p:cNvSpPr txBox="1"/>
              <p:nvPr/>
            </p:nvSpPr>
            <p:spPr>
              <a:xfrm>
                <a:off x="28069033" y="4078240"/>
                <a:ext cx="2164340"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CHD - 10 Year Risk</a:t>
                </a:r>
                <a:endParaRPr lang="en-IN" sz="1700" b="0" dirty="0">
                  <a:effectLst/>
                  <a:latin typeface="Avenir Next" panose="020B0503020202020204" pitchFamily="34" charset="0"/>
                </a:endParaRPr>
              </a:p>
            </p:txBody>
          </p:sp>
        </p:grpSp>
      </p:grpSp>
      <p:grpSp>
        <p:nvGrpSpPr>
          <p:cNvPr id="200" name="Group 199">
            <a:extLst>
              <a:ext uri="{FF2B5EF4-FFF2-40B4-BE49-F238E27FC236}">
                <a16:creationId xmlns:a16="http://schemas.microsoft.com/office/drawing/2014/main" id="{6F6ECEF0-05C2-05CB-2A3F-F84C4C2F6EF8}"/>
              </a:ext>
            </a:extLst>
          </p:cNvPr>
          <p:cNvGrpSpPr/>
          <p:nvPr/>
        </p:nvGrpSpPr>
        <p:grpSpPr>
          <a:xfrm>
            <a:off x="750277" y="773722"/>
            <a:ext cx="6031522" cy="1247146"/>
            <a:chOff x="750277" y="773722"/>
            <a:chExt cx="6031522" cy="1247146"/>
          </a:xfrm>
        </p:grpSpPr>
        <p:sp>
          <p:nvSpPr>
            <p:cNvPr id="201" name="TextBox 200">
              <a:extLst>
                <a:ext uri="{FF2B5EF4-FFF2-40B4-BE49-F238E27FC236}">
                  <a16:creationId xmlns:a16="http://schemas.microsoft.com/office/drawing/2014/main" id="{1F363AFE-6CE9-9781-C362-D4F709993997}"/>
                </a:ext>
              </a:extLst>
            </p:cNvPr>
            <p:cNvSpPr txBox="1"/>
            <p:nvPr/>
          </p:nvSpPr>
          <p:spPr>
            <a:xfrm>
              <a:off x="750277" y="773722"/>
              <a:ext cx="6031522" cy="707886"/>
            </a:xfrm>
            <a:prstGeom prst="rect">
              <a:avLst/>
            </a:prstGeom>
            <a:noFill/>
          </p:spPr>
          <p:txBody>
            <a:bodyPr wrap="square" rtlCol="0">
              <a:spAutoFit/>
            </a:bodyPr>
            <a:lstStyle/>
            <a:p>
              <a:r>
                <a:rPr lang="en-US" sz="4000" dirty="0">
                  <a:latin typeface="Avenir Next" panose="020B0503020202020204" pitchFamily="34" charset="0"/>
                </a:rPr>
                <a:t>GETTING TO KNOW THE</a:t>
              </a:r>
            </a:p>
          </p:txBody>
        </p:sp>
        <p:sp>
          <p:nvSpPr>
            <p:cNvPr id="202" name="TextBox 201">
              <a:extLst>
                <a:ext uri="{FF2B5EF4-FFF2-40B4-BE49-F238E27FC236}">
                  <a16:creationId xmlns:a16="http://schemas.microsoft.com/office/drawing/2014/main" id="{2A16E8F8-0504-B676-4A07-F156F27D474D}"/>
                </a:ext>
              </a:extLst>
            </p:cNvPr>
            <p:cNvSpPr txBox="1"/>
            <p:nvPr/>
          </p:nvSpPr>
          <p:spPr>
            <a:xfrm>
              <a:off x="750277" y="1312982"/>
              <a:ext cx="2450123" cy="707886"/>
            </a:xfrm>
            <a:prstGeom prst="rect">
              <a:avLst/>
            </a:prstGeom>
            <a:noFill/>
          </p:spPr>
          <p:txBody>
            <a:bodyPr wrap="square" rtlCol="0">
              <a:spAutoFit/>
            </a:bodyPr>
            <a:lstStyle/>
            <a:p>
              <a:r>
                <a:rPr lang="en-US" sz="4000" b="1" dirty="0">
                  <a:latin typeface="Avenir Next" panose="020B0503020202020204" pitchFamily="34" charset="0"/>
                </a:rPr>
                <a:t>DATASET</a:t>
              </a:r>
            </a:p>
          </p:txBody>
        </p:sp>
      </p:grpSp>
      <p:grpSp>
        <p:nvGrpSpPr>
          <p:cNvPr id="231" name="Group 230">
            <a:extLst>
              <a:ext uri="{FF2B5EF4-FFF2-40B4-BE49-F238E27FC236}">
                <a16:creationId xmlns:a16="http://schemas.microsoft.com/office/drawing/2014/main" id="{C5477187-48DC-B8FF-E7F2-5FED348BB418}"/>
              </a:ext>
            </a:extLst>
          </p:cNvPr>
          <p:cNvGrpSpPr/>
          <p:nvPr/>
        </p:nvGrpSpPr>
        <p:grpSpPr>
          <a:xfrm>
            <a:off x="-13182914" y="2561843"/>
            <a:ext cx="39236040" cy="745791"/>
            <a:chOff x="-23532255" y="2582625"/>
            <a:chExt cx="39236040" cy="745791"/>
          </a:xfrm>
        </p:grpSpPr>
        <p:cxnSp>
          <p:nvCxnSpPr>
            <p:cNvPr id="49" name="Straight Connector 48">
              <a:extLst>
                <a:ext uri="{FF2B5EF4-FFF2-40B4-BE49-F238E27FC236}">
                  <a16:creationId xmlns:a16="http://schemas.microsoft.com/office/drawing/2014/main" id="{31FD9DBA-B33C-ADC9-B78F-C1694A14B288}"/>
                </a:ext>
              </a:extLst>
            </p:cNvPr>
            <p:cNvCxnSpPr>
              <a:cxnSpLocks/>
            </p:cNvCxnSpPr>
            <p:nvPr/>
          </p:nvCxnSpPr>
          <p:spPr>
            <a:xfrm>
              <a:off x="-23532255" y="2942625"/>
              <a:ext cx="37723864" cy="0"/>
            </a:xfrm>
            <a:prstGeom prst="line">
              <a:avLst/>
            </a:prstGeom>
            <a:ln w="25400" cap="sq">
              <a:prstDash val="dash"/>
            </a:ln>
          </p:spPr>
          <p:style>
            <a:lnRef idx="3">
              <a:schemeClr val="dk1"/>
            </a:lnRef>
            <a:fillRef idx="0">
              <a:schemeClr val="dk1"/>
            </a:fillRef>
            <a:effectRef idx="2">
              <a:schemeClr val="dk1"/>
            </a:effectRef>
            <a:fontRef idx="minor">
              <a:schemeClr val="tx1"/>
            </a:fontRef>
          </p:style>
        </p:cxnSp>
        <p:grpSp>
          <p:nvGrpSpPr>
            <p:cNvPr id="13" name="Group 12">
              <a:extLst>
                <a:ext uri="{FF2B5EF4-FFF2-40B4-BE49-F238E27FC236}">
                  <a16:creationId xmlns:a16="http://schemas.microsoft.com/office/drawing/2014/main" id="{D871DAD5-490B-6125-DB51-170D2DCFF794}"/>
                </a:ext>
              </a:extLst>
            </p:cNvPr>
            <p:cNvGrpSpPr/>
            <p:nvPr/>
          </p:nvGrpSpPr>
          <p:grpSpPr>
            <a:xfrm>
              <a:off x="2248616" y="2582625"/>
              <a:ext cx="720000" cy="720000"/>
              <a:chOff x="9325624" y="2471014"/>
              <a:chExt cx="720000" cy="720000"/>
            </a:xfrm>
          </p:grpSpPr>
          <p:sp>
            <p:nvSpPr>
              <p:cNvPr id="151" name="Oval 150">
                <a:extLst>
                  <a:ext uri="{FF2B5EF4-FFF2-40B4-BE49-F238E27FC236}">
                    <a16:creationId xmlns:a16="http://schemas.microsoft.com/office/drawing/2014/main" id="{D4FBD9A5-B067-4786-6F6D-D88517D03A75}"/>
                  </a:ext>
                </a:extLst>
              </p:cNvPr>
              <p:cNvSpPr/>
              <p:nvPr/>
            </p:nvSpPr>
            <p:spPr>
              <a:xfrm>
                <a:off x="9325624" y="2471014"/>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pic>
            <p:nvPicPr>
              <p:cNvPr id="152" name="Picture 151" descr="A black and white image of a couple of circles&#10;&#10;Description automatically generated">
                <a:extLst>
                  <a:ext uri="{FF2B5EF4-FFF2-40B4-BE49-F238E27FC236}">
                    <a16:creationId xmlns:a16="http://schemas.microsoft.com/office/drawing/2014/main" id="{BACB1B9D-8416-85C6-FFEF-7F0BA8620409}"/>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85000"/>
                        </a14:imgEffect>
                      </a14:imgLayer>
                    </a14:imgProps>
                  </a:ext>
                </a:extLst>
              </a:blip>
              <a:stretch>
                <a:fillRect/>
              </a:stretch>
            </p:blipFill>
            <p:spPr>
              <a:xfrm>
                <a:off x="9539863" y="2606203"/>
                <a:ext cx="315946" cy="444837"/>
              </a:xfrm>
              <a:prstGeom prst="rect">
                <a:avLst/>
              </a:prstGeom>
            </p:spPr>
          </p:pic>
        </p:grpSp>
        <p:grpSp>
          <p:nvGrpSpPr>
            <p:cNvPr id="14" name="Group 13">
              <a:extLst>
                <a:ext uri="{FF2B5EF4-FFF2-40B4-BE49-F238E27FC236}">
                  <a16:creationId xmlns:a16="http://schemas.microsoft.com/office/drawing/2014/main" id="{789CE624-8E6E-AC1B-D0F8-F576B3374070}"/>
                </a:ext>
              </a:extLst>
            </p:cNvPr>
            <p:cNvGrpSpPr/>
            <p:nvPr/>
          </p:nvGrpSpPr>
          <p:grpSpPr>
            <a:xfrm>
              <a:off x="532064" y="2582625"/>
              <a:ext cx="720000" cy="720000"/>
              <a:chOff x="3927371" y="2471014"/>
              <a:chExt cx="720000" cy="720000"/>
            </a:xfrm>
          </p:grpSpPr>
          <p:sp>
            <p:nvSpPr>
              <p:cNvPr id="149" name="Oval 148">
                <a:extLst>
                  <a:ext uri="{FF2B5EF4-FFF2-40B4-BE49-F238E27FC236}">
                    <a16:creationId xmlns:a16="http://schemas.microsoft.com/office/drawing/2014/main" id="{EAF69027-6B13-E02C-F042-7AAA8595C87C}"/>
                  </a:ext>
                </a:extLst>
              </p:cNvPr>
              <p:cNvSpPr/>
              <p:nvPr/>
            </p:nvSpPr>
            <p:spPr>
              <a:xfrm>
                <a:off x="3927371" y="2471014"/>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pic>
            <p:nvPicPr>
              <p:cNvPr id="150" name="Picture 149" descr="A black background with a black square&#10;&#10;Description automatically generated with medium confidence">
                <a:extLst>
                  <a:ext uri="{FF2B5EF4-FFF2-40B4-BE49-F238E27FC236}">
                    <a16:creationId xmlns:a16="http://schemas.microsoft.com/office/drawing/2014/main" id="{F7C5967D-BCB6-83DC-15F9-318ECF19FF2B}"/>
                  </a:ext>
                </a:extLst>
              </p:cNvPr>
              <p:cNvPicPr>
                <a:picLocks noChangeAspect="1"/>
              </p:cNvPicPr>
              <p:nvPr/>
            </p:nvPicPr>
            <p:blipFill>
              <a:blip r:embed="rId4"/>
              <a:stretch>
                <a:fillRect/>
              </a:stretch>
            </p:blipFill>
            <p:spPr>
              <a:xfrm>
                <a:off x="4074441" y="2597844"/>
                <a:ext cx="416279" cy="442206"/>
              </a:xfrm>
              <a:prstGeom prst="rect">
                <a:avLst/>
              </a:prstGeom>
            </p:spPr>
          </p:pic>
        </p:grpSp>
        <p:grpSp>
          <p:nvGrpSpPr>
            <p:cNvPr id="15" name="Group 14">
              <a:extLst>
                <a:ext uri="{FF2B5EF4-FFF2-40B4-BE49-F238E27FC236}">
                  <a16:creationId xmlns:a16="http://schemas.microsoft.com/office/drawing/2014/main" id="{985601D8-EDBE-62D0-B8F6-D964DFEA3D7C}"/>
                </a:ext>
              </a:extLst>
            </p:cNvPr>
            <p:cNvGrpSpPr/>
            <p:nvPr/>
          </p:nvGrpSpPr>
          <p:grpSpPr>
            <a:xfrm>
              <a:off x="-1184488" y="2582625"/>
              <a:ext cx="720000" cy="720000"/>
              <a:chOff x="2146376" y="2471014"/>
              <a:chExt cx="720000" cy="720000"/>
            </a:xfrm>
          </p:grpSpPr>
          <p:sp>
            <p:nvSpPr>
              <p:cNvPr id="147" name="Oval 146">
                <a:extLst>
                  <a:ext uri="{FF2B5EF4-FFF2-40B4-BE49-F238E27FC236}">
                    <a16:creationId xmlns:a16="http://schemas.microsoft.com/office/drawing/2014/main" id="{51F6ECFF-C53D-D56E-F529-BF01630B98B1}"/>
                  </a:ext>
                </a:extLst>
              </p:cNvPr>
              <p:cNvSpPr/>
              <p:nvPr/>
            </p:nvSpPr>
            <p:spPr>
              <a:xfrm>
                <a:off x="2146376" y="2471014"/>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pic>
            <p:nvPicPr>
              <p:cNvPr id="148" name="Picture 147" descr="A white and black logo&#10;&#10;Description automatically generated with medium confidence">
                <a:extLst>
                  <a:ext uri="{FF2B5EF4-FFF2-40B4-BE49-F238E27FC236}">
                    <a16:creationId xmlns:a16="http://schemas.microsoft.com/office/drawing/2014/main" id="{0679453C-FEA5-0742-95C4-CF481146AD03}"/>
                  </a:ext>
                </a:extLst>
              </p:cNvPr>
              <p:cNvPicPr>
                <a:picLocks noChangeAspect="1"/>
              </p:cNvPicPr>
              <p:nvPr/>
            </p:nvPicPr>
            <p:blipFill>
              <a:blip r:embed="rId5">
                <a:biLevel thresh="75000"/>
              </a:blip>
              <a:stretch>
                <a:fillRect/>
              </a:stretch>
            </p:blipFill>
            <p:spPr>
              <a:xfrm>
                <a:off x="2260601" y="2595967"/>
                <a:ext cx="477520" cy="483782"/>
              </a:xfrm>
              <a:prstGeom prst="rect">
                <a:avLst/>
              </a:prstGeom>
            </p:spPr>
          </p:pic>
        </p:grpSp>
        <p:grpSp>
          <p:nvGrpSpPr>
            <p:cNvPr id="17" name="Group 16">
              <a:extLst>
                <a:ext uri="{FF2B5EF4-FFF2-40B4-BE49-F238E27FC236}">
                  <a16:creationId xmlns:a16="http://schemas.microsoft.com/office/drawing/2014/main" id="{95FFCE34-9F11-ED36-3FFC-C341EDB887F9}"/>
                </a:ext>
              </a:extLst>
            </p:cNvPr>
            <p:cNvGrpSpPr/>
            <p:nvPr/>
          </p:nvGrpSpPr>
          <p:grpSpPr>
            <a:xfrm>
              <a:off x="-2930438" y="2582625"/>
              <a:ext cx="749398" cy="720000"/>
              <a:chOff x="11031693" y="2492638"/>
              <a:chExt cx="749398" cy="720000"/>
            </a:xfrm>
          </p:grpSpPr>
          <p:sp>
            <p:nvSpPr>
              <p:cNvPr id="145" name="Oval 144">
                <a:extLst>
                  <a:ext uri="{FF2B5EF4-FFF2-40B4-BE49-F238E27FC236}">
                    <a16:creationId xmlns:a16="http://schemas.microsoft.com/office/drawing/2014/main" id="{86473C52-F1F0-2193-4FD4-C166BBFC8EA4}"/>
                  </a:ext>
                </a:extLst>
              </p:cNvPr>
              <p:cNvSpPr/>
              <p:nvPr/>
            </p:nvSpPr>
            <p:spPr>
              <a:xfrm>
                <a:off x="11031693" y="2492638"/>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pic>
            <p:nvPicPr>
              <p:cNvPr id="146" name="Picture 145" descr="A cigarette with smoke coming out of it&#10;&#10;Description automatically generated">
                <a:extLst>
                  <a:ext uri="{FF2B5EF4-FFF2-40B4-BE49-F238E27FC236}">
                    <a16:creationId xmlns:a16="http://schemas.microsoft.com/office/drawing/2014/main" id="{057C9F4F-3927-DADD-58D3-D15E77151AD5}"/>
                  </a:ext>
                </a:extLst>
              </p:cNvPr>
              <p:cNvPicPr>
                <a:picLocks noChangeAspect="1"/>
              </p:cNvPicPr>
              <p:nvPr/>
            </p:nvPicPr>
            <p:blipFill>
              <a:blip r:embed="rId6"/>
              <a:stretch>
                <a:fillRect/>
              </a:stretch>
            </p:blipFill>
            <p:spPr>
              <a:xfrm>
                <a:off x="11112298" y="2541917"/>
                <a:ext cx="668793" cy="584716"/>
              </a:xfrm>
              <a:prstGeom prst="rect">
                <a:avLst/>
              </a:prstGeom>
            </p:spPr>
          </p:pic>
        </p:grpSp>
        <p:grpSp>
          <p:nvGrpSpPr>
            <p:cNvPr id="18" name="Group 17">
              <a:extLst>
                <a:ext uri="{FF2B5EF4-FFF2-40B4-BE49-F238E27FC236}">
                  <a16:creationId xmlns:a16="http://schemas.microsoft.com/office/drawing/2014/main" id="{3D1211F1-AFD2-78D7-7CC8-DDDBE58E056A}"/>
                </a:ext>
              </a:extLst>
            </p:cNvPr>
            <p:cNvGrpSpPr/>
            <p:nvPr/>
          </p:nvGrpSpPr>
          <p:grpSpPr>
            <a:xfrm>
              <a:off x="-6378083" y="2582625"/>
              <a:ext cx="720000" cy="720000"/>
              <a:chOff x="14505459" y="2533035"/>
              <a:chExt cx="720000" cy="720000"/>
            </a:xfrm>
          </p:grpSpPr>
          <p:sp>
            <p:nvSpPr>
              <p:cNvPr id="142" name="Oval 141">
                <a:extLst>
                  <a:ext uri="{FF2B5EF4-FFF2-40B4-BE49-F238E27FC236}">
                    <a16:creationId xmlns:a16="http://schemas.microsoft.com/office/drawing/2014/main" id="{3609D2E8-649A-7638-E509-73A606E1FAE8}"/>
                  </a:ext>
                </a:extLst>
              </p:cNvPr>
              <p:cNvSpPr/>
              <p:nvPr/>
            </p:nvSpPr>
            <p:spPr>
              <a:xfrm>
                <a:off x="14505459" y="25330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44" name="TextBox 143">
                <a:extLst>
                  <a:ext uri="{FF2B5EF4-FFF2-40B4-BE49-F238E27FC236}">
                    <a16:creationId xmlns:a16="http://schemas.microsoft.com/office/drawing/2014/main" id="{2FB37843-B003-4312-6A71-20F15BC2B10D}"/>
                  </a:ext>
                </a:extLst>
              </p:cNvPr>
              <p:cNvSpPr txBox="1"/>
              <p:nvPr/>
            </p:nvSpPr>
            <p:spPr>
              <a:xfrm>
                <a:off x="14632352" y="2743995"/>
                <a:ext cx="539074" cy="369332"/>
              </a:xfrm>
              <a:prstGeom prst="rect">
                <a:avLst/>
              </a:prstGeom>
              <a:noFill/>
            </p:spPr>
            <p:txBody>
              <a:bodyPr wrap="square" rtlCol="0">
                <a:spAutoFit/>
              </a:bodyPr>
              <a:lstStyle/>
              <a:p>
                <a:r>
                  <a:rPr lang="en-US" b="1" dirty="0">
                    <a:latin typeface="Avenir Next" panose="020B0503020202020204" pitchFamily="34" charset="0"/>
                  </a:rPr>
                  <a:t>BP</a:t>
                </a:r>
              </a:p>
            </p:txBody>
          </p:sp>
        </p:grpSp>
        <p:grpSp>
          <p:nvGrpSpPr>
            <p:cNvPr id="23" name="Group 22">
              <a:extLst>
                <a:ext uri="{FF2B5EF4-FFF2-40B4-BE49-F238E27FC236}">
                  <a16:creationId xmlns:a16="http://schemas.microsoft.com/office/drawing/2014/main" id="{8A30FD41-FD8A-EAF8-E3E0-15865C64A83B}"/>
                </a:ext>
              </a:extLst>
            </p:cNvPr>
            <p:cNvGrpSpPr/>
            <p:nvPr/>
          </p:nvGrpSpPr>
          <p:grpSpPr>
            <a:xfrm>
              <a:off x="-8268305" y="2582625"/>
              <a:ext cx="893670" cy="720000"/>
              <a:chOff x="16284347" y="2533035"/>
              <a:chExt cx="893670" cy="720000"/>
            </a:xfrm>
          </p:grpSpPr>
          <p:sp>
            <p:nvSpPr>
              <p:cNvPr id="137" name="Oval 136">
                <a:extLst>
                  <a:ext uri="{FF2B5EF4-FFF2-40B4-BE49-F238E27FC236}">
                    <a16:creationId xmlns:a16="http://schemas.microsoft.com/office/drawing/2014/main" id="{89415DF4-C65F-C6ED-26B4-61FD1A23A13A}"/>
                  </a:ext>
                </a:extLst>
              </p:cNvPr>
              <p:cNvSpPr/>
              <p:nvPr/>
            </p:nvSpPr>
            <p:spPr>
              <a:xfrm>
                <a:off x="16333082" y="25330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38" name="TextBox 137">
                <a:extLst>
                  <a:ext uri="{FF2B5EF4-FFF2-40B4-BE49-F238E27FC236}">
                    <a16:creationId xmlns:a16="http://schemas.microsoft.com/office/drawing/2014/main" id="{C3483A1B-223D-17E9-5BBD-E70CEB331582}"/>
                  </a:ext>
                </a:extLst>
              </p:cNvPr>
              <p:cNvSpPr txBox="1"/>
              <p:nvPr/>
            </p:nvSpPr>
            <p:spPr>
              <a:xfrm>
                <a:off x="16284347" y="2744153"/>
                <a:ext cx="893670" cy="307777"/>
              </a:xfrm>
              <a:prstGeom prst="rect">
                <a:avLst/>
              </a:prstGeom>
              <a:noFill/>
            </p:spPr>
            <p:txBody>
              <a:bodyPr wrap="square" rtlCol="0">
                <a:spAutoFit/>
              </a:bodyPr>
              <a:lstStyle/>
              <a:p>
                <a:r>
                  <a:rPr lang="en-US" sz="1400" b="1" dirty="0">
                    <a:latin typeface="Avenir Next" panose="020B0503020202020204" pitchFamily="34" charset="0"/>
                  </a:rPr>
                  <a:t>STROKE</a:t>
                </a:r>
              </a:p>
            </p:txBody>
          </p:sp>
        </p:grpSp>
        <p:grpSp>
          <p:nvGrpSpPr>
            <p:cNvPr id="58" name="Group 57">
              <a:extLst>
                <a:ext uri="{FF2B5EF4-FFF2-40B4-BE49-F238E27FC236}">
                  <a16:creationId xmlns:a16="http://schemas.microsoft.com/office/drawing/2014/main" id="{7292193D-CCDD-4BE4-BCB4-48497EF23C35}"/>
                </a:ext>
              </a:extLst>
            </p:cNvPr>
            <p:cNvGrpSpPr/>
            <p:nvPr/>
          </p:nvGrpSpPr>
          <p:grpSpPr>
            <a:xfrm>
              <a:off x="-11872133" y="2582625"/>
              <a:ext cx="890724" cy="720000"/>
              <a:chOff x="14572256" y="2546398"/>
              <a:chExt cx="890724" cy="720000"/>
            </a:xfrm>
          </p:grpSpPr>
          <p:sp>
            <p:nvSpPr>
              <p:cNvPr id="135" name="Oval 134">
                <a:extLst>
                  <a:ext uri="{FF2B5EF4-FFF2-40B4-BE49-F238E27FC236}">
                    <a16:creationId xmlns:a16="http://schemas.microsoft.com/office/drawing/2014/main" id="{3DBBFD11-CE74-BD85-6541-39E3388128A8}"/>
                  </a:ext>
                </a:extLst>
              </p:cNvPr>
              <p:cNvSpPr/>
              <p:nvPr/>
            </p:nvSpPr>
            <p:spPr>
              <a:xfrm>
                <a:off x="14642072" y="2546398"/>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36" name="TextBox 135">
                <a:extLst>
                  <a:ext uri="{FF2B5EF4-FFF2-40B4-BE49-F238E27FC236}">
                    <a16:creationId xmlns:a16="http://schemas.microsoft.com/office/drawing/2014/main" id="{22C6ABAE-B4E2-5B9E-053D-1030191EA11D}"/>
                  </a:ext>
                </a:extLst>
              </p:cNvPr>
              <p:cNvSpPr txBox="1"/>
              <p:nvPr/>
            </p:nvSpPr>
            <p:spPr>
              <a:xfrm>
                <a:off x="14572256" y="2772519"/>
                <a:ext cx="890724" cy="292388"/>
              </a:xfrm>
              <a:prstGeom prst="rect">
                <a:avLst/>
              </a:prstGeom>
              <a:noFill/>
            </p:spPr>
            <p:txBody>
              <a:bodyPr wrap="square" rtlCol="0">
                <a:spAutoFit/>
              </a:bodyPr>
              <a:lstStyle/>
              <a:p>
                <a:r>
                  <a:rPr lang="en-US" sz="1300" dirty="0">
                    <a:latin typeface="Avenir Next" panose="020B0503020202020204" pitchFamily="34" charset="0"/>
                  </a:rPr>
                  <a:t>Diabetes</a:t>
                </a:r>
              </a:p>
            </p:txBody>
          </p:sp>
        </p:grpSp>
        <p:grpSp>
          <p:nvGrpSpPr>
            <p:cNvPr id="59" name="Group 58">
              <a:extLst>
                <a:ext uri="{FF2B5EF4-FFF2-40B4-BE49-F238E27FC236}">
                  <a16:creationId xmlns:a16="http://schemas.microsoft.com/office/drawing/2014/main" id="{D5096E78-2C8A-24C7-E1BB-B74C622ADF35}"/>
                </a:ext>
              </a:extLst>
            </p:cNvPr>
            <p:cNvGrpSpPr/>
            <p:nvPr/>
          </p:nvGrpSpPr>
          <p:grpSpPr>
            <a:xfrm>
              <a:off x="-9984857" y="2582625"/>
              <a:ext cx="720000" cy="720000"/>
              <a:chOff x="14642072" y="2546398"/>
              <a:chExt cx="720000" cy="720000"/>
            </a:xfrm>
          </p:grpSpPr>
          <p:sp>
            <p:nvSpPr>
              <p:cNvPr id="128" name="Oval 127">
                <a:extLst>
                  <a:ext uri="{FF2B5EF4-FFF2-40B4-BE49-F238E27FC236}">
                    <a16:creationId xmlns:a16="http://schemas.microsoft.com/office/drawing/2014/main" id="{C1DDAAD0-9C4F-D51B-DC61-9A8139FB1AD9}"/>
                  </a:ext>
                </a:extLst>
              </p:cNvPr>
              <p:cNvSpPr/>
              <p:nvPr/>
            </p:nvSpPr>
            <p:spPr>
              <a:xfrm>
                <a:off x="14642072" y="2546398"/>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29" name="TextBox 128">
                <a:extLst>
                  <a:ext uri="{FF2B5EF4-FFF2-40B4-BE49-F238E27FC236}">
                    <a16:creationId xmlns:a16="http://schemas.microsoft.com/office/drawing/2014/main" id="{272D2DAC-FA32-8CEF-A2D0-915D62351EC0}"/>
                  </a:ext>
                </a:extLst>
              </p:cNvPr>
              <p:cNvSpPr txBox="1"/>
              <p:nvPr/>
            </p:nvSpPr>
            <p:spPr>
              <a:xfrm>
                <a:off x="14733289" y="2795174"/>
                <a:ext cx="618052" cy="323165"/>
              </a:xfrm>
              <a:prstGeom prst="rect">
                <a:avLst/>
              </a:prstGeom>
              <a:noFill/>
            </p:spPr>
            <p:txBody>
              <a:bodyPr wrap="square" rtlCol="0">
                <a:spAutoFit/>
              </a:bodyPr>
              <a:lstStyle/>
              <a:p>
                <a:r>
                  <a:rPr lang="en-US" sz="1500" b="1" dirty="0">
                    <a:latin typeface="Avenir Next" panose="020B0503020202020204" pitchFamily="34" charset="0"/>
                  </a:rPr>
                  <a:t>HYP</a:t>
                </a:r>
              </a:p>
            </p:txBody>
          </p:sp>
        </p:grpSp>
        <p:grpSp>
          <p:nvGrpSpPr>
            <p:cNvPr id="60" name="Group 59">
              <a:extLst>
                <a:ext uri="{FF2B5EF4-FFF2-40B4-BE49-F238E27FC236}">
                  <a16:creationId xmlns:a16="http://schemas.microsoft.com/office/drawing/2014/main" id="{43A757DC-F7E9-35BC-1C50-4AA09B4E1660}"/>
                </a:ext>
              </a:extLst>
            </p:cNvPr>
            <p:cNvGrpSpPr/>
            <p:nvPr/>
          </p:nvGrpSpPr>
          <p:grpSpPr>
            <a:xfrm>
              <a:off x="-13588685" y="2582625"/>
              <a:ext cx="720000" cy="720000"/>
              <a:chOff x="14642072" y="2546398"/>
              <a:chExt cx="720000" cy="720000"/>
            </a:xfrm>
          </p:grpSpPr>
          <p:sp>
            <p:nvSpPr>
              <p:cNvPr id="123" name="Oval 122">
                <a:extLst>
                  <a:ext uri="{FF2B5EF4-FFF2-40B4-BE49-F238E27FC236}">
                    <a16:creationId xmlns:a16="http://schemas.microsoft.com/office/drawing/2014/main" id="{BFFE9276-3D91-DC70-16AD-2D8970D8FB9A}"/>
                  </a:ext>
                </a:extLst>
              </p:cNvPr>
              <p:cNvSpPr/>
              <p:nvPr/>
            </p:nvSpPr>
            <p:spPr>
              <a:xfrm>
                <a:off x="14642072" y="2546398"/>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27" name="TextBox 126">
                <a:extLst>
                  <a:ext uri="{FF2B5EF4-FFF2-40B4-BE49-F238E27FC236}">
                    <a16:creationId xmlns:a16="http://schemas.microsoft.com/office/drawing/2014/main" id="{A040C48C-27B8-043E-10C1-7DEEEDE8FD49}"/>
                  </a:ext>
                </a:extLst>
              </p:cNvPr>
              <p:cNvSpPr txBox="1"/>
              <p:nvPr/>
            </p:nvSpPr>
            <p:spPr>
              <a:xfrm>
                <a:off x="14719759" y="2777518"/>
                <a:ext cx="613097" cy="292388"/>
              </a:xfrm>
              <a:prstGeom prst="rect">
                <a:avLst/>
              </a:prstGeom>
              <a:noFill/>
            </p:spPr>
            <p:txBody>
              <a:bodyPr wrap="square" rtlCol="0">
                <a:spAutoFit/>
              </a:bodyPr>
              <a:lstStyle/>
              <a:p>
                <a:r>
                  <a:rPr lang="en-US" sz="1300" b="1" dirty="0">
                    <a:latin typeface="Avenir Next" panose="020B0503020202020204" pitchFamily="34" charset="0"/>
                  </a:rPr>
                  <a:t>Chol.</a:t>
                </a:r>
              </a:p>
            </p:txBody>
          </p:sp>
        </p:grpSp>
        <p:grpSp>
          <p:nvGrpSpPr>
            <p:cNvPr id="90" name="Group 89">
              <a:extLst>
                <a:ext uri="{FF2B5EF4-FFF2-40B4-BE49-F238E27FC236}">
                  <a16:creationId xmlns:a16="http://schemas.microsoft.com/office/drawing/2014/main" id="{5973F9BC-3FA1-D0F4-96D3-302E1B80F507}"/>
                </a:ext>
              </a:extLst>
            </p:cNvPr>
            <p:cNvGrpSpPr/>
            <p:nvPr/>
          </p:nvGrpSpPr>
          <p:grpSpPr>
            <a:xfrm>
              <a:off x="-17264309" y="2582625"/>
              <a:ext cx="879474" cy="720000"/>
              <a:chOff x="25375513" y="2459896"/>
              <a:chExt cx="879474" cy="720000"/>
            </a:xfrm>
          </p:grpSpPr>
          <p:sp>
            <p:nvSpPr>
              <p:cNvPr id="121" name="Oval 120">
                <a:extLst>
                  <a:ext uri="{FF2B5EF4-FFF2-40B4-BE49-F238E27FC236}">
                    <a16:creationId xmlns:a16="http://schemas.microsoft.com/office/drawing/2014/main" id="{BBC923B1-C66B-5884-D443-10D8651360F1}"/>
                  </a:ext>
                </a:extLst>
              </p:cNvPr>
              <p:cNvSpPr/>
              <p:nvPr/>
            </p:nvSpPr>
            <p:spPr>
              <a:xfrm>
                <a:off x="25375513" y="2459896"/>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22" name="TextBox 121">
                <a:extLst>
                  <a:ext uri="{FF2B5EF4-FFF2-40B4-BE49-F238E27FC236}">
                    <a16:creationId xmlns:a16="http://schemas.microsoft.com/office/drawing/2014/main" id="{391D4546-11EC-5F1D-0A84-565DD2B3F72C}"/>
                  </a:ext>
                </a:extLst>
              </p:cNvPr>
              <p:cNvSpPr txBox="1"/>
              <p:nvPr/>
            </p:nvSpPr>
            <p:spPr>
              <a:xfrm>
                <a:off x="25454009" y="2643372"/>
                <a:ext cx="800978" cy="478144"/>
              </a:xfrm>
              <a:prstGeom prst="rect">
                <a:avLst/>
              </a:prstGeom>
              <a:noFill/>
            </p:spPr>
            <p:txBody>
              <a:bodyPr wrap="square" tIns="46800" rtlCol="0">
                <a:spAutoFit/>
              </a:bodyPr>
              <a:lstStyle/>
              <a:p>
                <a:r>
                  <a:rPr lang="en-US" sz="1300" b="1" dirty="0">
                    <a:latin typeface="Avenir Next" panose="020B0503020202020204" pitchFamily="34" charset="0"/>
                  </a:rPr>
                  <a:t>DIAS </a:t>
                </a:r>
                <a:r>
                  <a:rPr lang="en-US" sz="1200" dirty="0">
                    <a:latin typeface="Avenir Next" panose="020B0503020202020204" pitchFamily="34" charset="0"/>
                  </a:rPr>
                  <a:t>BP</a:t>
                </a:r>
              </a:p>
            </p:txBody>
          </p:sp>
        </p:grpSp>
        <p:grpSp>
          <p:nvGrpSpPr>
            <p:cNvPr id="93" name="Group 92">
              <a:extLst>
                <a:ext uri="{FF2B5EF4-FFF2-40B4-BE49-F238E27FC236}">
                  <a16:creationId xmlns:a16="http://schemas.microsoft.com/office/drawing/2014/main" id="{4F46CBCE-8CE9-54B9-B7D8-7A83E8686FE3}"/>
                </a:ext>
              </a:extLst>
            </p:cNvPr>
            <p:cNvGrpSpPr/>
            <p:nvPr/>
          </p:nvGrpSpPr>
          <p:grpSpPr>
            <a:xfrm>
              <a:off x="-18980861" y="2582625"/>
              <a:ext cx="720000" cy="720000"/>
              <a:chOff x="27150973" y="2497996"/>
              <a:chExt cx="720000" cy="720000"/>
            </a:xfrm>
          </p:grpSpPr>
          <p:sp>
            <p:nvSpPr>
              <p:cNvPr id="119" name="Oval 118">
                <a:extLst>
                  <a:ext uri="{FF2B5EF4-FFF2-40B4-BE49-F238E27FC236}">
                    <a16:creationId xmlns:a16="http://schemas.microsoft.com/office/drawing/2014/main" id="{71863504-488A-A4F1-E8F9-69A6C4D13B12}"/>
                  </a:ext>
                </a:extLst>
              </p:cNvPr>
              <p:cNvSpPr/>
              <p:nvPr/>
            </p:nvSpPr>
            <p:spPr>
              <a:xfrm>
                <a:off x="27150973" y="2497996"/>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20" name="TextBox 119">
                <a:extLst>
                  <a:ext uri="{FF2B5EF4-FFF2-40B4-BE49-F238E27FC236}">
                    <a16:creationId xmlns:a16="http://schemas.microsoft.com/office/drawing/2014/main" id="{48B75EFA-08E0-72EC-7A41-96508A823A79}"/>
                  </a:ext>
                </a:extLst>
              </p:cNvPr>
              <p:cNvSpPr txBox="1"/>
              <p:nvPr/>
            </p:nvSpPr>
            <p:spPr>
              <a:xfrm>
                <a:off x="27271579" y="2711802"/>
                <a:ext cx="580124" cy="292388"/>
              </a:xfrm>
              <a:prstGeom prst="rect">
                <a:avLst/>
              </a:prstGeom>
              <a:noFill/>
            </p:spPr>
            <p:txBody>
              <a:bodyPr wrap="square" rtlCol="0">
                <a:spAutoFit/>
              </a:bodyPr>
              <a:lstStyle/>
              <a:p>
                <a:r>
                  <a:rPr lang="en-US" sz="1300" b="1" dirty="0">
                    <a:latin typeface="Avenir Next" panose="020B0503020202020204" pitchFamily="34" charset="0"/>
                  </a:rPr>
                  <a:t>BMI</a:t>
                </a:r>
              </a:p>
            </p:txBody>
          </p:sp>
        </p:grpSp>
        <p:grpSp>
          <p:nvGrpSpPr>
            <p:cNvPr id="96" name="Group 95">
              <a:extLst>
                <a:ext uri="{FF2B5EF4-FFF2-40B4-BE49-F238E27FC236}">
                  <a16:creationId xmlns:a16="http://schemas.microsoft.com/office/drawing/2014/main" id="{3A9093B3-36BE-57A9-3C75-2E38CF657B06}"/>
                </a:ext>
              </a:extLst>
            </p:cNvPr>
            <p:cNvGrpSpPr/>
            <p:nvPr/>
          </p:nvGrpSpPr>
          <p:grpSpPr>
            <a:xfrm>
              <a:off x="-22841423" y="2582625"/>
              <a:ext cx="827171" cy="720000"/>
              <a:chOff x="30510078" y="2469535"/>
              <a:chExt cx="827171" cy="720000"/>
            </a:xfrm>
          </p:grpSpPr>
          <p:sp>
            <p:nvSpPr>
              <p:cNvPr id="115" name="Oval 114">
                <a:extLst>
                  <a:ext uri="{FF2B5EF4-FFF2-40B4-BE49-F238E27FC236}">
                    <a16:creationId xmlns:a16="http://schemas.microsoft.com/office/drawing/2014/main" id="{08BEE699-048A-7C4E-2279-6D937559A6EF}"/>
                  </a:ext>
                </a:extLst>
              </p:cNvPr>
              <p:cNvSpPr/>
              <p:nvPr/>
            </p:nvSpPr>
            <p:spPr>
              <a:xfrm>
                <a:off x="30563663" y="24695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16" name="TextBox 115">
                <a:extLst>
                  <a:ext uri="{FF2B5EF4-FFF2-40B4-BE49-F238E27FC236}">
                    <a16:creationId xmlns:a16="http://schemas.microsoft.com/office/drawing/2014/main" id="{2558610E-F548-ADEA-FA38-E50EE001EF67}"/>
                  </a:ext>
                </a:extLst>
              </p:cNvPr>
              <p:cNvSpPr txBox="1"/>
              <p:nvPr/>
            </p:nvSpPr>
            <p:spPr>
              <a:xfrm>
                <a:off x="30510078" y="2683341"/>
                <a:ext cx="827171" cy="292388"/>
              </a:xfrm>
              <a:prstGeom prst="rect">
                <a:avLst/>
              </a:prstGeom>
              <a:noFill/>
            </p:spPr>
            <p:txBody>
              <a:bodyPr wrap="square" rtlCol="0">
                <a:spAutoFit/>
              </a:bodyPr>
              <a:lstStyle/>
              <a:p>
                <a:r>
                  <a:rPr lang="en-US" sz="1300" b="1" dirty="0">
                    <a:latin typeface="Avenir Next" panose="020B0503020202020204" pitchFamily="34" charset="0"/>
                  </a:rPr>
                  <a:t>Glucose</a:t>
                </a:r>
              </a:p>
            </p:txBody>
          </p:sp>
        </p:grpSp>
        <p:grpSp>
          <p:nvGrpSpPr>
            <p:cNvPr id="98" name="Group 97">
              <a:extLst>
                <a:ext uri="{FF2B5EF4-FFF2-40B4-BE49-F238E27FC236}">
                  <a16:creationId xmlns:a16="http://schemas.microsoft.com/office/drawing/2014/main" id="{2E39250A-5CC4-72CD-9394-6944D7A3A90F}"/>
                </a:ext>
              </a:extLst>
            </p:cNvPr>
            <p:cNvGrpSpPr/>
            <p:nvPr/>
          </p:nvGrpSpPr>
          <p:grpSpPr>
            <a:xfrm>
              <a:off x="-21017700" y="2582625"/>
              <a:ext cx="1040287" cy="720000"/>
              <a:chOff x="30563663" y="2469535"/>
              <a:chExt cx="1040287" cy="720000"/>
            </a:xfrm>
          </p:grpSpPr>
          <p:sp>
            <p:nvSpPr>
              <p:cNvPr id="113" name="Oval 112">
                <a:extLst>
                  <a:ext uri="{FF2B5EF4-FFF2-40B4-BE49-F238E27FC236}">
                    <a16:creationId xmlns:a16="http://schemas.microsoft.com/office/drawing/2014/main" id="{2001FA2C-AA04-1673-7528-3B5215AF82DF}"/>
                  </a:ext>
                </a:extLst>
              </p:cNvPr>
              <p:cNvSpPr/>
              <p:nvPr/>
            </p:nvSpPr>
            <p:spPr>
              <a:xfrm>
                <a:off x="30563663" y="24695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14" name="TextBox 113">
                <a:extLst>
                  <a:ext uri="{FF2B5EF4-FFF2-40B4-BE49-F238E27FC236}">
                    <a16:creationId xmlns:a16="http://schemas.microsoft.com/office/drawing/2014/main" id="{675D9F2E-69A6-03DB-3D56-05A023AC58E1}"/>
                  </a:ext>
                </a:extLst>
              </p:cNvPr>
              <p:cNvSpPr txBox="1"/>
              <p:nvPr/>
            </p:nvSpPr>
            <p:spPr>
              <a:xfrm>
                <a:off x="30630728" y="2619841"/>
                <a:ext cx="973222" cy="492443"/>
              </a:xfrm>
              <a:prstGeom prst="rect">
                <a:avLst/>
              </a:prstGeom>
              <a:noFill/>
            </p:spPr>
            <p:txBody>
              <a:bodyPr wrap="square" rtlCol="0">
                <a:spAutoFit/>
              </a:bodyPr>
              <a:lstStyle/>
              <a:p>
                <a:r>
                  <a:rPr lang="en-US" sz="1300" b="1" dirty="0">
                    <a:latin typeface="Avenir Next" panose="020B0503020202020204" pitchFamily="34" charset="0"/>
                  </a:rPr>
                  <a:t>Heart </a:t>
                </a:r>
              </a:p>
              <a:p>
                <a:r>
                  <a:rPr lang="en-US" sz="1300" dirty="0">
                    <a:latin typeface="Avenir Next" panose="020B0503020202020204" pitchFamily="34" charset="0"/>
                  </a:rPr>
                  <a:t>Rate</a:t>
                </a:r>
              </a:p>
            </p:txBody>
          </p:sp>
        </p:grpSp>
        <p:grpSp>
          <p:nvGrpSpPr>
            <p:cNvPr id="100" name="Group 99">
              <a:extLst>
                <a:ext uri="{FF2B5EF4-FFF2-40B4-BE49-F238E27FC236}">
                  <a16:creationId xmlns:a16="http://schemas.microsoft.com/office/drawing/2014/main" id="{AE925208-3C27-5429-65BD-1E91A11BF4B0}"/>
                </a:ext>
              </a:extLst>
            </p:cNvPr>
            <p:cNvGrpSpPr/>
            <p:nvPr/>
          </p:nvGrpSpPr>
          <p:grpSpPr>
            <a:xfrm>
              <a:off x="-4661531" y="2582625"/>
              <a:ext cx="734541" cy="720000"/>
              <a:chOff x="12759209" y="2545735"/>
              <a:chExt cx="734541" cy="720000"/>
            </a:xfrm>
          </p:grpSpPr>
          <p:sp>
            <p:nvSpPr>
              <p:cNvPr id="105" name="Oval 104">
                <a:extLst>
                  <a:ext uri="{FF2B5EF4-FFF2-40B4-BE49-F238E27FC236}">
                    <a16:creationId xmlns:a16="http://schemas.microsoft.com/office/drawing/2014/main" id="{FDA8712B-9F23-88F3-4D97-CEC0BE5B649C}"/>
                  </a:ext>
                </a:extLst>
              </p:cNvPr>
              <p:cNvSpPr/>
              <p:nvPr/>
            </p:nvSpPr>
            <p:spPr>
              <a:xfrm>
                <a:off x="12759209" y="25457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06" name="TextBox 105">
                <a:extLst>
                  <a:ext uri="{FF2B5EF4-FFF2-40B4-BE49-F238E27FC236}">
                    <a16:creationId xmlns:a16="http://schemas.microsoft.com/office/drawing/2014/main" id="{AAFF1E84-B644-DA69-F601-31CE2D334533}"/>
                  </a:ext>
                </a:extLst>
              </p:cNvPr>
              <p:cNvSpPr txBox="1"/>
              <p:nvPr/>
            </p:nvSpPr>
            <p:spPr>
              <a:xfrm>
                <a:off x="12822602" y="2704233"/>
                <a:ext cx="671148" cy="292388"/>
              </a:xfrm>
              <a:prstGeom prst="rect">
                <a:avLst/>
              </a:prstGeom>
              <a:noFill/>
            </p:spPr>
            <p:txBody>
              <a:bodyPr wrap="square" rtlCol="0">
                <a:spAutoFit/>
              </a:bodyPr>
              <a:lstStyle/>
              <a:p>
                <a:r>
                  <a:rPr lang="en-US" sz="1300" b="1" dirty="0">
                    <a:latin typeface="Avenir Next" panose="020B0503020202020204" pitchFamily="34" charset="0"/>
                  </a:rPr>
                  <a:t>No. of</a:t>
                </a:r>
                <a:endParaRPr lang="en-US" sz="1300" dirty="0">
                  <a:latin typeface="Avenir Next" panose="020B0503020202020204" pitchFamily="34" charset="0"/>
                </a:endParaRPr>
              </a:p>
            </p:txBody>
          </p:sp>
          <p:sp>
            <p:nvSpPr>
              <p:cNvPr id="107" name="TextBox 106">
                <a:extLst>
                  <a:ext uri="{FF2B5EF4-FFF2-40B4-BE49-F238E27FC236}">
                    <a16:creationId xmlns:a16="http://schemas.microsoft.com/office/drawing/2014/main" id="{95D9FD83-C7E7-EFD0-40E5-3AB24D695AAE}"/>
                  </a:ext>
                </a:extLst>
              </p:cNvPr>
              <p:cNvSpPr txBox="1"/>
              <p:nvPr/>
            </p:nvSpPr>
            <p:spPr>
              <a:xfrm>
                <a:off x="12828951" y="2850283"/>
                <a:ext cx="635913" cy="292388"/>
              </a:xfrm>
              <a:prstGeom prst="rect">
                <a:avLst/>
              </a:prstGeom>
              <a:noFill/>
            </p:spPr>
            <p:txBody>
              <a:bodyPr wrap="square" rtlCol="0">
                <a:spAutoFit/>
              </a:bodyPr>
              <a:lstStyle/>
              <a:p>
                <a:r>
                  <a:rPr lang="en-US" sz="1300" dirty="0">
                    <a:latin typeface="Avenir Next" panose="020B0503020202020204" pitchFamily="34" charset="0"/>
                  </a:rPr>
                  <a:t>Cigs</a:t>
                </a:r>
              </a:p>
            </p:txBody>
          </p:sp>
        </p:grpSp>
        <p:grpSp>
          <p:nvGrpSpPr>
            <p:cNvPr id="167" name="Group 166">
              <a:extLst>
                <a:ext uri="{FF2B5EF4-FFF2-40B4-BE49-F238E27FC236}">
                  <a16:creationId xmlns:a16="http://schemas.microsoft.com/office/drawing/2014/main" id="{DA970D25-AA7E-9014-3976-FF9B48D80533}"/>
                </a:ext>
              </a:extLst>
            </p:cNvPr>
            <p:cNvGrpSpPr/>
            <p:nvPr/>
          </p:nvGrpSpPr>
          <p:grpSpPr>
            <a:xfrm>
              <a:off x="-15388283" y="2582625"/>
              <a:ext cx="803046" cy="720000"/>
              <a:chOff x="25387620" y="2459896"/>
              <a:chExt cx="803046" cy="720000"/>
            </a:xfrm>
          </p:grpSpPr>
          <p:sp>
            <p:nvSpPr>
              <p:cNvPr id="168" name="Oval 167">
                <a:extLst>
                  <a:ext uri="{FF2B5EF4-FFF2-40B4-BE49-F238E27FC236}">
                    <a16:creationId xmlns:a16="http://schemas.microsoft.com/office/drawing/2014/main" id="{D20E0C3A-19D7-E3AE-2820-EBDF62C59D0E}"/>
                  </a:ext>
                </a:extLst>
              </p:cNvPr>
              <p:cNvSpPr/>
              <p:nvPr/>
            </p:nvSpPr>
            <p:spPr>
              <a:xfrm>
                <a:off x="25387620" y="2459896"/>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69" name="TextBox 168">
                <a:extLst>
                  <a:ext uri="{FF2B5EF4-FFF2-40B4-BE49-F238E27FC236}">
                    <a16:creationId xmlns:a16="http://schemas.microsoft.com/office/drawing/2014/main" id="{DA5D4E5F-F8B5-FF2C-A4D4-EE7F25387E91}"/>
                  </a:ext>
                </a:extLst>
              </p:cNvPr>
              <p:cNvSpPr txBox="1"/>
              <p:nvPr/>
            </p:nvSpPr>
            <p:spPr>
              <a:xfrm>
                <a:off x="25502646" y="2656130"/>
                <a:ext cx="688020" cy="478144"/>
              </a:xfrm>
              <a:prstGeom prst="rect">
                <a:avLst/>
              </a:prstGeom>
              <a:noFill/>
            </p:spPr>
            <p:txBody>
              <a:bodyPr wrap="square" tIns="46800" rtlCol="0">
                <a:spAutoFit/>
              </a:bodyPr>
              <a:lstStyle/>
              <a:p>
                <a:r>
                  <a:rPr lang="en-US" sz="1300" b="1" dirty="0">
                    <a:latin typeface="Avenir Next" panose="020B0503020202020204" pitchFamily="34" charset="0"/>
                  </a:rPr>
                  <a:t>SYS </a:t>
                </a:r>
                <a:r>
                  <a:rPr lang="en-US" sz="1200" dirty="0">
                    <a:latin typeface="Avenir Next" panose="020B0503020202020204" pitchFamily="34" charset="0"/>
                  </a:rPr>
                  <a:t>BP</a:t>
                </a:r>
              </a:p>
            </p:txBody>
          </p:sp>
        </p:grpSp>
        <p:grpSp>
          <p:nvGrpSpPr>
            <p:cNvPr id="177" name="Group 176">
              <a:extLst>
                <a:ext uri="{FF2B5EF4-FFF2-40B4-BE49-F238E27FC236}">
                  <a16:creationId xmlns:a16="http://schemas.microsoft.com/office/drawing/2014/main" id="{2306DECF-D8E5-0B82-D6AE-DE59AECE21C9}"/>
                </a:ext>
              </a:extLst>
            </p:cNvPr>
            <p:cNvGrpSpPr/>
            <p:nvPr/>
          </p:nvGrpSpPr>
          <p:grpSpPr>
            <a:xfrm>
              <a:off x="9247203" y="2582625"/>
              <a:ext cx="827171" cy="720000"/>
              <a:chOff x="30510078" y="2469535"/>
              <a:chExt cx="827171" cy="720000"/>
            </a:xfrm>
          </p:grpSpPr>
          <p:sp>
            <p:nvSpPr>
              <p:cNvPr id="178" name="Oval 177">
                <a:extLst>
                  <a:ext uri="{FF2B5EF4-FFF2-40B4-BE49-F238E27FC236}">
                    <a16:creationId xmlns:a16="http://schemas.microsoft.com/office/drawing/2014/main" id="{161A65DB-2A8C-5A7C-3AA9-AEF480F6A28D}"/>
                  </a:ext>
                </a:extLst>
              </p:cNvPr>
              <p:cNvSpPr/>
              <p:nvPr/>
            </p:nvSpPr>
            <p:spPr>
              <a:xfrm>
                <a:off x="30563663" y="24695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79" name="TextBox 178">
                <a:extLst>
                  <a:ext uri="{FF2B5EF4-FFF2-40B4-BE49-F238E27FC236}">
                    <a16:creationId xmlns:a16="http://schemas.microsoft.com/office/drawing/2014/main" id="{AF1889E8-DB21-0D34-5286-C3FA45FB1712}"/>
                  </a:ext>
                </a:extLst>
              </p:cNvPr>
              <p:cNvSpPr txBox="1"/>
              <p:nvPr/>
            </p:nvSpPr>
            <p:spPr>
              <a:xfrm>
                <a:off x="30510078" y="2683341"/>
                <a:ext cx="827171" cy="292388"/>
              </a:xfrm>
              <a:prstGeom prst="rect">
                <a:avLst/>
              </a:prstGeom>
              <a:noFill/>
            </p:spPr>
            <p:txBody>
              <a:bodyPr wrap="square" rtlCol="0">
                <a:spAutoFit/>
              </a:bodyPr>
              <a:lstStyle/>
              <a:p>
                <a:r>
                  <a:rPr lang="en-US" sz="1300" b="1" dirty="0">
                    <a:latin typeface="Avenir Next" panose="020B0503020202020204" pitchFamily="34" charset="0"/>
                  </a:rPr>
                  <a:t>Glucose</a:t>
                </a:r>
              </a:p>
            </p:txBody>
          </p:sp>
        </p:grpSp>
        <p:grpSp>
          <p:nvGrpSpPr>
            <p:cNvPr id="180" name="Group 179">
              <a:extLst>
                <a:ext uri="{FF2B5EF4-FFF2-40B4-BE49-F238E27FC236}">
                  <a16:creationId xmlns:a16="http://schemas.microsoft.com/office/drawing/2014/main" id="{0385F152-18FD-6493-F5B8-F5AC11B47460}"/>
                </a:ext>
              </a:extLst>
            </p:cNvPr>
            <p:cNvGrpSpPr/>
            <p:nvPr/>
          </p:nvGrpSpPr>
          <p:grpSpPr>
            <a:xfrm>
              <a:off x="11070926" y="2582625"/>
              <a:ext cx="1040287" cy="720000"/>
              <a:chOff x="30563663" y="2469535"/>
              <a:chExt cx="1040287" cy="720000"/>
            </a:xfrm>
          </p:grpSpPr>
          <p:sp>
            <p:nvSpPr>
              <p:cNvPr id="181" name="Oval 180">
                <a:extLst>
                  <a:ext uri="{FF2B5EF4-FFF2-40B4-BE49-F238E27FC236}">
                    <a16:creationId xmlns:a16="http://schemas.microsoft.com/office/drawing/2014/main" id="{FEEBD6B5-99C7-CC11-C13D-E3C5F8B5DB88}"/>
                  </a:ext>
                </a:extLst>
              </p:cNvPr>
              <p:cNvSpPr/>
              <p:nvPr/>
            </p:nvSpPr>
            <p:spPr>
              <a:xfrm>
                <a:off x="30563663" y="24695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82" name="TextBox 181">
                <a:extLst>
                  <a:ext uri="{FF2B5EF4-FFF2-40B4-BE49-F238E27FC236}">
                    <a16:creationId xmlns:a16="http://schemas.microsoft.com/office/drawing/2014/main" id="{2C523CD7-0547-2C7A-4DE8-57DB985F60DF}"/>
                  </a:ext>
                </a:extLst>
              </p:cNvPr>
              <p:cNvSpPr txBox="1"/>
              <p:nvPr/>
            </p:nvSpPr>
            <p:spPr>
              <a:xfrm>
                <a:off x="30630728" y="2619841"/>
                <a:ext cx="973222" cy="492443"/>
              </a:xfrm>
              <a:prstGeom prst="rect">
                <a:avLst/>
              </a:prstGeom>
              <a:noFill/>
            </p:spPr>
            <p:txBody>
              <a:bodyPr wrap="square" rtlCol="0">
                <a:spAutoFit/>
              </a:bodyPr>
              <a:lstStyle/>
              <a:p>
                <a:r>
                  <a:rPr lang="en-US" sz="1300" b="1" dirty="0">
                    <a:latin typeface="Avenir Next" panose="020B0503020202020204" pitchFamily="34" charset="0"/>
                  </a:rPr>
                  <a:t>Heart </a:t>
                </a:r>
              </a:p>
              <a:p>
                <a:r>
                  <a:rPr lang="en-US" sz="1300" dirty="0">
                    <a:latin typeface="Avenir Next" panose="020B0503020202020204" pitchFamily="34" charset="0"/>
                  </a:rPr>
                  <a:t>Rate</a:t>
                </a:r>
              </a:p>
            </p:txBody>
          </p:sp>
        </p:grpSp>
        <p:grpSp>
          <p:nvGrpSpPr>
            <p:cNvPr id="183" name="Group 182">
              <a:extLst>
                <a:ext uri="{FF2B5EF4-FFF2-40B4-BE49-F238E27FC236}">
                  <a16:creationId xmlns:a16="http://schemas.microsoft.com/office/drawing/2014/main" id="{1CAA457A-8535-E5A8-BD43-C5FDB700B07C}"/>
                </a:ext>
              </a:extLst>
            </p:cNvPr>
            <p:cNvGrpSpPr/>
            <p:nvPr/>
          </p:nvGrpSpPr>
          <p:grpSpPr>
            <a:xfrm>
              <a:off x="14824311" y="2582625"/>
              <a:ext cx="879474" cy="720000"/>
              <a:chOff x="25375513" y="2459896"/>
              <a:chExt cx="879474" cy="720000"/>
            </a:xfrm>
          </p:grpSpPr>
          <p:sp>
            <p:nvSpPr>
              <p:cNvPr id="184" name="Oval 183">
                <a:extLst>
                  <a:ext uri="{FF2B5EF4-FFF2-40B4-BE49-F238E27FC236}">
                    <a16:creationId xmlns:a16="http://schemas.microsoft.com/office/drawing/2014/main" id="{B45C954B-F39C-A460-1A26-F8C9E05E07D7}"/>
                  </a:ext>
                </a:extLst>
              </p:cNvPr>
              <p:cNvSpPr/>
              <p:nvPr/>
            </p:nvSpPr>
            <p:spPr>
              <a:xfrm>
                <a:off x="25375513" y="2459896"/>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85" name="TextBox 184">
                <a:extLst>
                  <a:ext uri="{FF2B5EF4-FFF2-40B4-BE49-F238E27FC236}">
                    <a16:creationId xmlns:a16="http://schemas.microsoft.com/office/drawing/2014/main" id="{8C8E5C91-DC2A-B208-B372-E489C175BC6F}"/>
                  </a:ext>
                </a:extLst>
              </p:cNvPr>
              <p:cNvSpPr txBox="1"/>
              <p:nvPr/>
            </p:nvSpPr>
            <p:spPr>
              <a:xfrm>
                <a:off x="25454009" y="2643372"/>
                <a:ext cx="800978" cy="478144"/>
              </a:xfrm>
              <a:prstGeom prst="rect">
                <a:avLst/>
              </a:prstGeom>
              <a:noFill/>
            </p:spPr>
            <p:txBody>
              <a:bodyPr wrap="square" tIns="46800" rtlCol="0">
                <a:spAutoFit/>
              </a:bodyPr>
              <a:lstStyle/>
              <a:p>
                <a:r>
                  <a:rPr lang="en-US" sz="1300" b="1" dirty="0">
                    <a:latin typeface="Avenir Next" panose="020B0503020202020204" pitchFamily="34" charset="0"/>
                  </a:rPr>
                  <a:t>DIAS </a:t>
                </a:r>
                <a:r>
                  <a:rPr lang="en-US" sz="1200" dirty="0">
                    <a:latin typeface="Avenir Next" panose="020B0503020202020204" pitchFamily="34" charset="0"/>
                  </a:rPr>
                  <a:t>BP</a:t>
                </a:r>
              </a:p>
            </p:txBody>
          </p:sp>
        </p:grpSp>
        <p:grpSp>
          <p:nvGrpSpPr>
            <p:cNvPr id="186" name="Group 185">
              <a:extLst>
                <a:ext uri="{FF2B5EF4-FFF2-40B4-BE49-F238E27FC236}">
                  <a16:creationId xmlns:a16="http://schemas.microsoft.com/office/drawing/2014/main" id="{A2D54C79-89C3-FDBE-0EFE-1389A33082A9}"/>
                </a:ext>
              </a:extLst>
            </p:cNvPr>
            <p:cNvGrpSpPr/>
            <p:nvPr/>
          </p:nvGrpSpPr>
          <p:grpSpPr>
            <a:xfrm>
              <a:off x="13107765" y="2582625"/>
              <a:ext cx="720000" cy="720000"/>
              <a:chOff x="27150973" y="2497996"/>
              <a:chExt cx="720000" cy="720000"/>
            </a:xfrm>
          </p:grpSpPr>
          <p:sp>
            <p:nvSpPr>
              <p:cNvPr id="187" name="Oval 186">
                <a:extLst>
                  <a:ext uri="{FF2B5EF4-FFF2-40B4-BE49-F238E27FC236}">
                    <a16:creationId xmlns:a16="http://schemas.microsoft.com/office/drawing/2014/main" id="{D18BBB57-AB50-D380-D172-5C8A5511AE3F}"/>
                  </a:ext>
                </a:extLst>
              </p:cNvPr>
              <p:cNvSpPr/>
              <p:nvPr/>
            </p:nvSpPr>
            <p:spPr>
              <a:xfrm>
                <a:off x="27150973" y="2497996"/>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88" name="TextBox 187">
                <a:extLst>
                  <a:ext uri="{FF2B5EF4-FFF2-40B4-BE49-F238E27FC236}">
                    <a16:creationId xmlns:a16="http://schemas.microsoft.com/office/drawing/2014/main" id="{02D1A592-AC75-5A61-967A-E907684EA973}"/>
                  </a:ext>
                </a:extLst>
              </p:cNvPr>
              <p:cNvSpPr txBox="1"/>
              <p:nvPr/>
            </p:nvSpPr>
            <p:spPr>
              <a:xfrm>
                <a:off x="27271579" y="2711802"/>
                <a:ext cx="580124" cy="292388"/>
              </a:xfrm>
              <a:prstGeom prst="rect">
                <a:avLst/>
              </a:prstGeom>
              <a:noFill/>
            </p:spPr>
            <p:txBody>
              <a:bodyPr wrap="square" rtlCol="0">
                <a:spAutoFit/>
              </a:bodyPr>
              <a:lstStyle/>
              <a:p>
                <a:r>
                  <a:rPr lang="en-US" sz="1300" b="1" dirty="0">
                    <a:latin typeface="Avenir Next" panose="020B0503020202020204" pitchFamily="34" charset="0"/>
                  </a:rPr>
                  <a:t>BMI</a:t>
                </a:r>
              </a:p>
            </p:txBody>
          </p:sp>
        </p:grpSp>
        <p:grpSp>
          <p:nvGrpSpPr>
            <p:cNvPr id="212" name="Group 211">
              <a:extLst>
                <a:ext uri="{FF2B5EF4-FFF2-40B4-BE49-F238E27FC236}">
                  <a16:creationId xmlns:a16="http://schemas.microsoft.com/office/drawing/2014/main" id="{6420164C-A30C-4289-3B51-7A9FC1A30D1D}"/>
                </a:ext>
              </a:extLst>
            </p:cNvPr>
            <p:cNvGrpSpPr/>
            <p:nvPr/>
          </p:nvGrpSpPr>
          <p:grpSpPr>
            <a:xfrm>
              <a:off x="7355779" y="2582625"/>
              <a:ext cx="894872" cy="720000"/>
              <a:chOff x="1912177" y="2828308"/>
              <a:chExt cx="894872" cy="720000"/>
            </a:xfrm>
          </p:grpSpPr>
          <p:sp>
            <p:nvSpPr>
              <p:cNvPr id="216" name="Oval 215">
                <a:extLst>
                  <a:ext uri="{FF2B5EF4-FFF2-40B4-BE49-F238E27FC236}">
                    <a16:creationId xmlns:a16="http://schemas.microsoft.com/office/drawing/2014/main" id="{960B9170-FE11-477C-7177-88951C2E40E7}"/>
                  </a:ext>
                </a:extLst>
              </p:cNvPr>
              <p:cNvSpPr/>
              <p:nvPr/>
            </p:nvSpPr>
            <p:spPr>
              <a:xfrm>
                <a:off x="1939811" y="2828308"/>
                <a:ext cx="720000" cy="720000"/>
              </a:xfrm>
              <a:prstGeom prst="ellipse">
                <a:avLst/>
              </a:prstGeom>
              <a:solidFill>
                <a:schemeClr val="tx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217" name="TextBox 216">
                <a:extLst>
                  <a:ext uri="{FF2B5EF4-FFF2-40B4-BE49-F238E27FC236}">
                    <a16:creationId xmlns:a16="http://schemas.microsoft.com/office/drawing/2014/main" id="{20D347F3-AF28-B682-7BEC-60C469EF8EF5}"/>
                  </a:ext>
                </a:extLst>
              </p:cNvPr>
              <p:cNvSpPr txBox="1"/>
              <p:nvPr/>
            </p:nvSpPr>
            <p:spPr>
              <a:xfrm>
                <a:off x="1912177" y="3003642"/>
                <a:ext cx="894872" cy="369332"/>
              </a:xfrm>
              <a:prstGeom prst="rect">
                <a:avLst/>
              </a:prstGeom>
              <a:noFill/>
            </p:spPr>
            <p:txBody>
              <a:bodyPr wrap="square" rtlCol="0">
                <a:spAutoFit/>
              </a:bodyPr>
              <a:lstStyle/>
              <a:p>
                <a:r>
                  <a:rPr lang="en-US" dirty="0">
                    <a:solidFill>
                      <a:schemeClr val="bg1"/>
                    </a:solidFill>
                    <a:latin typeface="Avenir Next" panose="020B0503020202020204" pitchFamily="34" charset="0"/>
                  </a:rPr>
                  <a:t>Origin</a:t>
                </a:r>
              </a:p>
            </p:txBody>
          </p:sp>
        </p:grpSp>
        <p:grpSp>
          <p:nvGrpSpPr>
            <p:cNvPr id="213" name="Group 212">
              <a:extLst>
                <a:ext uri="{FF2B5EF4-FFF2-40B4-BE49-F238E27FC236}">
                  <a16:creationId xmlns:a16="http://schemas.microsoft.com/office/drawing/2014/main" id="{32ABFC74-F26F-D7B1-02AA-F70599A83AC5}"/>
                </a:ext>
              </a:extLst>
            </p:cNvPr>
            <p:cNvGrpSpPr/>
            <p:nvPr/>
          </p:nvGrpSpPr>
          <p:grpSpPr>
            <a:xfrm>
              <a:off x="5639227" y="2582625"/>
              <a:ext cx="720000" cy="720000"/>
              <a:chOff x="7531659" y="2479723"/>
              <a:chExt cx="720000" cy="720000"/>
            </a:xfrm>
          </p:grpSpPr>
          <p:sp>
            <p:nvSpPr>
              <p:cNvPr id="214" name="Oval 213">
                <a:extLst>
                  <a:ext uri="{FF2B5EF4-FFF2-40B4-BE49-F238E27FC236}">
                    <a16:creationId xmlns:a16="http://schemas.microsoft.com/office/drawing/2014/main" id="{8A526B2E-C2E1-C3AA-DC8A-65861A4A3A82}"/>
                  </a:ext>
                </a:extLst>
              </p:cNvPr>
              <p:cNvSpPr/>
              <p:nvPr/>
            </p:nvSpPr>
            <p:spPr>
              <a:xfrm>
                <a:off x="7531659" y="2479723"/>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215" name="TextBox 214">
                <a:extLst>
                  <a:ext uri="{FF2B5EF4-FFF2-40B4-BE49-F238E27FC236}">
                    <a16:creationId xmlns:a16="http://schemas.microsoft.com/office/drawing/2014/main" id="{61CE31B0-FBE3-F046-35ED-499EA44C8FEB}"/>
                  </a:ext>
                </a:extLst>
              </p:cNvPr>
              <p:cNvSpPr txBox="1"/>
              <p:nvPr/>
            </p:nvSpPr>
            <p:spPr>
              <a:xfrm>
                <a:off x="7650377" y="2681183"/>
                <a:ext cx="500846" cy="369332"/>
              </a:xfrm>
              <a:prstGeom prst="rect">
                <a:avLst/>
              </a:prstGeom>
              <a:noFill/>
            </p:spPr>
            <p:txBody>
              <a:bodyPr wrap="square" rtlCol="0">
                <a:spAutoFit/>
              </a:bodyPr>
              <a:lstStyle/>
              <a:p>
                <a:r>
                  <a:rPr lang="en-US" dirty="0">
                    <a:latin typeface="Avenir Next" panose="020B0503020202020204" pitchFamily="34" charset="0"/>
                  </a:rPr>
                  <a:t>No</a:t>
                </a:r>
              </a:p>
            </p:txBody>
          </p:sp>
        </p:grpSp>
        <p:grpSp>
          <p:nvGrpSpPr>
            <p:cNvPr id="221" name="Group 220">
              <a:extLst>
                <a:ext uri="{FF2B5EF4-FFF2-40B4-BE49-F238E27FC236}">
                  <a16:creationId xmlns:a16="http://schemas.microsoft.com/office/drawing/2014/main" id="{F0CB29C0-13A8-7BD1-B869-9D4D62DFAA22}"/>
                </a:ext>
              </a:extLst>
            </p:cNvPr>
            <p:cNvGrpSpPr/>
            <p:nvPr/>
          </p:nvGrpSpPr>
          <p:grpSpPr>
            <a:xfrm>
              <a:off x="3906556" y="2608416"/>
              <a:ext cx="763918" cy="720000"/>
              <a:chOff x="7531659" y="2479723"/>
              <a:chExt cx="763918" cy="720000"/>
            </a:xfrm>
          </p:grpSpPr>
          <p:sp>
            <p:nvSpPr>
              <p:cNvPr id="222" name="Oval 221">
                <a:extLst>
                  <a:ext uri="{FF2B5EF4-FFF2-40B4-BE49-F238E27FC236}">
                    <a16:creationId xmlns:a16="http://schemas.microsoft.com/office/drawing/2014/main" id="{9B477829-7EB2-64DD-A28D-AE223F6ACAA6}"/>
                  </a:ext>
                </a:extLst>
              </p:cNvPr>
              <p:cNvSpPr/>
              <p:nvPr/>
            </p:nvSpPr>
            <p:spPr>
              <a:xfrm>
                <a:off x="7531659" y="2479723"/>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223" name="TextBox 222">
                <a:extLst>
                  <a:ext uri="{FF2B5EF4-FFF2-40B4-BE49-F238E27FC236}">
                    <a16:creationId xmlns:a16="http://schemas.microsoft.com/office/drawing/2014/main" id="{AA917814-D6A2-3245-1024-6ACE5F374769}"/>
                  </a:ext>
                </a:extLst>
              </p:cNvPr>
              <p:cNvSpPr txBox="1"/>
              <p:nvPr/>
            </p:nvSpPr>
            <p:spPr>
              <a:xfrm>
                <a:off x="7580039" y="2695251"/>
                <a:ext cx="715538" cy="353943"/>
              </a:xfrm>
              <a:prstGeom prst="rect">
                <a:avLst/>
              </a:prstGeom>
              <a:noFill/>
            </p:spPr>
            <p:txBody>
              <a:bodyPr wrap="square" rtlCol="0">
                <a:spAutoFit/>
              </a:bodyPr>
              <a:lstStyle/>
              <a:p>
                <a:r>
                  <a:rPr lang="en-US" sz="1700" b="1" dirty="0">
                    <a:latin typeface="Avenir Next" panose="020B0503020202020204" pitchFamily="34" charset="0"/>
                  </a:rPr>
                  <a:t>CVD</a:t>
                </a:r>
              </a:p>
            </p:txBody>
          </p:sp>
        </p:grpSp>
      </p:grpSp>
      <p:sp>
        <p:nvSpPr>
          <p:cNvPr id="2" name="Rounded Rectangle 1">
            <a:extLst>
              <a:ext uri="{FF2B5EF4-FFF2-40B4-BE49-F238E27FC236}">
                <a16:creationId xmlns:a16="http://schemas.microsoft.com/office/drawing/2014/main" id="{712622C3-A0CC-E754-DE06-FE3A745873B8}"/>
              </a:ext>
            </a:extLst>
          </p:cNvPr>
          <p:cNvSpPr/>
          <p:nvPr/>
        </p:nvSpPr>
        <p:spPr>
          <a:xfrm>
            <a:off x="0" y="3770415"/>
            <a:ext cx="4227615" cy="3087585"/>
          </a:xfrm>
          <a:prstGeom prst="roundRect">
            <a:avLst>
              <a:gd name="adj" fmla="val 0"/>
            </a:avLst>
          </a:prstGeom>
          <a:solidFill>
            <a:schemeClr val="bg1">
              <a:alpha val="8998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ounded Rectangle 2">
            <a:extLst>
              <a:ext uri="{FF2B5EF4-FFF2-40B4-BE49-F238E27FC236}">
                <a16:creationId xmlns:a16="http://schemas.microsoft.com/office/drawing/2014/main" id="{33E5276B-8A16-C3EC-2E7C-460A1A5A9C0D}"/>
              </a:ext>
            </a:extLst>
          </p:cNvPr>
          <p:cNvSpPr/>
          <p:nvPr/>
        </p:nvSpPr>
        <p:spPr>
          <a:xfrm>
            <a:off x="7964385" y="3770415"/>
            <a:ext cx="4227615" cy="3087585"/>
          </a:xfrm>
          <a:prstGeom prst="roundRect">
            <a:avLst>
              <a:gd name="adj" fmla="val 0"/>
            </a:avLst>
          </a:prstGeom>
          <a:solidFill>
            <a:schemeClr val="bg1">
              <a:alpha val="8998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8F5A5D1C-4227-68C1-7A30-41EF10FF9565}"/>
              </a:ext>
            </a:extLst>
          </p:cNvPr>
          <p:cNvSpPr/>
          <p:nvPr/>
        </p:nvSpPr>
        <p:spPr>
          <a:xfrm>
            <a:off x="5607516" y="2462955"/>
            <a:ext cx="900000" cy="900000"/>
          </a:xfrm>
          <a:prstGeom prst="ellipse">
            <a:avLst/>
          </a:prstGeom>
          <a:noFill/>
          <a:ln w="76200">
            <a:solidFill>
              <a:srgbClr val="4694A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a:extLst>
              <a:ext uri="{FF2B5EF4-FFF2-40B4-BE49-F238E27FC236}">
                <a16:creationId xmlns:a16="http://schemas.microsoft.com/office/drawing/2014/main" id="{9BDC7CCF-328E-C5C4-25A2-79ABD921F54B}"/>
              </a:ext>
            </a:extLst>
          </p:cNvPr>
          <p:cNvGrpSpPr/>
          <p:nvPr/>
        </p:nvGrpSpPr>
        <p:grpSpPr>
          <a:xfrm>
            <a:off x="9288965" y="-301083"/>
            <a:ext cx="2430966" cy="1107863"/>
            <a:chOff x="9288965" y="-312234"/>
            <a:chExt cx="2430966" cy="1107863"/>
          </a:xfrm>
          <a:solidFill>
            <a:srgbClr val="4694AF"/>
          </a:solidFill>
        </p:grpSpPr>
        <p:sp>
          <p:nvSpPr>
            <p:cNvPr id="8" name="Rounded Rectangle 7">
              <a:extLst>
                <a:ext uri="{FF2B5EF4-FFF2-40B4-BE49-F238E27FC236}">
                  <a16:creationId xmlns:a16="http://schemas.microsoft.com/office/drawing/2014/main" id="{427101D3-2BA4-90C7-1B14-7935266A18B1}"/>
                </a:ext>
              </a:extLst>
            </p:cNvPr>
            <p:cNvSpPr/>
            <p:nvPr/>
          </p:nvSpPr>
          <p:spPr>
            <a:xfrm>
              <a:off x="9288965" y="-312234"/>
              <a:ext cx="2430966" cy="1107863"/>
            </a:xfrm>
            <a:prstGeom prst="roundRect">
              <a:avLst>
                <a:gd name="adj" fmla="val 8731"/>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B88287B2-6E8E-B85E-DC40-CB76779C9829}"/>
                </a:ext>
              </a:extLst>
            </p:cNvPr>
            <p:cNvSpPr txBox="1"/>
            <p:nvPr/>
          </p:nvSpPr>
          <p:spPr>
            <a:xfrm>
              <a:off x="9400125" y="97272"/>
              <a:ext cx="2220686" cy="646331"/>
            </a:xfrm>
            <a:prstGeom prst="rect">
              <a:avLst/>
            </a:prstGeom>
            <a:grpFill/>
          </p:spPr>
          <p:txBody>
            <a:bodyPr wrap="square" rtlCol="0">
              <a:spAutoFit/>
            </a:bodyPr>
            <a:lstStyle/>
            <a:p>
              <a:r>
                <a:rPr lang="en-US" b="1" dirty="0">
                  <a:solidFill>
                    <a:schemeClr val="bg1"/>
                  </a:solidFill>
                  <a:latin typeface="Avenir Next" panose="020B0503020202020204" pitchFamily="34" charset="0"/>
                </a:rPr>
                <a:t>Behavioral</a:t>
              </a:r>
              <a:endParaRPr lang="en-US" dirty="0">
                <a:solidFill>
                  <a:schemeClr val="bg1"/>
                </a:solidFill>
                <a:latin typeface="Avenir Next" panose="020B0503020202020204" pitchFamily="34" charset="0"/>
              </a:endParaRPr>
            </a:p>
            <a:p>
              <a:r>
                <a:rPr lang="en-US" dirty="0">
                  <a:solidFill>
                    <a:schemeClr val="bg1"/>
                  </a:solidFill>
                  <a:latin typeface="Avenir Next" panose="020B0503020202020204" pitchFamily="34" charset="0"/>
                </a:rPr>
                <a:t>Factor</a:t>
              </a:r>
            </a:p>
          </p:txBody>
        </p:sp>
      </p:grpSp>
    </p:spTree>
    <p:extLst>
      <p:ext uri="{BB962C8B-B14F-4D97-AF65-F5344CB8AC3E}">
        <p14:creationId xmlns:p14="http://schemas.microsoft.com/office/powerpoint/2010/main" val="404560428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61" name="Straight Connector 60">
            <a:extLst>
              <a:ext uri="{FF2B5EF4-FFF2-40B4-BE49-F238E27FC236}">
                <a16:creationId xmlns:a16="http://schemas.microsoft.com/office/drawing/2014/main" id="{E68EA752-9ACF-FDA5-AD71-A83F791F49C9}"/>
              </a:ext>
            </a:extLst>
          </p:cNvPr>
          <p:cNvCxnSpPr>
            <a:cxnSpLocks/>
          </p:cNvCxnSpPr>
          <p:nvPr/>
        </p:nvCxnSpPr>
        <p:spPr>
          <a:xfrm flipH="1">
            <a:off x="6095971" y="3346935"/>
            <a:ext cx="58" cy="805500"/>
          </a:xfrm>
          <a:prstGeom prst="line">
            <a:avLst/>
          </a:prstGeom>
          <a:ln w="25400">
            <a:solidFill>
              <a:schemeClr val="tx1">
                <a:lumMod val="65000"/>
                <a:lumOff val="35000"/>
              </a:schemeClr>
            </a:solidFill>
          </a:ln>
        </p:spPr>
        <p:style>
          <a:lnRef idx="2">
            <a:schemeClr val="accent1"/>
          </a:lnRef>
          <a:fillRef idx="0">
            <a:schemeClr val="accent1"/>
          </a:fillRef>
          <a:effectRef idx="1">
            <a:schemeClr val="accent1"/>
          </a:effectRef>
          <a:fontRef idx="minor">
            <a:schemeClr val="tx1"/>
          </a:fontRef>
        </p:style>
      </p:cxnSp>
      <p:grpSp>
        <p:nvGrpSpPr>
          <p:cNvPr id="230" name="Group 229">
            <a:extLst>
              <a:ext uri="{FF2B5EF4-FFF2-40B4-BE49-F238E27FC236}">
                <a16:creationId xmlns:a16="http://schemas.microsoft.com/office/drawing/2014/main" id="{DBDE48A5-5F3F-43DF-21AF-9895DB9706BD}"/>
              </a:ext>
            </a:extLst>
          </p:cNvPr>
          <p:cNvGrpSpPr/>
          <p:nvPr/>
        </p:nvGrpSpPr>
        <p:grpSpPr>
          <a:xfrm>
            <a:off x="-30758315" y="4190297"/>
            <a:ext cx="73748343" cy="1955238"/>
            <a:chOff x="726151" y="4065605"/>
            <a:chExt cx="73748343" cy="1955238"/>
          </a:xfrm>
        </p:grpSpPr>
        <p:grpSp>
          <p:nvGrpSpPr>
            <p:cNvPr id="204" name="Group 203">
              <a:extLst>
                <a:ext uri="{FF2B5EF4-FFF2-40B4-BE49-F238E27FC236}">
                  <a16:creationId xmlns:a16="http://schemas.microsoft.com/office/drawing/2014/main" id="{0626AE25-DE86-E212-7608-5D44FB9C1F0E}"/>
                </a:ext>
              </a:extLst>
            </p:cNvPr>
            <p:cNvGrpSpPr/>
            <p:nvPr/>
          </p:nvGrpSpPr>
          <p:grpSpPr>
            <a:xfrm>
              <a:off x="726151" y="4065605"/>
              <a:ext cx="3132175" cy="1955238"/>
              <a:chOff x="373025" y="4127718"/>
              <a:chExt cx="3132175" cy="1955238"/>
            </a:xfrm>
          </p:grpSpPr>
          <p:sp>
            <p:nvSpPr>
              <p:cNvPr id="244" name="TextBox 243">
                <a:extLst>
                  <a:ext uri="{FF2B5EF4-FFF2-40B4-BE49-F238E27FC236}">
                    <a16:creationId xmlns:a16="http://schemas.microsoft.com/office/drawing/2014/main" id="{0A3A12E3-48E8-62D7-043E-F5BD22F71ED7}"/>
                  </a:ext>
                </a:extLst>
              </p:cNvPr>
              <p:cNvSpPr txBox="1"/>
              <p:nvPr/>
            </p:nvSpPr>
            <p:spPr>
              <a:xfrm>
                <a:off x="373025" y="4420963"/>
                <a:ext cx="3132175" cy="1661993"/>
              </a:xfrm>
              <a:prstGeom prst="rect">
                <a:avLst/>
              </a:prstGeom>
              <a:noFill/>
            </p:spPr>
            <p:txBody>
              <a:bodyPr wrap="square" rtlCol="0">
                <a:spAutoFit/>
              </a:bodyPr>
              <a:lstStyle/>
              <a:p>
                <a:pPr algn="ctr"/>
                <a:r>
                  <a:rPr lang="en-US" sz="1700" dirty="0">
                    <a:solidFill>
                      <a:schemeClr val="tx1">
                        <a:lumMod val="65000"/>
                        <a:lumOff val="35000"/>
                      </a:schemeClr>
                    </a:solidFill>
                    <a:latin typeface="Avenir Next" panose="020B0503020202020204" pitchFamily="34" charset="0"/>
                  </a:rPr>
                  <a:t>In the Dataset, there are in total 3,657  data points available </a:t>
                </a:r>
                <a:r>
                  <a:rPr lang="en-IN" sz="1700" b="0" i="0" u="none" strike="noStrike" dirty="0">
                    <a:solidFill>
                      <a:schemeClr val="tx1">
                        <a:lumMod val="65000"/>
                        <a:lumOff val="35000"/>
                      </a:schemeClr>
                    </a:solidFill>
                    <a:effectLst/>
                    <a:latin typeface="Avenir Next" panose="020B0503020202020204" pitchFamily="34" charset="0"/>
                  </a:rPr>
                  <a:t>encompassing various demographic, behavioural, and medical risk factors. </a:t>
                </a:r>
                <a:endParaRPr lang="en-US" sz="1700" dirty="0">
                  <a:solidFill>
                    <a:schemeClr val="tx1">
                      <a:lumMod val="65000"/>
                      <a:lumOff val="35000"/>
                    </a:schemeClr>
                  </a:solidFill>
                  <a:latin typeface="Avenir Next" panose="020B0503020202020204" pitchFamily="34" charset="0"/>
                </a:endParaRPr>
              </a:p>
            </p:txBody>
          </p:sp>
          <p:sp>
            <p:nvSpPr>
              <p:cNvPr id="245" name="TextBox 244">
                <a:extLst>
                  <a:ext uri="{FF2B5EF4-FFF2-40B4-BE49-F238E27FC236}">
                    <a16:creationId xmlns:a16="http://schemas.microsoft.com/office/drawing/2014/main" id="{D215743E-D79C-878E-A32E-630453A869E9}"/>
                  </a:ext>
                </a:extLst>
              </p:cNvPr>
              <p:cNvSpPr txBox="1"/>
              <p:nvPr/>
            </p:nvSpPr>
            <p:spPr>
              <a:xfrm>
                <a:off x="849246" y="4127718"/>
                <a:ext cx="2424500" cy="400110"/>
              </a:xfrm>
              <a:prstGeom prst="rect">
                <a:avLst/>
              </a:prstGeom>
              <a:noFill/>
            </p:spPr>
            <p:txBody>
              <a:bodyPr wrap="square" rtlCol="0">
                <a:spAutoFit/>
              </a:bodyPr>
              <a:lstStyle/>
              <a:p>
                <a:r>
                  <a:rPr lang="en-US" sz="2000" b="1" dirty="0">
                    <a:latin typeface="Avenir Next" panose="020B0503020202020204" pitchFamily="34" charset="0"/>
                  </a:rPr>
                  <a:t>No of Datapoints</a:t>
                </a:r>
              </a:p>
            </p:txBody>
          </p:sp>
        </p:grpSp>
        <p:grpSp>
          <p:nvGrpSpPr>
            <p:cNvPr id="203" name="Group 202">
              <a:extLst>
                <a:ext uri="{FF2B5EF4-FFF2-40B4-BE49-F238E27FC236}">
                  <a16:creationId xmlns:a16="http://schemas.microsoft.com/office/drawing/2014/main" id="{49229A37-13D3-DA7F-50E3-4F0C870A3206}"/>
                </a:ext>
              </a:extLst>
            </p:cNvPr>
            <p:cNvGrpSpPr/>
            <p:nvPr/>
          </p:nvGrpSpPr>
          <p:grpSpPr>
            <a:xfrm>
              <a:off x="4671872" y="4065605"/>
              <a:ext cx="3132175" cy="1451068"/>
              <a:chOff x="4529913" y="4127718"/>
              <a:chExt cx="3132175" cy="1451068"/>
            </a:xfrm>
          </p:grpSpPr>
          <p:sp>
            <p:nvSpPr>
              <p:cNvPr id="253" name="TextBox 252">
                <a:extLst>
                  <a:ext uri="{FF2B5EF4-FFF2-40B4-BE49-F238E27FC236}">
                    <a16:creationId xmlns:a16="http://schemas.microsoft.com/office/drawing/2014/main" id="{F4D38451-15EE-27A8-C47F-9D0D6D287F0C}"/>
                  </a:ext>
                </a:extLst>
              </p:cNvPr>
              <p:cNvSpPr txBox="1"/>
              <p:nvPr/>
            </p:nvSpPr>
            <p:spPr>
              <a:xfrm>
                <a:off x="4529913" y="4440013"/>
                <a:ext cx="3132175" cy="1138773"/>
              </a:xfrm>
              <a:prstGeom prst="rect">
                <a:avLst/>
              </a:prstGeom>
              <a:noFill/>
            </p:spPr>
            <p:txBody>
              <a:bodyPr wrap="square" rtlCol="0">
                <a:spAutoFit/>
              </a:bodyPr>
              <a:lstStyle/>
              <a:p>
                <a:r>
                  <a:rPr lang="en-US" sz="1700" dirty="0">
                    <a:solidFill>
                      <a:schemeClr val="tx1">
                        <a:lumMod val="65000"/>
                        <a:lumOff val="35000"/>
                      </a:schemeClr>
                    </a:solidFill>
                    <a:latin typeface="Avenir Next" panose="020B0503020202020204" pitchFamily="34" charset="0"/>
                  </a:rPr>
                  <a:t>This Cardiovascular Disease Dataset Dataset Was collected from the UCI Machine Learning Library </a:t>
                </a:r>
              </a:p>
            </p:txBody>
          </p:sp>
          <p:sp>
            <p:nvSpPr>
              <p:cNvPr id="254" name="TextBox 253">
                <a:extLst>
                  <a:ext uri="{FF2B5EF4-FFF2-40B4-BE49-F238E27FC236}">
                    <a16:creationId xmlns:a16="http://schemas.microsoft.com/office/drawing/2014/main" id="{246BAA6E-1207-1739-C76E-CFA3E77C0F8B}"/>
                  </a:ext>
                </a:extLst>
              </p:cNvPr>
              <p:cNvSpPr txBox="1"/>
              <p:nvPr/>
            </p:nvSpPr>
            <p:spPr>
              <a:xfrm>
                <a:off x="4529913" y="4127718"/>
                <a:ext cx="2898998" cy="400110"/>
              </a:xfrm>
              <a:prstGeom prst="rect">
                <a:avLst/>
              </a:prstGeom>
              <a:noFill/>
            </p:spPr>
            <p:txBody>
              <a:bodyPr wrap="square" rtlCol="0">
                <a:spAutoFit/>
              </a:bodyPr>
              <a:lstStyle/>
              <a:p>
                <a:r>
                  <a:rPr lang="en-US" sz="2000" b="1" dirty="0">
                    <a:latin typeface="Avenir Next" panose="020B0503020202020204" pitchFamily="34" charset="0"/>
                  </a:rPr>
                  <a:t>Origin Of the Dataset</a:t>
                </a:r>
              </a:p>
            </p:txBody>
          </p:sp>
        </p:grpSp>
        <p:grpSp>
          <p:nvGrpSpPr>
            <p:cNvPr id="77" name="Group 76">
              <a:extLst>
                <a:ext uri="{FF2B5EF4-FFF2-40B4-BE49-F238E27FC236}">
                  <a16:creationId xmlns:a16="http://schemas.microsoft.com/office/drawing/2014/main" id="{FB6FA891-9134-6E15-3AB7-018CE178F507}"/>
                </a:ext>
              </a:extLst>
            </p:cNvPr>
            <p:cNvGrpSpPr/>
            <p:nvPr/>
          </p:nvGrpSpPr>
          <p:grpSpPr>
            <a:xfrm>
              <a:off x="16266642" y="4065605"/>
              <a:ext cx="3132175" cy="946898"/>
              <a:chOff x="4559893" y="4187216"/>
              <a:chExt cx="3132175" cy="946898"/>
            </a:xfrm>
          </p:grpSpPr>
          <p:sp>
            <p:nvSpPr>
              <p:cNvPr id="62" name="TextBox 61">
                <a:extLst>
                  <a:ext uri="{FF2B5EF4-FFF2-40B4-BE49-F238E27FC236}">
                    <a16:creationId xmlns:a16="http://schemas.microsoft.com/office/drawing/2014/main" id="{DA07F8DC-C202-353E-0FF9-729945C69592}"/>
                  </a:ext>
                </a:extLst>
              </p:cNvPr>
              <p:cNvSpPr txBox="1"/>
              <p:nvPr/>
            </p:nvSpPr>
            <p:spPr>
              <a:xfrm>
                <a:off x="4559893" y="4518561"/>
                <a:ext cx="3132175" cy="615553"/>
              </a:xfrm>
              <a:prstGeom prst="rect">
                <a:avLst/>
              </a:prstGeom>
              <a:noFill/>
            </p:spPr>
            <p:txBody>
              <a:bodyPr wrap="square" rtlCol="0">
                <a:spAutoFit/>
              </a:bodyPr>
              <a:lstStyle/>
              <a:p>
                <a:pPr algn="ctr"/>
                <a:r>
                  <a:rPr lang="en-IN" sz="1700" b="0" i="0" u="none" strike="noStrike" dirty="0">
                    <a:solidFill>
                      <a:srgbClr val="595959"/>
                    </a:solidFill>
                    <a:effectLst/>
                    <a:latin typeface="Avenir Next" panose="020B0503020202020204" pitchFamily="34" charset="0"/>
                  </a:rPr>
                  <a:t>Categorical ( Nominal )</a:t>
                </a:r>
              </a:p>
              <a:p>
                <a:pPr algn="ctr"/>
                <a:r>
                  <a:rPr lang="en-IN" sz="1700" b="0" i="0" u="none" strike="noStrike" dirty="0">
                    <a:solidFill>
                      <a:srgbClr val="595959"/>
                    </a:solidFill>
                    <a:effectLst/>
                    <a:latin typeface="Avenir Next" panose="020B0503020202020204" pitchFamily="34" charset="0"/>
                  </a:rPr>
                  <a:t>0 = Female , 1 = male</a:t>
                </a:r>
                <a:endParaRPr lang="en-US" sz="1700" dirty="0">
                  <a:solidFill>
                    <a:srgbClr val="595959"/>
                  </a:solidFill>
                  <a:latin typeface="Avenir Next" panose="020B0503020202020204" pitchFamily="34" charset="0"/>
                </a:endParaRPr>
              </a:p>
            </p:txBody>
          </p:sp>
          <p:sp>
            <p:nvSpPr>
              <p:cNvPr id="76" name="TextBox 75">
                <a:extLst>
                  <a:ext uri="{FF2B5EF4-FFF2-40B4-BE49-F238E27FC236}">
                    <a16:creationId xmlns:a16="http://schemas.microsoft.com/office/drawing/2014/main" id="{35E7D9E6-7DB6-25A6-56CC-0C82655240D7}"/>
                  </a:ext>
                </a:extLst>
              </p:cNvPr>
              <p:cNvSpPr txBox="1"/>
              <p:nvPr/>
            </p:nvSpPr>
            <p:spPr>
              <a:xfrm>
                <a:off x="5763318" y="4187216"/>
                <a:ext cx="725324" cy="400110"/>
              </a:xfrm>
              <a:prstGeom prst="rect">
                <a:avLst/>
              </a:prstGeom>
              <a:noFill/>
            </p:spPr>
            <p:txBody>
              <a:bodyPr wrap="square" rtlCol="0">
                <a:spAutoFit/>
              </a:bodyPr>
              <a:lstStyle/>
              <a:p>
                <a:r>
                  <a:rPr lang="en-US" sz="2000" b="1" dirty="0">
                    <a:latin typeface="Avenir Next" panose="020B0503020202020204" pitchFamily="34" charset="0"/>
                  </a:rPr>
                  <a:t>Sex</a:t>
                </a:r>
              </a:p>
            </p:txBody>
          </p:sp>
        </p:grpSp>
        <p:grpSp>
          <p:nvGrpSpPr>
            <p:cNvPr id="247" name="Group 246">
              <a:extLst>
                <a:ext uri="{FF2B5EF4-FFF2-40B4-BE49-F238E27FC236}">
                  <a16:creationId xmlns:a16="http://schemas.microsoft.com/office/drawing/2014/main" id="{9641C33F-467D-45DB-82F5-7F897E31989B}"/>
                </a:ext>
              </a:extLst>
            </p:cNvPr>
            <p:cNvGrpSpPr/>
            <p:nvPr/>
          </p:nvGrpSpPr>
          <p:grpSpPr>
            <a:xfrm>
              <a:off x="8617593" y="4065605"/>
              <a:ext cx="3132175" cy="1955238"/>
              <a:chOff x="4559893" y="4225316"/>
              <a:chExt cx="3132175" cy="1955238"/>
            </a:xfrm>
          </p:grpSpPr>
          <p:sp>
            <p:nvSpPr>
              <p:cNvPr id="248" name="TextBox 247">
                <a:extLst>
                  <a:ext uri="{FF2B5EF4-FFF2-40B4-BE49-F238E27FC236}">
                    <a16:creationId xmlns:a16="http://schemas.microsoft.com/office/drawing/2014/main" id="{493216AB-1C78-7DE6-4551-7D17EF975ED4}"/>
                  </a:ext>
                </a:extLst>
              </p:cNvPr>
              <p:cNvSpPr txBox="1"/>
              <p:nvPr/>
            </p:nvSpPr>
            <p:spPr>
              <a:xfrm>
                <a:off x="4559893" y="4518561"/>
                <a:ext cx="3132175" cy="1661993"/>
              </a:xfrm>
              <a:prstGeom prst="rect">
                <a:avLst/>
              </a:prstGeom>
              <a:noFill/>
            </p:spPr>
            <p:txBody>
              <a:bodyPr wrap="square" rtlCol="0">
                <a:spAutoFit/>
              </a:bodyPr>
              <a:lstStyle/>
              <a:p>
                <a:pPr algn="ctr"/>
                <a:r>
                  <a:rPr lang="en-US" sz="1700" dirty="0">
                    <a:solidFill>
                      <a:srgbClr val="595959"/>
                    </a:solidFill>
                    <a:latin typeface="Avenir Next" panose="020B0503020202020204" pitchFamily="34" charset="0"/>
                  </a:rPr>
                  <a:t>In the Dataset, there are in total 3,657  data points available </a:t>
                </a:r>
                <a:r>
                  <a:rPr lang="en-IN" sz="1700" b="0" i="0" u="none" strike="noStrike" dirty="0">
                    <a:solidFill>
                      <a:srgbClr val="595959"/>
                    </a:solidFill>
                    <a:effectLst/>
                    <a:latin typeface="Avenir Next" panose="020B0503020202020204" pitchFamily="34" charset="0"/>
                  </a:rPr>
                  <a:t>encompassing various demographic, behavioural, and medical risk factors. </a:t>
                </a:r>
                <a:endParaRPr lang="en-US" sz="1700" dirty="0">
                  <a:solidFill>
                    <a:srgbClr val="595959"/>
                  </a:solidFill>
                  <a:latin typeface="Avenir Next" panose="020B0503020202020204" pitchFamily="34" charset="0"/>
                </a:endParaRPr>
              </a:p>
            </p:txBody>
          </p:sp>
          <p:sp>
            <p:nvSpPr>
              <p:cNvPr id="249" name="TextBox 248">
                <a:extLst>
                  <a:ext uri="{FF2B5EF4-FFF2-40B4-BE49-F238E27FC236}">
                    <a16:creationId xmlns:a16="http://schemas.microsoft.com/office/drawing/2014/main" id="{C727592D-80B8-0D4A-AEBD-367A27EDD6AB}"/>
                  </a:ext>
                </a:extLst>
              </p:cNvPr>
              <p:cNvSpPr txBox="1"/>
              <p:nvPr/>
            </p:nvSpPr>
            <p:spPr>
              <a:xfrm>
                <a:off x="4902793" y="4225316"/>
                <a:ext cx="2677858" cy="400110"/>
              </a:xfrm>
              <a:prstGeom prst="rect">
                <a:avLst/>
              </a:prstGeom>
              <a:noFill/>
            </p:spPr>
            <p:txBody>
              <a:bodyPr wrap="square" rtlCol="0">
                <a:spAutoFit/>
              </a:bodyPr>
              <a:lstStyle/>
              <a:p>
                <a:r>
                  <a:rPr lang="en-US" sz="2000" b="1" dirty="0">
                    <a:latin typeface="Avenir Next" panose="020B0503020202020204" pitchFamily="34" charset="0"/>
                  </a:rPr>
                  <a:t>No of Datapoints</a:t>
                </a:r>
              </a:p>
            </p:txBody>
          </p:sp>
        </p:grpSp>
        <p:grpSp>
          <p:nvGrpSpPr>
            <p:cNvPr id="267" name="Group 266">
              <a:extLst>
                <a:ext uri="{FF2B5EF4-FFF2-40B4-BE49-F238E27FC236}">
                  <a16:creationId xmlns:a16="http://schemas.microsoft.com/office/drawing/2014/main" id="{1064413D-579E-6A53-523B-80BD7255F90D}"/>
                </a:ext>
              </a:extLst>
            </p:cNvPr>
            <p:cNvGrpSpPr/>
            <p:nvPr/>
          </p:nvGrpSpPr>
          <p:grpSpPr>
            <a:xfrm>
              <a:off x="28103805" y="4065605"/>
              <a:ext cx="3132175" cy="886496"/>
              <a:chOff x="17802997" y="4046282"/>
              <a:chExt cx="3132175" cy="886496"/>
            </a:xfrm>
          </p:grpSpPr>
          <p:sp>
            <p:nvSpPr>
              <p:cNvPr id="258" name="TextBox 257">
                <a:extLst>
                  <a:ext uri="{FF2B5EF4-FFF2-40B4-BE49-F238E27FC236}">
                    <a16:creationId xmlns:a16="http://schemas.microsoft.com/office/drawing/2014/main" id="{84D888D2-5131-ED72-00AD-9E95FD5CE89E}"/>
                  </a:ext>
                </a:extLst>
              </p:cNvPr>
              <p:cNvSpPr txBox="1"/>
              <p:nvPr/>
            </p:nvSpPr>
            <p:spPr>
              <a:xfrm>
                <a:off x="17802997" y="4317225"/>
                <a:ext cx="3132175" cy="61555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0 = Don’t Smoke , 1 = Smoke</a:t>
                </a:r>
                <a:endParaRPr lang="en-IN" sz="1700" b="0" dirty="0">
                  <a:solidFill>
                    <a:srgbClr val="595959"/>
                  </a:solidFill>
                  <a:effectLst/>
                  <a:latin typeface="Avenir Next" panose="020B0503020202020204" pitchFamily="34" charset="0"/>
                </a:endParaRPr>
              </a:p>
            </p:txBody>
          </p:sp>
          <p:sp>
            <p:nvSpPr>
              <p:cNvPr id="259" name="TextBox 258">
                <a:extLst>
                  <a:ext uri="{FF2B5EF4-FFF2-40B4-BE49-F238E27FC236}">
                    <a16:creationId xmlns:a16="http://schemas.microsoft.com/office/drawing/2014/main" id="{F959056C-15C3-EB99-1504-F5BCFBE632AE}"/>
                  </a:ext>
                </a:extLst>
              </p:cNvPr>
              <p:cNvSpPr txBox="1"/>
              <p:nvPr/>
            </p:nvSpPr>
            <p:spPr>
              <a:xfrm>
                <a:off x="18345294" y="4046282"/>
                <a:ext cx="2003508" cy="369332"/>
              </a:xfrm>
              <a:prstGeom prst="rect">
                <a:avLst/>
              </a:prstGeom>
              <a:noFill/>
            </p:spPr>
            <p:txBody>
              <a:bodyPr wrap="square" rtlCol="0">
                <a:spAutoFit/>
              </a:bodyPr>
              <a:lstStyle/>
              <a:p>
                <a:r>
                  <a:rPr lang="en-IN" sz="1800" b="1" i="0" u="none" strike="noStrike" dirty="0">
                    <a:solidFill>
                      <a:srgbClr val="000000"/>
                    </a:solidFill>
                    <a:effectLst/>
                    <a:latin typeface="Avenir Next" panose="020B0503020202020204" pitchFamily="34" charset="0"/>
                  </a:rPr>
                  <a:t>Current Smoker</a:t>
                </a:r>
                <a:endParaRPr lang="en-US" sz="2000" b="1" dirty="0">
                  <a:latin typeface="Avenir Next" panose="020B0503020202020204" pitchFamily="34" charset="0"/>
                </a:endParaRPr>
              </a:p>
            </p:txBody>
          </p:sp>
        </p:grpSp>
        <p:grpSp>
          <p:nvGrpSpPr>
            <p:cNvPr id="266" name="Group 265">
              <a:extLst>
                <a:ext uri="{FF2B5EF4-FFF2-40B4-BE49-F238E27FC236}">
                  <a16:creationId xmlns:a16="http://schemas.microsoft.com/office/drawing/2014/main" id="{85716710-A6E7-2015-91B5-7E28BA729F5E}"/>
                </a:ext>
              </a:extLst>
            </p:cNvPr>
            <p:cNvGrpSpPr/>
            <p:nvPr/>
          </p:nvGrpSpPr>
          <p:grpSpPr>
            <a:xfrm>
              <a:off x="20212363" y="4065605"/>
              <a:ext cx="3132175" cy="908799"/>
              <a:chOff x="14645269" y="4322683"/>
              <a:chExt cx="3132175" cy="908799"/>
            </a:xfrm>
          </p:grpSpPr>
          <p:sp>
            <p:nvSpPr>
              <p:cNvPr id="264" name="TextBox 263">
                <a:extLst>
                  <a:ext uri="{FF2B5EF4-FFF2-40B4-BE49-F238E27FC236}">
                    <a16:creationId xmlns:a16="http://schemas.microsoft.com/office/drawing/2014/main" id="{C5962BC8-CF10-0D47-27BF-C53477ADBB55}"/>
                  </a:ext>
                </a:extLst>
              </p:cNvPr>
              <p:cNvSpPr txBox="1"/>
              <p:nvPr/>
            </p:nvSpPr>
            <p:spPr>
              <a:xfrm>
                <a:off x="14645269" y="4615929"/>
                <a:ext cx="3132175" cy="615553"/>
              </a:xfrm>
              <a:prstGeom prst="rect">
                <a:avLst/>
              </a:prstGeom>
              <a:noFill/>
            </p:spPr>
            <p:txBody>
              <a:bodyPr wrap="square" rtlCol="0">
                <a:spAutoFit/>
              </a:bodyPr>
              <a:lstStyle/>
              <a:p>
                <a:pPr algn="ctr"/>
                <a:r>
                  <a:rPr lang="en-IN" sz="1700" b="0" i="0" u="none" strike="noStrike" dirty="0">
                    <a:solidFill>
                      <a:srgbClr val="595959"/>
                    </a:solidFill>
                    <a:effectLst/>
                    <a:latin typeface="Avenir Next" panose="020B0503020202020204" pitchFamily="34" charset="0"/>
                  </a:rPr>
                  <a:t>Continuous </a:t>
                </a:r>
              </a:p>
              <a:p>
                <a:pPr algn="ctr"/>
                <a:r>
                  <a:rPr lang="en-IN" sz="1700" b="0" i="0" u="none" strike="noStrike" dirty="0">
                    <a:solidFill>
                      <a:srgbClr val="595959"/>
                    </a:solidFill>
                    <a:effectLst/>
                    <a:latin typeface="Avenir Next" panose="020B0503020202020204" pitchFamily="34" charset="0"/>
                  </a:rPr>
                  <a:t>Age in years</a:t>
                </a:r>
                <a:endParaRPr lang="en-US" sz="1700" dirty="0">
                  <a:solidFill>
                    <a:srgbClr val="595959"/>
                  </a:solidFill>
                  <a:latin typeface="Avenir Next" panose="020B0503020202020204" pitchFamily="34" charset="0"/>
                </a:endParaRPr>
              </a:p>
            </p:txBody>
          </p:sp>
          <p:sp>
            <p:nvSpPr>
              <p:cNvPr id="265" name="TextBox 264">
                <a:extLst>
                  <a:ext uri="{FF2B5EF4-FFF2-40B4-BE49-F238E27FC236}">
                    <a16:creationId xmlns:a16="http://schemas.microsoft.com/office/drawing/2014/main" id="{47CB2E70-612B-6C9E-7A6A-41DCF3BFB8B8}"/>
                  </a:ext>
                </a:extLst>
              </p:cNvPr>
              <p:cNvSpPr txBox="1"/>
              <p:nvPr/>
            </p:nvSpPr>
            <p:spPr>
              <a:xfrm>
                <a:off x="15875129" y="4322683"/>
                <a:ext cx="672455" cy="376571"/>
              </a:xfrm>
              <a:prstGeom prst="rect">
                <a:avLst/>
              </a:prstGeom>
              <a:noFill/>
            </p:spPr>
            <p:txBody>
              <a:bodyPr wrap="square" rtlCol="0">
                <a:spAutoFit/>
              </a:bodyPr>
              <a:lstStyle/>
              <a:p>
                <a:r>
                  <a:rPr lang="en-IN" sz="1800" b="1" i="0" u="none" strike="noStrike" dirty="0">
                    <a:solidFill>
                      <a:srgbClr val="000000"/>
                    </a:solidFill>
                    <a:effectLst/>
                    <a:latin typeface="Avenir Next" panose="020B0503020202020204" pitchFamily="34" charset="0"/>
                  </a:rPr>
                  <a:t>Age</a:t>
                </a:r>
                <a:endParaRPr lang="en-US" sz="2000" b="1" dirty="0">
                  <a:latin typeface="Avenir Next" panose="020B0503020202020204" pitchFamily="34" charset="0"/>
                </a:endParaRPr>
              </a:p>
            </p:txBody>
          </p:sp>
        </p:grpSp>
        <p:grpSp>
          <p:nvGrpSpPr>
            <p:cNvPr id="268" name="Group 267">
              <a:extLst>
                <a:ext uri="{FF2B5EF4-FFF2-40B4-BE49-F238E27FC236}">
                  <a16:creationId xmlns:a16="http://schemas.microsoft.com/office/drawing/2014/main" id="{6023462F-1745-B546-CF1D-CD8F23D320D6}"/>
                </a:ext>
              </a:extLst>
            </p:cNvPr>
            <p:cNvGrpSpPr/>
            <p:nvPr/>
          </p:nvGrpSpPr>
          <p:grpSpPr>
            <a:xfrm>
              <a:off x="24158084" y="4065605"/>
              <a:ext cx="3132175" cy="1932936"/>
              <a:chOff x="17802997" y="4046282"/>
              <a:chExt cx="3132175" cy="1932936"/>
            </a:xfrm>
          </p:grpSpPr>
          <p:sp>
            <p:nvSpPr>
              <p:cNvPr id="269" name="TextBox 268">
                <a:extLst>
                  <a:ext uri="{FF2B5EF4-FFF2-40B4-BE49-F238E27FC236}">
                    <a16:creationId xmlns:a16="http://schemas.microsoft.com/office/drawing/2014/main" id="{502E6C2F-EAFC-E05D-4126-D0591D21CB69}"/>
                  </a:ext>
                </a:extLst>
              </p:cNvPr>
              <p:cNvSpPr txBox="1"/>
              <p:nvPr/>
            </p:nvSpPr>
            <p:spPr>
              <a:xfrm>
                <a:off x="17802997" y="4317225"/>
                <a:ext cx="3132175" cy="166199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Denotes the Education Level of the individual.</a:t>
                </a:r>
                <a:endParaRPr lang="en-IN" sz="1700" b="0"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1 : Pre-College Level</a:t>
                </a:r>
                <a:endParaRPr lang="en-IN" sz="1700" b="0"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2 : Undergrad Level</a:t>
                </a:r>
                <a:endParaRPr lang="en-IN" sz="1700" b="0"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3 : Postgrad Level</a:t>
                </a:r>
                <a:endParaRPr lang="en-IN" sz="1700" b="0" dirty="0">
                  <a:solidFill>
                    <a:srgbClr val="595959"/>
                  </a:solidFill>
                  <a:effectLst/>
                  <a:latin typeface="Avenir Next" panose="020B0503020202020204" pitchFamily="34" charset="0"/>
                </a:endParaRPr>
              </a:p>
            </p:txBody>
          </p:sp>
          <p:sp>
            <p:nvSpPr>
              <p:cNvPr id="270" name="TextBox 269">
                <a:extLst>
                  <a:ext uri="{FF2B5EF4-FFF2-40B4-BE49-F238E27FC236}">
                    <a16:creationId xmlns:a16="http://schemas.microsoft.com/office/drawing/2014/main" id="{67B25760-B298-68A2-4DAE-9A5A92B12251}"/>
                  </a:ext>
                </a:extLst>
              </p:cNvPr>
              <p:cNvSpPr txBox="1"/>
              <p:nvPr/>
            </p:nvSpPr>
            <p:spPr>
              <a:xfrm>
                <a:off x="18749054" y="4046282"/>
                <a:ext cx="1322224" cy="369332"/>
              </a:xfrm>
              <a:prstGeom prst="rect">
                <a:avLst/>
              </a:prstGeom>
              <a:noFill/>
            </p:spPr>
            <p:txBody>
              <a:bodyPr wrap="square" rtlCol="0">
                <a:spAutoFit/>
              </a:bodyPr>
              <a:lstStyle/>
              <a:p>
                <a:r>
                  <a:rPr lang="en-IN" sz="1800" b="1" i="0" u="none" strike="noStrike" dirty="0">
                    <a:solidFill>
                      <a:srgbClr val="000000"/>
                    </a:solidFill>
                    <a:effectLst/>
                    <a:latin typeface="Avenir Next" panose="020B0503020202020204" pitchFamily="34" charset="0"/>
                  </a:rPr>
                  <a:t>Education</a:t>
                </a:r>
                <a:endParaRPr lang="en-US" sz="2000" b="1" dirty="0">
                  <a:latin typeface="Avenir Next" panose="020B0503020202020204" pitchFamily="34" charset="0"/>
                </a:endParaRPr>
              </a:p>
            </p:txBody>
          </p:sp>
        </p:grpSp>
        <p:grpSp>
          <p:nvGrpSpPr>
            <p:cNvPr id="9" name="Group 8">
              <a:extLst>
                <a:ext uri="{FF2B5EF4-FFF2-40B4-BE49-F238E27FC236}">
                  <a16:creationId xmlns:a16="http://schemas.microsoft.com/office/drawing/2014/main" id="{3400861D-7837-BEC5-77BF-AC43711E3400}"/>
                </a:ext>
              </a:extLst>
            </p:cNvPr>
            <p:cNvGrpSpPr/>
            <p:nvPr/>
          </p:nvGrpSpPr>
          <p:grpSpPr>
            <a:xfrm>
              <a:off x="32049526" y="4065605"/>
              <a:ext cx="3132175" cy="886496"/>
              <a:chOff x="17802997" y="4046282"/>
              <a:chExt cx="3132175" cy="886496"/>
            </a:xfrm>
          </p:grpSpPr>
          <p:sp>
            <p:nvSpPr>
              <p:cNvPr id="10" name="TextBox 9">
                <a:extLst>
                  <a:ext uri="{FF2B5EF4-FFF2-40B4-BE49-F238E27FC236}">
                    <a16:creationId xmlns:a16="http://schemas.microsoft.com/office/drawing/2014/main" id="{FEE4C723-5D36-15E6-EAA2-E57DA274F453}"/>
                  </a:ext>
                </a:extLst>
              </p:cNvPr>
              <p:cNvSpPr txBox="1"/>
              <p:nvPr/>
            </p:nvSpPr>
            <p:spPr>
              <a:xfrm>
                <a:off x="17802997" y="4317225"/>
                <a:ext cx="3132175" cy="61555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0 = Don’t Smoke , 1 = Smoke</a:t>
                </a:r>
                <a:endParaRPr lang="en-IN" sz="1700" b="0" dirty="0">
                  <a:solidFill>
                    <a:srgbClr val="595959"/>
                  </a:solidFill>
                  <a:effectLst/>
                  <a:latin typeface="Avenir Next" panose="020B0503020202020204" pitchFamily="34" charset="0"/>
                </a:endParaRPr>
              </a:p>
            </p:txBody>
          </p:sp>
          <p:sp>
            <p:nvSpPr>
              <p:cNvPr id="11" name="TextBox 10">
                <a:extLst>
                  <a:ext uri="{FF2B5EF4-FFF2-40B4-BE49-F238E27FC236}">
                    <a16:creationId xmlns:a16="http://schemas.microsoft.com/office/drawing/2014/main" id="{95546D22-2CC5-828B-F88E-DB2013A763DB}"/>
                  </a:ext>
                </a:extLst>
              </p:cNvPr>
              <p:cNvSpPr txBox="1"/>
              <p:nvPr/>
            </p:nvSpPr>
            <p:spPr>
              <a:xfrm>
                <a:off x="18345294" y="4046282"/>
                <a:ext cx="1861005" cy="369332"/>
              </a:xfrm>
              <a:prstGeom prst="rect">
                <a:avLst/>
              </a:prstGeom>
              <a:noFill/>
            </p:spPr>
            <p:txBody>
              <a:bodyPr wrap="square" rtlCol="0">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Cigs. Per Day</a:t>
                </a:r>
                <a:endParaRPr lang="en-IN" sz="2000" b="0" dirty="0">
                  <a:effectLst/>
                  <a:latin typeface="Avenir Next" panose="020B0503020202020204" pitchFamily="34" charset="0"/>
                </a:endParaRPr>
              </a:p>
            </p:txBody>
          </p:sp>
        </p:grpSp>
        <p:grpSp>
          <p:nvGrpSpPr>
            <p:cNvPr id="25" name="Group 24">
              <a:extLst>
                <a:ext uri="{FF2B5EF4-FFF2-40B4-BE49-F238E27FC236}">
                  <a16:creationId xmlns:a16="http://schemas.microsoft.com/office/drawing/2014/main" id="{52054147-DB9B-87B2-1FE9-48A4C412D589}"/>
                </a:ext>
              </a:extLst>
            </p:cNvPr>
            <p:cNvGrpSpPr/>
            <p:nvPr/>
          </p:nvGrpSpPr>
          <p:grpSpPr>
            <a:xfrm>
              <a:off x="39940968" y="4065605"/>
              <a:ext cx="3132175" cy="1682212"/>
              <a:chOff x="27482932" y="4067354"/>
              <a:chExt cx="3132175" cy="1682212"/>
            </a:xfrm>
          </p:grpSpPr>
          <p:sp>
            <p:nvSpPr>
              <p:cNvPr id="26" name="TextBox 25">
                <a:extLst>
                  <a:ext uri="{FF2B5EF4-FFF2-40B4-BE49-F238E27FC236}">
                    <a16:creationId xmlns:a16="http://schemas.microsoft.com/office/drawing/2014/main" id="{C3D71445-89AF-AFAD-C2E0-417A9B960148}"/>
                  </a:ext>
                </a:extLst>
              </p:cNvPr>
              <p:cNvSpPr txBox="1"/>
              <p:nvPr/>
            </p:nvSpPr>
            <p:spPr>
              <a:xfrm>
                <a:off x="27482932" y="4349183"/>
                <a:ext cx="3132175" cy="140038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Identifies whether the patient has previously experienced a stroke. [ 0 = Haven’t , 1 = Have experienced ] </a:t>
                </a:r>
                <a:endParaRPr lang="en-IN" sz="1700" b="0" dirty="0">
                  <a:solidFill>
                    <a:srgbClr val="595959"/>
                  </a:solidFill>
                  <a:effectLst/>
                  <a:latin typeface="Avenir Next" panose="020B0503020202020204" pitchFamily="34" charset="0"/>
                </a:endParaRPr>
              </a:p>
            </p:txBody>
          </p:sp>
          <p:sp>
            <p:nvSpPr>
              <p:cNvPr id="27" name="TextBox 26">
                <a:extLst>
                  <a:ext uri="{FF2B5EF4-FFF2-40B4-BE49-F238E27FC236}">
                    <a16:creationId xmlns:a16="http://schemas.microsoft.com/office/drawing/2014/main" id="{98F524EA-E17F-75A5-85E6-4612474C1FBC}"/>
                  </a:ext>
                </a:extLst>
              </p:cNvPr>
              <p:cNvSpPr txBox="1"/>
              <p:nvPr/>
            </p:nvSpPr>
            <p:spPr>
              <a:xfrm>
                <a:off x="28112579" y="4067354"/>
                <a:ext cx="2061475" cy="369332"/>
              </a:xfrm>
              <a:prstGeom prst="rect">
                <a:avLst/>
              </a:prstGeom>
              <a:noFill/>
            </p:spPr>
            <p:txBody>
              <a:bodyPr wrap="square" rtlCol="0">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Prevalent Stroke</a:t>
                </a:r>
                <a:endParaRPr lang="en-IN" sz="2000" b="0" dirty="0">
                  <a:effectLst/>
                  <a:latin typeface="Avenir Next" panose="020B0503020202020204" pitchFamily="34" charset="0"/>
                </a:endParaRPr>
              </a:p>
            </p:txBody>
          </p:sp>
        </p:grpSp>
        <p:grpSp>
          <p:nvGrpSpPr>
            <p:cNvPr id="30" name="Group 29">
              <a:extLst>
                <a:ext uri="{FF2B5EF4-FFF2-40B4-BE49-F238E27FC236}">
                  <a16:creationId xmlns:a16="http://schemas.microsoft.com/office/drawing/2014/main" id="{2D9F5869-6F87-95A0-D2E1-B2B81123C821}"/>
                </a:ext>
              </a:extLst>
            </p:cNvPr>
            <p:cNvGrpSpPr/>
            <p:nvPr/>
          </p:nvGrpSpPr>
          <p:grpSpPr>
            <a:xfrm>
              <a:off x="35995247" y="4065605"/>
              <a:ext cx="3132175" cy="1671326"/>
              <a:chOff x="27482932" y="4078240"/>
              <a:chExt cx="3132175" cy="1671326"/>
            </a:xfrm>
          </p:grpSpPr>
          <p:sp>
            <p:nvSpPr>
              <p:cNvPr id="31" name="TextBox 30">
                <a:extLst>
                  <a:ext uri="{FF2B5EF4-FFF2-40B4-BE49-F238E27FC236}">
                    <a16:creationId xmlns:a16="http://schemas.microsoft.com/office/drawing/2014/main" id="{3D0D745B-245C-A0C9-868F-47FFE5464752}"/>
                  </a:ext>
                </a:extLst>
              </p:cNvPr>
              <p:cNvSpPr txBox="1"/>
              <p:nvPr/>
            </p:nvSpPr>
            <p:spPr>
              <a:xfrm>
                <a:off x="27482932" y="4349183"/>
                <a:ext cx="3132175" cy="140038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Specifies if the individual was using medication for blood pressure management..[ 0 = Not Diabetic , 1 = Diabetic ]</a:t>
                </a:r>
                <a:endParaRPr lang="en-IN" sz="1700" b="0" dirty="0">
                  <a:solidFill>
                    <a:srgbClr val="595959"/>
                  </a:solidFill>
                  <a:effectLst/>
                  <a:latin typeface="Avenir Next" panose="020B0503020202020204" pitchFamily="34" charset="0"/>
                </a:endParaRPr>
              </a:p>
            </p:txBody>
          </p:sp>
          <p:sp>
            <p:nvSpPr>
              <p:cNvPr id="32" name="TextBox 31">
                <a:extLst>
                  <a:ext uri="{FF2B5EF4-FFF2-40B4-BE49-F238E27FC236}">
                    <a16:creationId xmlns:a16="http://schemas.microsoft.com/office/drawing/2014/main" id="{4E45775E-D577-7523-0BF4-BCF673BE27BC}"/>
                  </a:ext>
                </a:extLst>
              </p:cNvPr>
              <p:cNvSpPr txBox="1"/>
              <p:nvPr/>
            </p:nvSpPr>
            <p:spPr>
              <a:xfrm>
                <a:off x="28460922" y="4078240"/>
                <a:ext cx="1176194" cy="369332"/>
              </a:xfrm>
              <a:prstGeom prst="rect">
                <a:avLst/>
              </a:prstGeom>
              <a:noFill/>
            </p:spPr>
            <p:txBody>
              <a:bodyPr wrap="square" rtlCol="0">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BP Meds</a:t>
                </a:r>
                <a:endParaRPr lang="en-IN" sz="2000" b="0" dirty="0">
                  <a:effectLst/>
                  <a:latin typeface="Avenir Next" panose="020B0503020202020204" pitchFamily="34" charset="0"/>
                </a:endParaRPr>
              </a:p>
            </p:txBody>
          </p:sp>
        </p:grpSp>
        <p:grpSp>
          <p:nvGrpSpPr>
            <p:cNvPr id="33" name="Group 32">
              <a:extLst>
                <a:ext uri="{FF2B5EF4-FFF2-40B4-BE49-F238E27FC236}">
                  <a16:creationId xmlns:a16="http://schemas.microsoft.com/office/drawing/2014/main" id="{18614ADB-2FA9-BAE4-3189-E5954C185E6E}"/>
                </a:ext>
              </a:extLst>
            </p:cNvPr>
            <p:cNvGrpSpPr/>
            <p:nvPr/>
          </p:nvGrpSpPr>
          <p:grpSpPr>
            <a:xfrm>
              <a:off x="43886689" y="4065605"/>
              <a:ext cx="3255192" cy="1682212"/>
              <a:chOff x="27482932" y="4067354"/>
              <a:chExt cx="3255192" cy="1682212"/>
            </a:xfrm>
          </p:grpSpPr>
          <p:sp>
            <p:nvSpPr>
              <p:cNvPr id="34" name="TextBox 33">
                <a:extLst>
                  <a:ext uri="{FF2B5EF4-FFF2-40B4-BE49-F238E27FC236}">
                    <a16:creationId xmlns:a16="http://schemas.microsoft.com/office/drawing/2014/main" id="{061C251E-DB6F-561A-93F2-EB1AC517D20D}"/>
                  </a:ext>
                </a:extLst>
              </p:cNvPr>
              <p:cNvSpPr txBox="1"/>
              <p:nvPr/>
            </p:nvSpPr>
            <p:spPr>
              <a:xfrm>
                <a:off x="27482932" y="4349183"/>
                <a:ext cx="3132175" cy="1400383"/>
              </a:xfrm>
              <a:prstGeom prst="rect">
                <a:avLst/>
              </a:prstGeom>
              <a:noFill/>
            </p:spPr>
            <p:txBody>
              <a:bodyPr wrap="square" rtlCol="0">
                <a:spAutoFit/>
              </a:bodyPr>
              <a:lstStyle/>
              <a:p>
                <a:pPr algn="ct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Indicates whether the patient is hypertensive [ 0 =Patient isn’t Hypersensitive,1=Patient is Hypersensitive ]</a:t>
                </a:r>
                <a:endParaRPr lang="en-IN" sz="1700" b="0" dirty="0">
                  <a:solidFill>
                    <a:srgbClr val="595959"/>
                  </a:solidFill>
                  <a:effectLst/>
                  <a:latin typeface="Avenir Next" panose="020B0503020202020204" pitchFamily="34" charset="0"/>
                </a:endParaRPr>
              </a:p>
            </p:txBody>
          </p:sp>
          <p:sp>
            <p:nvSpPr>
              <p:cNvPr id="35" name="TextBox 34">
                <a:extLst>
                  <a:ext uri="{FF2B5EF4-FFF2-40B4-BE49-F238E27FC236}">
                    <a16:creationId xmlns:a16="http://schemas.microsoft.com/office/drawing/2014/main" id="{D9BAADAF-9734-1B47-B251-B45B66F0E2CE}"/>
                  </a:ext>
                </a:extLst>
              </p:cNvPr>
              <p:cNvSpPr txBox="1"/>
              <p:nvPr/>
            </p:nvSpPr>
            <p:spPr>
              <a:xfrm>
                <a:off x="27516821" y="4067354"/>
                <a:ext cx="3221303" cy="369332"/>
              </a:xfrm>
              <a:prstGeom prst="rect">
                <a:avLst/>
              </a:prstGeom>
              <a:noFill/>
            </p:spPr>
            <p:txBody>
              <a:bodyPr wrap="square" rtlCol="0">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Prevalent Hypersensitivity</a:t>
                </a:r>
                <a:endParaRPr lang="en-IN" sz="2000" b="0" dirty="0">
                  <a:effectLst/>
                  <a:latin typeface="Avenir Next" panose="020B0503020202020204" pitchFamily="34" charset="0"/>
                </a:endParaRPr>
              </a:p>
            </p:txBody>
          </p:sp>
        </p:grpSp>
        <p:grpSp>
          <p:nvGrpSpPr>
            <p:cNvPr id="36" name="Group 35">
              <a:extLst>
                <a:ext uri="{FF2B5EF4-FFF2-40B4-BE49-F238E27FC236}">
                  <a16:creationId xmlns:a16="http://schemas.microsoft.com/office/drawing/2014/main" id="{15A97AF3-3CDB-39D5-FAE4-1883DD2B32BF}"/>
                </a:ext>
              </a:extLst>
            </p:cNvPr>
            <p:cNvGrpSpPr/>
            <p:nvPr/>
          </p:nvGrpSpPr>
          <p:grpSpPr>
            <a:xfrm>
              <a:off x="47955427" y="4065605"/>
              <a:ext cx="3132175" cy="1682212"/>
              <a:chOff x="27482932" y="4067354"/>
              <a:chExt cx="3132175" cy="1682212"/>
            </a:xfrm>
          </p:grpSpPr>
          <p:sp>
            <p:nvSpPr>
              <p:cNvPr id="37" name="TextBox 36">
                <a:extLst>
                  <a:ext uri="{FF2B5EF4-FFF2-40B4-BE49-F238E27FC236}">
                    <a16:creationId xmlns:a16="http://schemas.microsoft.com/office/drawing/2014/main" id="{D7327F03-DD2A-29E9-5B41-55A7863582A8}"/>
                  </a:ext>
                </a:extLst>
              </p:cNvPr>
              <p:cNvSpPr txBox="1"/>
              <p:nvPr/>
            </p:nvSpPr>
            <p:spPr>
              <a:xfrm>
                <a:off x="27482932" y="4349183"/>
                <a:ext cx="3132175" cy="140038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Identifies whether the patient has diabetes. [0 = Patient isn’t Diabetes , 1 = Patient is Diabetic ]</a:t>
                </a:r>
                <a:endParaRPr lang="en-IN" sz="1700" b="0" dirty="0">
                  <a:solidFill>
                    <a:srgbClr val="595959"/>
                  </a:solidFill>
                  <a:effectLst/>
                  <a:latin typeface="Avenir Next" panose="020B0503020202020204" pitchFamily="34" charset="0"/>
                </a:endParaRPr>
              </a:p>
            </p:txBody>
          </p:sp>
          <p:sp>
            <p:nvSpPr>
              <p:cNvPr id="38" name="TextBox 37">
                <a:extLst>
                  <a:ext uri="{FF2B5EF4-FFF2-40B4-BE49-F238E27FC236}">
                    <a16:creationId xmlns:a16="http://schemas.microsoft.com/office/drawing/2014/main" id="{F9147EF8-4D02-3BDC-7026-59C37EEE29C1}"/>
                  </a:ext>
                </a:extLst>
              </p:cNvPr>
              <p:cNvSpPr txBox="1"/>
              <p:nvPr/>
            </p:nvSpPr>
            <p:spPr>
              <a:xfrm>
                <a:off x="28486645" y="4067354"/>
                <a:ext cx="1129274"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Diabetes</a:t>
                </a:r>
                <a:endParaRPr lang="en-IN" sz="1700" b="0" dirty="0">
                  <a:effectLst/>
                  <a:latin typeface="Avenir Next" panose="020B0503020202020204" pitchFamily="34" charset="0"/>
                </a:endParaRPr>
              </a:p>
            </p:txBody>
          </p:sp>
        </p:grpSp>
        <p:grpSp>
          <p:nvGrpSpPr>
            <p:cNvPr id="39" name="Group 38">
              <a:extLst>
                <a:ext uri="{FF2B5EF4-FFF2-40B4-BE49-F238E27FC236}">
                  <a16:creationId xmlns:a16="http://schemas.microsoft.com/office/drawing/2014/main" id="{7D9FCFE6-26F8-3B64-4F40-0F5236A4F58F}"/>
                </a:ext>
              </a:extLst>
            </p:cNvPr>
            <p:cNvGrpSpPr/>
            <p:nvPr/>
          </p:nvGrpSpPr>
          <p:grpSpPr>
            <a:xfrm>
              <a:off x="55846869" y="4065605"/>
              <a:ext cx="3132175" cy="1189769"/>
              <a:chOff x="27482932" y="4067355"/>
              <a:chExt cx="3132175" cy="1189769"/>
            </a:xfrm>
          </p:grpSpPr>
          <p:sp>
            <p:nvSpPr>
              <p:cNvPr id="44" name="TextBox 43">
                <a:extLst>
                  <a:ext uri="{FF2B5EF4-FFF2-40B4-BE49-F238E27FC236}">
                    <a16:creationId xmlns:a16="http://schemas.microsoft.com/office/drawing/2014/main" id="{FC121ACF-8CA9-729E-EB7B-B4B6F80177F5}"/>
                  </a:ext>
                </a:extLst>
              </p:cNvPr>
              <p:cNvSpPr txBox="1"/>
              <p:nvPr/>
            </p:nvSpPr>
            <p:spPr>
              <a:xfrm>
                <a:off x="27482932" y="4349183"/>
                <a:ext cx="3132175" cy="907941"/>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Represents the systolic blood pressure level.</a:t>
                </a:r>
                <a:endParaRPr lang="en-IN" sz="1700" b="0" dirty="0">
                  <a:solidFill>
                    <a:srgbClr val="595959"/>
                  </a:solidFill>
                  <a:effectLst/>
                  <a:latin typeface="Avenir Next" panose="020B0503020202020204" pitchFamily="34" charset="0"/>
                </a:endParaRPr>
              </a:p>
            </p:txBody>
          </p:sp>
          <p:sp>
            <p:nvSpPr>
              <p:cNvPr id="45" name="TextBox 44">
                <a:extLst>
                  <a:ext uri="{FF2B5EF4-FFF2-40B4-BE49-F238E27FC236}">
                    <a16:creationId xmlns:a16="http://schemas.microsoft.com/office/drawing/2014/main" id="{AEAA05CC-3E45-C51B-053A-D00E7610CD7F}"/>
                  </a:ext>
                </a:extLst>
              </p:cNvPr>
              <p:cNvSpPr txBox="1"/>
              <p:nvPr/>
            </p:nvSpPr>
            <p:spPr>
              <a:xfrm>
                <a:off x="28546280" y="4067355"/>
                <a:ext cx="1015423"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Sys BP</a:t>
                </a:r>
                <a:endParaRPr lang="en-IN" sz="1700" b="0" dirty="0">
                  <a:effectLst/>
                  <a:latin typeface="Avenir Next" panose="020B0503020202020204" pitchFamily="34" charset="0"/>
                </a:endParaRPr>
              </a:p>
            </p:txBody>
          </p:sp>
        </p:grpSp>
        <p:grpSp>
          <p:nvGrpSpPr>
            <p:cNvPr id="48" name="Group 47">
              <a:extLst>
                <a:ext uri="{FF2B5EF4-FFF2-40B4-BE49-F238E27FC236}">
                  <a16:creationId xmlns:a16="http://schemas.microsoft.com/office/drawing/2014/main" id="{BFA42269-DC0D-8DC0-51CF-847F77AB00CA}"/>
                </a:ext>
              </a:extLst>
            </p:cNvPr>
            <p:cNvGrpSpPr/>
            <p:nvPr/>
          </p:nvGrpSpPr>
          <p:grpSpPr>
            <a:xfrm>
              <a:off x="51901148" y="4065605"/>
              <a:ext cx="3132175" cy="1189770"/>
              <a:chOff x="27482932" y="4067354"/>
              <a:chExt cx="3132175" cy="1189770"/>
            </a:xfrm>
          </p:grpSpPr>
          <p:sp>
            <p:nvSpPr>
              <p:cNvPr id="50" name="TextBox 49">
                <a:extLst>
                  <a:ext uri="{FF2B5EF4-FFF2-40B4-BE49-F238E27FC236}">
                    <a16:creationId xmlns:a16="http://schemas.microsoft.com/office/drawing/2014/main" id="{D0A89E55-6519-F69D-8688-79FCA97E4DFF}"/>
                  </a:ext>
                </a:extLst>
              </p:cNvPr>
              <p:cNvSpPr txBox="1"/>
              <p:nvPr/>
            </p:nvSpPr>
            <p:spPr>
              <a:xfrm>
                <a:off x="27482932" y="4349183"/>
                <a:ext cx="3132175" cy="907941"/>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800" b="0" i="0" u="none" strike="noStrike" dirty="0">
                    <a:solidFill>
                      <a:srgbClr val="595959"/>
                    </a:solidFill>
                    <a:effectLst/>
                    <a:latin typeface="Avenir Next" panose="020B0503020202020204" pitchFamily="34" charset="0"/>
                  </a:rPr>
                  <a:t>Represents the total blood cholesterol level.</a:t>
                </a:r>
                <a:endParaRPr lang="en-IN" sz="1700" b="0" dirty="0">
                  <a:solidFill>
                    <a:srgbClr val="595959"/>
                  </a:solidFill>
                  <a:effectLst/>
                  <a:latin typeface="Avenir Next" panose="020B0503020202020204" pitchFamily="34" charset="0"/>
                </a:endParaRPr>
              </a:p>
            </p:txBody>
          </p:sp>
          <p:sp>
            <p:nvSpPr>
              <p:cNvPr id="51" name="TextBox 50">
                <a:extLst>
                  <a:ext uri="{FF2B5EF4-FFF2-40B4-BE49-F238E27FC236}">
                    <a16:creationId xmlns:a16="http://schemas.microsoft.com/office/drawing/2014/main" id="{228E587C-19DF-60CF-36BD-14534466FDBF}"/>
                  </a:ext>
                </a:extLst>
              </p:cNvPr>
              <p:cNvSpPr txBox="1"/>
              <p:nvPr/>
            </p:nvSpPr>
            <p:spPr>
              <a:xfrm>
                <a:off x="28029443" y="4067354"/>
                <a:ext cx="2043669"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Total Cholesterol</a:t>
                </a:r>
                <a:endParaRPr lang="en-IN" sz="1700" b="0" dirty="0">
                  <a:effectLst/>
                  <a:latin typeface="Avenir Next" panose="020B0503020202020204" pitchFamily="34" charset="0"/>
                </a:endParaRPr>
              </a:p>
            </p:txBody>
          </p:sp>
        </p:grpSp>
        <p:grpSp>
          <p:nvGrpSpPr>
            <p:cNvPr id="73" name="Group 72">
              <a:extLst>
                <a:ext uri="{FF2B5EF4-FFF2-40B4-BE49-F238E27FC236}">
                  <a16:creationId xmlns:a16="http://schemas.microsoft.com/office/drawing/2014/main" id="{3AD5F618-5DA3-F485-30FD-6E5207A3291D}"/>
                </a:ext>
              </a:extLst>
            </p:cNvPr>
            <p:cNvGrpSpPr/>
            <p:nvPr/>
          </p:nvGrpSpPr>
          <p:grpSpPr>
            <a:xfrm>
              <a:off x="59792590" y="4065605"/>
              <a:ext cx="3132175" cy="1189769"/>
              <a:chOff x="27482932" y="4067355"/>
              <a:chExt cx="3132175" cy="1189769"/>
            </a:xfrm>
          </p:grpSpPr>
          <p:sp>
            <p:nvSpPr>
              <p:cNvPr id="74" name="TextBox 73">
                <a:extLst>
                  <a:ext uri="{FF2B5EF4-FFF2-40B4-BE49-F238E27FC236}">
                    <a16:creationId xmlns:a16="http://schemas.microsoft.com/office/drawing/2014/main" id="{372B7C46-E338-1542-1D7E-39E08F202B11}"/>
                  </a:ext>
                </a:extLst>
              </p:cNvPr>
              <p:cNvSpPr txBox="1"/>
              <p:nvPr/>
            </p:nvSpPr>
            <p:spPr>
              <a:xfrm>
                <a:off x="27482932" y="4349183"/>
                <a:ext cx="3132175" cy="907941"/>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Represents the Diastolic blood pressure level</a:t>
                </a:r>
                <a:endParaRPr lang="en-IN" sz="1700" b="0" dirty="0">
                  <a:solidFill>
                    <a:srgbClr val="595959"/>
                  </a:solidFill>
                  <a:effectLst/>
                  <a:latin typeface="Avenir Next" panose="020B0503020202020204" pitchFamily="34" charset="0"/>
                </a:endParaRPr>
              </a:p>
            </p:txBody>
          </p:sp>
          <p:sp>
            <p:nvSpPr>
              <p:cNvPr id="75" name="TextBox 74">
                <a:extLst>
                  <a:ext uri="{FF2B5EF4-FFF2-40B4-BE49-F238E27FC236}">
                    <a16:creationId xmlns:a16="http://schemas.microsoft.com/office/drawing/2014/main" id="{37449A9B-764A-9E9B-6B13-62B5487060A2}"/>
                  </a:ext>
                </a:extLst>
              </p:cNvPr>
              <p:cNvSpPr txBox="1"/>
              <p:nvPr/>
            </p:nvSpPr>
            <p:spPr>
              <a:xfrm>
                <a:off x="28546280" y="4067355"/>
                <a:ext cx="1015423"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Dia BP</a:t>
                </a:r>
                <a:endParaRPr lang="en-IN" sz="1700" b="0" dirty="0">
                  <a:effectLst/>
                  <a:latin typeface="Avenir Next" panose="020B0503020202020204" pitchFamily="34" charset="0"/>
                </a:endParaRPr>
              </a:p>
            </p:txBody>
          </p:sp>
        </p:grpSp>
        <p:grpSp>
          <p:nvGrpSpPr>
            <p:cNvPr id="78" name="Group 77">
              <a:extLst>
                <a:ext uri="{FF2B5EF4-FFF2-40B4-BE49-F238E27FC236}">
                  <a16:creationId xmlns:a16="http://schemas.microsoft.com/office/drawing/2014/main" id="{AC46672C-2A89-8BE1-E89E-96234D0D8291}"/>
                </a:ext>
              </a:extLst>
            </p:cNvPr>
            <p:cNvGrpSpPr/>
            <p:nvPr/>
          </p:nvGrpSpPr>
          <p:grpSpPr>
            <a:xfrm>
              <a:off x="63738311" y="4065605"/>
              <a:ext cx="2844744" cy="1189769"/>
              <a:chOff x="27482933" y="4067355"/>
              <a:chExt cx="2844744" cy="1189769"/>
            </a:xfrm>
          </p:grpSpPr>
          <p:sp>
            <p:nvSpPr>
              <p:cNvPr id="79" name="TextBox 78">
                <a:extLst>
                  <a:ext uri="{FF2B5EF4-FFF2-40B4-BE49-F238E27FC236}">
                    <a16:creationId xmlns:a16="http://schemas.microsoft.com/office/drawing/2014/main" id="{BFBF6FC9-BA46-C82B-DDCB-EBDEFBE1A163}"/>
                  </a:ext>
                </a:extLst>
              </p:cNvPr>
              <p:cNvSpPr txBox="1"/>
              <p:nvPr/>
            </p:nvSpPr>
            <p:spPr>
              <a:xfrm>
                <a:off x="27482933" y="4349183"/>
                <a:ext cx="2844744" cy="907941"/>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Represents the individual’s Body Mass Index</a:t>
                </a:r>
                <a:endParaRPr lang="en-IN" sz="1700" b="0" dirty="0">
                  <a:solidFill>
                    <a:srgbClr val="595959"/>
                  </a:solidFill>
                  <a:effectLst/>
                  <a:latin typeface="Avenir Next" panose="020B0503020202020204" pitchFamily="34" charset="0"/>
                </a:endParaRPr>
              </a:p>
            </p:txBody>
          </p:sp>
          <p:sp>
            <p:nvSpPr>
              <p:cNvPr id="80" name="TextBox 79">
                <a:extLst>
                  <a:ext uri="{FF2B5EF4-FFF2-40B4-BE49-F238E27FC236}">
                    <a16:creationId xmlns:a16="http://schemas.microsoft.com/office/drawing/2014/main" id="{CC67D4FF-3DF6-1CC2-5FBA-B25FE6ADB04D}"/>
                  </a:ext>
                </a:extLst>
              </p:cNvPr>
              <p:cNvSpPr txBox="1"/>
              <p:nvPr/>
            </p:nvSpPr>
            <p:spPr>
              <a:xfrm>
                <a:off x="28546280" y="4067355"/>
                <a:ext cx="1015423" cy="369332"/>
              </a:xfrm>
              <a:prstGeom prst="rect">
                <a:avLst/>
              </a:prstGeom>
              <a:noFill/>
            </p:spPr>
            <p:txBody>
              <a:bodyPr wrap="square" rtlCol="0">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BMI</a:t>
                </a:r>
                <a:endParaRPr lang="en-IN" sz="1700" b="0" dirty="0">
                  <a:effectLst/>
                  <a:latin typeface="Avenir Next" panose="020B0503020202020204" pitchFamily="34" charset="0"/>
                </a:endParaRPr>
              </a:p>
            </p:txBody>
          </p:sp>
        </p:grpSp>
        <p:grpSp>
          <p:nvGrpSpPr>
            <p:cNvPr id="81" name="Group 80">
              <a:extLst>
                <a:ext uri="{FF2B5EF4-FFF2-40B4-BE49-F238E27FC236}">
                  <a16:creationId xmlns:a16="http://schemas.microsoft.com/office/drawing/2014/main" id="{8EE0BDD2-EF71-17D6-42E3-5D15001F4DA0}"/>
                </a:ext>
              </a:extLst>
            </p:cNvPr>
            <p:cNvGrpSpPr/>
            <p:nvPr/>
          </p:nvGrpSpPr>
          <p:grpSpPr>
            <a:xfrm>
              <a:off x="67396601" y="4065605"/>
              <a:ext cx="3132175" cy="1682211"/>
              <a:chOff x="27482932" y="4067355"/>
              <a:chExt cx="3132175" cy="1682211"/>
            </a:xfrm>
          </p:grpSpPr>
          <p:sp>
            <p:nvSpPr>
              <p:cNvPr id="82" name="TextBox 81">
                <a:extLst>
                  <a:ext uri="{FF2B5EF4-FFF2-40B4-BE49-F238E27FC236}">
                    <a16:creationId xmlns:a16="http://schemas.microsoft.com/office/drawing/2014/main" id="{928273A3-F463-E292-3CD8-D0EA4CF3A562}"/>
                  </a:ext>
                </a:extLst>
              </p:cNvPr>
              <p:cNvSpPr txBox="1"/>
              <p:nvPr/>
            </p:nvSpPr>
            <p:spPr>
              <a:xfrm>
                <a:off x="27482932" y="4349183"/>
                <a:ext cx="3132175" cy="1400383"/>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Represents the heart rate  treated as continuous due to the large number of possible values.</a:t>
                </a:r>
                <a:endParaRPr lang="en-IN" sz="1700" b="0" dirty="0">
                  <a:solidFill>
                    <a:srgbClr val="595959"/>
                  </a:solidFill>
                  <a:effectLst/>
                  <a:latin typeface="Avenir Next" panose="020B0503020202020204" pitchFamily="34" charset="0"/>
                </a:endParaRPr>
              </a:p>
            </p:txBody>
          </p:sp>
          <p:sp>
            <p:nvSpPr>
              <p:cNvPr id="83" name="TextBox 82">
                <a:extLst>
                  <a:ext uri="{FF2B5EF4-FFF2-40B4-BE49-F238E27FC236}">
                    <a16:creationId xmlns:a16="http://schemas.microsoft.com/office/drawing/2014/main" id="{F52C9F34-4370-7AA8-D789-73DCD39E5DB9}"/>
                  </a:ext>
                </a:extLst>
              </p:cNvPr>
              <p:cNvSpPr txBox="1"/>
              <p:nvPr/>
            </p:nvSpPr>
            <p:spPr>
              <a:xfrm>
                <a:off x="28424357" y="4067355"/>
                <a:ext cx="1385157"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595959"/>
                    </a:solidFill>
                    <a:effectLst/>
                    <a:latin typeface="Avenir Next" panose="020B0503020202020204" pitchFamily="34" charset="0"/>
                  </a:rPr>
                  <a:t>Heart Rate</a:t>
                </a:r>
                <a:endParaRPr lang="en-IN" sz="1700" b="0" dirty="0">
                  <a:solidFill>
                    <a:srgbClr val="595959"/>
                  </a:solidFill>
                  <a:effectLst/>
                  <a:latin typeface="Avenir Next" panose="020B0503020202020204" pitchFamily="34" charset="0"/>
                </a:endParaRPr>
              </a:p>
            </p:txBody>
          </p:sp>
        </p:grpSp>
        <p:grpSp>
          <p:nvGrpSpPr>
            <p:cNvPr id="84" name="Group 83">
              <a:extLst>
                <a:ext uri="{FF2B5EF4-FFF2-40B4-BE49-F238E27FC236}">
                  <a16:creationId xmlns:a16="http://schemas.microsoft.com/office/drawing/2014/main" id="{4C32973A-9B19-7CFF-69E2-5F3E719FB8DB}"/>
                </a:ext>
              </a:extLst>
            </p:cNvPr>
            <p:cNvGrpSpPr/>
            <p:nvPr/>
          </p:nvGrpSpPr>
          <p:grpSpPr>
            <a:xfrm>
              <a:off x="71342319" y="4065605"/>
              <a:ext cx="3132175" cy="1682211"/>
              <a:chOff x="27482932" y="4067355"/>
              <a:chExt cx="3132175" cy="1682211"/>
            </a:xfrm>
          </p:grpSpPr>
          <p:sp>
            <p:nvSpPr>
              <p:cNvPr id="85" name="TextBox 84">
                <a:extLst>
                  <a:ext uri="{FF2B5EF4-FFF2-40B4-BE49-F238E27FC236}">
                    <a16:creationId xmlns:a16="http://schemas.microsoft.com/office/drawing/2014/main" id="{3C5B63A6-328D-AAB8-0979-A04DD18DE79D}"/>
                  </a:ext>
                </a:extLst>
              </p:cNvPr>
              <p:cNvSpPr txBox="1"/>
              <p:nvPr/>
            </p:nvSpPr>
            <p:spPr>
              <a:xfrm>
                <a:off x="27482932" y="4349183"/>
                <a:ext cx="3132175" cy="1400383"/>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Represents the heart rate  treated as continuous due to the large number of possible values.</a:t>
                </a:r>
                <a:endParaRPr lang="en-IN" sz="1700" b="0" dirty="0">
                  <a:solidFill>
                    <a:srgbClr val="595959"/>
                  </a:solidFill>
                  <a:effectLst/>
                  <a:latin typeface="Avenir Next" panose="020B0503020202020204" pitchFamily="34" charset="0"/>
                </a:endParaRPr>
              </a:p>
            </p:txBody>
          </p:sp>
          <p:sp>
            <p:nvSpPr>
              <p:cNvPr id="86" name="TextBox 85">
                <a:extLst>
                  <a:ext uri="{FF2B5EF4-FFF2-40B4-BE49-F238E27FC236}">
                    <a16:creationId xmlns:a16="http://schemas.microsoft.com/office/drawing/2014/main" id="{9AEEF5EB-C41F-6669-3805-7A58D886951E}"/>
                  </a:ext>
                </a:extLst>
              </p:cNvPr>
              <p:cNvSpPr txBox="1"/>
              <p:nvPr/>
            </p:nvSpPr>
            <p:spPr>
              <a:xfrm>
                <a:off x="28502739" y="4067355"/>
                <a:ext cx="1058588"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Glucose</a:t>
                </a:r>
                <a:endParaRPr lang="en-IN" sz="1700" b="0" dirty="0">
                  <a:solidFill>
                    <a:srgbClr val="595959"/>
                  </a:solidFill>
                  <a:effectLst/>
                  <a:latin typeface="Avenir Next" panose="020B0503020202020204" pitchFamily="34" charset="0"/>
                </a:endParaRPr>
              </a:p>
            </p:txBody>
          </p:sp>
        </p:grpSp>
        <p:grpSp>
          <p:nvGrpSpPr>
            <p:cNvPr id="87" name="Group 86">
              <a:extLst>
                <a:ext uri="{FF2B5EF4-FFF2-40B4-BE49-F238E27FC236}">
                  <a16:creationId xmlns:a16="http://schemas.microsoft.com/office/drawing/2014/main" id="{26B2435A-E7AF-6677-6EBB-882B88617ECE}"/>
                </a:ext>
              </a:extLst>
            </p:cNvPr>
            <p:cNvGrpSpPr/>
            <p:nvPr/>
          </p:nvGrpSpPr>
          <p:grpSpPr>
            <a:xfrm>
              <a:off x="12563314" y="4065605"/>
              <a:ext cx="2889782" cy="1409716"/>
              <a:chOff x="27482933" y="4078240"/>
              <a:chExt cx="2889782" cy="1409716"/>
            </a:xfrm>
          </p:grpSpPr>
          <p:sp>
            <p:nvSpPr>
              <p:cNvPr id="88" name="TextBox 87">
                <a:extLst>
                  <a:ext uri="{FF2B5EF4-FFF2-40B4-BE49-F238E27FC236}">
                    <a16:creationId xmlns:a16="http://schemas.microsoft.com/office/drawing/2014/main" id="{6DB733A7-8685-6225-B771-FAABA4E482EF}"/>
                  </a:ext>
                </a:extLst>
              </p:cNvPr>
              <p:cNvSpPr txBox="1"/>
              <p:nvPr/>
            </p:nvSpPr>
            <p:spPr>
              <a:xfrm>
                <a:off x="27482933" y="4349183"/>
                <a:ext cx="2889782" cy="1138773"/>
              </a:xfrm>
              <a:prstGeom prst="rect">
                <a:avLst/>
              </a:prstGeom>
              <a:noFill/>
            </p:spPr>
            <p:txBody>
              <a:bodyPr wrap="square" rtlCol="0">
                <a:spAutoFit/>
              </a:bodyPr>
              <a:lstStyle/>
              <a:p>
                <a:pPr rtl="0">
                  <a:spcBef>
                    <a:spcPts val="0"/>
                  </a:spcBef>
                  <a:spcAft>
                    <a:spcPts val="0"/>
                  </a:spcAft>
                </a:pPr>
                <a:r>
                  <a:rPr lang="en-IN" sz="1700" b="0" i="0" u="none" strike="noStrike" dirty="0">
                    <a:solidFill>
                      <a:srgbClr val="595959"/>
                    </a:solidFill>
                    <a:effectLst/>
                    <a:latin typeface="Avenir Next" panose="020B0503020202020204" pitchFamily="34" charset="0"/>
                  </a:rPr>
                  <a:t>Binary Variables</a:t>
                </a:r>
              </a:p>
              <a:p>
                <a:pPr rtl="0">
                  <a:spcBef>
                    <a:spcPts val="0"/>
                  </a:spcBef>
                  <a:spcAft>
                    <a:spcPts val="0"/>
                  </a:spcAft>
                </a:pPr>
                <a:r>
                  <a:rPr lang="en-IN" sz="1700" b="0" i="0" u="none" strike="noStrike" dirty="0">
                    <a:solidFill>
                      <a:srgbClr val="595959"/>
                    </a:solidFill>
                    <a:effectLst/>
                    <a:latin typeface="Avenir Next" panose="020B0503020202020204" pitchFamily="34" charset="0"/>
                  </a:rPr>
                  <a:t>Binary Variable indicating the presence (1) or absence(0) of CHD risk.</a:t>
                </a:r>
                <a:endParaRPr lang="en-IN" sz="1700" b="0" dirty="0">
                  <a:solidFill>
                    <a:srgbClr val="595959"/>
                  </a:solidFill>
                  <a:effectLst/>
                  <a:latin typeface="Avenir Next" panose="020B0503020202020204" pitchFamily="34" charset="0"/>
                </a:endParaRPr>
              </a:p>
            </p:txBody>
          </p:sp>
          <p:sp>
            <p:nvSpPr>
              <p:cNvPr id="89" name="TextBox 88">
                <a:extLst>
                  <a:ext uri="{FF2B5EF4-FFF2-40B4-BE49-F238E27FC236}">
                    <a16:creationId xmlns:a16="http://schemas.microsoft.com/office/drawing/2014/main" id="{2ED26CCD-5469-B800-1C87-44B2E06EE32A}"/>
                  </a:ext>
                </a:extLst>
              </p:cNvPr>
              <p:cNvSpPr txBox="1"/>
              <p:nvPr/>
            </p:nvSpPr>
            <p:spPr>
              <a:xfrm>
                <a:off x="28069033" y="4078240"/>
                <a:ext cx="2164340"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CHD - 10 Year Risk</a:t>
                </a:r>
                <a:endParaRPr lang="en-IN" sz="1700" b="0" dirty="0">
                  <a:effectLst/>
                  <a:latin typeface="Avenir Next" panose="020B0503020202020204" pitchFamily="34" charset="0"/>
                </a:endParaRPr>
              </a:p>
            </p:txBody>
          </p:sp>
        </p:grpSp>
      </p:grpSp>
      <p:grpSp>
        <p:nvGrpSpPr>
          <p:cNvPr id="200" name="Group 199">
            <a:extLst>
              <a:ext uri="{FF2B5EF4-FFF2-40B4-BE49-F238E27FC236}">
                <a16:creationId xmlns:a16="http://schemas.microsoft.com/office/drawing/2014/main" id="{6F6ECEF0-05C2-05CB-2A3F-F84C4C2F6EF8}"/>
              </a:ext>
            </a:extLst>
          </p:cNvPr>
          <p:cNvGrpSpPr/>
          <p:nvPr/>
        </p:nvGrpSpPr>
        <p:grpSpPr>
          <a:xfrm>
            <a:off x="750277" y="773722"/>
            <a:ext cx="6031522" cy="1247146"/>
            <a:chOff x="750277" y="773722"/>
            <a:chExt cx="6031522" cy="1247146"/>
          </a:xfrm>
        </p:grpSpPr>
        <p:sp>
          <p:nvSpPr>
            <p:cNvPr id="201" name="TextBox 200">
              <a:extLst>
                <a:ext uri="{FF2B5EF4-FFF2-40B4-BE49-F238E27FC236}">
                  <a16:creationId xmlns:a16="http://schemas.microsoft.com/office/drawing/2014/main" id="{1F363AFE-6CE9-9781-C362-D4F709993997}"/>
                </a:ext>
              </a:extLst>
            </p:cNvPr>
            <p:cNvSpPr txBox="1"/>
            <p:nvPr/>
          </p:nvSpPr>
          <p:spPr>
            <a:xfrm>
              <a:off x="750277" y="773722"/>
              <a:ext cx="6031522" cy="707886"/>
            </a:xfrm>
            <a:prstGeom prst="rect">
              <a:avLst/>
            </a:prstGeom>
            <a:noFill/>
          </p:spPr>
          <p:txBody>
            <a:bodyPr wrap="square" rtlCol="0">
              <a:spAutoFit/>
            </a:bodyPr>
            <a:lstStyle/>
            <a:p>
              <a:r>
                <a:rPr lang="en-US" sz="4000" dirty="0">
                  <a:latin typeface="Avenir Next" panose="020B0503020202020204" pitchFamily="34" charset="0"/>
                </a:rPr>
                <a:t>GETTING TO KNOW THE</a:t>
              </a:r>
            </a:p>
          </p:txBody>
        </p:sp>
        <p:sp>
          <p:nvSpPr>
            <p:cNvPr id="202" name="TextBox 201">
              <a:extLst>
                <a:ext uri="{FF2B5EF4-FFF2-40B4-BE49-F238E27FC236}">
                  <a16:creationId xmlns:a16="http://schemas.microsoft.com/office/drawing/2014/main" id="{2A16E8F8-0504-B676-4A07-F156F27D474D}"/>
                </a:ext>
              </a:extLst>
            </p:cNvPr>
            <p:cNvSpPr txBox="1"/>
            <p:nvPr/>
          </p:nvSpPr>
          <p:spPr>
            <a:xfrm>
              <a:off x="750277" y="1312982"/>
              <a:ext cx="2450123" cy="707886"/>
            </a:xfrm>
            <a:prstGeom prst="rect">
              <a:avLst/>
            </a:prstGeom>
            <a:noFill/>
          </p:spPr>
          <p:txBody>
            <a:bodyPr wrap="square" rtlCol="0">
              <a:spAutoFit/>
            </a:bodyPr>
            <a:lstStyle/>
            <a:p>
              <a:r>
                <a:rPr lang="en-US" sz="4000" b="1" dirty="0">
                  <a:latin typeface="Avenir Next" panose="020B0503020202020204" pitchFamily="34" charset="0"/>
                </a:rPr>
                <a:t>DATASET</a:t>
              </a:r>
            </a:p>
          </p:txBody>
        </p:sp>
      </p:grpSp>
      <p:grpSp>
        <p:nvGrpSpPr>
          <p:cNvPr id="231" name="Group 230">
            <a:extLst>
              <a:ext uri="{FF2B5EF4-FFF2-40B4-BE49-F238E27FC236}">
                <a16:creationId xmlns:a16="http://schemas.microsoft.com/office/drawing/2014/main" id="{C5477187-48DC-B8FF-E7F2-5FED348BB418}"/>
              </a:ext>
            </a:extLst>
          </p:cNvPr>
          <p:cNvGrpSpPr/>
          <p:nvPr/>
        </p:nvGrpSpPr>
        <p:grpSpPr>
          <a:xfrm>
            <a:off x="-11395676" y="2561843"/>
            <a:ext cx="39236040" cy="745791"/>
            <a:chOff x="-23532255" y="2582625"/>
            <a:chExt cx="39236040" cy="745791"/>
          </a:xfrm>
        </p:grpSpPr>
        <p:cxnSp>
          <p:nvCxnSpPr>
            <p:cNvPr id="49" name="Straight Connector 48">
              <a:extLst>
                <a:ext uri="{FF2B5EF4-FFF2-40B4-BE49-F238E27FC236}">
                  <a16:creationId xmlns:a16="http://schemas.microsoft.com/office/drawing/2014/main" id="{31FD9DBA-B33C-ADC9-B78F-C1694A14B288}"/>
                </a:ext>
              </a:extLst>
            </p:cNvPr>
            <p:cNvCxnSpPr>
              <a:cxnSpLocks/>
            </p:cNvCxnSpPr>
            <p:nvPr/>
          </p:nvCxnSpPr>
          <p:spPr>
            <a:xfrm>
              <a:off x="-23532255" y="2942625"/>
              <a:ext cx="37723864" cy="0"/>
            </a:xfrm>
            <a:prstGeom prst="line">
              <a:avLst/>
            </a:prstGeom>
            <a:ln w="25400" cap="sq">
              <a:prstDash val="dash"/>
            </a:ln>
          </p:spPr>
          <p:style>
            <a:lnRef idx="3">
              <a:schemeClr val="dk1"/>
            </a:lnRef>
            <a:fillRef idx="0">
              <a:schemeClr val="dk1"/>
            </a:fillRef>
            <a:effectRef idx="2">
              <a:schemeClr val="dk1"/>
            </a:effectRef>
            <a:fontRef idx="minor">
              <a:schemeClr val="tx1"/>
            </a:fontRef>
          </p:style>
        </p:cxnSp>
        <p:grpSp>
          <p:nvGrpSpPr>
            <p:cNvPr id="13" name="Group 12">
              <a:extLst>
                <a:ext uri="{FF2B5EF4-FFF2-40B4-BE49-F238E27FC236}">
                  <a16:creationId xmlns:a16="http://schemas.microsoft.com/office/drawing/2014/main" id="{D871DAD5-490B-6125-DB51-170D2DCFF794}"/>
                </a:ext>
              </a:extLst>
            </p:cNvPr>
            <p:cNvGrpSpPr/>
            <p:nvPr/>
          </p:nvGrpSpPr>
          <p:grpSpPr>
            <a:xfrm>
              <a:off x="2248616" y="2582625"/>
              <a:ext cx="720000" cy="720000"/>
              <a:chOff x="9325624" y="2471014"/>
              <a:chExt cx="720000" cy="720000"/>
            </a:xfrm>
          </p:grpSpPr>
          <p:sp>
            <p:nvSpPr>
              <p:cNvPr id="151" name="Oval 150">
                <a:extLst>
                  <a:ext uri="{FF2B5EF4-FFF2-40B4-BE49-F238E27FC236}">
                    <a16:creationId xmlns:a16="http://schemas.microsoft.com/office/drawing/2014/main" id="{D4FBD9A5-B067-4786-6F6D-D88517D03A75}"/>
                  </a:ext>
                </a:extLst>
              </p:cNvPr>
              <p:cNvSpPr/>
              <p:nvPr/>
            </p:nvSpPr>
            <p:spPr>
              <a:xfrm>
                <a:off x="9325624" y="2471014"/>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pic>
            <p:nvPicPr>
              <p:cNvPr id="152" name="Picture 151" descr="A black and white image of a couple of circles&#10;&#10;Description automatically generated">
                <a:extLst>
                  <a:ext uri="{FF2B5EF4-FFF2-40B4-BE49-F238E27FC236}">
                    <a16:creationId xmlns:a16="http://schemas.microsoft.com/office/drawing/2014/main" id="{BACB1B9D-8416-85C6-FFEF-7F0BA8620409}"/>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85000"/>
                        </a14:imgEffect>
                      </a14:imgLayer>
                    </a14:imgProps>
                  </a:ext>
                </a:extLst>
              </a:blip>
              <a:stretch>
                <a:fillRect/>
              </a:stretch>
            </p:blipFill>
            <p:spPr>
              <a:xfrm>
                <a:off x="9539863" y="2606203"/>
                <a:ext cx="315946" cy="444837"/>
              </a:xfrm>
              <a:prstGeom prst="rect">
                <a:avLst/>
              </a:prstGeom>
            </p:spPr>
          </p:pic>
        </p:grpSp>
        <p:grpSp>
          <p:nvGrpSpPr>
            <p:cNvPr id="14" name="Group 13">
              <a:extLst>
                <a:ext uri="{FF2B5EF4-FFF2-40B4-BE49-F238E27FC236}">
                  <a16:creationId xmlns:a16="http://schemas.microsoft.com/office/drawing/2014/main" id="{789CE624-8E6E-AC1B-D0F8-F576B3374070}"/>
                </a:ext>
              </a:extLst>
            </p:cNvPr>
            <p:cNvGrpSpPr/>
            <p:nvPr/>
          </p:nvGrpSpPr>
          <p:grpSpPr>
            <a:xfrm>
              <a:off x="532064" y="2582625"/>
              <a:ext cx="720000" cy="720000"/>
              <a:chOff x="3927371" y="2471014"/>
              <a:chExt cx="720000" cy="720000"/>
            </a:xfrm>
          </p:grpSpPr>
          <p:sp>
            <p:nvSpPr>
              <p:cNvPr id="149" name="Oval 148">
                <a:extLst>
                  <a:ext uri="{FF2B5EF4-FFF2-40B4-BE49-F238E27FC236}">
                    <a16:creationId xmlns:a16="http://schemas.microsoft.com/office/drawing/2014/main" id="{EAF69027-6B13-E02C-F042-7AAA8595C87C}"/>
                  </a:ext>
                </a:extLst>
              </p:cNvPr>
              <p:cNvSpPr/>
              <p:nvPr/>
            </p:nvSpPr>
            <p:spPr>
              <a:xfrm>
                <a:off x="3927371" y="2471014"/>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pic>
            <p:nvPicPr>
              <p:cNvPr id="150" name="Picture 149" descr="A black background with a black square&#10;&#10;Description automatically generated with medium confidence">
                <a:extLst>
                  <a:ext uri="{FF2B5EF4-FFF2-40B4-BE49-F238E27FC236}">
                    <a16:creationId xmlns:a16="http://schemas.microsoft.com/office/drawing/2014/main" id="{F7C5967D-BCB6-83DC-15F9-318ECF19FF2B}"/>
                  </a:ext>
                </a:extLst>
              </p:cNvPr>
              <p:cNvPicPr>
                <a:picLocks noChangeAspect="1"/>
              </p:cNvPicPr>
              <p:nvPr/>
            </p:nvPicPr>
            <p:blipFill>
              <a:blip r:embed="rId4"/>
              <a:stretch>
                <a:fillRect/>
              </a:stretch>
            </p:blipFill>
            <p:spPr>
              <a:xfrm>
                <a:off x="4074441" y="2597844"/>
                <a:ext cx="416279" cy="442206"/>
              </a:xfrm>
              <a:prstGeom prst="rect">
                <a:avLst/>
              </a:prstGeom>
            </p:spPr>
          </p:pic>
        </p:grpSp>
        <p:grpSp>
          <p:nvGrpSpPr>
            <p:cNvPr id="15" name="Group 14">
              <a:extLst>
                <a:ext uri="{FF2B5EF4-FFF2-40B4-BE49-F238E27FC236}">
                  <a16:creationId xmlns:a16="http://schemas.microsoft.com/office/drawing/2014/main" id="{985601D8-EDBE-62D0-B8F6-D964DFEA3D7C}"/>
                </a:ext>
              </a:extLst>
            </p:cNvPr>
            <p:cNvGrpSpPr/>
            <p:nvPr/>
          </p:nvGrpSpPr>
          <p:grpSpPr>
            <a:xfrm>
              <a:off x="-1184488" y="2582625"/>
              <a:ext cx="720000" cy="720000"/>
              <a:chOff x="2146376" y="2471014"/>
              <a:chExt cx="720000" cy="720000"/>
            </a:xfrm>
          </p:grpSpPr>
          <p:sp>
            <p:nvSpPr>
              <p:cNvPr id="147" name="Oval 146">
                <a:extLst>
                  <a:ext uri="{FF2B5EF4-FFF2-40B4-BE49-F238E27FC236}">
                    <a16:creationId xmlns:a16="http://schemas.microsoft.com/office/drawing/2014/main" id="{51F6ECFF-C53D-D56E-F529-BF01630B98B1}"/>
                  </a:ext>
                </a:extLst>
              </p:cNvPr>
              <p:cNvSpPr/>
              <p:nvPr/>
            </p:nvSpPr>
            <p:spPr>
              <a:xfrm>
                <a:off x="2146376" y="2471014"/>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pic>
            <p:nvPicPr>
              <p:cNvPr id="148" name="Picture 147" descr="A white and black logo&#10;&#10;Description automatically generated with medium confidence">
                <a:extLst>
                  <a:ext uri="{FF2B5EF4-FFF2-40B4-BE49-F238E27FC236}">
                    <a16:creationId xmlns:a16="http://schemas.microsoft.com/office/drawing/2014/main" id="{0679453C-FEA5-0742-95C4-CF481146AD03}"/>
                  </a:ext>
                </a:extLst>
              </p:cNvPr>
              <p:cNvPicPr>
                <a:picLocks noChangeAspect="1"/>
              </p:cNvPicPr>
              <p:nvPr/>
            </p:nvPicPr>
            <p:blipFill>
              <a:blip r:embed="rId5">
                <a:biLevel thresh="75000"/>
              </a:blip>
              <a:stretch>
                <a:fillRect/>
              </a:stretch>
            </p:blipFill>
            <p:spPr>
              <a:xfrm>
                <a:off x="2260601" y="2595967"/>
                <a:ext cx="477520" cy="483782"/>
              </a:xfrm>
              <a:prstGeom prst="rect">
                <a:avLst/>
              </a:prstGeom>
            </p:spPr>
          </p:pic>
        </p:grpSp>
        <p:grpSp>
          <p:nvGrpSpPr>
            <p:cNvPr id="17" name="Group 16">
              <a:extLst>
                <a:ext uri="{FF2B5EF4-FFF2-40B4-BE49-F238E27FC236}">
                  <a16:creationId xmlns:a16="http://schemas.microsoft.com/office/drawing/2014/main" id="{95FFCE34-9F11-ED36-3FFC-C341EDB887F9}"/>
                </a:ext>
              </a:extLst>
            </p:cNvPr>
            <p:cNvGrpSpPr/>
            <p:nvPr/>
          </p:nvGrpSpPr>
          <p:grpSpPr>
            <a:xfrm>
              <a:off x="-2930438" y="2582625"/>
              <a:ext cx="749398" cy="720000"/>
              <a:chOff x="11031693" y="2492638"/>
              <a:chExt cx="749398" cy="720000"/>
            </a:xfrm>
          </p:grpSpPr>
          <p:sp>
            <p:nvSpPr>
              <p:cNvPr id="145" name="Oval 144">
                <a:extLst>
                  <a:ext uri="{FF2B5EF4-FFF2-40B4-BE49-F238E27FC236}">
                    <a16:creationId xmlns:a16="http://schemas.microsoft.com/office/drawing/2014/main" id="{86473C52-F1F0-2193-4FD4-C166BBFC8EA4}"/>
                  </a:ext>
                </a:extLst>
              </p:cNvPr>
              <p:cNvSpPr/>
              <p:nvPr/>
            </p:nvSpPr>
            <p:spPr>
              <a:xfrm>
                <a:off x="11031693" y="2492638"/>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pic>
            <p:nvPicPr>
              <p:cNvPr id="146" name="Picture 145" descr="A cigarette with smoke coming out of it&#10;&#10;Description automatically generated">
                <a:extLst>
                  <a:ext uri="{FF2B5EF4-FFF2-40B4-BE49-F238E27FC236}">
                    <a16:creationId xmlns:a16="http://schemas.microsoft.com/office/drawing/2014/main" id="{057C9F4F-3927-DADD-58D3-D15E77151AD5}"/>
                  </a:ext>
                </a:extLst>
              </p:cNvPr>
              <p:cNvPicPr>
                <a:picLocks noChangeAspect="1"/>
              </p:cNvPicPr>
              <p:nvPr/>
            </p:nvPicPr>
            <p:blipFill>
              <a:blip r:embed="rId6"/>
              <a:stretch>
                <a:fillRect/>
              </a:stretch>
            </p:blipFill>
            <p:spPr>
              <a:xfrm>
                <a:off x="11112298" y="2541917"/>
                <a:ext cx="668793" cy="584716"/>
              </a:xfrm>
              <a:prstGeom prst="rect">
                <a:avLst/>
              </a:prstGeom>
            </p:spPr>
          </p:pic>
        </p:grpSp>
        <p:grpSp>
          <p:nvGrpSpPr>
            <p:cNvPr id="18" name="Group 17">
              <a:extLst>
                <a:ext uri="{FF2B5EF4-FFF2-40B4-BE49-F238E27FC236}">
                  <a16:creationId xmlns:a16="http://schemas.microsoft.com/office/drawing/2014/main" id="{3D1211F1-AFD2-78D7-7CC8-DDDBE58E056A}"/>
                </a:ext>
              </a:extLst>
            </p:cNvPr>
            <p:cNvGrpSpPr/>
            <p:nvPr/>
          </p:nvGrpSpPr>
          <p:grpSpPr>
            <a:xfrm>
              <a:off x="-6378083" y="2582625"/>
              <a:ext cx="720000" cy="720000"/>
              <a:chOff x="14505459" y="2533035"/>
              <a:chExt cx="720000" cy="720000"/>
            </a:xfrm>
          </p:grpSpPr>
          <p:sp>
            <p:nvSpPr>
              <p:cNvPr id="142" name="Oval 141">
                <a:extLst>
                  <a:ext uri="{FF2B5EF4-FFF2-40B4-BE49-F238E27FC236}">
                    <a16:creationId xmlns:a16="http://schemas.microsoft.com/office/drawing/2014/main" id="{3609D2E8-649A-7638-E509-73A606E1FAE8}"/>
                  </a:ext>
                </a:extLst>
              </p:cNvPr>
              <p:cNvSpPr/>
              <p:nvPr/>
            </p:nvSpPr>
            <p:spPr>
              <a:xfrm>
                <a:off x="14505459" y="25330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44" name="TextBox 143">
                <a:extLst>
                  <a:ext uri="{FF2B5EF4-FFF2-40B4-BE49-F238E27FC236}">
                    <a16:creationId xmlns:a16="http://schemas.microsoft.com/office/drawing/2014/main" id="{2FB37843-B003-4312-6A71-20F15BC2B10D}"/>
                  </a:ext>
                </a:extLst>
              </p:cNvPr>
              <p:cNvSpPr txBox="1"/>
              <p:nvPr/>
            </p:nvSpPr>
            <p:spPr>
              <a:xfrm>
                <a:off x="14632352" y="2743995"/>
                <a:ext cx="539074" cy="369332"/>
              </a:xfrm>
              <a:prstGeom prst="rect">
                <a:avLst/>
              </a:prstGeom>
              <a:noFill/>
            </p:spPr>
            <p:txBody>
              <a:bodyPr wrap="square" rtlCol="0">
                <a:spAutoFit/>
              </a:bodyPr>
              <a:lstStyle/>
              <a:p>
                <a:r>
                  <a:rPr lang="en-US" b="1" dirty="0">
                    <a:latin typeface="Avenir Next" panose="020B0503020202020204" pitchFamily="34" charset="0"/>
                  </a:rPr>
                  <a:t>BP</a:t>
                </a:r>
              </a:p>
            </p:txBody>
          </p:sp>
        </p:grpSp>
        <p:grpSp>
          <p:nvGrpSpPr>
            <p:cNvPr id="23" name="Group 22">
              <a:extLst>
                <a:ext uri="{FF2B5EF4-FFF2-40B4-BE49-F238E27FC236}">
                  <a16:creationId xmlns:a16="http://schemas.microsoft.com/office/drawing/2014/main" id="{8A30FD41-FD8A-EAF8-E3E0-15865C64A83B}"/>
                </a:ext>
              </a:extLst>
            </p:cNvPr>
            <p:cNvGrpSpPr/>
            <p:nvPr/>
          </p:nvGrpSpPr>
          <p:grpSpPr>
            <a:xfrm>
              <a:off x="-8268305" y="2582625"/>
              <a:ext cx="893670" cy="720000"/>
              <a:chOff x="16284347" y="2533035"/>
              <a:chExt cx="893670" cy="720000"/>
            </a:xfrm>
          </p:grpSpPr>
          <p:sp>
            <p:nvSpPr>
              <p:cNvPr id="137" name="Oval 136">
                <a:extLst>
                  <a:ext uri="{FF2B5EF4-FFF2-40B4-BE49-F238E27FC236}">
                    <a16:creationId xmlns:a16="http://schemas.microsoft.com/office/drawing/2014/main" id="{89415DF4-C65F-C6ED-26B4-61FD1A23A13A}"/>
                  </a:ext>
                </a:extLst>
              </p:cNvPr>
              <p:cNvSpPr/>
              <p:nvPr/>
            </p:nvSpPr>
            <p:spPr>
              <a:xfrm>
                <a:off x="16333082" y="25330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38" name="TextBox 137">
                <a:extLst>
                  <a:ext uri="{FF2B5EF4-FFF2-40B4-BE49-F238E27FC236}">
                    <a16:creationId xmlns:a16="http://schemas.microsoft.com/office/drawing/2014/main" id="{C3483A1B-223D-17E9-5BBD-E70CEB331582}"/>
                  </a:ext>
                </a:extLst>
              </p:cNvPr>
              <p:cNvSpPr txBox="1"/>
              <p:nvPr/>
            </p:nvSpPr>
            <p:spPr>
              <a:xfrm>
                <a:off x="16284347" y="2744153"/>
                <a:ext cx="893670" cy="307777"/>
              </a:xfrm>
              <a:prstGeom prst="rect">
                <a:avLst/>
              </a:prstGeom>
              <a:noFill/>
            </p:spPr>
            <p:txBody>
              <a:bodyPr wrap="square" rtlCol="0">
                <a:spAutoFit/>
              </a:bodyPr>
              <a:lstStyle/>
              <a:p>
                <a:r>
                  <a:rPr lang="en-US" sz="1400" b="1" dirty="0">
                    <a:latin typeface="Avenir Next" panose="020B0503020202020204" pitchFamily="34" charset="0"/>
                  </a:rPr>
                  <a:t>STROKE</a:t>
                </a:r>
              </a:p>
            </p:txBody>
          </p:sp>
        </p:grpSp>
        <p:grpSp>
          <p:nvGrpSpPr>
            <p:cNvPr id="58" name="Group 57">
              <a:extLst>
                <a:ext uri="{FF2B5EF4-FFF2-40B4-BE49-F238E27FC236}">
                  <a16:creationId xmlns:a16="http://schemas.microsoft.com/office/drawing/2014/main" id="{7292193D-CCDD-4BE4-BCB4-48497EF23C35}"/>
                </a:ext>
              </a:extLst>
            </p:cNvPr>
            <p:cNvGrpSpPr/>
            <p:nvPr/>
          </p:nvGrpSpPr>
          <p:grpSpPr>
            <a:xfrm>
              <a:off x="-11872133" y="2582625"/>
              <a:ext cx="890724" cy="720000"/>
              <a:chOff x="14572256" y="2546398"/>
              <a:chExt cx="890724" cy="720000"/>
            </a:xfrm>
          </p:grpSpPr>
          <p:sp>
            <p:nvSpPr>
              <p:cNvPr id="135" name="Oval 134">
                <a:extLst>
                  <a:ext uri="{FF2B5EF4-FFF2-40B4-BE49-F238E27FC236}">
                    <a16:creationId xmlns:a16="http://schemas.microsoft.com/office/drawing/2014/main" id="{3DBBFD11-CE74-BD85-6541-39E3388128A8}"/>
                  </a:ext>
                </a:extLst>
              </p:cNvPr>
              <p:cNvSpPr/>
              <p:nvPr/>
            </p:nvSpPr>
            <p:spPr>
              <a:xfrm>
                <a:off x="14642072" y="2546398"/>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36" name="TextBox 135">
                <a:extLst>
                  <a:ext uri="{FF2B5EF4-FFF2-40B4-BE49-F238E27FC236}">
                    <a16:creationId xmlns:a16="http://schemas.microsoft.com/office/drawing/2014/main" id="{22C6ABAE-B4E2-5B9E-053D-1030191EA11D}"/>
                  </a:ext>
                </a:extLst>
              </p:cNvPr>
              <p:cNvSpPr txBox="1"/>
              <p:nvPr/>
            </p:nvSpPr>
            <p:spPr>
              <a:xfrm>
                <a:off x="14572256" y="2772519"/>
                <a:ext cx="890724" cy="292388"/>
              </a:xfrm>
              <a:prstGeom prst="rect">
                <a:avLst/>
              </a:prstGeom>
              <a:noFill/>
            </p:spPr>
            <p:txBody>
              <a:bodyPr wrap="square" rtlCol="0">
                <a:spAutoFit/>
              </a:bodyPr>
              <a:lstStyle/>
              <a:p>
                <a:r>
                  <a:rPr lang="en-US" sz="1300" dirty="0">
                    <a:latin typeface="Avenir Next" panose="020B0503020202020204" pitchFamily="34" charset="0"/>
                  </a:rPr>
                  <a:t>Diabetes</a:t>
                </a:r>
              </a:p>
            </p:txBody>
          </p:sp>
        </p:grpSp>
        <p:grpSp>
          <p:nvGrpSpPr>
            <p:cNvPr id="59" name="Group 58">
              <a:extLst>
                <a:ext uri="{FF2B5EF4-FFF2-40B4-BE49-F238E27FC236}">
                  <a16:creationId xmlns:a16="http://schemas.microsoft.com/office/drawing/2014/main" id="{D5096E78-2C8A-24C7-E1BB-B74C622ADF35}"/>
                </a:ext>
              </a:extLst>
            </p:cNvPr>
            <p:cNvGrpSpPr/>
            <p:nvPr/>
          </p:nvGrpSpPr>
          <p:grpSpPr>
            <a:xfrm>
              <a:off x="-9984857" y="2582625"/>
              <a:ext cx="720000" cy="720000"/>
              <a:chOff x="14642072" y="2546398"/>
              <a:chExt cx="720000" cy="720000"/>
            </a:xfrm>
          </p:grpSpPr>
          <p:sp>
            <p:nvSpPr>
              <p:cNvPr id="128" name="Oval 127">
                <a:extLst>
                  <a:ext uri="{FF2B5EF4-FFF2-40B4-BE49-F238E27FC236}">
                    <a16:creationId xmlns:a16="http://schemas.microsoft.com/office/drawing/2014/main" id="{C1DDAAD0-9C4F-D51B-DC61-9A8139FB1AD9}"/>
                  </a:ext>
                </a:extLst>
              </p:cNvPr>
              <p:cNvSpPr/>
              <p:nvPr/>
            </p:nvSpPr>
            <p:spPr>
              <a:xfrm>
                <a:off x="14642072" y="2546398"/>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29" name="TextBox 128">
                <a:extLst>
                  <a:ext uri="{FF2B5EF4-FFF2-40B4-BE49-F238E27FC236}">
                    <a16:creationId xmlns:a16="http://schemas.microsoft.com/office/drawing/2014/main" id="{272D2DAC-FA32-8CEF-A2D0-915D62351EC0}"/>
                  </a:ext>
                </a:extLst>
              </p:cNvPr>
              <p:cNvSpPr txBox="1"/>
              <p:nvPr/>
            </p:nvSpPr>
            <p:spPr>
              <a:xfrm>
                <a:off x="14733289" y="2795174"/>
                <a:ext cx="618052" cy="323165"/>
              </a:xfrm>
              <a:prstGeom prst="rect">
                <a:avLst/>
              </a:prstGeom>
              <a:noFill/>
            </p:spPr>
            <p:txBody>
              <a:bodyPr wrap="square" rtlCol="0">
                <a:spAutoFit/>
              </a:bodyPr>
              <a:lstStyle/>
              <a:p>
                <a:r>
                  <a:rPr lang="en-US" sz="1500" b="1" dirty="0">
                    <a:latin typeface="Avenir Next" panose="020B0503020202020204" pitchFamily="34" charset="0"/>
                  </a:rPr>
                  <a:t>HYP</a:t>
                </a:r>
              </a:p>
            </p:txBody>
          </p:sp>
        </p:grpSp>
        <p:grpSp>
          <p:nvGrpSpPr>
            <p:cNvPr id="60" name="Group 59">
              <a:extLst>
                <a:ext uri="{FF2B5EF4-FFF2-40B4-BE49-F238E27FC236}">
                  <a16:creationId xmlns:a16="http://schemas.microsoft.com/office/drawing/2014/main" id="{43A757DC-F7E9-35BC-1C50-4AA09B4E1660}"/>
                </a:ext>
              </a:extLst>
            </p:cNvPr>
            <p:cNvGrpSpPr/>
            <p:nvPr/>
          </p:nvGrpSpPr>
          <p:grpSpPr>
            <a:xfrm>
              <a:off x="-13588685" y="2582625"/>
              <a:ext cx="720000" cy="720000"/>
              <a:chOff x="14642072" y="2546398"/>
              <a:chExt cx="720000" cy="720000"/>
            </a:xfrm>
          </p:grpSpPr>
          <p:sp>
            <p:nvSpPr>
              <p:cNvPr id="123" name="Oval 122">
                <a:extLst>
                  <a:ext uri="{FF2B5EF4-FFF2-40B4-BE49-F238E27FC236}">
                    <a16:creationId xmlns:a16="http://schemas.microsoft.com/office/drawing/2014/main" id="{BFFE9276-3D91-DC70-16AD-2D8970D8FB9A}"/>
                  </a:ext>
                </a:extLst>
              </p:cNvPr>
              <p:cNvSpPr/>
              <p:nvPr/>
            </p:nvSpPr>
            <p:spPr>
              <a:xfrm>
                <a:off x="14642072" y="2546398"/>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27" name="TextBox 126">
                <a:extLst>
                  <a:ext uri="{FF2B5EF4-FFF2-40B4-BE49-F238E27FC236}">
                    <a16:creationId xmlns:a16="http://schemas.microsoft.com/office/drawing/2014/main" id="{A040C48C-27B8-043E-10C1-7DEEEDE8FD49}"/>
                  </a:ext>
                </a:extLst>
              </p:cNvPr>
              <p:cNvSpPr txBox="1"/>
              <p:nvPr/>
            </p:nvSpPr>
            <p:spPr>
              <a:xfrm>
                <a:off x="14719759" y="2777518"/>
                <a:ext cx="613097" cy="292388"/>
              </a:xfrm>
              <a:prstGeom prst="rect">
                <a:avLst/>
              </a:prstGeom>
              <a:noFill/>
            </p:spPr>
            <p:txBody>
              <a:bodyPr wrap="square" rtlCol="0">
                <a:spAutoFit/>
              </a:bodyPr>
              <a:lstStyle/>
              <a:p>
                <a:r>
                  <a:rPr lang="en-US" sz="1300" b="1" dirty="0">
                    <a:latin typeface="Avenir Next" panose="020B0503020202020204" pitchFamily="34" charset="0"/>
                  </a:rPr>
                  <a:t>Chol.</a:t>
                </a:r>
              </a:p>
            </p:txBody>
          </p:sp>
        </p:grpSp>
        <p:grpSp>
          <p:nvGrpSpPr>
            <p:cNvPr id="90" name="Group 89">
              <a:extLst>
                <a:ext uri="{FF2B5EF4-FFF2-40B4-BE49-F238E27FC236}">
                  <a16:creationId xmlns:a16="http://schemas.microsoft.com/office/drawing/2014/main" id="{5973F9BC-3FA1-D0F4-96D3-302E1B80F507}"/>
                </a:ext>
              </a:extLst>
            </p:cNvPr>
            <p:cNvGrpSpPr/>
            <p:nvPr/>
          </p:nvGrpSpPr>
          <p:grpSpPr>
            <a:xfrm>
              <a:off x="-17264309" y="2582625"/>
              <a:ext cx="879474" cy="720000"/>
              <a:chOff x="25375513" y="2459896"/>
              <a:chExt cx="879474" cy="720000"/>
            </a:xfrm>
          </p:grpSpPr>
          <p:sp>
            <p:nvSpPr>
              <p:cNvPr id="121" name="Oval 120">
                <a:extLst>
                  <a:ext uri="{FF2B5EF4-FFF2-40B4-BE49-F238E27FC236}">
                    <a16:creationId xmlns:a16="http://schemas.microsoft.com/office/drawing/2014/main" id="{BBC923B1-C66B-5884-D443-10D8651360F1}"/>
                  </a:ext>
                </a:extLst>
              </p:cNvPr>
              <p:cNvSpPr/>
              <p:nvPr/>
            </p:nvSpPr>
            <p:spPr>
              <a:xfrm>
                <a:off x="25375513" y="2459896"/>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22" name="TextBox 121">
                <a:extLst>
                  <a:ext uri="{FF2B5EF4-FFF2-40B4-BE49-F238E27FC236}">
                    <a16:creationId xmlns:a16="http://schemas.microsoft.com/office/drawing/2014/main" id="{391D4546-11EC-5F1D-0A84-565DD2B3F72C}"/>
                  </a:ext>
                </a:extLst>
              </p:cNvPr>
              <p:cNvSpPr txBox="1"/>
              <p:nvPr/>
            </p:nvSpPr>
            <p:spPr>
              <a:xfrm>
                <a:off x="25454009" y="2643372"/>
                <a:ext cx="800978" cy="478144"/>
              </a:xfrm>
              <a:prstGeom prst="rect">
                <a:avLst/>
              </a:prstGeom>
              <a:noFill/>
            </p:spPr>
            <p:txBody>
              <a:bodyPr wrap="square" tIns="46800" rtlCol="0">
                <a:spAutoFit/>
              </a:bodyPr>
              <a:lstStyle/>
              <a:p>
                <a:r>
                  <a:rPr lang="en-US" sz="1300" b="1" dirty="0">
                    <a:latin typeface="Avenir Next" panose="020B0503020202020204" pitchFamily="34" charset="0"/>
                  </a:rPr>
                  <a:t>DIAS </a:t>
                </a:r>
                <a:r>
                  <a:rPr lang="en-US" sz="1200" dirty="0">
                    <a:latin typeface="Avenir Next" panose="020B0503020202020204" pitchFamily="34" charset="0"/>
                  </a:rPr>
                  <a:t>BP</a:t>
                </a:r>
              </a:p>
            </p:txBody>
          </p:sp>
        </p:grpSp>
        <p:grpSp>
          <p:nvGrpSpPr>
            <p:cNvPr id="93" name="Group 92">
              <a:extLst>
                <a:ext uri="{FF2B5EF4-FFF2-40B4-BE49-F238E27FC236}">
                  <a16:creationId xmlns:a16="http://schemas.microsoft.com/office/drawing/2014/main" id="{4F46CBCE-8CE9-54B9-B7D8-7A83E8686FE3}"/>
                </a:ext>
              </a:extLst>
            </p:cNvPr>
            <p:cNvGrpSpPr/>
            <p:nvPr/>
          </p:nvGrpSpPr>
          <p:grpSpPr>
            <a:xfrm>
              <a:off x="-18980861" y="2582625"/>
              <a:ext cx="720000" cy="720000"/>
              <a:chOff x="27150973" y="2497996"/>
              <a:chExt cx="720000" cy="720000"/>
            </a:xfrm>
          </p:grpSpPr>
          <p:sp>
            <p:nvSpPr>
              <p:cNvPr id="119" name="Oval 118">
                <a:extLst>
                  <a:ext uri="{FF2B5EF4-FFF2-40B4-BE49-F238E27FC236}">
                    <a16:creationId xmlns:a16="http://schemas.microsoft.com/office/drawing/2014/main" id="{71863504-488A-A4F1-E8F9-69A6C4D13B12}"/>
                  </a:ext>
                </a:extLst>
              </p:cNvPr>
              <p:cNvSpPr/>
              <p:nvPr/>
            </p:nvSpPr>
            <p:spPr>
              <a:xfrm>
                <a:off x="27150973" y="2497996"/>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20" name="TextBox 119">
                <a:extLst>
                  <a:ext uri="{FF2B5EF4-FFF2-40B4-BE49-F238E27FC236}">
                    <a16:creationId xmlns:a16="http://schemas.microsoft.com/office/drawing/2014/main" id="{48B75EFA-08E0-72EC-7A41-96508A823A79}"/>
                  </a:ext>
                </a:extLst>
              </p:cNvPr>
              <p:cNvSpPr txBox="1"/>
              <p:nvPr/>
            </p:nvSpPr>
            <p:spPr>
              <a:xfrm>
                <a:off x="27271579" y="2711802"/>
                <a:ext cx="580124" cy="292388"/>
              </a:xfrm>
              <a:prstGeom prst="rect">
                <a:avLst/>
              </a:prstGeom>
              <a:noFill/>
            </p:spPr>
            <p:txBody>
              <a:bodyPr wrap="square" rtlCol="0">
                <a:spAutoFit/>
              </a:bodyPr>
              <a:lstStyle/>
              <a:p>
                <a:r>
                  <a:rPr lang="en-US" sz="1300" b="1" dirty="0">
                    <a:latin typeface="Avenir Next" panose="020B0503020202020204" pitchFamily="34" charset="0"/>
                  </a:rPr>
                  <a:t>BMI</a:t>
                </a:r>
              </a:p>
            </p:txBody>
          </p:sp>
        </p:grpSp>
        <p:grpSp>
          <p:nvGrpSpPr>
            <p:cNvPr id="96" name="Group 95">
              <a:extLst>
                <a:ext uri="{FF2B5EF4-FFF2-40B4-BE49-F238E27FC236}">
                  <a16:creationId xmlns:a16="http://schemas.microsoft.com/office/drawing/2014/main" id="{3A9093B3-36BE-57A9-3C75-2E38CF657B06}"/>
                </a:ext>
              </a:extLst>
            </p:cNvPr>
            <p:cNvGrpSpPr/>
            <p:nvPr/>
          </p:nvGrpSpPr>
          <p:grpSpPr>
            <a:xfrm>
              <a:off x="-22841423" y="2582625"/>
              <a:ext cx="827171" cy="720000"/>
              <a:chOff x="30510078" y="2469535"/>
              <a:chExt cx="827171" cy="720000"/>
            </a:xfrm>
          </p:grpSpPr>
          <p:sp>
            <p:nvSpPr>
              <p:cNvPr id="115" name="Oval 114">
                <a:extLst>
                  <a:ext uri="{FF2B5EF4-FFF2-40B4-BE49-F238E27FC236}">
                    <a16:creationId xmlns:a16="http://schemas.microsoft.com/office/drawing/2014/main" id="{08BEE699-048A-7C4E-2279-6D937559A6EF}"/>
                  </a:ext>
                </a:extLst>
              </p:cNvPr>
              <p:cNvSpPr/>
              <p:nvPr/>
            </p:nvSpPr>
            <p:spPr>
              <a:xfrm>
                <a:off x="30563663" y="24695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16" name="TextBox 115">
                <a:extLst>
                  <a:ext uri="{FF2B5EF4-FFF2-40B4-BE49-F238E27FC236}">
                    <a16:creationId xmlns:a16="http://schemas.microsoft.com/office/drawing/2014/main" id="{2558610E-F548-ADEA-FA38-E50EE001EF67}"/>
                  </a:ext>
                </a:extLst>
              </p:cNvPr>
              <p:cNvSpPr txBox="1"/>
              <p:nvPr/>
            </p:nvSpPr>
            <p:spPr>
              <a:xfrm>
                <a:off x="30510078" y="2683341"/>
                <a:ext cx="827171" cy="292388"/>
              </a:xfrm>
              <a:prstGeom prst="rect">
                <a:avLst/>
              </a:prstGeom>
              <a:noFill/>
            </p:spPr>
            <p:txBody>
              <a:bodyPr wrap="square" rtlCol="0">
                <a:spAutoFit/>
              </a:bodyPr>
              <a:lstStyle/>
              <a:p>
                <a:r>
                  <a:rPr lang="en-US" sz="1300" b="1" dirty="0">
                    <a:latin typeface="Avenir Next" panose="020B0503020202020204" pitchFamily="34" charset="0"/>
                  </a:rPr>
                  <a:t>Glucose</a:t>
                </a:r>
              </a:p>
            </p:txBody>
          </p:sp>
        </p:grpSp>
        <p:grpSp>
          <p:nvGrpSpPr>
            <p:cNvPr id="98" name="Group 97">
              <a:extLst>
                <a:ext uri="{FF2B5EF4-FFF2-40B4-BE49-F238E27FC236}">
                  <a16:creationId xmlns:a16="http://schemas.microsoft.com/office/drawing/2014/main" id="{2E39250A-5CC4-72CD-9394-6944D7A3A90F}"/>
                </a:ext>
              </a:extLst>
            </p:cNvPr>
            <p:cNvGrpSpPr/>
            <p:nvPr/>
          </p:nvGrpSpPr>
          <p:grpSpPr>
            <a:xfrm>
              <a:off x="-21017700" y="2582625"/>
              <a:ext cx="1040287" cy="720000"/>
              <a:chOff x="30563663" y="2469535"/>
              <a:chExt cx="1040287" cy="720000"/>
            </a:xfrm>
          </p:grpSpPr>
          <p:sp>
            <p:nvSpPr>
              <p:cNvPr id="113" name="Oval 112">
                <a:extLst>
                  <a:ext uri="{FF2B5EF4-FFF2-40B4-BE49-F238E27FC236}">
                    <a16:creationId xmlns:a16="http://schemas.microsoft.com/office/drawing/2014/main" id="{2001FA2C-AA04-1673-7528-3B5215AF82DF}"/>
                  </a:ext>
                </a:extLst>
              </p:cNvPr>
              <p:cNvSpPr/>
              <p:nvPr/>
            </p:nvSpPr>
            <p:spPr>
              <a:xfrm>
                <a:off x="30563663" y="24695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14" name="TextBox 113">
                <a:extLst>
                  <a:ext uri="{FF2B5EF4-FFF2-40B4-BE49-F238E27FC236}">
                    <a16:creationId xmlns:a16="http://schemas.microsoft.com/office/drawing/2014/main" id="{675D9F2E-69A6-03DB-3D56-05A023AC58E1}"/>
                  </a:ext>
                </a:extLst>
              </p:cNvPr>
              <p:cNvSpPr txBox="1"/>
              <p:nvPr/>
            </p:nvSpPr>
            <p:spPr>
              <a:xfrm>
                <a:off x="30630728" y="2619841"/>
                <a:ext cx="973222" cy="492443"/>
              </a:xfrm>
              <a:prstGeom prst="rect">
                <a:avLst/>
              </a:prstGeom>
              <a:noFill/>
            </p:spPr>
            <p:txBody>
              <a:bodyPr wrap="square" rtlCol="0">
                <a:spAutoFit/>
              </a:bodyPr>
              <a:lstStyle/>
              <a:p>
                <a:r>
                  <a:rPr lang="en-US" sz="1300" b="1" dirty="0">
                    <a:latin typeface="Avenir Next" panose="020B0503020202020204" pitchFamily="34" charset="0"/>
                  </a:rPr>
                  <a:t>Heart </a:t>
                </a:r>
              </a:p>
              <a:p>
                <a:r>
                  <a:rPr lang="en-US" sz="1300" dirty="0">
                    <a:latin typeface="Avenir Next" panose="020B0503020202020204" pitchFamily="34" charset="0"/>
                  </a:rPr>
                  <a:t>Rate</a:t>
                </a:r>
              </a:p>
            </p:txBody>
          </p:sp>
        </p:grpSp>
        <p:grpSp>
          <p:nvGrpSpPr>
            <p:cNvPr id="100" name="Group 99">
              <a:extLst>
                <a:ext uri="{FF2B5EF4-FFF2-40B4-BE49-F238E27FC236}">
                  <a16:creationId xmlns:a16="http://schemas.microsoft.com/office/drawing/2014/main" id="{AE925208-3C27-5429-65BD-1E91A11BF4B0}"/>
                </a:ext>
              </a:extLst>
            </p:cNvPr>
            <p:cNvGrpSpPr/>
            <p:nvPr/>
          </p:nvGrpSpPr>
          <p:grpSpPr>
            <a:xfrm>
              <a:off x="-4661531" y="2582625"/>
              <a:ext cx="734541" cy="720000"/>
              <a:chOff x="12759209" y="2545735"/>
              <a:chExt cx="734541" cy="720000"/>
            </a:xfrm>
          </p:grpSpPr>
          <p:sp>
            <p:nvSpPr>
              <p:cNvPr id="105" name="Oval 104">
                <a:extLst>
                  <a:ext uri="{FF2B5EF4-FFF2-40B4-BE49-F238E27FC236}">
                    <a16:creationId xmlns:a16="http://schemas.microsoft.com/office/drawing/2014/main" id="{FDA8712B-9F23-88F3-4D97-CEC0BE5B649C}"/>
                  </a:ext>
                </a:extLst>
              </p:cNvPr>
              <p:cNvSpPr/>
              <p:nvPr/>
            </p:nvSpPr>
            <p:spPr>
              <a:xfrm>
                <a:off x="12759209" y="25457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06" name="TextBox 105">
                <a:extLst>
                  <a:ext uri="{FF2B5EF4-FFF2-40B4-BE49-F238E27FC236}">
                    <a16:creationId xmlns:a16="http://schemas.microsoft.com/office/drawing/2014/main" id="{AAFF1E84-B644-DA69-F601-31CE2D334533}"/>
                  </a:ext>
                </a:extLst>
              </p:cNvPr>
              <p:cNvSpPr txBox="1"/>
              <p:nvPr/>
            </p:nvSpPr>
            <p:spPr>
              <a:xfrm>
                <a:off x="12822602" y="2704233"/>
                <a:ext cx="671148" cy="292388"/>
              </a:xfrm>
              <a:prstGeom prst="rect">
                <a:avLst/>
              </a:prstGeom>
              <a:noFill/>
            </p:spPr>
            <p:txBody>
              <a:bodyPr wrap="square" rtlCol="0">
                <a:spAutoFit/>
              </a:bodyPr>
              <a:lstStyle/>
              <a:p>
                <a:r>
                  <a:rPr lang="en-US" sz="1300" b="1" dirty="0">
                    <a:latin typeface="Avenir Next" panose="020B0503020202020204" pitchFamily="34" charset="0"/>
                  </a:rPr>
                  <a:t>No. of</a:t>
                </a:r>
                <a:endParaRPr lang="en-US" sz="1300" dirty="0">
                  <a:latin typeface="Avenir Next" panose="020B0503020202020204" pitchFamily="34" charset="0"/>
                </a:endParaRPr>
              </a:p>
            </p:txBody>
          </p:sp>
          <p:sp>
            <p:nvSpPr>
              <p:cNvPr id="107" name="TextBox 106">
                <a:extLst>
                  <a:ext uri="{FF2B5EF4-FFF2-40B4-BE49-F238E27FC236}">
                    <a16:creationId xmlns:a16="http://schemas.microsoft.com/office/drawing/2014/main" id="{95D9FD83-C7E7-EFD0-40E5-3AB24D695AAE}"/>
                  </a:ext>
                </a:extLst>
              </p:cNvPr>
              <p:cNvSpPr txBox="1"/>
              <p:nvPr/>
            </p:nvSpPr>
            <p:spPr>
              <a:xfrm>
                <a:off x="12828951" y="2850283"/>
                <a:ext cx="635913" cy="292388"/>
              </a:xfrm>
              <a:prstGeom prst="rect">
                <a:avLst/>
              </a:prstGeom>
              <a:noFill/>
            </p:spPr>
            <p:txBody>
              <a:bodyPr wrap="square" rtlCol="0">
                <a:spAutoFit/>
              </a:bodyPr>
              <a:lstStyle/>
              <a:p>
                <a:r>
                  <a:rPr lang="en-US" sz="1300" dirty="0">
                    <a:latin typeface="Avenir Next" panose="020B0503020202020204" pitchFamily="34" charset="0"/>
                  </a:rPr>
                  <a:t>Cigs</a:t>
                </a:r>
              </a:p>
            </p:txBody>
          </p:sp>
        </p:grpSp>
        <p:grpSp>
          <p:nvGrpSpPr>
            <p:cNvPr id="167" name="Group 166">
              <a:extLst>
                <a:ext uri="{FF2B5EF4-FFF2-40B4-BE49-F238E27FC236}">
                  <a16:creationId xmlns:a16="http://schemas.microsoft.com/office/drawing/2014/main" id="{DA970D25-AA7E-9014-3976-FF9B48D80533}"/>
                </a:ext>
              </a:extLst>
            </p:cNvPr>
            <p:cNvGrpSpPr/>
            <p:nvPr/>
          </p:nvGrpSpPr>
          <p:grpSpPr>
            <a:xfrm>
              <a:off x="-15388283" y="2582625"/>
              <a:ext cx="803046" cy="720000"/>
              <a:chOff x="25387620" y="2459896"/>
              <a:chExt cx="803046" cy="720000"/>
            </a:xfrm>
          </p:grpSpPr>
          <p:sp>
            <p:nvSpPr>
              <p:cNvPr id="168" name="Oval 167">
                <a:extLst>
                  <a:ext uri="{FF2B5EF4-FFF2-40B4-BE49-F238E27FC236}">
                    <a16:creationId xmlns:a16="http://schemas.microsoft.com/office/drawing/2014/main" id="{D20E0C3A-19D7-E3AE-2820-EBDF62C59D0E}"/>
                  </a:ext>
                </a:extLst>
              </p:cNvPr>
              <p:cNvSpPr/>
              <p:nvPr/>
            </p:nvSpPr>
            <p:spPr>
              <a:xfrm>
                <a:off x="25387620" y="2459896"/>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69" name="TextBox 168">
                <a:extLst>
                  <a:ext uri="{FF2B5EF4-FFF2-40B4-BE49-F238E27FC236}">
                    <a16:creationId xmlns:a16="http://schemas.microsoft.com/office/drawing/2014/main" id="{DA5D4E5F-F8B5-FF2C-A4D4-EE7F25387E91}"/>
                  </a:ext>
                </a:extLst>
              </p:cNvPr>
              <p:cNvSpPr txBox="1"/>
              <p:nvPr/>
            </p:nvSpPr>
            <p:spPr>
              <a:xfrm>
                <a:off x="25502646" y="2656130"/>
                <a:ext cx="688020" cy="478144"/>
              </a:xfrm>
              <a:prstGeom prst="rect">
                <a:avLst/>
              </a:prstGeom>
              <a:noFill/>
            </p:spPr>
            <p:txBody>
              <a:bodyPr wrap="square" tIns="46800" rtlCol="0">
                <a:spAutoFit/>
              </a:bodyPr>
              <a:lstStyle/>
              <a:p>
                <a:r>
                  <a:rPr lang="en-US" sz="1300" b="1" dirty="0">
                    <a:latin typeface="Avenir Next" panose="020B0503020202020204" pitchFamily="34" charset="0"/>
                  </a:rPr>
                  <a:t>SYS </a:t>
                </a:r>
                <a:r>
                  <a:rPr lang="en-US" sz="1200" dirty="0">
                    <a:latin typeface="Avenir Next" panose="020B0503020202020204" pitchFamily="34" charset="0"/>
                  </a:rPr>
                  <a:t>BP</a:t>
                </a:r>
              </a:p>
            </p:txBody>
          </p:sp>
        </p:grpSp>
        <p:grpSp>
          <p:nvGrpSpPr>
            <p:cNvPr id="177" name="Group 176">
              <a:extLst>
                <a:ext uri="{FF2B5EF4-FFF2-40B4-BE49-F238E27FC236}">
                  <a16:creationId xmlns:a16="http://schemas.microsoft.com/office/drawing/2014/main" id="{2306DECF-D8E5-0B82-D6AE-DE59AECE21C9}"/>
                </a:ext>
              </a:extLst>
            </p:cNvPr>
            <p:cNvGrpSpPr/>
            <p:nvPr/>
          </p:nvGrpSpPr>
          <p:grpSpPr>
            <a:xfrm>
              <a:off x="9247203" y="2582625"/>
              <a:ext cx="827171" cy="720000"/>
              <a:chOff x="30510078" y="2469535"/>
              <a:chExt cx="827171" cy="720000"/>
            </a:xfrm>
          </p:grpSpPr>
          <p:sp>
            <p:nvSpPr>
              <p:cNvPr id="178" name="Oval 177">
                <a:extLst>
                  <a:ext uri="{FF2B5EF4-FFF2-40B4-BE49-F238E27FC236}">
                    <a16:creationId xmlns:a16="http://schemas.microsoft.com/office/drawing/2014/main" id="{161A65DB-2A8C-5A7C-3AA9-AEF480F6A28D}"/>
                  </a:ext>
                </a:extLst>
              </p:cNvPr>
              <p:cNvSpPr/>
              <p:nvPr/>
            </p:nvSpPr>
            <p:spPr>
              <a:xfrm>
                <a:off x="30563663" y="24695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79" name="TextBox 178">
                <a:extLst>
                  <a:ext uri="{FF2B5EF4-FFF2-40B4-BE49-F238E27FC236}">
                    <a16:creationId xmlns:a16="http://schemas.microsoft.com/office/drawing/2014/main" id="{AF1889E8-DB21-0D34-5286-C3FA45FB1712}"/>
                  </a:ext>
                </a:extLst>
              </p:cNvPr>
              <p:cNvSpPr txBox="1"/>
              <p:nvPr/>
            </p:nvSpPr>
            <p:spPr>
              <a:xfrm>
                <a:off x="30510078" y="2683341"/>
                <a:ext cx="827171" cy="292388"/>
              </a:xfrm>
              <a:prstGeom prst="rect">
                <a:avLst/>
              </a:prstGeom>
              <a:noFill/>
            </p:spPr>
            <p:txBody>
              <a:bodyPr wrap="square" rtlCol="0">
                <a:spAutoFit/>
              </a:bodyPr>
              <a:lstStyle/>
              <a:p>
                <a:r>
                  <a:rPr lang="en-US" sz="1300" b="1" dirty="0">
                    <a:latin typeface="Avenir Next" panose="020B0503020202020204" pitchFamily="34" charset="0"/>
                  </a:rPr>
                  <a:t>Glucose</a:t>
                </a:r>
              </a:p>
            </p:txBody>
          </p:sp>
        </p:grpSp>
        <p:grpSp>
          <p:nvGrpSpPr>
            <p:cNvPr id="180" name="Group 179">
              <a:extLst>
                <a:ext uri="{FF2B5EF4-FFF2-40B4-BE49-F238E27FC236}">
                  <a16:creationId xmlns:a16="http://schemas.microsoft.com/office/drawing/2014/main" id="{0385F152-18FD-6493-F5B8-F5AC11B47460}"/>
                </a:ext>
              </a:extLst>
            </p:cNvPr>
            <p:cNvGrpSpPr/>
            <p:nvPr/>
          </p:nvGrpSpPr>
          <p:grpSpPr>
            <a:xfrm>
              <a:off x="11070926" y="2582625"/>
              <a:ext cx="1040287" cy="720000"/>
              <a:chOff x="30563663" y="2469535"/>
              <a:chExt cx="1040287" cy="720000"/>
            </a:xfrm>
          </p:grpSpPr>
          <p:sp>
            <p:nvSpPr>
              <p:cNvPr id="181" name="Oval 180">
                <a:extLst>
                  <a:ext uri="{FF2B5EF4-FFF2-40B4-BE49-F238E27FC236}">
                    <a16:creationId xmlns:a16="http://schemas.microsoft.com/office/drawing/2014/main" id="{FEEBD6B5-99C7-CC11-C13D-E3C5F8B5DB88}"/>
                  </a:ext>
                </a:extLst>
              </p:cNvPr>
              <p:cNvSpPr/>
              <p:nvPr/>
            </p:nvSpPr>
            <p:spPr>
              <a:xfrm>
                <a:off x="30563663" y="24695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82" name="TextBox 181">
                <a:extLst>
                  <a:ext uri="{FF2B5EF4-FFF2-40B4-BE49-F238E27FC236}">
                    <a16:creationId xmlns:a16="http://schemas.microsoft.com/office/drawing/2014/main" id="{2C523CD7-0547-2C7A-4DE8-57DB985F60DF}"/>
                  </a:ext>
                </a:extLst>
              </p:cNvPr>
              <p:cNvSpPr txBox="1"/>
              <p:nvPr/>
            </p:nvSpPr>
            <p:spPr>
              <a:xfrm>
                <a:off x="30630728" y="2619841"/>
                <a:ext cx="973222" cy="492443"/>
              </a:xfrm>
              <a:prstGeom prst="rect">
                <a:avLst/>
              </a:prstGeom>
              <a:noFill/>
            </p:spPr>
            <p:txBody>
              <a:bodyPr wrap="square" rtlCol="0">
                <a:spAutoFit/>
              </a:bodyPr>
              <a:lstStyle/>
              <a:p>
                <a:r>
                  <a:rPr lang="en-US" sz="1300" b="1" dirty="0">
                    <a:latin typeface="Avenir Next" panose="020B0503020202020204" pitchFamily="34" charset="0"/>
                  </a:rPr>
                  <a:t>Heart </a:t>
                </a:r>
              </a:p>
              <a:p>
                <a:r>
                  <a:rPr lang="en-US" sz="1300" dirty="0">
                    <a:latin typeface="Avenir Next" panose="020B0503020202020204" pitchFamily="34" charset="0"/>
                  </a:rPr>
                  <a:t>Rate</a:t>
                </a:r>
              </a:p>
            </p:txBody>
          </p:sp>
        </p:grpSp>
        <p:grpSp>
          <p:nvGrpSpPr>
            <p:cNvPr id="183" name="Group 182">
              <a:extLst>
                <a:ext uri="{FF2B5EF4-FFF2-40B4-BE49-F238E27FC236}">
                  <a16:creationId xmlns:a16="http://schemas.microsoft.com/office/drawing/2014/main" id="{1CAA457A-8535-E5A8-BD43-C5FDB700B07C}"/>
                </a:ext>
              </a:extLst>
            </p:cNvPr>
            <p:cNvGrpSpPr/>
            <p:nvPr/>
          </p:nvGrpSpPr>
          <p:grpSpPr>
            <a:xfrm>
              <a:off x="14824311" y="2582625"/>
              <a:ext cx="879474" cy="720000"/>
              <a:chOff x="25375513" y="2459896"/>
              <a:chExt cx="879474" cy="720000"/>
            </a:xfrm>
          </p:grpSpPr>
          <p:sp>
            <p:nvSpPr>
              <p:cNvPr id="184" name="Oval 183">
                <a:extLst>
                  <a:ext uri="{FF2B5EF4-FFF2-40B4-BE49-F238E27FC236}">
                    <a16:creationId xmlns:a16="http://schemas.microsoft.com/office/drawing/2014/main" id="{B45C954B-F39C-A460-1A26-F8C9E05E07D7}"/>
                  </a:ext>
                </a:extLst>
              </p:cNvPr>
              <p:cNvSpPr/>
              <p:nvPr/>
            </p:nvSpPr>
            <p:spPr>
              <a:xfrm>
                <a:off x="25375513" y="2459896"/>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85" name="TextBox 184">
                <a:extLst>
                  <a:ext uri="{FF2B5EF4-FFF2-40B4-BE49-F238E27FC236}">
                    <a16:creationId xmlns:a16="http://schemas.microsoft.com/office/drawing/2014/main" id="{8C8E5C91-DC2A-B208-B372-E489C175BC6F}"/>
                  </a:ext>
                </a:extLst>
              </p:cNvPr>
              <p:cNvSpPr txBox="1"/>
              <p:nvPr/>
            </p:nvSpPr>
            <p:spPr>
              <a:xfrm>
                <a:off x="25454009" y="2643372"/>
                <a:ext cx="800978" cy="478144"/>
              </a:xfrm>
              <a:prstGeom prst="rect">
                <a:avLst/>
              </a:prstGeom>
              <a:noFill/>
            </p:spPr>
            <p:txBody>
              <a:bodyPr wrap="square" tIns="46800" rtlCol="0">
                <a:spAutoFit/>
              </a:bodyPr>
              <a:lstStyle/>
              <a:p>
                <a:r>
                  <a:rPr lang="en-US" sz="1300" b="1" dirty="0">
                    <a:latin typeface="Avenir Next" panose="020B0503020202020204" pitchFamily="34" charset="0"/>
                  </a:rPr>
                  <a:t>DIAS </a:t>
                </a:r>
                <a:r>
                  <a:rPr lang="en-US" sz="1200" dirty="0">
                    <a:latin typeface="Avenir Next" panose="020B0503020202020204" pitchFamily="34" charset="0"/>
                  </a:rPr>
                  <a:t>BP</a:t>
                </a:r>
              </a:p>
            </p:txBody>
          </p:sp>
        </p:grpSp>
        <p:grpSp>
          <p:nvGrpSpPr>
            <p:cNvPr id="186" name="Group 185">
              <a:extLst>
                <a:ext uri="{FF2B5EF4-FFF2-40B4-BE49-F238E27FC236}">
                  <a16:creationId xmlns:a16="http://schemas.microsoft.com/office/drawing/2014/main" id="{A2D54C79-89C3-FDBE-0EFE-1389A33082A9}"/>
                </a:ext>
              </a:extLst>
            </p:cNvPr>
            <p:cNvGrpSpPr/>
            <p:nvPr/>
          </p:nvGrpSpPr>
          <p:grpSpPr>
            <a:xfrm>
              <a:off x="13107765" y="2582625"/>
              <a:ext cx="720000" cy="720000"/>
              <a:chOff x="27150973" y="2497996"/>
              <a:chExt cx="720000" cy="720000"/>
            </a:xfrm>
          </p:grpSpPr>
          <p:sp>
            <p:nvSpPr>
              <p:cNvPr id="187" name="Oval 186">
                <a:extLst>
                  <a:ext uri="{FF2B5EF4-FFF2-40B4-BE49-F238E27FC236}">
                    <a16:creationId xmlns:a16="http://schemas.microsoft.com/office/drawing/2014/main" id="{D18BBB57-AB50-D380-D172-5C8A5511AE3F}"/>
                  </a:ext>
                </a:extLst>
              </p:cNvPr>
              <p:cNvSpPr/>
              <p:nvPr/>
            </p:nvSpPr>
            <p:spPr>
              <a:xfrm>
                <a:off x="27150973" y="2497996"/>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88" name="TextBox 187">
                <a:extLst>
                  <a:ext uri="{FF2B5EF4-FFF2-40B4-BE49-F238E27FC236}">
                    <a16:creationId xmlns:a16="http://schemas.microsoft.com/office/drawing/2014/main" id="{02D1A592-AC75-5A61-967A-E907684EA973}"/>
                  </a:ext>
                </a:extLst>
              </p:cNvPr>
              <p:cNvSpPr txBox="1"/>
              <p:nvPr/>
            </p:nvSpPr>
            <p:spPr>
              <a:xfrm>
                <a:off x="27271579" y="2711802"/>
                <a:ext cx="580124" cy="292388"/>
              </a:xfrm>
              <a:prstGeom prst="rect">
                <a:avLst/>
              </a:prstGeom>
              <a:noFill/>
            </p:spPr>
            <p:txBody>
              <a:bodyPr wrap="square" rtlCol="0">
                <a:spAutoFit/>
              </a:bodyPr>
              <a:lstStyle/>
              <a:p>
                <a:r>
                  <a:rPr lang="en-US" sz="1300" b="1" dirty="0">
                    <a:latin typeface="Avenir Next" panose="020B0503020202020204" pitchFamily="34" charset="0"/>
                  </a:rPr>
                  <a:t>BMI</a:t>
                </a:r>
              </a:p>
            </p:txBody>
          </p:sp>
        </p:grpSp>
        <p:grpSp>
          <p:nvGrpSpPr>
            <p:cNvPr id="212" name="Group 211">
              <a:extLst>
                <a:ext uri="{FF2B5EF4-FFF2-40B4-BE49-F238E27FC236}">
                  <a16:creationId xmlns:a16="http://schemas.microsoft.com/office/drawing/2014/main" id="{6420164C-A30C-4289-3B51-7A9FC1A30D1D}"/>
                </a:ext>
              </a:extLst>
            </p:cNvPr>
            <p:cNvGrpSpPr/>
            <p:nvPr/>
          </p:nvGrpSpPr>
          <p:grpSpPr>
            <a:xfrm>
              <a:off x="7355779" y="2582625"/>
              <a:ext cx="894872" cy="720000"/>
              <a:chOff x="1912177" y="2828308"/>
              <a:chExt cx="894872" cy="720000"/>
            </a:xfrm>
          </p:grpSpPr>
          <p:sp>
            <p:nvSpPr>
              <p:cNvPr id="216" name="Oval 215">
                <a:extLst>
                  <a:ext uri="{FF2B5EF4-FFF2-40B4-BE49-F238E27FC236}">
                    <a16:creationId xmlns:a16="http://schemas.microsoft.com/office/drawing/2014/main" id="{960B9170-FE11-477C-7177-88951C2E40E7}"/>
                  </a:ext>
                </a:extLst>
              </p:cNvPr>
              <p:cNvSpPr/>
              <p:nvPr/>
            </p:nvSpPr>
            <p:spPr>
              <a:xfrm>
                <a:off x="1939811" y="2828308"/>
                <a:ext cx="720000" cy="720000"/>
              </a:xfrm>
              <a:prstGeom prst="ellipse">
                <a:avLst/>
              </a:prstGeom>
              <a:solidFill>
                <a:schemeClr val="tx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217" name="TextBox 216">
                <a:extLst>
                  <a:ext uri="{FF2B5EF4-FFF2-40B4-BE49-F238E27FC236}">
                    <a16:creationId xmlns:a16="http://schemas.microsoft.com/office/drawing/2014/main" id="{20D347F3-AF28-B682-7BEC-60C469EF8EF5}"/>
                  </a:ext>
                </a:extLst>
              </p:cNvPr>
              <p:cNvSpPr txBox="1"/>
              <p:nvPr/>
            </p:nvSpPr>
            <p:spPr>
              <a:xfrm>
                <a:off x="1912177" y="3003642"/>
                <a:ext cx="894872" cy="369332"/>
              </a:xfrm>
              <a:prstGeom prst="rect">
                <a:avLst/>
              </a:prstGeom>
              <a:noFill/>
            </p:spPr>
            <p:txBody>
              <a:bodyPr wrap="square" rtlCol="0">
                <a:spAutoFit/>
              </a:bodyPr>
              <a:lstStyle/>
              <a:p>
                <a:r>
                  <a:rPr lang="en-US" dirty="0">
                    <a:solidFill>
                      <a:schemeClr val="bg1"/>
                    </a:solidFill>
                    <a:latin typeface="Avenir Next" panose="020B0503020202020204" pitchFamily="34" charset="0"/>
                  </a:rPr>
                  <a:t>Origin</a:t>
                </a:r>
              </a:p>
            </p:txBody>
          </p:sp>
        </p:grpSp>
        <p:grpSp>
          <p:nvGrpSpPr>
            <p:cNvPr id="213" name="Group 212">
              <a:extLst>
                <a:ext uri="{FF2B5EF4-FFF2-40B4-BE49-F238E27FC236}">
                  <a16:creationId xmlns:a16="http://schemas.microsoft.com/office/drawing/2014/main" id="{32ABFC74-F26F-D7B1-02AA-F70599A83AC5}"/>
                </a:ext>
              </a:extLst>
            </p:cNvPr>
            <p:cNvGrpSpPr/>
            <p:nvPr/>
          </p:nvGrpSpPr>
          <p:grpSpPr>
            <a:xfrm>
              <a:off x="5639227" y="2582625"/>
              <a:ext cx="720000" cy="720000"/>
              <a:chOff x="7531659" y="2479723"/>
              <a:chExt cx="720000" cy="720000"/>
            </a:xfrm>
          </p:grpSpPr>
          <p:sp>
            <p:nvSpPr>
              <p:cNvPr id="214" name="Oval 213">
                <a:extLst>
                  <a:ext uri="{FF2B5EF4-FFF2-40B4-BE49-F238E27FC236}">
                    <a16:creationId xmlns:a16="http://schemas.microsoft.com/office/drawing/2014/main" id="{8A526B2E-C2E1-C3AA-DC8A-65861A4A3A82}"/>
                  </a:ext>
                </a:extLst>
              </p:cNvPr>
              <p:cNvSpPr/>
              <p:nvPr/>
            </p:nvSpPr>
            <p:spPr>
              <a:xfrm>
                <a:off x="7531659" y="2479723"/>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215" name="TextBox 214">
                <a:extLst>
                  <a:ext uri="{FF2B5EF4-FFF2-40B4-BE49-F238E27FC236}">
                    <a16:creationId xmlns:a16="http://schemas.microsoft.com/office/drawing/2014/main" id="{61CE31B0-FBE3-F046-35ED-499EA44C8FEB}"/>
                  </a:ext>
                </a:extLst>
              </p:cNvPr>
              <p:cNvSpPr txBox="1"/>
              <p:nvPr/>
            </p:nvSpPr>
            <p:spPr>
              <a:xfrm>
                <a:off x="7650377" y="2681183"/>
                <a:ext cx="500846" cy="369332"/>
              </a:xfrm>
              <a:prstGeom prst="rect">
                <a:avLst/>
              </a:prstGeom>
              <a:noFill/>
            </p:spPr>
            <p:txBody>
              <a:bodyPr wrap="square" rtlCol="0">
                <a:spAutoFit/>
              </a:bodyPr>
              <a:lstStyle/>
              <a:p>
                <a:r>
                  <a:rPr lang="en-US" dirty="0">
                    <a:latin typeface="Avenir Next" panose="020B0503020202020204" pitchFamily="34" charset="0"/>
                  </a:rPr>
                  <a:t>No</a:t>
                </a:r>
              </a:p>
            </p:txBody>
          </p:sp>
        </p:grpSp>
        <p:grpSp>
          <p:nvGrpSpPr>
            <p:cNvPr id="221" name="Group 220">
              <a:extLst>
                <a:ext uri="{FF2B5EF4-FFF2-40B4-BE49-F238E27FC236}">
                  <a16:creationId xmlns:a16="http://schemas.microsoft.com/office/drawing/2014/main" id="{F0CB29C0-13A8-7BD1-B869-9D4D62DFAA22}"/>
                </a:ext>
              </a:extLst>
            </p:cNvPr>
            <p:cNvGrpSpPr/>
            <p:nvPr/>
          </p:nvGrpSpPr>
          <p:grpSpPr>
            <a:xfrm>
              <a:off x="3906556" y="2608416"/>
              <a:ext cx="763918" cy="720000"/>
              <a:chOff x="7531659" y="2479723"/>
              <a:chExt cx="763918" cy="720000"/>
            </a:xfrm>
          </p:grpSpPr>
          <p:sp>
            <p:nvSpPr>
              <p:cNvPr id="222" name="Oval 221">
                <a:extLst>
                  <a:ext uri="{FF2B5EF4-FFF2-40B4-BE49-F238E27FC236}">
                    <a16:creationId xmlns:a16="http://schemas.microsoft.com/office/drawing/2014/main" id="{9B477829-7EB2-64DD-A28D-AE223F6ACAA6}"/>
                  </a:ext>
                </a:extLst>
              </p:cNvPr>
              <p:cNvSpPr/>
              <p:nvPr/>
            </p:nvSpPr>
            <p:spPr>
              <a:xfrm>
                <a:off x="7531659" y="2479723"/>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223" name="TextBox 222">
                <a:extLst>
                  <a:ext uri="{FF2B5EF4-FFF2-40B4-BE49-F238E27FC236}">
                    <a16:creationId xmlns:a16="http://schemas.microsoft.com/office/drawing/2014/main" id="{AA917814-D6A2-3245-1024-6ACE5F374769}"/>
                  </a:ext>
                </a:extLst>
              </p:cNvPr>
              <p:cNvSpPr txBox="1"/>
              <p:nvPr/>
            </p:nvSpPr>
            <p:spPr>
              <a:xfrm>
                <a:off x="7580039" y="2695251"/>
                <a:ext cx="715538" cy="353943"/>
              </a:xfrm>
              <a:prstGeom prst="rect">
                <a:avLst/>
              </a:prstGeom>
              <a:noFill/>
            </p:spPr>
            <p:txBody>
              <a:bodyPr wrap="square" rtlCol="0">
                <a:spAutoFit/>
              </a:bodyPr>
              <a:lstStyle/>
              <a:p>
                <a:r>
                  <a:rPr lang="en-US" sz="1700" b="1" dirty="0">
                    <a:latin typeface="Avenir Next" panose="020B0503020202020204" pitchFamily="34" charset="0"/>
                  </a:rPr>
                  <a:t>CVD</a:t>
                </a:r>
              </a:p>
            </p:txBody>
          </p:sp>
        </p:grpSp>
      </p:grpSp>
      <p:sp>
        <p:nvSpPr>
          <p:cNvPr id="2" name="Rounded Rectangle 1">
            <a:extLst>
              <a:ext uri="{FF2B5EF4-FFF2-40B4-BE49-F238E27FC236}">
                <a16:creationId xmlns:a16="http://schemas.microsoft.com/office/drawing/2014/main" id="{92C95D83-7FFC-2274-CBC3-E9705ED24BDE}"/>
              </a:ext>
            </a:extLst>
          </p:cNvPr>
          <p:cNvSpPr/>
          <p:nvPr/>
        </p:nvSpPr>
        <p:spPr>
          <a:xfrm>
            <a:off x="0" y="3770415"/>
            <a:ext cx="4227615" cy="3087585"/>
          </a:xfrm>
          <a:prstGeom prst="roundRect">
            <a:avLst>
              <a:gd name="adj" fmla="val 0"/>
            </a:avLst>
          </a:prstGeom>
          <a:solidFill>
            <a:schemeClr val="bg1">
              <a:alpha val="8998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ounded Rectangle 2">
            <a:extLst>
              <a:ext uri="{FF2B5EF4-FFF2-40B4-BE49-F238E27FC236}">
                <a16:creationId xmlns:a16="http://schemas.microsoft.com/office/drawing/2014/main" id="{2980CC4F-C11F-F46B-29D6-86300263D619}"/>
              </a:ext>
            </a:extLst>
          </p:cNvPr>
          <p:cNvSpPr/>
          <p:nvPr/>
        </p:nvSpPr>
        <p:spPr>
          <a:xfrm>
            <a:off x="7964385" y="3770415"/>
            <a:ext cx="4227615" cy="3087585"/>
          </a:xfrm>
          <a:prstGeom prst="roundRect">
            <a:avLst>
              <a:gd name="adj" fmla="val 0"/>
            </a:avLst>
          </a:prstGeom>
          <a:solidFill>
            <a:schemeClr val="bg1">
              <a:alpha val="8998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4089BF2D-8141-8A12-A543-A4CEE9DA9E81}"/>
              </a:ext>
            </a:extLst>
          </p:cNvPr>
          <p:cNvSpPr/>
          <p:nvPr/>
        </p:nvSpPr>
        <p:spPr>
          <a:xfrm>
            <a:off x="5679078" y="2470906"/>
            <a:ext cx="900000" cy="900000"/>
          </a:xfrm>
          <a:prstGeom prst="ellipse">
            <a:avLst/>
          </a:prstGeom>
          <a:noFill/>
          <a:ln w="76200">
            <a:solidFill>
              <a:srgbClr val="DE574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a:extLst>
              <a:ext uri="{FF2B5EF4-FFF2-40B4-BE49-F238E27FC236}">
                <a16:creationId xmlns:a16="http://schemas.microsoft.com/office/drawing/2014/main" id="{D95157AA-83CA-AFD5-38D6-AC36D440F239}"/>
              </a:ext>
            </a:extLst>
          </p:cNvPr>
          <p:cNvGrpSpPr/>
          <p:nvPr/>
        </p:nvGrpSpPr>
        <p:grpSpPr>
          <a:xfrm>
            <a:off x="9288965" y="-301083"/>
            <a:ext cx="2430966" cy="1107863"/>
            <a:chOff x="9288965" y="-312234"/>
            <a:chExt cx="2430966" cy="1107863"/>
          </a:xfrm>
          <a:solidFill>
            <a:srgbClr val="DE5746"/>
          </a:solidFill>
        </p:grpSpPr>
        <p:sp>
          <p:nvSpPr>
            <p:cNvPr id="8" name="Rounded Rectangle 7">
              <a:extLst>
                <a:ext uri="{FF2B5EF4-FFF2-40B4-BE49-F238E27FC236}">
                  <a16:creationId xmlns:a16="http://schemas.microsoft.com/office/drawing/2014/main" id="{CE4DF5ED-8C5C-994E-FD7D-36FAB607666A}"/>
                </a:ext>
              </a:extLst>
            </p:cNvPr>
            <p:cNvSpPr/>
            <p:nvPr/>
          </p:nvSpPr>
          <p:spPr>
            <a:xfrm>
              <a:off x="9288965" y="-312234"/>
              <a:ext cx="2430966" cy="1107863"/>
            </a:xfrm>
            <a:prstGeom prst="roundRect">
              <a:avLst>
                <a:gd name="adj" fmla="val 8731"/>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A65CE61E-A903-A3C9-9504-CE856AD38750}"/>
                </a:ext>
              </a:extLst>
            </p:cNvPr>
            <p:cNvSpPr txBox="1"/>
            <p:nvPr/>
          </p:nvSpPr>
          <p:spPr>
            <a:xfrm>
              <a:off x="9400125" y="97272"/>
              <a:ext cx="2220686" cy="646331"/>
            </a:xfrm>
            <a:prstGeom prst="rect">
              <a:avLst/>
            </a:prstGeom>
            <a:grpFill/>
          </p:spPr>
          <p:txBody>
            <a:bodyPr wrap="square" rtlCol="0">
              <a:spAutoFit/>
            </a:bodyPr>
            <a:lstStyle/>
            <a:p>
              <a:r>
                <a:rPr lang="en-US" b="1" dirty="0">
                  <a:solidFill>
                    <a:schemeClr val="bg1"/>
                  </a:solidFill>
                  <a:latin typeface="Avenir Next" panose="020B0503020202020204" pitchFamily="34" charset="0"/>
                </a:rPr>
                <a:t>Medical </a:t>
              </a:r>
              <a:endParaRPr lang="en-US" dirty="0">
                <a:solidFill>
                  <a:schemeClr val="bg1"/>
                </a:solidFill>
                <a:latin typeface="Avenir Next" panose="020B0503020202020204" pitchFamily="34" charset="0"/>
              </a:endParaRPr>
            </a:p>
            <a:p>
              <a:r>
                <a:rPr lang="en-US" dirty="0">
                  <a:solidFill>
                    <a:schemeClr val="bg1"/>
                  </a:solidFill>
                  <a:latin typeface="Avenir Next" panose="020B0503020202020204" pitchFamily="34" charset="0"/>
                </a:rPr>
                <a:t>History</a:t>
              </a:r>
            </a:p>
          </p:txBody>
        </p:sp>
      </p:grpSp>
    </p:spTree>
    <p:extLst>
      <p:ext uri="{BB962C8B-B14F-4D97-AF65-F5344CB8AC3E}">
        <p14:creationId xmlns:p14="http://schemas.microsoft.com/office/powerpoint/2010/main" val="39849309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61" name="Straight Connector 60">
            <a:extLst>
              <a:ext uri="{FF2B5EF4-FFF2-40B4-BE49-F238E27FC236}">
                <a16:creationId xmlns:a16="http://schemas.microsoft.com/office/drawing/2014/main" id="{E68EA752-9ACF-FDA5-AD71-A83F791F49C9}"/>
              </a:ext>
            </a:extLst>
          </p:cNvPr>
          <p:cNvCxnSpPr>
            <a:cxnSpLocks/>
          </p:cNvCxnSpPr>
          <p:nvPr/>
        </p:nvCxnSpPr>
        <p:spPr>
          <a:xfrm flipH="1">
            <a:off x="6095971" y="3346935"/>
            <a:ext cx="58" cy="805500"/>
          </a:xfrm>
          <a:prstGeom prst="line">
            <a:avLst/>
          </a:prstGeom>
          <a:ln w="25400">
            <a:solidFill>
              <a:schemeClr val="tx1">
                <a:lumMod val="65000"/>
                <a:lumOff val="35000"/>
              </a:schemeClr>
            </a:solidFill>
          </a:ln>
        </p:spPr>
        <p:style>
          <a:lnRef idx="2">
            <a:schemeClr val="accent1"/>
          </a:lnRef>
          <a:fillRef idx="0">
            <a:schemeClr val="accent1"/>
          </a:fillRef>
          <a:effectRef idx="1">
            <a:schemeClr val="accent1"/>
          </a:effectRef>
          <a:fontRef idx="minor">
            <a:schemeClr val="tx1"/>
          </a:fontRef>
        </p:style>
      </p:cxnSp>
      <p:grpSp>
        <p:nvGrpSpPr>
          <p:cNvPr id="230" name="Group 229">
            <a:extLst>
              <a:ext uri="{FF2B5EF4-FFF2-40B4-BE49-F238E27FC236}">
                <a16:creationId xmlns:a16="http://schemas.microsoft.com/office/drawing/2014/main" id="{DBDE48A5-5F3F-43DF-21AF-9895DB9706BD}"/>
              </a:ext>
            </a:extLst>
          </p:cNvPr>
          <p:cNvGrpSpPr/>
          <p:nvPr/>
        </p:nvGrpSpPr>
        <p:grpSpPr>
          <a:xfrm>
            <a:off x="-34665299" y="4190297"/>
            <a:ext cx="73748343" cy="1955238"/>
            <a:chOff x="726151" y="4065605"/>
            <a:chExt cx="73748343" cy="1955238"/>
          </a:xfrm>
        </p:grpSpPr>
        <p:grpSp>
          <p:nvGrpSpPr>
            <p:cNvPr id="204" name="Group 203">
              <a:extLst>
                <a:ext uri="{FF2B5EF4-FFF2-40B4-BE49-F238E27FC236}">
                  <a16:creationId xmlns:a16="http://schemas.microsoft.com/office/drawing/2014/main" id="{0626AE25-DE86-E212-7608-5D44FB9C1F0E}"/>
                </a:ext>
              </a:extLst>
            </p:cNvPr>
            <p:cNvGrpSpPr/>
            <p:nvPr/>
          </p:nvGrpSpPr>
          <p:grpSpPr>
            <a:xfrm>
              <a:off x="726151" y="4065605"/>
              <a:ext cx="3132175" cy="1955238"/>
              <a:chOff x="373025" y="4127718"/>
              <a:chExt cx="3132175" cy="1955238"/>
            </a:xfrm>
          </p:grpSpPr>
          <p:sp>
            <p:nvSpPr>
              <p:cNvPr id="244" name="TextBox 243">
                <a:extLst>
                  <a:ext uri="{FF2B5EF4-FFF2-40B4-BE49-F238E27FC236}">
                    <a16:creationId xmlns:a16="http://schemas.microsoft.com/office/drawing/2014/main" id="{0A3A12E3-48E8-62D7-043E-F5BD22F71ED7}"/>
                  </a:ext>
                </a:extLst>
              </p:cNvPr>
              <p:cNvSpPr txBox="1"/>
              <p:nvPr/>
            </p:nvSpPr>
            <p:spPr>
              <a:xfrm>
                <a:off x="373025" y="4420963"/>
                <a:ext cx="3132175" cy="1661993"/>
              </a:xfrm>
              <a:prstGeom prst="rect">
                <a:avLst/>
              </a:prstGeom>
              <a:noFill/>
            </p:spPr>
            <p:txBody>
              <a:bodyPr wrap="square" rtlCol="0">
                <a:spAutoFit/>
              </a:bodyPr>
              <a:lstStyle/>
              <a:p>
                <a:pPr algn="ctr"/>
                <a:r>
                  <a:rPr lang="en-US" sz="1700" dirty="0">
                    <a:solidFill>
                      <a:schemeClr val="tx1">
                        <a:lumMod val="65000"/>
                        <a:lumOff val="35000"/>
                      </a:schemeClr>
                    </a:solidFill>
                    <a:latin typeface="Avenir Next" panose="020B0503020202020204" pitchFamily="34" charset="0"/>
                  </a:rPr>
                  <a:t>In the Dataset, there are in total 3,657  data points available </a:t>
                </a:r>
                <a:r>
                  <a:rPr lang="en-IN" sz="1700" b="0" i="0" u="none" strike="noStrike" dirty="0">
                    <a:solidFill>
                      <a:schemeClr val="tx1">
                        <a:lumMod val="65000"/>
                        <a:lumOff val="35000"/>
                      </a:schemeClr>
                    </a:solidFill>
                    <a:effectLst/>
                    <a:latin typeface="Avenir Next" panose="020B0503020202020204" pitchFamily="34" charset="0"/>
                  </a:rPr>
                  <a:t>encompassing various demographic, behavioural, and medical risk factors. </a:t>
                </a:r>
                <a:endParaRPr lang="en-US" sz="1700" dirty="0">
                  <a:solidFill>
                    <a:schemeClr val="tx1">
                      <a:lumMod val="65000"/>
                      <a:lumOff val="35000"/>
                    </a:schemeClr>
                  </a:solidFill>
                  <a:latin typeface="Avenir Next" panose="020B0503020202020204" pitchFamily="34" charset="0"/>
                </a:endParaRPr>
              </a:p>
            </p:txBody>
          </p:sp>
          <p:sp>
            <p:nvSpPr>
              <p:cNvPr id="245" name="TextBox 244">
                <a:extLst>
                  <a:ext uri="{FF2B5EF4-FFF2-40B4-BE49-F238E27FC236}">
                    <a16:creationId xmlns:a16="http://schemas.microsoft.com/office/drawing/2014/main" id="{D215743E-D79C-878E-A32E-630453A869E9}"/>
                  </a:ext>
                </a:extLst>
              </p:cNvPr>
              <p:cNvSpPr txBox="1"/>
              <p:nvPr/>
            </p:nvSpPr>
            <p:spPr>
              <a:xfrm>
                <a:off x="849246" y="4127718"/>
                <a:ext cx="2424500" cy="400110"/>
              </a:xfrm>
              <a:prstGeom prst="rect">
                <a:avLst/>
              </a:prstGeom>
              <a:noFill/>
            </p:spPr>
            <p:txBody>
              <a:bodyPr wrap="square" rtlCol="0">
                <a:spAutoFit/>
              </a:bodyPr>
              <a:lstStyle/>
              <a:p>
                <a:r>
                  <a:rPr lang="en-US" sz="2000" b="1" dirty="0">
                    <a:latin typeface="Avenir Next" panose="020B0503020202020204" pitchFamily="34" charset="0"/>
                  </a:rPr>
                  <a:t>No of Datapoints</a:t>
                </a:r>
              </a:p>
            </p:txBody>
          </p:sp>
        </p:grpSp>
        <p:grpSp>
          <p:nvGrpSpPr>
            <p:cNvPr id="203" name="Group 202">
              <a:extLst>
                <a:ext uri="{FF2B5EF4-FFF2-40B4-BE49-F238E27FC236}">
                  <a16:creationId xmlns:a16="http://schemas.microsoft.com/office/drawing/2014/main" id="{49229A37-13D3-DA7F-50E3-4F0C870A3206}"/>
                </a:ext>
              </a:extLst>
            </p:cNvPr>
            <p:cNvGrpSpPr/>
            <p:nvPr/>
          </p:nvGrpSpPr>
          <p:grpSpPr>
            <a:xfrm>
              <a:off x="4671872" y="4065605"/>
              <a:ext cx="3132175" cy="1451068"/>
              <a:chOff x="4529913" y="4127718"/>
              <a:chExt cx="3132175" cy="1451068"/>
            </a:xfrm>
          </p:grpSpPr>
          <p:sp>
            <p:nvSpPr>
              <p:cNvPr id="253" name="TextBox 252">
                <a:extLst>
                  <a:ext uri="{FF2B5EF4-FFF2-40B4-BE49-F238E27FC236}">
                    <a16:creationId xmlns:a16="http://schemas.microsoft.com/office/drawing/2014/main" id="{F4D38451-15EE-27A8-C47F-9D0D6D287F0C}"/>
                  </a:ext>
                </a:extLst>
              </p:cNvPr>
              <p:cNvSpPr txBox="1"/>
              <p:nvPr/>
            </p:nvSpPr>
            <p:spPr>
              <a:xfrm>
                <a:off x="4529913" y="4440013"/>
                <a:ext cx="3132175" cy="1138773"/>
              </a:xfrm>
              <a:prstGeom prst="rect">
                <a:avLst/>
              </a:prstGeom>
              <a:noFill/>
            </p:spPr>
            <p:txBody>
              <a:bodyPr wrap="square" rtlCol="0">
                <a:spAutoFit/>
              </a:bodyPr>
              <a:lstStyle/>
              <a:p>
                <a:r>
                  <a:rPr lang="en-US" sz="1700" dirty="0">
                    <a:solidFill>
                      <a:schemeClr val="tx1">
                        <a:lumMod val="65000"/>
                        <a:lumOff val="35000"/>
                      </a:schemeClr>
                    </a:solidFill>
                    <a:latin typeface="Avenir Next" panose="020B0503020202020204" pitchFamily="34" charset="0"/>
                  </a:rPr>
                  <a:t>This Cardiovascular Disease Dataset Dataset Was collected from the UCI Machine Learning Library </a:t>
                </a:r>
              </a:p>
            </p:txBody>
          </p:sp>
          <p:sp>
            <p:nvSpPr>
              <p:cNvPr id="254" name="TextBox 253">
                <a:extLst>
                  <a:ext uri="{FF2B5EF4-FFF2-40B4-BE49-F238E27FC236}">
                    <a16:creationId xmlns:a16="http://schemas.microsoft.com/office/drawing/2014/main" id="{246BAA6E-1207-1739-C76E-CFA3E77C0F8B}"/>
                  </a:ext>
                </a:extLst>
              </p:cNvPr>
              <p:cNvSpPr txBox="1"/>
              <p:nvPr/>
            </p:nvSpPr>
            <p:spPr>
              <a:xfrm>
                <a:off x="4529913" y="4127718"/>
                <a:ext cx="2898998" cy="400110"/>
              </a:xfrm>
              <a:prstGeom prst="rect">
                <a:avLst/>
              </a:prstGeom>
              <a:noFill/>
            </p:spPr>
            <p:txBody>
              <a:bodyPr wrap="square" rtlCol="0">
                <a:spAutoFit/>
              </a:bodyPr>
              <a:lstStyle/>
              <a:p>
                <a:r>
                  <a:rPr lang="en-US" sz="2000" b="1" dirty="0">
                    <a:latin typeface="Avenir Next" panose="020B0503020202020204" pitchFamily="34" charset="0"/>
                  </a:rPr>
                  <a:t>Origin Of the Dataset</a:t>
                </a:r>
              </a:p>
            </p:txBody>
          </p:sp>
        </p:grpSp>
        <p:grpSp>
          <p:nvGrpSpPr>
            <p:cNvPr id="77" name="Group 76">
              <a:extLst>
                <a:ext uri="{FF2B5EF4-FFF2-40B4-BE49-F238E27FC236}">
                  <a16:creationId xmlns:a16="http://schemas.microsoft.com/office/drawing/2014/main" id="{FB6FA891-9134-6E15-3AB7-018CE178F507}"/>
                </a:ext>
              </a:extLst>
            </p:cNvPr>
            <p:cNvGrpSpPr/>
            <p:nvPr/>
          </p:nvGrpSpPr>
          <p:grpSpPr>
            <a:xfrm>
              <a:off x="16266642" y="4065605"/>
              <a:ext cx="3132175" cy="946898"/>
              <a:chOff x="4559893" y="4187216"/>
              <a:chExt cx="3132175" cy="946898"/>
            </a:xfrm>
          </p:grpSpPr>
          <p:sp>
            <p:nvSpPr>
              <p:cNvPr id="62" name="TextBox 61">
                <a:extLst>
                  <a:ext uri="{FF2B5EF4-FFF2-40B4-BE49-F238E27FC236}">
                    <a16:creationId xmlns:a16="http://schemas.microsoft.com/office/drawing/2014/main" id="{DA07F8DC-C202-353E-0FF9-729945C69592}"/>
                  </a:ext>
                </a:extLst>
              </p:cNvPr>
              <p:cNvSpPr txBox="1"/>
              <p:nvPr/>
            </p:nvSpPr>
            <p:spPr>
              <a:xfrm>
                <a:off x="4559893" y="4518561"/>
                <a:ext cx="3132175" cy="615553"/>
              </a:xfrm>
              <a:prstGeom prst="rect">
                <a:avLst/>
              </a:prstGeom>
              <a:noFill/>
            </p:spPr>
            <p:txBody>
              <a:bodyPr wrap="square" rtlCol="0">
                <a:spAutoFit/>
              </a:bodyPr>
              <a:lstStyle/>
              <a:p>
                <a:pPr algn="ctr"/>
                <a:r>
                  <a:rPr lang="en-IN" sz="1700" b="0" i="0" u="none" strike="noStrike" dirty="0">
                    <a:solidFill>
                      <a:srgbClr val="595959"/>
                    </a:solidFill>
                    <a:effectLst/>
                    <a:latin typeface="Avenir Next" panose="020B0503020202020204" pitchFamily="34" charset="0"/>
                  </a:rPr>
                  <a:t>Categorical ( Nominal )</a:t>
                </a:r>
              </a:p>
              <a:p>
                <a:pPr algn="ctr"/>
                <a:r>
                  <a:rPr lang="en-IN" sz="1700" b="0" i="0" u="none" strike="noStrike" dirty="0">
                    <a:solidFill>
                      <a:srgbClr val="595959"/>
                    </a:solidFill>
                    <a:effectLst/>
                    <a:latin typeface="Avenir Next" panose="020B0503020202020204" pitchFamily="34" charset="0"/>
                  </a:rPr>
                  <a:t>0 = Female , 1 = male</a:t>
                </a:r>
                <a:endParaRPr lang="en-US" sz="1700" dirty="0">
                  <a:solidFill>
                    <a:srgbClr val="595959"/>
                  </a:solidFill>
                  <a:latin typeface="Avenir Next" panose="020B0503020202020204" pitchFamily="34" charset="0"/>
                </a:endParaRPr>
              </a:p>
            </p:txBody>
          </p:sp>
          <p:sp>
            <p:nvSpPr>
              <p:cNvPr id="76" name="TextBox 75">
                <a:extLst>
                  <a:ext uri="{FF2B5EF4-FFF2-40B4-BE49-F238E27FC236}">
                    <a16:creationId xmlns:a16="http://schemas.microsoft.com/office/drawing/2014/main" id="{35E7D9E6-7DB6-25A6-56CC-0C82655240D7}"/>
                  </a:ext>
                </a:extLst>
              </p:cNvPr>
              <p:cNvSpPr txBox="1"/>
              <p:nvPr/>
            </p:nvSpPr>
            <p:spPr>
              <a:xfrm>
                <a:off x="5763318" y="4187216"/>
                <a:ext cx="725324" cy="400110"/>
              </a:xfrm>
              <a:prstGeom prst="rect">
                <a:avLst/>
              </a:prstGeom>
              <a:noFill/>
            </p:spPr>
            <p:txBody>
              <a:bodyPr wrap="square" rtlCol="0">
                <a:spAutoFit/>
              </a:bodyPr>
              <a:lstStyle/>
              <a:p>
                <a:r>
                  <a:rPr lang="en-US" sz="2000" b="1" dirty="0">
                    <a:latin typeface="Avenir Next" panose="020B0503020202020204" pitchFamily="34" charset="0"/>
                  </a:rPr>
                  <a:t>Sex</a:t>
                </a:r>
              </a:p>
            </p:txBody>
          </p:sp>
        </p:grpSp>
        <p:grpSp>
          <p:nvGrpSpPr>
            <p:cNvPr id="247" name="Group 246">
              <a:extLst>
                <a:ext uri="{FF2B5EF4-FFF2-40B4-BE49-F238E27FC236}">
                  <a16:creationId xmlns:a16="http://schemas.microsoft.com/office/drawing/2014/main" id="{9641C33F-467D-45DB-82F5-7F897E31989B}"/>
                </a:ext>
              </a:extLst>
            </p:cNvPr>
            <p:cNvGrpSpPr/>
            <p:nvPr/>
          </p:nvGrpSpPr>
          <p:grpSpPr>
            <a:xfrm>
              <a:off x="8617593" y="4065605"/>
              <a:ext cx="3132175" cy="1955238"/>
              <a:chOff x="4559893" y="4225316"/>
              <a:chExt cx="3132175" cy="1955238"/>
            </a:xfrm>
          </p:grpSpPr>
          <p:sp>
            <p:nvSpPr>
              <p:cNvPr id="248" name="TextBox 247">
                <a:extLst>
                  <a:ext uri="{FF2B5EF4-FFF2-40B4-BE49-F238E27FC236}">
                    <a16:creationId xmlns:a16="http://schemas.microsoft.com/office/drawing/2014/main" id="{493216AB-1C78-7DE6-4551-7D17EF975ED4}"/>
                  </a:ext>
                </a:extLst>
              </p:cNvPr>
              <p:cNvSpPr txBox="1"/>
              <p:nvPr/>
            </p:nvSpPr>
            <p:spPr>
              <a:xfrm>
                <a:off x="4559893" y="4518561"/>
                <a:ext cx="3132175" cy="1661993"/>
              </a:xfrm>
              <a:prstGeom prst="rect">
                <a:avLst/>
              </a:prstGeom>
              <a:noFill/>
            </p:spPr>
            <p:txBody>
              <a:bodyPr wrap="square" rtlCol="0">
                <a:spAutoFit/>
              </a:bodyPr>
              <a:lstStyle/>
              <a:p>
                <a:pPr algn="ctr"/>
                <a:r>
                  <a:rPr lang="en-US" sz="1700" dirty="0">
                    <a:solidFill>
                      <a:srgbClr val="595959"/>
                    </a:solidFill>
                    <a:latin typeface="Avenir Next" panose="020B0503020202020204" pitchFamily="34" charset="0"/>
                  </a:rPr>
                  <a:t>In the Dataset, there are in total 3,657  data points available </a:t>
                </a:r>
                <a:r>
                  <a:rPr lang="en-IN" sz="1700" b="0" i="0" u="none" strike="noStrike" dirty="0">
                    <a:solidFill>
                      <a:srgbClr val="595959"/>
                    </a:solidFill>
                    <a:effectLst/>
                    <a:latin typeface="Avenir Next" panose="020B0503020202020204" pitchFamily="34" charset="0"/>
                  </a:rPr>
                  <a:t>encompassing various demographic, behavioural, and medical risk factors. </a:t>
                </a:r>
                <a:endParaRPr lang="en-US" sz="1700" dirty="0">
                  <a:solidFill>
                    <a:srgbClr val="595959"/>
                  </a:solidFill>
                  <a:latin typeface="Avenir Next" panose="020B0503020202020204" pitchFamily="34" charset="0"/>
                </a:endParaRPr>
              </a:p>
            </p:txBody>
          </p:sp>
          <p:sp>
            <p:nvSpPr>
              <p:cNvPr id="249" name="TextBox 248">
                <a:extLst>
                  <a:ext uri="{FF2B5EF4-FFF2-40B4-BE49-F238E27FC236}">
                    <a16:creationId xmlns:a16="http://schemas.microsoft.com/office/drawing/2014/main" id="{C727592D-80B8-0D4A-AEBD-367A27EDD6AB}"/>
                  </a:ext>
                </a:extLst>
              </p:cNvPr>
              <p:cNvSpPr txBox="1"/>
              <p:nvPr/>
            </p:nvSpPr>
            <p:spPr>
              <a:xfrm>
                <a:off x="4902793" y="4225316"/>
                <a:ext cx="2677858" cy="400110"/>
              </a:xfrm>
              <a:prstGeom prst="rect">
                <a:avLst/>
              </a:prstGeom>
              <a:noFill/>
            </p:spPr>
            <p:txBody>
              <a:bodyPr wrap="square" rtlCol="0">
                <a:spAutoFit/>
              </a:bodyPr>
              <a:lstStyle/>
              <a:p>
                <a:r>
                  <a:rPr lang="en-US" sz="2000" b="1" dirty="0">
                    <a:latin typeface="Avenir Next" panose="020B0503020202020204" pitchFamily="34" charset="0"/>
                  </a:rPr>
                  <a:t>No of Datapoints</a:t>
                </a:r>
              </a:p>
            </p:txBody>
          </p:sp>
        </p:grpSp>
        <p:grpSp>
          <p:nvGrpSpPr>
            <p:cNvPr id="267" name="Group 266">
              <a:extLst>
                <a:ext uri="{FF2B5EF4-FFF2-40B4-BE49-F238E27FC236}">
                  <a16:creationId xmlns:a16="http://schemas.microsoft.com/office/drawing/2014/main" id="{1064413D-579E-6A53-523B-80BD7255F90D}"/>
                </a:ext>
              </a:extLst>
            </p:cNvPr>
            <p:cNvGrpSpPr/>
            <p:nvPr/>
          </p:nvGrpSpPr>
          <p:grpSpPr>
            <a:xfrm>
              <a:off x="28103805" y="4065605"/>
              <a:ext cx="3132175" cy="886496"/>
              <a:chOff x="17802997" y="4046282"/>
              <a:chExt cx="3132175" cy="886496"/>
            </a:xfrm>
          </p:grpSpPr>
          <p:sp>
            <p:nvSpPr>
              <p:cNvPr id="258" name="TextBox 257">
                <a:extLst>
                  <a:ext uri="{FF2B5EF4-FFF2-40B4-BE49-F238E27FC236}">
                    <a16:creationId xmlns:a16="http://schemas.microsoft.com/office/drawing/2014/main" id="{84D888D2-5131-ED72-00AD-9E95FD5CE89E}"/>
                  </a:ext>
                </a:extLst>
              </p:cNvPr>
              <p:cNvSpPr txBox="1"/>
              <p:nvPr/>
            </p:nvSpPr>
            <p:spPr>
              <a:xfrm>
                <a:off x="17802997" y="4317225"/>
                <a:ext cx="3132175" cy="61555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0 = Don’t Smoke , 1 = Smoke</a:t>
                </a:r>
                <a:endParaRPr lang="en-IN" sz="1700" b="0" dirty="0">
                  <a:solidFill>
                    <a:srgbClr val="595959"/>
                  </a:solidFill>
                  <a:effectLst/>
                  <a:latin typeface="Avenir Next" panose="020B0503020202020204" pitchFamily="34" charset="0"/>
                </a:endParaRPr>
              </a:p>
            </p:txBody>
          </p:sp>
          <p:sp>
            <p:nvSpPr>
              <p:cNvPr id="259" name="TextBox 258">
                <a:extLst>
                  <a:ext uri="{FF2B5EF4-FFF2-40B4-BE49-F238E27FC236}">
                    <a16:creationId xmlns:a16="http://schemas.microsoft.com/office/drawing/2014/main" id="{F959056C-15C3-EB99-1504-F5BCFBE632AE}"/>
                  </a:ext>
                </a:extLst>
              </p:cNvPr>
              <p:cNvSpPr txBox="1"/>
              <p:nvPr/>
            </p:nvSpPr>
            <p:spPr>
              <a:xfrm>
                <a:off x="18345294" y="4046282"/>
                <a:ext cx="2003508" cy="369332"/>
              </a:xfrm>
              <a:prstGeom prst="rect">
                <a:avLst/>
              </a:prstGeom>
              <a:noFill/>
            </p:spPr>
            <p:txBody>
              <a:bodyPr wrap="square" rtlCol="0">
                <a:spAutoFit/>
              </a:bodyPr>
              <a:lstStyle/>
              <a:p>
                <a:r>
                  <a:rPr lang="en-IN" sz="1800" b="1" i="0" u="none" strike="noStrike" dirty="0">
                    <a:solidFill>
                      <a:srgbClr val="000000"/>
                    </a:solidFill>
                    <a:effectLst/>
                    <a:latin typeface="Avenir Next" panose="020B0503020202020204" pitchFamily="34" charset="0"/>
                  </a:rPr>
                  <a:t>Current Smoker</a:t>
                </a:r>
                <a:endParaRPr lang="en-US" sz="2000" b="1" dirty="0">
                  <a:latin typeface="Avenir Next" panose="020B0503020202020204" pitchFamily="34" charset="0"/>
                </a:endParaRPr>
              </a:p>
            </p:txBody>
          </p:sp>
        </p:grpSp>
        <p:grpSp>
          <p:nvGrpSpPr>
            <p:cNvPr id="266" name="Group 265">
              <a:extLst>
                <a:ext uri="{FF2B5EF4-FFF2-40B4-BE49-F238E27FC236}">
                  <a16:creationId xmlns:a16="http://schemas.microsoft.com/office/drawing/2014/main" id="{85716710-A6E7-2015-91B5-7E28BA729F5E}"/>
                </a:ext>
              </a:extLst>
            </p:cNvPr>
            <p:cNvGrpSpPr/>
            <p:nvPr/>
          </p:nvGrpSpPr>
          <p:grpSpPr>
            <a:xfrm>
              <a:off x="20212363" y="4065605"/>
              <a:ext cx="3132175" cy="908799"/>
              <a:chOff x="14645269" y="4322683"/>
              <a:chExt cx="3132175" cy="908799"/>
            </a:xfrm>
          </p:grpSpPr>
          <p:sp>
            <p:nvSpPr>
              <p:cNvPr id="264" name="TextBox 263">
                <a:extLst>
                  <a:ext uri="{FF2B5EF4-FFF2-40B4-BE49-F238E27FC236}">
                    <a16:creationId xmlns:a16="http://schemas.microsoft.com/office/drawing/2014/main" id="{C5962BC8-CF10-0D47-27BF-C53477ADBB55}"/>
                  </a:ext>
                </a:extLst>
              </p:cNvPr>
              <p:cNvSpPr txBox="1"/>
              <p:nvPr/>
            </p:nvSpPr>
            <p:spPr>
              <a:xfrm>
                <a:off x="14645269" y="4615929"/>
                <a:ext cx="3132175" cy="615553"/>
              </a:xfrm>
              <a:prstGeom prst="rect">
                <a:avLst/>
              </a:prstGeom>
              <a:noFill/>
            </p:spPr>
            <p:txBody>
              <a:bodyPr wrap="square" rtlCol="0">
                <a:spAutoFit/>
              </a:bodyPr>
              <a:lstStyle/>
              <a:p>
                <a:pPr algn="ctr"/>
                <a:r>
                  <a:rPr lang="en-IN" sz="1700" b="0" i="0" u="none" strike="noStrike" dirty="0">
                    <a:solidFill>
                      <a:srgbClr val="595959"/>
                    </a:solidFill>
                    <a:effectLst/>
                    <a:latin typeface="Avenir Next" panose="020B0503020202020204" pitchFamily="34" charset="0"/>
                  </a:rPr>
                  <a:t>Continuous </a:t>
                </a:r>
              </a:p>
              <a:p>
                <a:pPr algn="ctr"/>
                <a:r>
                  <a:rPr lang="en-IN" sz="1700" b="0" i="0" u="none" strike="noStrike" dirty="0">
                    <a:solidFill>
                      <a:srgbClr val="595959"/>
                    </a:solidFill>
                    <a:effectLst/>
                    <a:latin typeface="Avenir Next" panose="020B0503020202020204" pitchFamily="34" charset="0"/>
                  </a:rPr>
                  <a:t>Age in years</a:t>
                </a:r>
                <a:endParaRPr lang="en-US" sz="1700" dirty="0">
                  <a:solidFill>
                    <a:srgbClr val="595959"/>
                  </a:solidFill>
                  <a:latin typeface="Avenir Next" panose="020B0503020202020204" pitchFamily="34" charset="0"/>
                </a:endParaRPr>
              </a:p>
            </p:txBody>
          </p:sp>
          <p:sp>
            <p:nvSpPr>
              <p:cNvPr id="265" name="TextBox 264">
                <a:extLst>
                  <a:ext uri="{FF2B5EF4-FFF2-40B4-BE49-F238E27FC236}">
                    <a16:creationId xmlns:a16="http://schemas.microsoft.com/office/drawing/2014/main" id="{47CB2E70-612B-6C9E-7A6A-41DCF3BFB8B8}"/>
                  </a:ext>
                </a:extLst>
              </p:cNvPr>
              <p:cNvSpPr txBox="1"/>
              <p:nvPr/>
            </p:nvSpPr>
            <p:spPr>
              <a:xfrm>
                <a:off x="15875129" y="4322683"/>
                <a:ext cx="672455" cy="376571"/>
              </a:xfrm>
              <a:prstGeom prst="rect">
                <a:avLst/>
              </a:prstGeom>
              <a:noFill/>
            </p:spPr>
            <p:txBody>
              <a:bodyPr wrap="square" rtlCol="0">
                <a:spAutoFit/>
              </a:bodyPr>
              <a:lstStyle/>
              <a:p>
                <a:r>
                  <a:rPr lang="en-IN" sz="1800" b="1" i="0" u="none" strike="noStrike" dirty="0">
                    <a:solidFill>
                      <a:srgbClr val="000000"/>
                    </a:solidFill>
                    <a:effectLst/>
                    <a:latin typeface="Avenir Next" panose="020B0503020202020204" pitchFamily="34" charset="0"/>
                  </a:rPr>
                  <a:t>Age</a:t>
                </a:r>
                <a:endParaRPr lang="en-US" sz="2000" b="1" dirty="0">
                  <a:latin typeface="Avenir Next" panose="020B0503020202020204" pitchFamily="34" charset="0"/>
                </a:endParaRPr>
              </a:p>
            </p:txBody>
          </p:sp>
        </p:grpSp>
        <p:grpSp>
          <p:nvGrpSpPr>
            <p:cNvPr id="268" name="Group 267">
              <a:extLst>
                <a:ext uri="{FF2B5EF4-FFF2-40B4-BE49-F238E27FC236}">
                  <a16:creationId xmlns:a16="http://schemas.microsoft.com/office/drawing/2014/main" id="{6023462F-1745-B546-CF1D-CD8F23D320D6}"/>
                </a:ext>
              </a:extLst>
            </p:cNvPr>
            <p:cNvGrpSpPr/>
            <p:nvPr/>
          </p:nvGrpSpPr>
          <p:grpSpPr>
            <a:xfrm>
              <a:off x="24158084" y="4065605"/>
              <a:ext cx="3132175" cy="1932936"/>
              <a:chOff x="17802997" y="4046282"/>
              <a:chExt cx="3132175" cy="1932936"/>
            </a:xfrm>
          </p:grpSpPr>
          <p:sp>
            <p:nvSpPr>
              <p:cNvPr id="269" name="TextBox 268">
                <a:extLst>
                  <a:ext uri="{FF2B5EF4-FFF2-40B4-BE49-F238E27FC236}">
                    <a16:creationId xmlns:a16="http://schemas.microsoft.com/office/drawing/2014/main" id="{502E6C2F-EAFC-E05D-4126-D0591D21CB69}"/>
                  </a:ext>
                </a:extLst>
              </p:cNvPr>
              <p:cNvSpPr txBox="1"/>
              <p:nvPr/>
            </p:nvSpPr>
            <p:spPr>
              <a:xfrm>
                <a:off x="17802997" y="4317225"/>
                <a:ext cx="3132175" cy="166199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Denotes the Education Level of the individual.</a:t>
                </a:r>
                <a:endParaRPr lang="en-IN" sz="1700" b="0"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1 : Pre-College Level</a:t>
                </a:r>
                <a:endParaRPr lang="en-IN" sz="1700" b="0"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2 : Undergrad Level</a:t>
                </a:r>
                <a:endParaRPr lang="en-IN" sz="1700" b="0"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3 : Postgrad Level</a:t>
                </a:r>
                <a:endParaRPr lang="en-IN" sz="1700" b="0" dirty="0">
                  <a:solidFill>
                    <a:srgbClr val="595959"/>
                  </a:solidFill>
                  <a:effectLst/>
                  <a:latin typeface="Avenir Next" panose="020B0503020202020204" pitchFamily="34" charset="0"/>
                </a:endParaRPr>
              </a:p>
            </p:txBody>
          </p:sp>
          <p:sp>
            <p:nvSpPr>
              <p:cNvPr id="270" name="TextBox 269">
                <a:extLst>
                  <a:ext uri="{FF2B5EF4-FFF2-40B4-BE49-F238E27FC236}">
                    <a16:creationId xmlns:a16="http://schemas.microsoft.com/office/drawing/2014/main" id="{67B25760-B298-68A2-4DAE-9A5A92B12251}"/>
                  </a:ext>
                </a:extLst>
              </p:cNvPr>
              <p:cNvSpPr txBox="1"/>
              <p:nvPr/>
            </p:nvSpPr>
            <p:spPr>
              <a:xfrm>
                <a:off x="18749054" y="4046282"/>
                <a:ext cx="1322224" cy="369332"/>
              </a:xfrm>
              <a:prstGeom prst="rect">
                <a:avLst/>
              </a:prstGeom>
              <a:noFill/>
            </p:spPr>
            <p:txBody>
              <a:bodyPr wrap="square" rtlCol="0">
                <a:spAutoFit/>
              </a:bodyPr>
              <a:lstStyle/>
              <a:p>
                <a:r>
                  <a:rPr lang="en-IN" sz="1800" b="1" i="0" u="none" strike="noStrike" dirty="0">
                    <a:solidFill>
                      <a:srgbClr val="000000"/>
                    </a:solidFill>
                    <a:effectLst/>
                    <a:latin typeface="Avenir Next" panose="020B0503020202020204" pitchFamily="34" charset="0"/>
                  </a:rPr>
                  <a:t>Education</a:t>
                </a:r>
                <a:endParaRPr lang="en-US" sz="2000" b="1" dirty="0">
                  <a:latin typeface="Avenir Next" panose="020B0503020202020204" pitchFamily="34" charset="0"/>
                </a:endParaRPr>
              </a:p>
            </p:txBody>
          </p:sp>
        </p:grpSp>
        <p:grpSp>
          <p:nvGrpSpPr>
            <p:cNvPr id="9" name="Group 8">
              <a:extLst>
                <a:ext uri="{FF2B5EF4-FFF2-40B4-BE49-F238E27FC236}">
                  <a16:creationId xmlns:a16="http://schemas.microsoft.com/office/drawing/2014/main" id="{3400861D-7837-BEC5-77BF-AC43711E3400}"/>
                </a:ext>
              </a:extLst>
            </p:cNvPr>
            <p:cNvGrpSpPr/>
            <p:nvPr/>
          </p:nvGrpSpPr>
          <p:grpSpPr>
            <a:xfrm>
              <a:off x="32049526" y="4065605"/>
              <a:ext cx="3132175" cy="886496"/>
              <a:chOff x="17802997" y="4046282"/>
              <a:chExt cx="3132175" cy="886496"/>
            </a:xfrm>
          </p:grpSpPr>
          <p:sp>
            <p:nvSpPr>
              <p:cNvPr id="10" name="TextBox 9">
                <a:extLst>
                  <a:ext uri="{FF2B5EF4-FFF2-40B4-BE49-F238E27FC236}">
                    <a16:creationId xmlns:a16="http://schemas.microsoft.com/office/drawing/2014/main" id="{FEE4C723-5D36-15E6-EAA2-E57DA274F453}"/>
                  </a:ext>
                </a:extLst>
              </p:cNvPr>
              <p:cNvSpPr txBox="1"/>
              <p:nvPr/>
            </p:nvSpPr>
            <p:spPr>
              <a:xfrm>
                <a:off x="17802997" y="4317225"/>
                <a:ext cx="3132175" cy="61555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0 = Don’t Smoke , 1 = Smoke</a:t>
                </a:r>
                <a:endParaRPr lang="en-IN" sz="1700" b="0" dirty="0">
                  <a:solidFill>
                    <a:srgbClr val="595959"/>
                  </a:solidFill>
                  <a:effectLst/>
                  <a:latin typeface="Avenir Next" panose="020B0503020202020204" pitchFamily="34" charset="0"/>
                </a:endParaRPr>
              </a:p>
            </p:txBody>
          </p:sp>
          <p:sp>
            <p:nvSpPr>
              <p:cNvPr id="11" name="TextBox 10">
                <a:extLst>
                  <a:ext uri="{FF2B5EF4-FFF2-40B4-BE49-F238E27FC236}">
                    <a16:creationId xmlns:a16="http://schemas.microsoft.com/office/drawing/2014/main" id="{95546D22-2CC5-828B-F88E-DB2013A763DB}"/>
                  </a:ext>
                </a:extLst>
              </p:cNvPr>
              <p:cNvSpPr txBox="1"/>
              <p:nvPr/>
            </p:nvSpPr>
            <p:spPr>
              <a:xfrm>
                <a:off x="18345294" y="4046282"/>
                <a:ext cx="1861005" cy="369332"/>
              </a:xfrm>
              <a:prstGeom prst="rect">
                <a:avLst/>
              </a:prstGeom>
              <a:noFill/>
            </p:spPr>
            <p:txBody>
              <a:bodyPr wrap="square" rtlCol="0">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Cigs. Per Day</a:t>
                </a:r>
                <a:endParaRPr lang="en-IN" sz="2000" b="0" dirty="0">
                  <a:effectLst/>
                  <a:latin typeface="Avenir Next" panose="020B0503020202020204" pitchFamily="34" charset="0"/>
                </a:endParaRPr>
              </a:p>
            </p:txBody>
          </p:sp>
        </p:grpSp>
        <p:grpSp>
          <p:nvGrpSpPr>
            <p:cNvPr id="25" name="Group 24">
              <a:extLst>
                <a:ext uri="{FF2B5EF4-FFF2-40B4-BE49-F238E27FC236}">
                  <a16:creationId xmlns:a16="http://schemas.microsoft.com/office/drawing/2014/main" id="{52054147-DB9B-87B2-1FE9-48A4C412D589}"/>
                </a:ext>
              </a:extLst>
            </p:cNvPr>
            <p:cNvGrpSpPr/>
            <p:nvPr/>
          </p:nvGrpSpPr>
          <p:grpSpPr>
            <a:xfrm>
              <a:off x="39940968" y="4065605"/>
              <a:ext cx="3132175" cy="1682212"/>
              <a:chOff x="27482932" y="4067354"/>
              <a:chExt cx="3132175" cy="1682212"/>
            </a:xfrm>
          </p:grpSpPr>
          <p:sp>
            <p:nvSpPr>
              <p:cNvPr id="26" name="TextBox 25">
                <a:extLst>
                  <a:ext uri="{FF2B5EF4-FFF2-40B4-BE49-F238E27FC236}">
                    <a16:creationId xmlns:a16="http://schemas.microsoft.com/office/drawing/2014/main" id="{C3D71445-89AF-AFAD-C2E0-417A9B960148}"/>
                  </a:ext>
                </a:extLst>
              </p:cNvPr>
              <p:cNvSpPr txBox="1"/>
              <p:nvPr/>
            </p:nvSpPr>
            <p:spPr>
              <a:xfrm>
                <a:off x="27482932" y="4349183"/>
                <a:ext cx="3132175" cy="140038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Identifies whether the patient has previously experienced a stroke. [ 0 = Haven’t , 1 = Have experienced ] </a:t>
                </a:r>
                <a:endParaRPr lang="en-IN" sz="1700" b="0" dirty="0">
                  <a:solidFill>
                    <a:srgbClr val="595959"/>
                  </a:solidFill>
                  <a:effectLst/>
                  <a:latin typeface="Avenir Next" panose="020B0503020202020204" pitchFamily="34" charset="0"/>
                </a:endParaRPr>
              </a:p>
            </p:txBody>
          </p:sp>
          <p:sp>
            <p:nvSpPr>
              <p:cNvPr id="27" name="TextBox 26">
                <a:extLst>
                  <a:ext uri="{FF2B5EF4-FFF2-40B4-BE49-F238E27FC236}">
                    <a16:creationId xmlns:a16="http://schemas.microsoft.com/office/drawing/2014/main" id="{98F524EA-E17F-75A5-85E6-4612474C1FBC}"/>
                  </a:ext>
                </a:extLst>
              </p:cNvPr>
              <p:cNvSpPr txBox="1"/>
              <p:nvPr/>
            </p:nvSpPr>
            <p:spPr>
              <a:xfrm>
                <a:off x="28112579" y="4067354"/>
                <a:ext cx="2061475" cy="369332"/>
              </a:xfrm>
              <a:prstGeom prst="rect">
                <a:avLst/>
              </a:prstGeom>
              <a:noFill/>
            </p:spPr>
            <p:txBody>
              <a:bodyPr wrap="square" rtlCol="0">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Prevalent Stroke</a:t>
                </a:r>
                <a:endParaRPr lang="en-IN" sz="2000" b="0" dirty="0">
                  <a:effectLst/>
                  <a:latin typeface="Avenir Next" panose="020B0503020202020204" pitchFamily="34" charset="0"/>
                </a:endParaRPr>
              </a:p>
            </p:txBody>
          </p:sp>
        </p:grpSp>
        <p:grpSp>
          <p:nvGrpSpPr>
            <p:cNvPr id="30" name="Group 29">
              <a:extLst>
                <a:ext uri="{FF2B5EF4-FFF2-40B4-BE49-F238E27FC236}">
                  <a16:creationId xmlns:a16="http://schemas.microsoft.com/office/drawing/2014/main" id="{2D9F5869-6F87-95A0-D2E1-B2B81123C821}"/>
                </a:ext>
              </a:extLst>
            </p:cNvPr>
            <p:cNvGrpSpPr/>
            <p:nvPr/>
          </p:nvGrpSpPr>
          <p:grpSpPr>
            <a:xfrm>
              <a:off x="35995247" y="4065605"/>
              <a:ext cx="3132175" cy="1671326"/>
              <a:chOff x="27482932" y="4078240"/>
              <a:chExt cx="3132175" cy="1671326"/>
            </a:xfrm>
          </p:grpSpPr>
          <p:sp>
            <p:nvSpPr>
              <p:cNvPr id="31" name="TextBox 30">
                <a:extLst>
                  <a:ext uri="{FF2B5EF4-FFF2-40B4-BE49-F238E27FC236}">
                    <a16:creationId xmlns:a16="http://schemas.microsoft.com/office/drawing/2014/main" id="{3D0D745B-245C-A0C9-868F-47FFE5464752}"/>
                  </a:ext>
                </a:extLst>
              </p:cNvPr>
              <p:cNvSpPr txBox="1"/>
              <p:nvPr/>
            </p:nvSpPr>
            <p:spPr>
              <a:xfrm>
                <a:off x="27482932" y="4349183"/>
                <a:ext cx="3132175" cy="140038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Specifies if the individual was using medication for blood pressure management..[ 0 = Not Diabetic , 1 = Diabetic ]</a:t>
                </a:r>
                <a:endParaRPr lang="en-IN" sz="1700" b="0" dirty="0">
                  <a:solidFill>
                    <a:srgbClr val="595959"/>
                  </a:solidFill>
                  <a:effectLst/>
                  <a:latin typeface="Avenir Next" panose="020B0503020202020204" pitchFamily="34" charset="0"/>
                </a:endParaRPr>
              </a:p>
            </p:txBody>
          </p:sp>
          <p:sp>
            <p:nvSpPr>
              <p:cNvPr id="32" name="TextBox 31">
                <a:extLst>
                  <a:ext uri="{FF2B5EF4-FFF2-40B4-BE49-F238E27FC236}">
                    <a16:creationId xmlns:a16="http://schemas.microsoft.com/office/drawing/2014/main" id="{4E45775E-D577-7523-0BF4-BCF673BE27BC}"/>
                  </a:ext>
                </a:extLst>
              </p:cNvPr>
              <p:cNvSpPr txBox="1"/>
              <p:nvPr/>
            </p:nvSpPr>
            <p:spPr>
              <a:xfrm>
                <a:off x="28460922" y="4078240"/>
                <a:ext cx="1176194" cy="369332"/>
              </a:xfrm>
              <a:prstGeom prst="rect">
                <a:avLst/>
              </a:prstGeom>
              <a:noFill/>
            </p:spPr>
            <p:txBody>
              <a:bodyPr wrap="square" rtlCol="0">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BP Meds</a:t>
                </a:r>
                <a:endParaRPr lang="en-IN" sz="2000" b="0" dirty="0">
                  <a:effectLst/>
                  <a:latin typeface="Avenir Next" panose="020B0503020202020204" pitchFamily="34" charset="0"/>
                </a:endParaRPr>
              </a:p>
            </p:txBody>
          </p:sp>
        </p:grpSp>
        <p:grpSp>
          <p:nvGrpSpPr>
            <p:cNvPr id="33" name="Group 32">
              <a:extLst>
                <a:ext uri="{FF2B5EF4-FFF2-40B4-BE49-F238E27FC236}">
                  <a16:creationId xmlns:a16="http://schemas.microsoft.com/office/drawing/2014/main" id="{18614ADB-2FA9-BAE4-3189-E5954C185E6E}"/>
                </a:ext>
              </a:extLst>
            </p:cNvPr>
            <p:cNvGrpSpPr/>
            <p:nvPr/>
          </p:nvGrpSpPr>
          <p:grpSpPr>
            <a:xfrm>
              <a:off x="43886689" y="4065605"/>
              <a:ext cx="3255192" cy="1682212"/>
              <a:chOff x="27482932" y="4067354"/>
              <a:chExt cx="3255192" cy="1682212"/>
            </a:xfrm>
          </p:grpSpPr>
          <p:sp>
            <p:nvSpPr>
              <p:cNvPr id="34" name="TextBox 33">
                <a:extLst>
                  <a:ext uri="{FF2B5EF4-FFF2-40B4-BE49-F238E27FC236}">
                    <a16:creationId xmlns:a16="http://schemas.microsoft.com/office/drawing/2014/main" id="{061C251E-DB6F-561A-93F2-EB1AC517D20D}"/>
                  </a:ext>
                </a:extLst>
              </p:cNvPr>
              <p:cNvSpPr txBox="1"/>
              <p:nvPr/>
            </p:nvSpPr>
            <p:spPr>
              <a:xfrm>
                <a:off x="27482932" y="4349183"/>
                <a:ext cx="3132175" cy="1400383"/>
              </a:xfrm>
              <a:prstGeom prst="rect">
                <a:avLst/>
              </a:prstGeom>
              <a:noFill/>
            </p:spPr>
            <p:txBody>
              <a:bodyPr wrap="square" rtlCol="0">
                <a:spAutoFit/>
              </a:bodyPr>
              <a:lstStyle/>
              <a:p>
                <a:pPr algn="ct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Indicates whether the patient is hypertensive [ 0 =Patient isn’t Hypersensitive,1=Patient is Hypersensitive ]</a:t>
                </a:r>
                <a:endParaRPr lang="en-IN" sz="1700" b="0" dirty="0">
                  <a:solidFill>
                    <a:srgbClr val="595959"/>
                  </a:solidFill>
                  <a:effectLst/>
                  <a:latin typeface="Avenir Next" panose="020B0503020202020204" pitchFamily="34" charset="0"/>
                </a:endParaRPr>
              </a:p>
            </p:txBody>
          </p:sp>
          <p:sp>
            <p:nvSpPr>
              <p:cNvPr id="35" name="TextBox 34">
                <a:extLst>
                  <a:ext uri="{FF2B5EF4-FFF2-40B4-BE49-F238E27FC236}">
                    <a16:creationId xmlns:a16="http://schemas.microsoft.com/office/drawing/2014/main" id="{D9BAADAF-9734-1B47-B251-B45B66F0E2CE}"/>
                  </a:ext>
                </a:extLst>
              </p:cNvPr>
              <p:cNvSpPr txBox="1"/>
              <p:nvPr/>
            </p:nvSpPr>
            <p:spPr>
              <a:xfrm>
                <a:off x="27516821" y="4067354"/>
                <a:ext cx="3221303" cy="369332"/>
              </a:xfrm>
              <a:prstGeom prst="rect">
                <a:avLst/>
              </a:prstGeom>
              <a:noFill/>
            </p:spPr>
            <p:txBody>
              <a:bodyPr wrap="square" rtlCol="0">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Prevalent Hypersensitivity</a:t>
                </a:r>
                <a:endParaRPr lang="en-IN" sz="2000" b="0" dirty="0">
                  <a:effectLst/>
                  <a:latin typeface="Avenir Next" panose="020B0503020202020204" pitchFamily="34" charset="0"/>
                </a:endParaRPr>
              </a:p>
            </p:txBody>
          </p:sp>
        </p:grpSp>
        <p:grpSp>
          <p:nvGrpSpPr>
            <p:cNvPr id="36" name="Group 35">
              <a:extLst>
                <a:ext uri="{FF2B5EF4-FFF2-40B4-BE49-F238E27FC236}">
                  <a16:creationId xmlns:a16="http://schemas.microsoft.com/office/drawing/2014/main" id="{15A97AF3-3CDB-39D5-FAE4-1883DD2B32BF}"/>
                </a:ext>
              </a:extLst>
            </p:cNvPr>
            <p:cNvGrpSpPr/>
            <p:nvPr/>
          </p:nvGrpSpPr>
          <p:grpSpPr>
            <a:xfrm>
              <a:off x="47955427" y="4065605"/>
              <a:ext cx="3132175" cy="1682212"/>
              <a:chOff x="27482932" y="4067354"/>
              <a:chExt cx="3132175" cy="1682212"/>
            </a:xfrm>
          </p:grpSpPr>
          <p:sp>
            <p:nvSpPr>
              <p:cNvPr id="37" name="TextBox 36">
                <a:extLst>
                  <a:ext uri="{FF2B5EF4-FFF2-40B4-BE49-F238E27FC236}">
                    <a16:creationId xmlns:a16="http://schemas.microsoft.com/office/drawing/2014/main" id="{D7327F03-DD2A-29E9-5B41-55A7863582A8}"/>
                  </a:ext>
                </a:extLst>
              </p:cNvPr>
              <p:cNvSpPr txBox="1"/>
              <p:nvPr/>
            </p:nvSpPr>
            <p:spPr>
              <a:xfrm>
                <a:off x="27482932" y="4349183"/>
                <a:ext cx="3132175" cy="140038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Identifies whether the patient has diabetes. [0 = Patient isn’t Diabetes , 1 = Patient is Diabetic ]</a:t>
                </a:r>
                <a:endParaRPr lang="en-IN" sz="1700" b="0" dirty="0">
                  <a:solidFill>
                    <a:srgbClr val="595959"/>
                  </a:solidFill>
                  <a:effectLst/>
                  <a:latin typeface="Avenir Next" panose="020B0503020202020204" pitchFamily="34" charset="0"/>
                </a:endParaRPr>
              </a:p>
            </p:txBody>
          </p:sp>
          <p:sp>
            <p:nvSpPr>
              <p:cNvPr id="38" name="TextBox 37">
                <a:extLst>
                  <a:ext uri="{FF2B5EF4-FFF2-40B4-BE49-F238E27FC236}">
                    <a16:creationId xmlns:a16="http://schemas.microsoft.com/office/drawing/2014/main" id="{F9147EF8-4D02-3BDC-7026-59C37EEE29C1}"/>
                  </a:ext>
                </a:extLst>
              </p:cNvPr>
              <p:cNvSpPr txBox="1"/>
              <p:nvPr/>
            </p:nvSpPr>
            <p:spPr>
              <a:xfrm>
                <a:off x="28486645" y="4067354"/>
                <a:ext cx="1129274"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Diabetes</a:t>
                </a:r>
                <a:endParaRPr lang="en-IN" sz="1700" b="0" dirty="0">
                  <a:effectLst/>
                  <a:latin typeface="Avenir Next" panose="020B0503020202020204" pitchFamily="34" charset="0"/>
                </a:endParaRPr>
              </a:p>
            </p:txBody>
          </p:sp>
        </p:grpSp>
        <p:grpSp>
          <p:nvGrpSpPr>
            <p:cNvPr id="39" name="Group 38">
              <a:extLst>
                <a:ext uri="{FF2B5EF4-FFF2-40B4-BE49-F238E27FC236}">
                  <a16:creationId xmlns:a16="http://schemas.microsoft.com/office/drawing/2014/main" id="{7D9FCFE6-26F8-3B64-4F40-0F5236A4F58F}"/>
                </a:ext>
              </a:extLst>
            </p:cNvPr>
            <p:cNvGrpSpPr/>
            <p:nvPr/>
          </p:nvGrpSpPr>
          <p:grpSpPr>
            <a:xfrm>
              <a:off x="55846869" y="4065605"/>
              <a:ext cx="3132175" cy="1189769"/>
              <a:chOff x="27482932" y="4067355"/>
              <a:chExt cx="3132175" cy="1189769"/>
            </a:xfrm>
          </p:grpSpPr>
          <p:sp>
            <p:nvSpPr>
              <p:cNvPr id="44" name="TextBox 43">
                <a:extLst>
                  <a:ext uri="{FF2B5EF4-FFF2-40B4-BE49-F238E27FC236}">
                    <a16:creationId xmlns:a16="http://schemas.microsoft.com/office/drawing/2014/main" id="{FC121ACF-8CA9-729E-EB7B-B4B6F80177F5}"/>
                  </a:ext>
                </a:extLst>
              </p:cNvPr>
              <p:cNvSpPr txBox="1"/>
              <p:nvPr/>
            </p:nvSpPr>
            <p:spPr>
              <a:xfrm>
                <a:off x="27482932" y="4349183"/>
                <a:ext cx="3132175" cy="907941"/>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Represents the systolic blood pressure level.</a:t>
                </a:r>
                <a:endParaRPr lang="en-IN" sz="1700" b="0" dirty="0">
                  <a:solidFill>
                    <a:srgbClr val="595959"/>
                  </a:solidFill>
                  <a:effectLst/>
                  <a:latin typeface="Avenir Next" panose="020B0503020202020204" pitchFamily="34" charset="0"/>
                </a:endParaRPr>
              </a:p>
            </p:txBody>
          </p:sp>
          <p:sp>
            <p:nvSpPr>
              <p:cNvPr id="45" name="TextBox 44">
                <a:extLst>
                  <a:ext uri="{FF2B5EF4-FFF2-40B4-BE49-F238E27FC236}">
                    <a16:creationId xmlns:a16="http://schemas.microsoft.com/office/drawing/2014/main" id="{AEAA05CC-3E45-C51B-053A-D00E7610CD7F}"/>
                  </a:ext>
                </a:extLst>
              </p:cNvPr>
              <p:cNvSpPr txBox="1"/>
              <p:nvPr/>
            </p:nvSpPr>
            <p:spPr>
              <a:xfrm>
                <a:off x="28546280" y="4067355"/>
                <a:ext cx="1015423"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Sys BP</a:t>
                </a:r>
                <a:endParaRPr lang="en-IN" sz="1700" b="0" dirty="0">
                  <a:effectLst/>
                  <a:latin typeface="Avenir Next" panose="020B0503020202020204" pitchFamily="34" charset="0"/>
                </a:endParaRPr>
              </a:p>
            </p:txBody>
          </p:sp>
        </p:grpSp>
        <p:grpSp>
          <p:nvGrpSpPr>
            <p:cNvPr id="48" name="Group 47">
              <a:extLst>
                <a:ext uri="{FF2B5EF4-FFF2-40B4-BE49-F238E27FC236}">
                  <a16:creationId xmlns:a16="http://schemas.microsoft.com/office/drawing/2014/main" id="{BFA42269-DC0D-8DC0-51CF-847F77AB00CA}"/>
                </a:ext>
              </a:extLst>
            </p:cNvPr>
            <p:cNvGrpSpPr/>
            <p:nvPr/>
          </p:nvGrpSpPr>
          <p:grpSpPr>
            <a:xfrm>
              <a:off x="51901148" y="4065605"/>
              <a:ext cx="3132175" cy="1189770"/>
              <a:chOff x="27482932" y="4067354"/>
              <a:chExt cx="3132175" cy="1189770"/>
            </a:xfrm>
          </p:grpSpPr>
          <p:sp>
            <p:nvSpPr>
              <p:cNvPr id="50" name="TextBox 49">
                <a:extLst>
                  <a:ext uri="{FF2B5EF4-FFF2-40B4-BE49-F238E27FC236}">
                    <a16:creationId xmlns:a16="http://schemas.microsoft.com/office/drawing/2014/main" id="{D0A89E55-6519-F69D-8688-79FCA97E4DFF}"/>
                  </a:ext>
                </a:extLst>
              </p:cNvPr>
              <p:cNvSpPr txBox="1"/>
              <p:nvPr/>
            </p:nvSpPr>
            <p:spPr>
              <a:xfrm>
                <a:off x="27482932" y="4349183"/>
                <a:ext cx="3132175" cy="907941"/>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800" b="0" i="0" u="none" strike="noStrike" dirty="0">
                    <a:solidFill>
                      <a:srgbClr val="595959"/>
                    </a:solidFill>
                    <a:effectLst/>
                    <a:latin typeface="Avenir Next" panose="020B0503020202020204" pitchFamily="34" charset="0"/>
                  </a:rPr>
                  <a:t>Represents the total blood cholesterol level.</a:t>
                </a:r>
                <a:endParaRPr lang="en-IN" sz="1700" b="0" dirty="0">
                  <a:solidFill>
                    <a:srgbClr val="595959"/>
                  </a:solidFill>
                  <a:effectLst/>
                  <a:latin typeface="Avenir Next" panose="020B0503020202020204" pitchFamily="34" charset="0"/>
                </a:endParaRPr>
              </a:p>
            </p:txBody>
          </p:sp>
          <p:sp>
            <p:nvSpPr>
              <p:cNvPr id="51" name="TextBox 50">
                <a:extLst>
                  <a:ext uri="{FF2B5EF4-FFF2-40B4-BE49-F238E27FC236}">
                    <a16:creationId xmlns:a16="http://schemas.microsoft.com/office/drawing/2014/main" id="{228E587C-19DF-60CF-36BD-14534466FDBF}"/>
                  </a:ext>
                </a:extLst>
              </p:cNvPr>
              <p:cNvSpPr txBox="1"/>
              <p:nvPr/>
            </p:nvSpPr>
            <p:spPr>
              <a:xfrm>
                <a:off x="28029443" y="4067354"/>
                <a:ext cx="2043669"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Total Cholesterol</a:t>
                </a:r>
                <a:endParaRPr lang="en-IN" sz="1700" b="0" dirty="0">
                  <a:effectLst/>
                  <a:latin typeface="Avenir Next" panose="020B0503020202020204" pitchFamily="34" charset="0"/>
                </a:endParaRPr>
              </a:p>
            </p:txBody>
          </p:sp>
        </p:grpSp>
        <p:grpSp>
          <p:nvGrpSpPr>
            <p:cNvPr id="73" name="Group 72">
              <a:extLst>
                <a:ext uri="{FF2B5EF4-FFF2-40B4-BE49-F238E27FC236}">
                  <a16:creationId xmlns:a16="http://schemas.microsoft.com/office/drawing/2014/main" id="{3AD5F618-5DA3-F485-30FD-6E5207A3291D}"/>
                </a:ext>
              </a:extLst>
            </p:cNvPr>
            <p:cNvGrpSpPr/>
            <p:nvPr/>
          </p:nvGrpSpPr>
          <p:grpSpPr>
            <a:xfrm>
              <a:off x="59792590" y="4065605"/>
              <a:ext cx="3132175" cy="1189769"/>
              <a:chOff x="27482932" y="4067355"/>
              <a:chExt cx="3132175" cy="1189769"/>
            </a:xfrm>
          </p:grpSpPr>
          <p:sp>
            <p:nvSpPr>
              <p:cNvPr id="74" name="TextBox 73">
                <a:extLst>
                  <a:ext uri="{FF2B5EF4-FFF2-40B4-BE49-F238E27FC236}">
                    <a16:creationId xmlns:a16="http://schemas.microsoft.com/office/drawing/2014/main" id="{372B7C46-E338-1542-1D7E-39E08F202B11}"/>
                  </a:ext>
                </a:extLst>
              </p:cNvPr>
              <p:cNvSpPr txBox="1"/>
              <p:nvPr/>
            </p:nvSpPr>
            <p:spPr>
              <a:xfrm>
                <a:off x="27482932" y="4349183"/>
                <a:ext cx="3132175" cy="907941"/>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Represents the Diastolic blood pressure level</a:t>
                </a:r>
                <a:endParaRPr lang="en-IN" sz="1700" b="0" dirty="0">
                  <a:solidFill>
                    <a:srgbClr val="595959"/>
                  </a:solidFill>
                  <a:effectLst/>
                  <a:latin typeface="Avenir Next" panose="020B0503020202020204" pitchFamily="34" charset="0"/>
                </a:endParaRPr>
              </a:p>
            </p:txBody>
          </p:sp>
          <p:sp>
            <p:nvSpPr>
              <p:cNvPr id="75" name="TextBox 74">
                <a:extLst>
                  <a:ext uri="{FF2B5EF4-FFF2-40B4-BE49-F238E27FC236}">
                    <a16:creationId xmlns:a16="http://schemas.microsoft.com/office/drawing/2014/main" id="{37449A9B-764A-9E9B-6B13-62B5487060A2}"/>
                  </a:ext>
                </a:extLst>
              </p:cNvPr>
              <p:cNvSpPr txBox="1"/>
              <p:nvPr/>
            </p:nvSpPr>
            <p:spPr>
              <a:xfrm>
                <a:off x="28546280" y="4067355"/>
                <a:ext cx="1015423"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Dia BP</a:t>
                </a:r>
                <a:endParaRPr lang="en-IN" sz="1700" b="0" dirty="0">
                  <a:effectLst/>
                  <a:latin typeface="Avenir Next" panose="020B0503020202020204" pitchFamily="34" charset="0"/>
                </a:endParaRPr>
              </a:p>
            </p:txBody>
          </p:sp>
        </p:grpSp>
        <p:grpSp>
          <p:nvGrpSpPr>
            <p:cNvPr id="78" name="Group 77">
              <a:extLst>
                <a:ext uri="{FF2B5EF4-FFF2-40B4-BE49-F238E27FC236}">
                  <a16:creationId xmlns:a16="http://schemas.microsoft.com/office/drawing/2014/main" id="{AC46672C-2A89-8BE1-E89E-96234D0D8291}"/>
                </a:ext>
              </a:extLst>
            </p:cNvPr>
            <p:cNvGrpSpPr/>
            <p:nvPr/>
          </p:nvGrpSpPr>
          <p:grpSpPr>
            <a:xfrm>
              <a:off x="63738311" y="4065605"/>
              <a:ext cx="2844744" cy="1189769"/>
              <a:chOff x="27482933" y="4067355"/>
              <a:chExt cx="2844744" cy="1189769"/>
            </a:xfrm>
          </p:grpSpPr>
          <p:sp>
            <p:nvSpPr>
              <p:cNvPr id="79" name="TextBox 78">
                <a:extLst>
                  <a:ext uri="{FF2B5EF4-FFF2-40B4-BE49-F238E27FC236}">
                    <a16:creationId xmlns:a16="http://schemas.microsoft.com/office/drawing/2014/main" id="{BFBF6FC9-BA46-C82B-DDCB-EBDEFBE1A163}"/>
                  </a:ext>
                </a:extLst>
              </p:cNvPr>
              <p:cNvSpPr txBox="1"/>
              <p:nvPr/>
            </p:nvSpPr>
            <p:spPr>
              <a:xfrm>
                <a:off x="27482933" y="4349183"/>
                <a:ext cx="2844744" cy="907941"/>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Represents the individual’s Body Mass Index</a:t>
                </a:r>
                <a:endParaRPr lang="en-IN" sz="1700" b="0" dirty="0">
                  <a:solidFill>
                    <a:srgbClr val="595959"/>
                  </a:solidFill>
                  <a:effectLst/>
                  <a:latin typeface="Avenir Next" panose="020B0503020202020204" pitchFamily="34" charset="0"/>
                </a:endParaRPr>
              </a:p>
            </p:txBody>
          </p:sp>
          <p:sp>
            <p:nvSpPr>
              <p:cNvPr id="80" name="TextBox 79">
                <a:extLst>
                  <a:ext uri="{FF2B5EF4-FFF2-40B4-BE49-F238E27FC236}">
                    <a16:creationId xmlns:a16="http://schemas.microsoft.com/office/drawing/2014/main" id="{CC67D4FF-3DF6-1CC2-5FBA-B25FE6ADB04D}"/>
                  </a:ext>
                </a:extLst>
              </p:cNvPr>
              <p:cNvSpPr txBox="1"/>
              <p:nvPr/>
            </p:nvSpPr>
            <p:spPr>
              <a:xfrm>
                <a:off x="28546280" y="4067355"/>
                <a:ext cx="1015423" cy="369332"/>
              </a:xfrm>
              <a:prstGeom prst="rect">
                <a:avLst/>
              </a:prstGeom>
              <a:noFill/>
            </p:spPr>
            <p:txBody>
              <a:bodyPr wrap="square" rtlCol="0">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BMI</a:t>
                </a:r>
                <a:endParaRPr lang="en-IN" sz="1700" b="0" dirty="0">
                  <a:effectLst/>
                  <a:latin typeface="Avenir Next" panose="020B0503020202020204" pitchFamily="34" charset="0"/>
                </a:endParaRPr>
              </a:p>
            </p:txBody>
          </p:sp>
        </p:grpSp>
        <p:grpSp>
          <p:nvGrpSpPr>
            <p:cNvPr id="81" name="Group 80">
              <a:extLst>
                <a:ext uri="{FF2B5EF4-FFF2-40B4-BE49-F238E27FC236}">
                  <a16:creationId xmlns:a16="http://schemas.microsoft.com/office/drawing/2014/main" id="{8EE0BDD2-EF71-17D6-42E3-5D15001F4DA0}"/>
                </a:ext>
              </a:extLst>
            </p:cNvPr>
            <p:cNvGrpSpPr/>
            <p:nvPr/>
          </p:nvGrpSpPr>
          <p:grpSpPr>
            <a:xfrm>
              <a:off x="67396601" y="4065605"/>
              <a:ext cx="3132175" cy="1682211"/>
              <a:chOff x="27482932" y="4067355"/>
              <a:chExt cx="3132175" cy="1682211"/>
            </a:xfrm>
          </p:grpSpPr>
          <p:sp>
            <p:nvSpPr>
              <p:cNvPr id="82" name="TextBox 81">
                <a:extLst>
                  <a:ext uri="{FF2B5EF4-FFF2-40B4-BE49-F238E27FC236}">
                    <a16:creationId xmlns:a16="http://schemas.microsoft.com/office/drawing/2014/main" id="{928273A3-F463-E292-3CD8-D0EA4CF3A562}"/>
                  </a:ext>
                </a:extLst>
              </p:cNvPr>
              <p:cNvSpPr txBox="1"/>
              <p:nvPr/>
            </p:nvSpPr>
            <p:spPr>
              <a:xfrm>
                <a:off x="27482932" y="4349183"/>
                <a:ext cx="3132175" cy="1400383"/>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Represents the heart rate  treated as continuous due to the large number of possible values.</a:t>
                </a:r>
                <a:endParaRPr lang="en-IN" sz="1700" b="0" dirty="0">
                  <a:solidFill>
                    <a:srgbClr val="595959"/>
                  </a:solidFill>
                  <a:effectLst/>
                  <a:latin typeface="Avenir Next" panose="020B0503020202020204" pitchFamily="34" charset="0"/>
                </a:endParaRPr>
              </a:p>
            </p:txBody>
          </p:sp>
          <p:sp>
            <p:nvSpPr>
              <p:cNvPr id="83" name="TextBox 82">
                <a:extLst>
                  <a:ext uri="{FF2B5EF4-FFF2-40B4-BE49-F238E27FC236}">
                    <a16:creationId xmlns:a16="http://schemas.microsoft.com/office/drawing/2014/main" id="{F52C9F34-4370-7AA8-D789-73DCD39E5DB9}"/>
                  </a:ext>
                </a:extLst>
              </p:cNvPr>
              <p:cNvSpPr txBox="1"/>
              <p:nvPr/>
            </p:nvSpPr>
            <p:spPr>
              <a:xfrm>
                <a:off x="28424357" y="4067355"/>
                <a:ext cx="1385157"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595959"/>
                    </a:solidFill>
                    <a:effectLst/>
                    <a:latin typeface="Avenir Next" panose="020B0503020202020204" pitchFamily="34" charset="0"/>
                  </a:rPr>
                  <a:t>Heart Rate</a:t>
                </a:r>
                <a:endParaRPr lang="en-IN" sz="1700" b="0" dirty="0">
                  <a:solidFill>
                    <a:srgbClr val="595959"/>
                  </a:solidFill>
                  <a:effectLst/>
                  <a:latin typeface="Avenir Next" panose="020B0503020202020204" pitchFamily="34" charset="0"/>
                </a:endParaRPr>
              </a:p>
            </p:txBody>
          </p:sp>
        </p:grpSp>
        <p:grpSp>
          <p:nvGrpSpPr>
            <p:cNvPr id="84" name="Group 83">
              <a:extLst>
                <a:ext uri="{FF2B5EF4-FFF2-40B4-BE49-F238E27FC236}">
                  <a16:creationId xmlns:a16="http://schemas.microsoft.com/office/drawing/2014/main" id="{4C32973A-9B19-7CFF-69E2-5F3E719FB8DB}"/>
                </a:ext>
              </a:extLst>
            </p:cNvPr>
            <p:cNvGrpSpPr/>
            <p:nvPr/>
          </p:nvGrpSpPr>
          <p:grpSpPr>
            <a:xfrm>
              <a:off x="71342319" y="4065605"/>
              <a:ext cx="3132175" cy="1682211"/>
              <a:chOff x="27482932" y="4067355"/>
              <a:chExt cx="3132175" cy="1682211"/>
            </a:xfrm>
          </p:grpSpPr>
          <p:sp>
            <p:nvSpPr>
              <p:cNvPr id="85" name="TextBox 84">
                <a:extLst>
                  <a:ext uri="{FF2B5EF4-FFF2-40B4-BE49-F238E27FC236}">
                    <a16:creationId xmlns:a16="http://schemas.microsoft.com/office/drawing/2014/main" id="{3C5B63A6-328D-AAB8-0979-A04DD18DE79D}"/>
                  </a:ext>
                </a:extLst>
              </p:cNvPr>
              <p:cNvSpPr txBox="1"/>
              <p:nvPr/>
            </p:nvSpPr>
            <p:spPr>
              <a:xfrm>
                <a:off x="27482932" y="4349183"/>
                <a:ext cx="3132175" cy="1400383"/>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Represents the heart rate  treated as continuous due to the large number of possible values.</a:t>
                </a:r>
                <a:endParaRPr lang="en-IN" sz="1700" b="0" dirty="0">
                  <a:solidFill>
                    <a:srgbClr val="595959"/>
                  </a:solidFill>
                  <a:effectLst/>
                  <a:latin typeface="Avenir Next" panose="020B0503020202020204" pitchFamily="34" charset="0"/>
                </a:endParaRPr>
              </a:p>
            </p:txBody>
          </p:sp>
          <p:sp>
            <p:nvSpPr>
              <p:cNvPr id="86" name="TextBox 85">
                <a:extLst>
                  <a:ext uri="{FF2B5EF4-FFF2-40B4-BE49-F238E27FC236}">
                    <a16:creationId xmlns:a16="http://schemas.microsoft.com/office/drawing/2014/main" id="{9AEEF5EB-C41F-6669-3805-7A58D886951E}"/>
                  </a:ext>
                </a:extLst>
              </p:cNvPr>
              <p:cNvSpPr txBox="1"/>
              <p:nvPr/>
            </p:nvSpPr>
            <p:spPr>
              <a:xfrm>
                <a:off x="28502739" y="4067355"/>
                <a:ext cx="1058588"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Glucose</a:t>
                </a:r>
                <a:endParaRPr lang="en-IN" sz="1700" b="0" dirty="0">
                  <a:solidFill>
                    <a:srgbClr val="595959"/>
                  </a:solidFill>
                  <a:effectLst/>
                  <a:latin typeface="Avenir Next" panose="020B0503020202020204" pitchFamily="34" charset="0"/>
                </a:endParaRPr>
              </a:p>
            </p:txBody>
          </p:sp>
        </p:grpSp>
        <p:grpSp>
          <p:nvGrpSpPr>
            <p:cNvPr id="87" name="Group 86">
              <a:extLst>
                <a:ext uri="{FF2B5EF4-FFF2-40B4-BE49-F238E27FC236}">
                  <a16:creationId xmlns:a16="http://schemas.microsoft.com/office/drawing/2014/main" id="{26B2435A-E7AF-6677-6EBB-882B88617ECE}"/>
                </a:ext>
              </a:extLst>
            </p:cNvPr>
            <p:cNvGrpSpPr/>
            <p:nvPr/>
          </p:nvGrpSpPr>
          <p:grpSpPr>
            <a:xfrm>
              <a:off x="12563314" y="4065605"/>
              <a:ext cx="2889782" cy="1409716"/>
              <a:chOff x="27482933" y="4078240"/>
              <a:chExt cx="2889782" cy="1409716"/>
            </a:xfrm>
          </p:grpSpPr>
          <p:sp>
            <p:nvSpPr>
              <p:cNvPr id="88" name="TextBox 87">
                <a:extLst>
                  <a:ext uri="{FF2B5EF4-FFF2-40B4-BE49-F238E27FC236}">
                    <a16:creationId xmlns:a16="http://schemas.microsoft.com/office/drawing/2014/main" id="{6DB733A7-8685-6225-B771-FAABA4E482EF}"/>
                  </a:ext>
                </a:extLst>
              </p:cNvPr>
              <p:cNvSpPr txBox="1"/>
              <p:nvPr/>
            </p:nvSpPr>
            <p:spPr>
              <a:xfrm>
                <a:off x="27482933" y="4349183"/>
                <a:ext cx="2889782" cy="1138773"/>
              </a:xfrm>
              <a:prstGeom prst="rect">
                <a:avLst/>
              </a:prstGeom>
              <a:noFill/>
            </p:spPr>
            <p:txBody>
              <a:bodyPr wrap="square" rtlCol="0">
                <a:spAutoFit/>
              </a:bodyPr>
              <a:lstStyle/>
              <a:p>
                <a:pPr rtl="0">
                  <a:spcBef>
                    <a:spcPts val="0"/>
                  </a:spcBef>
                  <a:spcAft>
                    <a:spcPts val="0"/>
                  </a:spcAft>
                </a:pPr>
                <a:r>
                  <a:rPr lang="en-IN" sz="1700" b="0" i="0" u="none" strike="noStrike" dirty="0">
                    <a:solidFill>
                      <a:srgbClr val="595959"/>
                    </a:solidFill>
                    <a:effectLst/>
                    <a:latin typeface="Avenir Next" panose="020B0503020202020204" pitchFamily="34" charset="0"/>
                  </a:rPr>
                  <a:t>Binary Variables</a:t>
                </a:r>
              </a:p>
              <a:p>
                <a:pPr rtl="0">
                  <a:spcBef>
                    <a:spcPts val="0"/>
                  </a:spcBef>
                  <a:spcAft>
                    <a:spcPts val="0"/>
                  </a:spcAft>
                </a:pPr>
                <a:r>
                  <a:rPr lang="en-IN" sz="1700" b="0" i="0" u="none" strike="noStrike" dirty="0">
                    <a:solidFill>
                      <a:srgbClr val="595959"/>
                    </a:solidFill>
                    <a:effectLst/>
                    <a:latin typeface="Avenir Next" panose="020B0503020202020204" pitchFamily="34" charset="0"/>
                  </a:rPr>
                  <a:t>Binary Variable indicating the presence (1) or absence(0) of CHD risk.</a:t>
                </a:r>
                <a:endParaRPr lang="en-IN" sz="1700" b="0" dirty="0">
                  <a:solidFill>
                    <a:srgbClr val="595959"/>
                  </a:solidFill>
                  <a:effectLst/>
                  <a:latin typeface="Avenir Next" panose="020B0503020202020204" pitchFamily="34" charset="0"/>
                </a:endParaRPr>
              </a:p>
            </p:txBody>
          </p:sp>
          <p:sp>
            <p:nvSpPr>
              <p:cNvPr id="89" name="TextBox 88">
                <a:extLst>
                  <a:ext uri="{FF2B5EF4-FFF2-40B4-BE49-F238E27FC236}">
                    <a16:creationId xmlns:a16="http://schemas.microsoft.com/office/drawing/2014/main" id="{2ED26CCD-5469-B800-1C87-44B2E06EE32A}"/>
                  </a:ext>
                </a:extLst>
              </p:cNvPr>
              <p:cNvSpPr txBox="1"/>
              <p:nvPr/>
            </p:nvSpPr>
            <p:spPr>
              <a:xfrm>
                <a:off x="28069033" y="4078240"/>
                <a:ext cx="2164340"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CHD - 10 Year Risk</a:t>
                </a:r>
                <a:endParaRPr lang="en-IN" sz="1700" b="0" dirty="0">
                  <a:effectLst/>
                  <a:latin typeface="Avenir Next" panose="020B0503020202020204" pitchFamily="34" charset="0"/>
                </a:endParaRPr>
              </a:p>
            </p:txBody>
          </p:sp>
        </p:grpSp>
      </p:grpSp>
      <p:grpSp>
        <p:nvGrpSpPr>
          <p:cNvPr id="200" name="Group 199">
            <a:extLst>
              <a:ext uri="{FF2B5EF4-FFF2-40B4-BE49-F238E27FC236}">
                <a16:creationId xmlns:a16="http://schemas.microsoft.com/office/drawing/2014/main" id="{6F6ECEF0-05C2-05CB-2A3F-F84C4C2F6EF8}"/>
              </a:ext>
            </a:extLst>
          </p:cNvPr>
          <p:cNvGrpSpPr/>
          <p:nvPr/>
        </p:nvGrpSpPr>
        <p:grpSpPr>
          <a:xfrm>
            <a:off x="750277" y="773722"/>
            <a:ext cx="6031522" cy="1247146"/>
            <a:chOff x="750277" y="773722"/>
            <a:chExt cx="6031522" cy="1247146"/>
          </a:xfrm>
        </p:grpSpPr>
        <p:sp>
          <p:nvSpPr>
            <p:cNvPr id="201" name="TextBox 200">
              <a:extLst>
                <a:ext uri="{FF2B5EF4-FFF2-40B4-BE49-F238E27FC236}">
                  <a16:creationId xmlns:a16="http://schemas.microsoft.com/office/drawing/2014/main" id="{1F363AFE-6CE9-9781-C362-D4F709993997}"/>
                </a:ext>
              </a:extLst>
            </p:cNvPr>
            <p:cNvSpPr txBox="1"/>
            <p:nvPr/>
          </p:nvSpPr>
          <p:spPr>
            <a:xfrm>
              <a:off x="750277" y="773722"/>
              <a:ext cx="6031522" cy="707886"/>
            </a:xfrm>
            <a:prstGeom prst="rect">
              <a:avLst/>
            </a:prstGeom>
            <a:noFill/>
          </p:spPr>
          <p:txBody>
            <a:bodyPr wrap="square" rtlCol="0">
              <a:spAutoFit/>
            </a:bodyPr>
            <a:lstStyle/>
            <a:p>
              <a:r>
                <a:rPr lang="en-US" sz="4000" dirty="0">
                  <a:latin typeface="Avenir Next" panose="020B0503020202020204" pitchFamily="34" charset="0"/>
                </a:rPr>
                <a:t>GETTING TO KNOW THE</a:t>
              </a:r>
            </a:p>
          </p:txBody>
        </p:sp>
        <p:sp>
          <p:nvSpPr>
            <p:cNvPr id="202" name="TextBox 201">
              <a:extLst>
                <a:ext uri="{FF2B5EF4-FFF2-40B4-BE49-F238E27FC236}">
                  <a16:creationId xmlns:a16="http://schemas.microsoft.com/office/drawing/2014/main" id="{2A16E8F8-0504-B676-4A07-F156F27D474D}"/>
                </a:ext>
              </a:extLst>
            </p:cNvPr>
            <p:cNvSpPr txBox="1"/>
            <p:nvPr/>
          </p:nvSpPr>
          <p:spPr>
            <a:xfrm>
              <a:off x="750277" y="1312982"/>
              <a:ext cx="2450123" cy="707886"/>
            </a:xfrm>
            <a:prstGeom prst="rect">
              <a:avLst/>
            </a:prstGeom>
            <a:noFill/>
          </p:spPr>
          <p:txBody>
            <a:bodyPr wrap="square" rtlCol="0">
              <a:spAutoFit/>
            </a:bodyPr>
            <a:lstStyle/>
            <a:p>
              <a:r>
                <a:rPr lang="en-US" sz="4000" b="1" dirty="0">
                  <a:latin typeface="Avenir Next" panose="020B0503020202020204" pitchFamily="34" charset="0"/>
                </a:rPr>
                <a:t>DATASET</a:t>
              </a:r>
            </a:p>
          </p:txBody>
        </p:sp>
      </p:grpSp>
      <p:grpSp>
        <p:nvGrpSpPr>
          <p:cNvPr id="231" name="Group 230">
            <a:extLst>
              <a:ext uri="{FF2B5EF4-FFF2-40B4-BE49-F238E27FC236}">
                <a16:creationId xmlns:a16="http://schemas.microsoft.com/office/drawing/2014/main" id="{C5477187-48DC-B8FF-E7F2-5FED348BB418}"/>
              </a:ext>
            </a:extLst>
          </p:cNvPr>
          <p:cNvGrpSpPr/>
          <p:nvPr/>
        </p:nvGrpSpPr>
        <p:grpSpPr>
          <a:xfrm>
            <a:off x="-9546091" y="2561843"/>
            <a:ext cx="39236040" cy="745791"/>
            <a:chOff x="-23532255" y="2582625"/>
            <a:chExt cx="39236040" cy="745791"/>
          </a:xfrm>
        </p:grpSpPr>
        <p:cxnSp>
          <p:nvCxnSpPr>
            <p:cNvPr id="49" name="Straight Connector 48">
              <a:extLst>
                <a:ext uri="{FF2B5EF4-FFF2-40B4-BE49-F238E27FC236}">
                  <a16:creationId xmlns:a16="http://schemas.microsoft.com/office/drawing/2014/main" id="{31FD9DBA-B33C-ADC9-B78F-C1694A14B288}"/>
                </a:ext>
              </a:extLst>
            </p:cNvPr>
            <p:cNvCxnSpPr>
              <a:cxnSpLocks/>
            </p:cNvCxnSpPr>
            <p:nvPr/>
          </p:nvCxnSpPr>
          <p:spPr>
            <a:xfrm>
              <a:off x="-23532255" y="2942625"/>
              <a:ext cx="37723864" cy="0"/>
            </a:xfrm>
            <a:prstGeom prst="line">
              <a:avLst/>
            </a:prstGeom>
            <a:ln w="25400" cap="sq">
              <a:prstDash val="dash"/>
            </a:ln>
          </p:spPr>
          <p:style>
            <a:lnRef idx="3">
              <a:schemeClr val="dk1"/>
            </a:lnRef>
            <a:fillRef idx="0">
              <a:schemeClr val="dk1"/>
            </a:fillRef>
            <a:effectRef idx="2">
              <a:schemeClr val="dk1"/>
            </a:effectRef>
            <a:fontRef idx="minor">
              <a:schemeClr val="tx1"/>
            </a:fontRef>
          </p:style>
        </p:cxnSp>
        <p:grpSp>
          <p:nvGrpSpPr>
            <p:cNvPr id="13" name="Group 12">
              <a:extLst>
                <a:ext uri="{FF2B5EF4-FFF2-40B4-BE49-F238E27FC236}">
                  <a16:creationId xmlns:a16="http://schemas.microsoft.com/office/drawing/2014/main" id="{D871DAD5-490B-6125-DB51-170D2DCFF794}"/>
                </a:ext>
              </a:extLst>
            </p:cNvPr>
            <p:cNvGrpSpPr/>
            <p:nvPr/>
          </p:nvGrpSpPr>
          <p:grpSpPr>
            <a:xfrm>
              <a:off x="2248616" y="2582625"/>
              <a:ext cx="720000" cy="720000"/>
              <a:chOff x="9325624" y="2471014"/>
              <a:chExt cx="720000" cy="720000"/>
            </a:xfrm>
          </p:grpSpPr>
          <p:sp>
            <p:nvSpPr>
              <p:cNvPr id="151" name="Oval 150">
                <a:extLst>
                  <a:ext uri="{FF2B5EF4-FFF2-40B4-BE49-F238E27FC236}">
                    <a16:creationId xmlns:a16="http://schemas.microsoft.com/office/drawing/2014/main" id="{D4FBD9A5-B067-4786-6F6D-D88517D03A75}"/>
                  </a:ext>
                </a:extLst>
              </p:cNvPr>
              <p:cNvSpPr/>
              <p:nvPr/>
            </p:nvSpPr>
            <p:spPr>
              <a:xfrm>
                <a:off x="9325624" y="2471014"/>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pic>
            <p:nvPicPr>
              <p:cNvPr id="152" name="Picture 151" descr="A black and white image of a couple of circles&#10;&#10;Description automatically generated">
                <a:extLst>
                  <a:ext uri="{FF2B5EF4-FFF2-40B4-BE49-F238E27FC236}">
                    <a16:creationId xmlns:a16="http://schemas.microsoft.com/office/drawing/2014/main" id="{BACB1B9D-8416-85C6-FFEF-7F0BA8620409}"/>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85000"/>
                        </a14:imgEffect>
                      </a14:imgLayer>
                    </a14:imgProps>
                  </a:ext>
                </a:extLst>
              </a:blip>
              <a:stretch>
                <a:fillRect/>
              </a:stretch>
            </p:blipFill>
            <p:spPr>
              <a:xfrm>
                <a:off x="9539863" y="2606203"/>
                <a:ext cx="315946" cy="444837"/>
              </a:xfrm>
              <a:prstGeom prst="rect">
                <a:avLst/>
              </a:prstGeom>
            </p:spPr>
          </p:pic>
        </p:grpSp>
        <p:grpSp>
          <p:nvGrpSpPr>
            <p:cNvPr id="14" name="Group 13">
              <a:extLst>
                <a:ext uri="{FF2B5EF4-FFF2-40B4-BE49-F238E27FC236}">
                  <a16:creationId xmlns:a16="http://schemas.microsoft.com/office/drawing/2014/main" id="{789CE624-8E6E-AC1B-D0F8-F576B3374070}"/>
                </a:ext>
              </a:extLst>
            </p:cNvPr>
            <p:cNvGrpSpPr/>
            <p:nvPr/>
          </p:nvGrpSpPr>
          <p:grpSpPr>
            <a:xfrm>
              <a:off x="532064" y="2582625"/>
              <a:ext cx="720000" cy="720000"/>
              <a:chOff x="3927371" y="2471014"/>
              <a:chExt cx="720000" cy="720000"/>
            </a:xfrm>
          </p:grpSpPr>
          <p:sp>
            <p:nvSpPr>
              <p:cNvPr id="149" name="Oval 148">
                <a:extLst>
                  <a:ext uri="{FF2B5EF4-FFF2-40B4-BE49-F238E27FC236}">
                    <a16:creationId xmlns:a16="http://schemas.microsoft.com/office/drawing/2014/main" id="{EAF69027-6B13-E02C-F042-7AAA8595C87C}"/>
                  </a:ext>
                </a:extLst>
              </p:cNvPr>
              <p:cNvSpPr/>
              <p:nvPr/>
            </p:nvSpPr>
            <p:spPr>
              <a:xfrm>
                <a:off x="3927371" y="2471014"/>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pic>
            <p:nvPicPr>
              <p:cNvPr id="150" name="Picture 149" descr="A black background with a black square&#10;&#10;Description automatically generated with medium confidence">
                <a:extLst>
                  <a:ext uri="{FF2B5EF4-FFF2-40B4-BE49-F238E27FC236}">
                    <a16:creationId xmlns:a16="http://schemas.microsoft.com/office/drawing/2014/main" id="{F7C5967D-BCB6-83DC-15F9-318ECF19FF2B}"/>
                  </a:ext>
                </a:extLst>
              </p:cNvPr>
              <p:cNvPicPr>
                <a:picLocks noChangeAspect="1"/>
              </p:cNvPicPr>
              <p:nvPr/>
            </p:nvPicPr>
            <p:blipFill>
              <a:blip r:embed="rId4"/>
              <a:stretch>
                <a:fillRect/>
              </a:stretch>
            </p:blipFill>
            <p:spPr>
              <a:xfrm>
                <a:off x="4074441" y="2597844"/>
                <a:ext cx="416279" cy="442206"/>
              </a:xfrm>
              <a:prstGeom prst="rect">
                <a:avLst/>
              </a:prstGeom>
            </p:spPr>
          </p:pic>
        </p:grpSp>
        <p:grpSp>
          <p:nvGrpSpPr>
            <p:cNvPr id="15" name="Group 14">
              <a:extLst>
                <a:ext uri="{FF2B5EF4-FFF2-40B4-BE49-F238E27FC236}">
                  <a16:creationId xmlns:a16="http://schemas.microsoft.com/office/drawing/2014/main" id="{985601D8-EDBE-62D0-B8F6-D964DFEA3D7C}"/>
                </a:ext>
              </a:extLst>
            </p:cNvPr>
            <p:cNvGrpSpPr/>
            <p:nvPr/>
          </p:nvGrpSpPr>
          <p:grpSpPr>
            <a:xfrm>
              <a:off x="-1184488" y="2582625"/>
              <a:ext cx="720000" cy="720000"/>
              <a:chOff x="2146376" y="2471014"/>
              <a:chExt cx="720000" cy="720000"/>
            </a:xfrm>
          </p:grpSpPr>
          <p:sp>
            <p:nvSpPr>
              <p:cNvPr id="147" name="Oval 146">
                <a:extLst>
                  <a:ext uri="{FF2B5EF4-FFF2-40B4-BE49-F238E27FC236}">
                    <a16:creationId xmlns:a16="http://schemas.microsoft.com/office/drawing/2014/main" id="{51F6ECFF-C53D-D56E-F529-BF01630B98B1}"/>
                  </a:ext>
                </a:extLst>
              </p:cNvPr>
              <p:cNvSpPr/>
              <p:nvPr/>
            </p:nvSpPr>
            <p:spPr>
              <a:xfrm>
                <a:off x="2146376" y="2471014"/>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pic>
            <p:nvPicPr>
              <p:cNvPr id="148" name="Picture 147" descr="A white and black logo&#10;&#10;Description automatically generated with medium confidence">
                <a:extLst>
                  <a:ext uri="{FF2B5EF4-FFF2-40B4-BE49-F238E27FC236}">
                    <a16:creationId xmlns:a16="http://schemas.microsoft.com/office/drawing/2014/main" id="{0679453C-FEA5-0742-95C4-CF481146AD03}"/>
                  </a:ext>
                </a:extLst>
              </p:cNvPr>
              <p:cNvPicPr>
                <a:picLocks noChangeAspect="1"/>
              </p:cNvPicPr>
              <p:nvPr/>
            </p:nvPicPr>
            <p:blipFill>
              <a:blip r:embed="rId5">
                <a:biLevel thresh="75000"/>
              </a:blip>
              <a:stretch>
                <a:fillRect/>
              </a:stretch>
            </p:blipFill>
            <p:spPr>
              <a:xfrm>
                <a:off x="2260601" y="2595967"/>
                <a:ext cx="477520" cy="483782"/>
              </a:xfrm>
              <a:prstGeom prst="rect">
                <a:avLst/>
              </a:prstGeom>
            </p:spPr>
          </p:pic>
        </p:grpSp>
        <p:grpSp>
          <p:nvGrpSpPr>
            <p:cNvPr id="17" name="Group 16">
              <a:extLst>
                <a:ext uri="{FF2B5EF4-FFF2-40B4-BE49-F238E27FC236}">
                  <a16:creationId xmlns:a16="http://schemas.microsoft.com/office/drawing/2014/main" id="{95FFCE34-9F11-ED36-3FFC-C341EDB887F9}"/>
                </a:ext>
              </a:extLst>
            </p:cNvPr>
            <p:cNvGrpSpPr/>
            <p:nvPr/>
          </p:nvGrpSpPr>
          <p:grpSpPr>
            <a:xfrm>
              <a:off x="-2930438" y="2582625"/>
              <a:ext cx="749398" cy="720000"/>
              <a:chOff x="11031693" y="2492638"/>
              <a:chExt cx="749398" cy="720000"/>
            </a:xfrm>
          </p:grpSpPr>
          <p:sp>
            <p:nvSpPr>
              <p:cNvPr id="145" name="Oval 144">
                <a:extLst>
                  <a:ext uri="{FF2B5EF4-FFF2-40B4-BE49-F238E27FC236}">
                    <a16:creationId xmlns:a16="http://schemas.microsoft.com/office/drawing/2014/main" id="{86473C52-F1F0-2193-4FD4-C166BBFC8EA4}"/>
                  </a:ext>
                </a:extLst>
              </p:cNvPr>
              <p:cNvSpPr/>
              <p:nvPr/>
            </p:nvSpPr>
            <p:spPr>
              <a:xfrm>
                <a:off x="11031693" y="2492638"/>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pic>
            <p:nvPicPr>
              <p:cNvPr id="146" name="Picture 145" descr="A cigarette with smoke coming out of it&#10;&#10;Description automatically generated">
                <a:extLst>
                  <a:ext uri="{FF2B5EF4-FFF2-40B4-BE49-F238E27FC236}">
                    <a16:creationId xmlns:a16="http://schemas.microsoft.com/office/drawing/2014/main" id="{057C9F4F-3927-DADD-58D3-D15E77151AD5}"/>
                  </a:ext>
                </a:extLst>
              </p:cNvPr>
              <p:cNvPicPr>
                <a:picLocks noChangeAspect="1"/>
              </p:cNvPicPr>
              <p:nvPr/>
            </p:nvPicPr>
            <p:blipFill>
              <a:blip r:embed="rId6"/>
              <a:stretch>
                <a:fillRect/>
              </a:stretch>
            </p:blipFill>
            <p:spPr>
              <a:xfrm>
                <a:off x="11112298" y="2541917"/>
                <a:ext cx="668793" cy="584716"/>
              </a:xfrm>
              <a:prstGeom prst="rect">
                <a:avLst/>
              </a:prstGeom>
            </p:spPr>
          </p:pic>
        </p:grpSp>
        <p:grpSp>
          <p:nvGrpSpPr>
            <p:cNvPr id="18" name="Group 17">
              <a:extLst>
                <a:ext uri="{FF2B5EF4-FFF2-40B4-BE49-F238E27FC236}">
                  <a16:creationId xmlns:a16="http://schemas.microsoft.com/office/drawing/2014/main" id="{3D1211F1-AFD2-78D7-7CC8-DDDBE58E056A}"/>
                </a:ext>
              </a:extLst>
            </p:cNvPr>
            <p:cNvGrpSpPr/>
            <p:nvPr/>
          </p:nvGrpSpPr>
          <p:grpSpPr>
            <a:xfrm>
              <a:off x="-6378083" y="2582625"/>
              <a:ext cx="720000" cy="720000"/>
              <a:chOff x="14505459" y="2533035"/>
              <a:chExt cx="720000" cy="720000"/>
            </a:xfrm>
          </p:grpSpPr>
          <p:sp>
            <p:nvSpPr>
              <p:cNvPr id="142" name="Oval 141">
                <a:extLst>
                  <a:ext uri="{FF2B5EF4-FFF2-40B4-BE49-F238E27FC236}">
                    <a16:creationId xmlns:a16="http://schemas.microsoft.com/office/drawing/2014/main" id="{3609D2E8-649A-7638-E509-73A606E1FAE8}"/>
                  </a:ext>
                </a:extLst>
              </p:cNvPr>
              <p:cNvSpPr/>
              <p:nvPr/>
            </p:nvSpPr>
            <p:spPr>
              <a:xfrm>
                <a:off x="14505459" y="25330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44" name="TextBox 143">
                <a:extLst>
                  <a:ext uri="{FF2B5EF4-FFF2-40B4-BE49-F238E27FC236}">
                    <a16:creationId xmlns:a16="http://schemas.microsoft.com/office/drawing/2014/main" id="{2FB37843-B003-4312-6A71-20F15BC2B10D}"/>
                  </a:ext>
                </a:extLst>
              </p:cNvPr>
              <p:cNvSpPr txBox="1"/>
              <p:nvPr/>
            </p:nvSpPr>
            <p:spPr>
              <a:xfrm>
                <a:off x="14632352" y="2743995"/>
                <a:ext cx="539074" cy="369332"/>
              </a:xfrm>
              <a:prstGeom prst="rect">
                <a:avLst/>
              </a:prstGeom>
              <a:noFill/>
            </p:spPr>
            <p:txBody>
              <a:bodyPr wrap="square" rtlCol="0">
                <a:spAutoFit/>
              </a:bodyPr>
              <a:lstStyle/>
              <a:p>
                <a:r>
                  <a:rPr lang="en-US" b="1" dirty="0">
                    <a:latin typeface="Avenir Next" panose="020B0503020202020204" pitchFamily="34" charset="0"/>
                  </a:rPr>
                  <a:t>BP</a:t>
                </a:r>
              </a:p>
            </p:txBody>
          </p:sp>
        </p:grpSp>
        <p:grpSp>
          <p:nvGrpSpPr>
            <p:cNvPr id="23" name="Group 22">
              <a:extLst>
                <a:ext uri="{FF2B5EF4-FFF2-40B4-BE49-F238E27FC236}">
                  <a16:creationId xmlns:a16="http://schemas.microsoft.com/office/drawing/2014/main" id="{8A30FD41-FD8A-EAF8-E3E0-15865C64A83B}"/>
                </a:ext>
              </a:extLst>
            </p:cNvPr>
            <p:cNvGrpSpPr/>
            <p:nvPr/>
          </p:nvGrpSpPr>
          <p:grpSpPr>
            <a:xfrm>
              <a:off x="-8268305" y="2582625"/>
              <a:ext cx="893670" cy="720000"/>
              <a:chOff x="16284347" y="2533035"/>
              <a:chExt cx="893670" cy="720000"/>
            </a:xfrm>
          </p:grpSpPr>
          <p:sp>
            <p:nvSpPr>
              <p:cNvPr id="137" name="Oval 136">
                <a:extLst>
                  <a:ext uri="{FF2B5EF4-FFF2-40B4-BE49-F238E27FC236}">
                    <a16:creationId xmlns:a16="http://schemas.microsoft.com/office/drawing/2014/main" id="{89415DF4-C65F-C6ED-26B4-61FD1A23A13A}"/>
                  </a:ext>
                </a:extLst>
              </p:cNvPr>
              <p:cNvSpPr/>
              <p:nvPr/>
            </p:nvSpPr>
            <p:spPr>
              <a:xfrm>
                <a:off x="16333082" y="25330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38" name="TextBox 137">
                <a:extLst>
                  <a:ext uri="{FF2B5EF4-FFF2-40B4-BE49-F238E27FC236}">
                    <a16:creationId xmlns:a16="http://schemas.microsoft.com/office/drawing/2014/main" id="{C3483A1B-223D-17E9-5BBD-E70CEB331582}"/>
                  </a:ext>
                </a:extLst>
              </p:cNvPr>
              <p:cNvSpPr txBox="1"/>
              <p:nvPr/>
            </p:nvSpPr>
            <p:spPr>
              <a:xfrm>
                <a:off x="16284347" y="2744153"/>
                <a:ext cx="893670" cy="307777"/>
              </a:xfrm>
              <a:prstGeom prst="rect">
                <a:avLst/>
              </a:prstGeom>
              <a:noFill/>
            </p:spPr>
            <p:txBody>
              <a:bodyPr wrap="square" rtlCol="0">
                <a:spAutoFit/>
              </a:bodyPr>
              <a:lstStyle/>
              <a:p>
                <a:r>
                  <a:rPr lang="en-US" sz="1400" b="1" dirty="0">
                    <a:latin typeface="Avenir Next" panose="020B0503020202020204" pitchFamily="34" charset="0"/>
                  </a:rPr>
                  <a:t>STROKE</a:t>
                </a:r>
              </a:p>
            </p:txBody>
          </p:sp>
        </p:grpSp>
        <p:grpSp>
          <p:nvGrpSpPr>
            <p:cNvPr id="58" name="Group 57">
              <a:extLst>
                <a:ext uri="{FF2B5EF4-FFF2-40B4-BE49-F238E27FC236}">
                  <a16:creationId xmlns:a16="http://schemas.microsoft.com/office/drawing/2014/main" id="{7292193D-CCDD-4BE4-BCB4-48497EF23C35}"/>
                </a:ext>
              </a:extLst>
            </p:cNvPr>
            <p:cNvGrpSpPr/>
            <p:nvPr/>
          </p:nvGrpSpPr>
          <p:grpSpPr>
            <a:xfrm>
              <a:off x="-11872133" y="2582625"/>
              <a:ext cx="890724" cy="720000"/>
              <a:chOff x="14572256" y="2546398"/>
              <a:chExt cx="890724" cy="720000"/>
            </a:xfrm>
          </p:grpSpPr>
          <p:sp>
            <p:nvSpPr>
              <p:cNvPr id="135" name="Oval 134">
                <a:extLst>
                  <a:ext uri="{FF2B5EF4-FFF2-40B4-BE49-F238E27FC236}">
                    <a16:creationId xmlns:a16="http://schemas.microsoft.com/office/drawing/2014/main" id="{3DBBFD11-CE74-BD85-6541-39E3388128A8}"/>
                  </a:ext>
                </a:extLst>
              </p:cNvPr>
              <p:cNvSpPr/>
              <p:nvPr/>
            </p:nvSpPr>
            <p:spPr>
              <a:xfrm>
                <a:off x="14642072" y="2546398"/>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36" name="TextBox 135">
                <a:extLst>
                  <a:ext uri="{FF2B5EF4-FFF2-40B4-BE49-F238E27FC236}">
                    <a16:creationId xmlns:a16="http://schemas.microsoft.com/office/drawing/2014/main" id="{22C6ABAE-B4E2-5B9E-053D-1030191EA11D}"/>
                  </a:ext>
                </a:extLst>
              </p:cNvPr>
              <p:cNvSpPr txBox="1"/>
              <p:nvPr/>
            </p:nvSpPr>
            <p:spPr>
              <a:xfrm>
                <a:off x="14572256" y="2772519"/>
                <a:ext cx="890724" cy="292388"/>
              </a:xfrm>
              <a:prstGeom prst="rect">
                <a:avLst/>
              </a:prstGeom>
              <a:noFill/>
            </p:spPr>
            <p:txBody>
              <a:bodyPr wrap="square" rtlCol="0">
                <a:spAutoFit/>
              </a:bodyPr>
              <a:lstStyle/>
              <a:p>
                <a:r>
                  <a:rPr lang="en-US" sz="1300" dirty="0">
                    <a:latin typeface="Avenir Next" panose="020B0503020202020204" pitchFamily="34" charset="0"/>
                  </a:rPr>
                  <a:t>Diabetes</a:t>
                </a:r>
              </a:p>
            </p:txBody>
          </p:sp>
        </p:grpSp>
        <p:grpSp>
          <p:nvGrpSpPr>
            <p:cNvPr id="59" name="Group 58">
              <a:extLst>
                <a:ext uri="{FF2B5EF4-FFF2-40B4-BE49-F238E27FC236}">
                  <a16:creationId xmlns:a16="http://schemas.microsoft.com/office/drawing/2014/main" id="{D5096E78-2C8A-24C7-E1BB-B74C622ADF35}"/>
                </a:ext>
              </a:extLst>
            </p:cNvPr>
            <p:cNvGrpSpPr/>
            <p:nvPr/>
          </p:nvGrpSpPr>
          <p:grpSpPr>
            <a:xfrm>
              <a:off x="-9984857" y="2582625"/>
              <a:ext cx="720000" cy="720000"/>
              <a:chOff x="14642072" y="2546398"/>
              <a:chExt cx="720000" cy="720000"/>
            </a:xfrm>
          </p:grpSpPr>
          <p:sp>
            <p:nvSpPr>
              <p:cNvPr id="128" name="Oval 127">
                <a:extLst>
                  <a:ext uri="{FF2B5EF4-FFF2-40B4-BE49-F238E27FC236}">
                    <a16:creationId xmlns:a16="http://schemas.microsoft.com/office/drawing/2014/main" id="{C1DDAAD0-9C4F-D51B-DC61-9A8139FB1AD9}"/>
                  </a:ext>
                </a:extLst>
              </p:cNvPr>
              <p:cNvSpPr/>
              <p:nvPr/>
            </p:nvSpPr>
            <p:spPr>
              <a:xfrm>
                <a:off x="14642072" y="2546398"/>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29" name="TextBox 128">
                <a:extLst>
                  <a:ext uri="{FF2B5EF4-FFF2-40B4-BE49-F238E27FC236}">
                    <a16:creationId xmlns:a16="http://schemas.microsoft.com/office/drawing/2014/main" id="{272D2DAC-FA32-8CEF-A2D0-915D62351EC0}"/>
                  </a:ext>
                </a:extLst>
              </p:cNvPr>
              <p:cNvSpPr txBox="1"/>
              <p:nvPr/>
            </p:nvSpPr>
            <p:spPr>
              <a:xfrm>
                <a:off x="14733289" y="2795174"/>
                <a:ext cx="618052" cy="323165"/>
              </a:xfrm>
              <a:prstGeom prst="rect">
                <a:avLst/>
              </a:prstGeom>
              <a:noFill/>
            </p:spPr>
            <p:txBody>
              <a:bodyPr wrap="square" rtlCol="0">
                <a:spAutoFit/>
              </a:bodyPr>
              <a:lstStyle/>
              <a:p>
                <a:r>
                  <a:rPr lang="en-US" sz="1500" b="1" dirty="0">
                    <a:latin typeface="Avenir Next" panose="020B0503020202020204" pitchFamily="34" charset="0"/>
                  </a:rPr>
                  <a:t>HYP</a:t>
                </a:r>
              </a:p>
            </p:txBody>
          </p:sp>
        </p:grpSp>
        <p:grpSp>
          <p:nvGrpSpPr>
            <p:cNvPr id="60" name="Group 59">
              <a:extLst>
                <a:ext uri="{FF2B5EF4-FFF2-40B4-BE49-F238E27FC236}">
                  <a16:creationId xmlns:a16="http://schemas.microsoft.com/office/drawing/2014/main" id="{43A757DC-F7E9-35BC-1C50-4AA09B4E1660}"/>
                </a:ext>
              </a:extLst>
            </p:cNvPr>
            <p:cNvGrpSpPr/>
            <p:nvPr/>
          </p:nvGrpSpPr>
          <p:grpSpPr>
            <a:xfrm>
              <a:off x="-13588685" y="2582625"/>
              <a:ext cx="720000" cy="720000"/>
              <a:chOff x="14642072" y="2546398"/>
              <a:chExt cx="720000" cy="720000"/>
            </a:xfrm>
          </p:grpSpPr>
          <p:sp>
            <p:nvSpPr>
              <p:cNvPr id="123" name="Oval 122">
                <a:extLst>
                  <a:ext uri="{FF2B5EF4-FFF2-40B4-BE49-F238E27FC236}">
                    <a16:creationId xmlns:a16="http://schemas.microsoft.com/office/drawing/2014/main" id="{BFFE9276-3D91-DC70-16AD-2D8970D8FB9A}"/>
                  </a:ext>
                </a:extLst>
              </p:cNvPr>
              <p:cNvSpPr/>
              <p:nvPr/>
            </p:nvSpPr>
            <p:spPr>
              <a:xfrm>
                <a:off x="14642072" y="2546398"/>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27" name="TextBox 126">
                <a:extLst>
                  <a:ext uri="{FF2B5EF4-FFF2-40B4-BE49-F238E27FC236}">
                    <a16:creationId xmlns:a16="http://schemas.microsoft.com/office/drawing/2014/main" id="{A040C48C-27B8-043E-10C1-7DEEEDE8FD49}"/>
                  </a:ext>
                </a:extLst>
              </p:cNvPr>
              <p:cNvSpPr txBox="1"/>
              <p:nvPr/>
            </p:nvSpPr>
            <p:spPr>
              <a:xfrm>
                <a:off x="14719759" y="2777518"/>
                <a:ext cx="613097" cy="292388"/>
              </a:xfrm>
              <a:prstGeom prst="rect">
                <a:avLst/>
              </a:prstGeom>
              <a:noFill/>
            </p:spPr>
            <p:txBody>
              <a:bodyPr wrap="square" rtlCol="0">
                <a:spAutoFit/>
              </a:bodyPr>
              <a:lstStyle/>
              <a:p>
                <a:r>
                  <a:rPr lang="en-US" sz="1300" b="1" dirty="0">
                    <a:latin typeface="Avenir Next" panose="020B0503020202020204" pitchFamily="34" charset="0"/>
                  </a:rPr>
                  <a:t>Chol.</a:t>
                </a:r>
              </a:p>
            </p:txBody>
          </p:sp>
        </p:grpSp>
        <p:grpSp>
          <p:nvGrpSpPr>
            <p:cNvPr id="90" name="Group 89">
              <a:extLst>
                <a:ext uri="{FF2B5EF4-FFF2-40B4-BE49-F238E27FC236}">
                  <a16:creationId xmlns:a16="http://schemas.microsoft.com/office/drawing/2014/main" id="{5973F9BC-3FA1-D0F4-96D3-302E1B80F507}"/>
                </a:ext>
              </a:extLst>
            </p:cNvPr>
            <p:cNvGrpSpPr/>
            <p:nvPr/>
          </p:nvGrpSpPr>
          <p:grpSpPr>
            <a:xfrm>
              <a:off x="-17264309" y="2582625"/>
              <a:ext cx="879474" cy="720000"/>
              <a:chOff x="25375513" y="2459896"/>
              <a:chExt cx="879474" cy="720000"/>
            </a:xfrm>
          </p:grpSpPr>
          <p:sp>
            <p:nvSpPr>
              <p:cNvPr id="121" name="Oval 120">
                <a:extLst>
                  <a:ext uri="{FF2B5EF4-FFF2-40B4-BE49-F238E27FC236}">
                    <a16:creationId xmlns:a16="http://schemas.microsoft.com/office/drawing/2014/main" id="{BBC923B1-C66B-5884-D443-10D8651360F1}"/>
                  </a:ext>
                </a:extLst>
              </p:cNvPr>
              <p:cNvSpPr/>
              <p:nvPr/>
            </p:nvSpPr>
            <p:spPr>
              <a:xfrm>
                <a:off x="25375513" y="2459896"/>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22" name="TextBox 121">
                <a:extLst>
                  <a:ext uri="{FF2B5EF4-FFF2-40B4-BE49-F238E27FC236}">
                    <a16:creationId xmlns:a16="http://schemas.microsoft.com/office/drawing/2014/main" id="{391D4546-11EC-5F1D-0A84-565DD2B3F72C}"/>
                  </a:ext>
                </a:extLst>
              </p:cNvPr>
              <p:cNvSpPr txBox="1"/>
              <p:nvPr/>
            </p:nvSpPr>
            <p:spPr>
              <a:xfrm>
                <a:off x="25454009" y="2643372"/>
                <a:ext cx="800978" cy="478144"/>
              </a:xfrm>
              <a:prstGeom prst="rect">
                <a:avLst/>
              </a:prstGeom>
              <a:noFill/>
            </p:spPr>
            <p:txBody>
              <a:bodyPr wrap="square" tIns="46800" rtlCol="0">
                <a:spAutoFit/>
              </a:bodyPr>
              <a:lstStyle/>
              <a:p>
                <a:r>
                  <a:rPr lang="en-US" sz="1300" b="1" dirty="0">
                    <a:latin typeface="Avenir Next" panose="020B0503020202020204" pitchFamily="34" charset="0"/>
                  </a:rPr>
                  <a:t>DIAS </a:t>
                </a:r>
                <a:r>
                  <a:rPr lang="en-US" sz="1200" dirty="0">
                    <a:latin typeface="Avenir Next" panose="020B0503020202020204" pitchFamily="34" charset="0"/>
                  </a:rPr>
                  <a:t>BP</a:t>
                </a:r>
              </a:p>
            </p:txBody>
          </p:sp>
        </p:grpSp>
        <p:grpSp>
          <p:nvGrpSpPr>
            <p:cNvPr id="93" name="Group 92">
              <a:extLst>
                <a:ext uri="{FF2B5EF4-FFF2-40B4-BE49-F238E27FC236}">
                  <a16:creationId xmlns:a16="http://schemas.microsoft.com/office/drawing/2014/main" id="{4F46CBCE-8CE9-54B9-B7D8-7A83E8686FE3}"/>
                </a:ext>
              </a:extLst>
            </p:cNvPr>
            <p:cNvGrpSpPr/>
            <p:nvPr/>
          </p:nvGrpSpPr>
          <p:grpSpPr>
            <a:xfrm>
              <a:off x="-18980861" y="2582625"/>
              <a:ext cx="720000" cy="720000"/>
              <a:chOff x="27150973" y="2497996"/>
              <a:chExt cx="720000" cy="720000"/>
            </a:xfrm>
          </p:grpSpPr>
          <p:sp>
            <p:nvSpPr>
              <p:cNvPr id="119" name="Oval 118">
                <a:extLst>
                  <a:ext uri="{FF2B5EF4-FFF2-40B4-BE49-F238E27FC236}">
                    <a16:creationId xmlns:a16="http://schemas.microsoft.com/office/drawing/2014/main" id="{71863504-488A-A4F1-E8F9-69A6C4D13B12}"/>
                  </a:ext>
                </a:extLst>
              </p:cNvPr>
              <p:cNvSpPr/>
              <p:nvPr/>
            </p:nvSpPr>
            <p:spPr>
              <a:xfrm>
                <a:off x="27150973" y="2497996"/>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20" name="TextBox 119">
                <a:extLst>
                  <a:ext uri="{FF2B5EF4-FFF2-40B4-BE49-F238E27FC236}">
                    <a16:creationId xmlns:a16="http://schemas.microsoft.com/office/drawing/2014/main" id="{48B75EFA-08E0-72EC-7A41-96508A823A79}"/>
                  </a:ext>
                </a:extLst>
              </p:cNvPr>
              <p:cNvSpPr txBox="1"/>
              <p:nvPr/>
            </p:nvSpPr>
            <p:spPr>
              <a:xfrm>
                <a:off x="27271579" y="2711802"/>
                <a:ext cx="580124" cy="292388"/>
              </a:xfrm>
              <a:prstGeom prst="rect">
                <a:avLst/>
              </a:prstGeom>
              <a:noFill/>
            </p:spPr>
            <p:txBody>
              <a:bodyPr wrap="square" rtlCol="0">
                <a:spAutoFit/>
              </a:bodyPr>
              <a:lstStyle/>
              <a:p>
                <a:r>
                  <a:rPr lang="en-US" sz="1300" b="1" dirty="0">
                    <a:latin typeface="Avenir Next" panose="020B0503020202020204" pitchFamily="34" charset="0"/>
                  </a:rPr>
                  <a:t>BMI</a:t>
                </a:r>
              </a:p>
            </p:txBody>
          </p:sp>
        </p:grpSp>
        <p:grpSp>
          <p:nvGrpSpPr>
            <p:cNvPr id="96" name="Group 95">
              <a:extLst>
                <a:ext uri="{FF2B5EF4-FFF2-40B4-BE49-F238E27FC236}">
                  <a16:creationId xmlns:a16="http://schemas.microsoft.com/office/drawing/2014/main" id="{3A9093B3-36BE-57A9-3C75-2E38CF657B06}"/>
                </a:ext>
              </a:extLst>
            </p:cNvPr>
            <p:cNvGrpSpPr/>
            <p:nvPr/>
          </p:nvGrpSpPr>
          <p:grpSpPr>
            <a:xfrm>
              <a:off x="-22841423" y="2582625"/>
              <a:ext cx="827171" cy="720000"/>
              <a:chOff x="30510078" y="2469535"/>
              <a:chExt cx="827171" cy="720000"/>
            </a:xfrm>
          </p:grpSpPr>
          <p:sp>
            <p:nvSpPr>
              <p:cNvPr id="115" name="Oval 114">
                <a:extLst>
                  <a:ext uri="{FF2B5EF4-FFF2-40B4-BE49-F238E27FC236}">
                    <a16:creationId xmlns:a16="http://schemas.microsoft.com/office/drawing/2014/main" id="{08BEE699-048A-7C4E-2279-6D937559A6EF}"/>
                  </a:ext>
                </a:extLst>
              </p:cNvPr>
              <p:cNvSpPr/>
              <p:nvPr/>
            </p:nvSpPr>
            <p:spPr>
              <a:xfrm>
                <a:off x="30563663" y="24695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16" name="TextBox 115">
                <a:extLst>
                  <a:ext uri="{FF2B5EF4-FFF2-40B4-BE49-F238E27FC236}">
                    <a16:creationId xmlns:a16="http://schemas.microsoft.com/office/drawing/2014/main" id="{2558610E-F548-ADEA-FA38-E50EE001EF67}"/>
                  </a:ext>
                </a:extLst>
              </p:cNvPr>
              <p:cNvSpPr txBox="1"/>
              <p:nvPr/>
            </p:nvSpPr>
            <p:spPr>
              <a:xfrm>
                <a:off x="30510078" y="2683341"/>
                <a:ext cx="827171" cy="292388"/>
              </a:xfrm>
              <a:prstGeom prst="rect">
                <a:avLst/>
              </a:prstGeom>
              <a:noFill/>
            </p:spPr>
            <p:txBody>
              <a:bodyPr wrap="square" rtlCol="0">
                <a:spAutoFit/>
              </a:bodyPr>
              <a:lstStyle/>
              <a:p>
                <a:r>
                  <a:rPr lang="en-US" sz="1300" b="1" dirty="0">
                    <a:latin typeface="Avenir Next" panose="020B0503020202020204" pitchFamily="34" charset="0"/>
                  </a:rPr>
                  <a:t>Glucose</a:t>
                </a:r>
              </a:p>
            </p:txBody>
          </p:sp>
        </p:grpSp>
        <p:grpSp>
          <p:nvGrpSpPr>
            <p:cNvPr id="98" name="Group 97">
              <a:extLst>
                <a:ext uri="{FF2B5EF4-FFF2-40B4-BE49-F238E27FC236}">
                  <a16:creationId xmlns:a16="http://schemas.microsoft.com/office/drawing/2014/main" id="{2E39250A-5CC4-72CD-9394-6944D7A3A90F}"/>
                </a:ext>
              </a:extLst>
            </p:cNvPr>
            <p:cNvGrpSpPr/>
            <p:nvPr/>
          </p:nvGrpSpPr>
          <p:grpSpPr>
            <a:xfrm>
              <a:off x="-21017700" y="2582625"/>
              <a:ext cx="1040287" cy="720000"/>
              <a:chOff x="30563663" y="2469535"/>
              <a:chExt cx="1040287" cy="720000"/>
            </a:xfrm>
          </p:grpSpPr>
          <p:sp>
            <p:nvSpPr>
              <p:cNvPr id="113" name="Oval 112">
                <a:extLst>
                  <a:ext uri="{FF2B5EF4-FFF2-40B4-BE49-F238E27FC236}">
                    <a16:creationId xmlns:a16="http://schemas.microsoft.com/office/drawing/2014/main" id="{2001FA2C-AA04-1673-7528-3B5215AF82DF}"/>
                  </a:ext>
                </a:extLst>
              </p:cNvPr>
              <p:cNvSpPr/>
              <p:nvPr/>
            </p:nvSpPr>
            <p:spPr>
              <a:xfrm>
                <a:off x="30563663" y="24695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14" name="TextBox 113">
                <a:extLst>
                  <a:ext uri="{FF2B5EF4-FFF2-40B4-BE49-F238E27FC236}">
                    <a16:creationId xmlns:a16="http://schemas.microsoft.com/office/drawing/2014/main" id="{675D9F2E-69A6-03DB-3D56-05A023AC58E1}"/>
                  </a:ext>
                </a:extLst>
              </p:cNvPr>
              <p:cNvSpPr txBox="1"/>
              <p:nvPr/>
            </p:nvSpPr>
            <p:spPr>
              <a:xfrm>
                <a:off x="30630728" y="2619841"/>
                <a:ext cx="973222" cy="492443"/>
              </a:xfrm>
              <a:prstGeom prst="rect">
                <a:avLst/>
              </a:prstGeom>
              <a:noFill/>
            </p:spPr>
            <p:txBody>
              <a:bodyPr wrap="square" rtlCol="0">
                <a:spAutoFit/>
              </a:bodyPr>
              <a:lstStyle/>
              <a:p>
                <a:r>
                  <a:rPr lang="en-US" sz="1300" b="1" dirty="0">
                    <a:latin typeface="Avenir Next" panose="020B0503020202020204" pitchFamily="34" charset="0"/>
                  </a:rPr>
                  <a:t>Heart </a:t>
                </a:r>
              </a:p>
              <a:p>
                <a:r>
                  <a:rPr lang="en-US" sz="1300" dirty="0">
                    <a:latin typeface="Avenir Next" panose="020B0503020202020204" pitchFamily="34" charset="0"/>
                  </a:rPr>
                  <a:t>Rate</a:t>
                </a:r>
              </a:p>
            </p:txBody>
          </p:sp>
        </p:grpSp>
        <p:grpSp>
          <p:nvGrpSpPr>
            <p:cNvPr id="100" name="Group 99">
              <a:extLst>
                <a:ext uri="{FF2B5EF4-FFF2-40B4-BE49-F238E27FC236}">
                  <a16:creationId xmlns:a16="http://schemas.microsoft.com/office/drawing/2014/main" id="{AE925208-3C27-5429-65BD-1E91A11BF4B0}"/>
                </a:ext>
              </a:extLst>
            </p:cNvPr>
            <p:cNvGrpSpPr/>
            <p:nvPr/>
          </p:nvGrpSpPr>
          <p:grpSpPr>
            <a:xfrm>
              <a:off x="-4661531" y="2582625"/>
              <a:ext cx="734541" cy="720000"/>
              <a:chOff x="12759209" y="2545735"/>
              <a:chExt cx="734541" cy="720000"/>
            </a:xfrm>
          </p:grpSpPr>
          <p:sp>
            <p:nvSpPr>
              <p:cNvPr id="105" name="Oval 104">
                <a:extLst>
                  <a:ext uri="{FF2B5EF4-FFF2-40B4-BE49-F238E27FC236}">
                    <a16:creationId xmlns:a16="http://schemas.microsoft.com/office/drawing/2014/main" id="{FDA8712B-9F23-88F3-4D97-CEC0BE5B649C}"/>
                  </a:ext>
                </a:extLst>
              </p:cNvPr>
              <p:cNvSpPr/>
              <p:nvPr/>
            </p:nvSpPr>
            <p:spPr>
              <a:xfrm>
                <a:off x="12759209" y="25457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06" name="TextBox 105">
                <a:extLst>
                  <a:ext uri="{FF2B5EF4-FFF2-40B4-BE49-F238E27FC236}">
                    <a16:creationId xmlns:a16="http://schemas.microsoft.com/office/drawing/2014/main" id="{AAFF1E84-B644-DA69-F601-31CE2D334533}"/>
                  </a:ext>
                </a:extLst>
              </p:cNvPr>
              <p:cNvSpPr txBox="1"/>
              <p:nvPr/>
            </p:nvSpPr>
            <p:spPr>
              <a:xfrm>
                <a:off x="12822602" y="2704233"/>
                <a:ext cx="671148" cy="292388"/>
              </a:xfrm>
              <a:prstGeom prst="rect">
                <a:avLst/>
              </a:prstGeom>
              <a:noFill/>
            </p:spPr>
            <p:txBody>
              <a:bodyPr wrap="square" rtlCol="0">
                <a:spAutoFit/>
              </a:bodyPr>
              <a:lstStyle/>
              <a:p>
                <a:r>
                  <a:rPr lang="en-US" sz="1300" b="1" dirty="0">
                    <a:latin typeface="Avenir Next" panose="020B0503020202020204" pitchFamily="34" charset="0"/>
                  </a:rPr>
                  <a:t>No. of</a:t>
                </a:r>
                <a:endParaRPr lang="en-US" sz="1300" dirty="0">
                  <a:latin typeface="Avenir Next" panose="020B0503020202020204" pitchFamily="34" charset="0"/>
                </a:endParaRPr>
              </a:p>
            </p:txBody>
          </p:sp>
          <p:sp>
            <p:nvSpPr>
              <p:cNvPr id="107" name="TextBox 106">
                <a:extLst>
                  <a:ext uri="{FF2B5EF4-FFF2-40B4-BE49-F238E27FC236}">
                    <a16:creationId xmlns:a16="http://schemas.microsoft.com/office/drawing/2014/main" id="{95D9FD83-C7E7-EFD0-40E5-3AB24D695AAE}"/>
                  </a:ext>
                </a:extLst>
              </p:cNvPr>
              <p:cNvSpPr txBox="1"/>
              <p:nvPr/>
            </p:nvSpPr>
            <p:spPr>
              <a:xfrm>
                <a:off x="12828951" y="2850283"/>
                <a:ext cx="635913" cy="292388"/>
              </a:xfrm>
              <a:prstGeom prst="rect">
                <a:avLst/>
              </a:prstGeom>
              <a:noFill/>
            </p:spPr>
            <p:txBody>
              <a:bodyPr wrap="square" rtlCol="0">
                <a:spAutoFit/>
              </a:bodyPr>
              <a:lstStyle/>
              <a:p>
                <a:r>
                  <a:rPr lang="en-US" sz="1300" dirty="0">
                    <a:latin typeface="Avenir Next" panose="020B0503020202020204" pitchFamily="34" charset="0"/>
                  </a:rPr>
                  <a:t>Cigs</a:t>
                </a:r>
              </a:p>
            </p:txBody>
          </p:sp>
        </p:grpSp>
        <p:grpSp>
          <p:nvGrpSpPr>
            <p:cNvPr id="167" name="Group 166">
              <a:extLst>
                <a:ext uri="{FF2B5EF4-FFF2-40B4-BE49-F238E27FC236}">
                  <a16:creationId xmlns:a16="http://schemas.microsoft.com/office/drawing/2014/main" id="{DA970D25-AA7E-9014-3976-FF9B48D80533}"/>
                </a:ext>
              </a:extLst>
            </p:cNvPr>
            <p:cNvGrpSpPr/>
            <p:nvPr/>
          </p:nvGrpSpPr>
          <p:grpSpPr>
            <a:xfrm>
              <a:off x="-15388283" y="2582625"/>
              <a:ext cx="803046" cy="720000"/>
              <a:chOff x="25387620" y="2459896"/>
              <a:chExt cx="803046" cy="720000"/>
            </a:xfrm>
          </p:grpSpPr>
          <p:sp>
            <p:nvSpPr>
              <p:cNvPr id="168" name="Oval 167">
                <a:extLst>
                  <a:ext uri="{FF2B5EF4-FFF2-40B4-BE49-F238E27FC236}">
                    <a16:creationId xmlns:a16="http://schemas.microsoft.com/office/drawing/2014/main" id="{D20E0C3A-19D7-E3AE-2820-EBDF62C59D0E}"/>
                  </a:ext>
                </a:extLst>
              </p:cNvPr>
              <p:cNvSpPr/>
              <p:nvPr/>
            </p:nvSpPr>
            <p:spPr>
              <a:xfrm>
                <a:off x="25387620" y="2459896"/>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69" name="TextBox 168">
                <a:extLst>
                  <a:ext uri="{FF2B5EF4-FFF2-40B4-BE49-F238E27FC236}">
                    <a16:creationId xmlns:a16="http://schemas.microsoft.com/office/drawing/2014/main" id="{DA5D4E5F-F8B5-FF2C-A4D4-EE7F25387E91}"/>
                  </a:ext>
                </a:extLst>
              </p:cNvPr>
              <p:cNvSpPr txBox="1"/>
              <p:nvPr/>
            </p:nvSpPr>
            <p:spPr>
              <a:xfrm>
                <a:off x="25502646" y="2656130"/>
                <a:ext cx="688020" cy="478144"/>
              </a:xfrm>
              <a:prstGeom prst="rect">
                <a:avLst/>
              </a:prstGeom>
              <a:noFill/>
            </p:spPr>
            <p:txBody>
              <a:bodyPr wrap="square" tIns="46800" rtlCol="0">
                <a:spAutoFit/>
              </a:bodyPr>
              <a:lstStyle/>
              <a:p>
                <a:r>
                  <a:rPr lang="en-US" sz="1300" b="1" dirty="0">
                    <a:latin typeface="Avenir Next" panose="020B0503020202020204" pitchFamily="34" charset="0"/>
                  </a:rPr>
                  <a:t>SYS </a:t>
                </a:r>
                <a:r>
                  <a:rPr lang="en-US" sz="1200" dirty="0">
                    <a:latin typeface="Avenir Next" panose="020B0503020202020204" pitchFamily="34" charset="0"/>
                  </a:rPr>
                  <a:t>BP</a:t>
                </a:r>
              </a:p>
            </p:txBody>
          </p:sp>
        </p:grpSp>
        <p:grpSp>
          <p:nvGrpSpPr>
            <p:cNvPr id="177" name="Group 176">
              <a:extLst>
                <a:ext uri="{FF2B5EF4-FFF2-40B4-BE49-F238E27FC236}">
                  <a16:creationId xmlns:a16="http://schemas.microsoft.com/office/drawing/2014/main" id="{2306DECF-D8E5-0B82-D6AE-DE59AECE21C9}"/>
                </a:ext>
              </a:extLst>
            </p:cNvPr>
            <p:cNvGrpSpPr/>
            <p:nvPr/>
          </p:nvGrpSpPr>
          <p:grpSpPr>
            <a:xfrm>
              <a:off x="9247203" y="2582625"/>
              <a:ext cx="827171" cy="720000"/>
              <a:chOff x="30510078" y="2469535"/>
              <a:chExt cx="827171" cy="720000"/>
            </a:xfrm>
          </p:grpSpPr>
          <p:sp>
            <p:nvSpPr>
              <p:cNvPr id="178" name="Oval 177">
                <a:extLst>
                  <a:ext uri="{FF2B5EF4-FFF2-40B4-BE49-F238E27FC236}">
                    <a16:creationId xmlns:a16="http://schemas.microsoft.com/office/drawing/2014/main" id="{161A65DB-2A8C-5A7C-3AA9-AEF480F6A28D}"/>
                  </a:ext>
                </a:extLst>
              </p:cNvPr>
              <p:cNvSpPr/>
              <p:nvPr/>
            </p:nvSpPr>
            <p:spPr>
              <a:xfrm>
                <a:off x="30563663" y="24695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79" name="TextBox 178">
                <a:extLst>
                  <a:ext uri="{FF2B5EF4-FFF2-40B4-BE49-F238E27FC236}">
                    <a16:creationId xmlns:a16="http://schemas.microsoft.com/office/drawing/2014/main" id="{AF1889E8-DB21-0D34-5286-C3FA45FB1712}"/>
                  </a:ext>
                </a:extLst>
              </p:cNvPr>
              <p:cNvSpPr txBox="1"/>
              <p:nvPr/>
            </p:nvSpPr>
            <p:spPr>
              <a:xfrm>
                <a:off x="30510078" y="2683341"/>
                <a:ext cx="827171" cy="292388"/>
              </a:xfrm>
              <a:prstGeom prst="rect">
                <a:avLst/>
              </a:prstGeom>
              <a:noFill/>
            </p:spPr>
            <p:txBody>
              <a:bodyPr wrap="square" rtlCol="0">
                <a:spAutoFit/>
              </a:bodyPr>
              <a:lstStyle/>
              <a:p>
                <a:r>
                  <a:rPr lang="en-US" sz="1300" b="1" dirty="0">
                    <a:latin typeface="Avenir Next" panose="020B0503020202020204" pitchFamily="34" charset="0"/>
                  </a:rPr>
                  <a:t>Glucose</a:t>
                </a:r>
              </a:p>
            </p:txBody>
          </p:sp>
        </p:grpSp>
        <p:grpSp>
          <p:nvGrpSpPr>
            <p:cNvPr id="180" name="Group 179">
              <a:extLst>
                <a:ext uri="{FF2B5EF4-FFF2-40B4-BE49-F238E27FC236}">
                  <a16:creationId xmlns:a16="http://schemas.microsoft.com/office/drawing/2014/main" id="{0385F152-18FD-6493-F5B8-F5AC11B47460}"/>
                </a:ext>
              </a:extLst>
            </p:cNvPr>
            <p:cNvGrpSpPr/>
            <p:nvPr/>
          </p:nvGrpSpPr>
          <p:grpSpPr>
            <a:xfrm>
              <a:off x="11070926" y="2582625"/>
              <a:ext cx="1040287" cy="720000"/>
              <a:chOff x="30563663" y="2469535"/>
              <a:chExt cx="1040287" cy="720000"/>
            </a:xfrm>
          </p:grpSpPr>
          <p:sp>
            <p:nvSpPr>
              <p:cNvPr id="181" name="Oval 180">
                <a:extLst>
                  <a:ext uri="{FF2B5EF4-FFF2-40B4-BE49-F238E27FC236}">
                    <a16:creationId xmlns:a16="http://schemas.microsoft.com/office/drawing/2014/main" id="{FEEBD6B5-99C7-CC11-C13D-E3C5F8B5DB88}"/>
                  </a:ext>
                </a:extLst>
              </p:cNvPr>
              <p:cNvSpPr/>
              <p:nvPr/>
            </p:nvSpPr>
            <p:spPr>
              <a:xfrm>
                <a:off x="30563663" y="24695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82" name="TextBox 181">
                <a:extLst>
                  <a:ext uri="{FF2B5EF4-FFF2-40B4-BE49-F238E27FC236}">
                    <a16:creationId xmlns:a16="http://schemas.microsoft.com/office/drawing/2014/main" id="{2C523CD7-0547-2C7A-4DE8-57DB985F60DF}"/>
                  </a:ext>
                </a:extLst>
              </p:cNvPr>
              <p:cNvSpPr txBox="1"/>
              <p:nvPr/>
            </p:nvSpPr>
            <p:spPr>
              <a:xfrm>
                <a:off x="30630728" y="2619841"/>
                <a:ext cx="973222" cy="492443"/>
              </a:xfrm>
              <a:prstGeom prst="rect">
                <a:avLst/>
              </a:prstGeom>
              <a:noFill/>
            </p:spPr>
            <p:txBody>
              <a:bodyPr wrap="square" rtlCol="0">
                <a:spAutoFit/>
              </a:bodyPr>
              <a:lstStyle/>
              <a:p>
                <a:r>
                  <a:rPr lang="en-US" sz="1300" b="1" dirty="0">
                    <a:latin typeface="Avenir Next" panose="020B0503020202020204" pitchFamily="34" charset="0"/>
                  </a:rPr>
                  <a:t>Heart </a:t>
                </a:r>
              </a:p>
              <a:p>
                <a:r>
                  <a:rPr lang="en-US" sz="1300" dirty="0">
                    <a:latin typeface="Avenir Next" panose="020B0503020202020204" pitchFamily="34" charset="0"/>
                  </a:rPr>
                  <a:t>Rate</a:t>
                </a:r>
              </a:p>
            </p:txBody>
          </p:sp>
        </p:grpSp>
        <p:grpSp>
          <p:nvGrpSpPr>
            <p:cNvPr id="183" name="Group 182">
              <a:extLst>
                <a:ext uri="{FF2B5EF4-FFF2-40B4-BE49-F238E27FC236}">
                  <a16:creationId xmlns:a16="http://schemas.microsoft.com/office/drawing/2014/main" id="{1CAA457A-8535-E5A8-BD43-C5FDB700B07C}"/>
                </a:ext>
              </a:extLst>
            </p:cNvPr>
            <p:cNvGrpSpPr/>
            <p:nvPr/>
          </p:nvGrpSpPr>
          <p:grpSpPr>
            <a:xfrm>
              <a:off x="14824311" y="2582625"/>
              <a:ext cx="879474" cy="720000"/>
              <a:chOff x="25375513" y="2459896"/>
              <a:chExt cx="879474" cy="720000"/>
            </a:xfrm>
          </p:grpSpPr>
          <p:sp>
            <p:nvSpPr>
              <p:cNvPr id="184" name="Oval 183">
                <a:extLst>
                  <a:ext uri="{FF2B5EF4-FFF2-40B4-BE49-F238E27FC236}">
                    <a16:creationId xmlns:a16="http://schemas.microsoft.com/office/drawing/2014/main" id="{B45C954B-F39C-A460-1A26-F8C9E05E07D7}"/>
                  </a:ext>
                </a:extLst>
              </p:cNvPr>
              <p:cNvSpPr/>
              <p:nvPr/>
            </p:nvSpPr>
            <p:spPr>
              <a:xfrm>
                <a:off x="25375513" y="2459896"/>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85" name="TextBox 184">
                <a:extLst>
                  <a:ext uri="{FF2B5EF4-FFF2-40B4-BE49-F238E27FC236}">
                    <a16:creationId xmlns:a16="http://schemas.microsoft.com/office/drawing/2014/main" id="{8C8E5C91-DC2A-B208-B372-E489C175BC6F}"/>
                  </a:ext>
                </a:extLst>
              </p:cNvPr>
              <p:cNvSpPr txBox="1"/>
              <p:nvPr/>
            </p:nvSpPr>
            <p:spPr>
              <a:xfrm>
                <a:off x="25454009" y="2643372"/>
                <a:ext cx="800978" cy="478144"/>
              </a:xfrm>
              <a:prstGeom prst="rect">
                <a:avLst/>
              </a:prstGeom>
              <a:noFill/>
            </p:spPr>
            <p:txBody>
              <a:bodyPr wrap="square" tIns="46800" rtlCol="0">
                <a:spAutoFit/>
              </a:bodyPr>
              <a:lstStyle/>
              <a:p>
                <a:r>
                  <a:rPr lang="en-US" sz="1300" b="1" dirty="0">
                    <a:latin typeface="Avenir Next" panose="020B0503020202020204" pitchFamily="34" charset="0"/>
                  </a:rPr>
                  <a:t>DIAS </a:t>
                </a:r>
                <a:r>
                  <a:rPr lang="en-US" sz="1200" dirty="0">
                    <a:latin typeface="Avenir Next" panose="020B0503020202020204" pitchFamily="34" charset="0"/>
                  </a:rPr>
                  <a:t>BP</a:t>
                </a:r>
              </a:p>
            </p:txBody>
          </p:sp>
        </p:grpSp>
        <p:grpSp>
          <p:nvGrpSpPr>
            <p:cNvPr id="186" name="Group 185">
              <a:extLst>
                <a:ext uri="{FF2B5EF4-FFF2-40B4-BE49-F238E27FC236}">
                  <a16:creationId xmlns:a16="http://schemas.microsoft.com/office/drawing/2014/main" id="{A2D54C79-89C3-FDBE-0EFE-1389A33082A9}"/>
                </a:ext>
              </a:extLst>
            </p:cNvPr>
            <p:cNvGrpSpPr/>
            <p:nvPr/>
          </p:nvGrpSpPr>
          <p:grpSpPr>
            <a:xfrm>
              <a:off x="13107765" y="2582625"/>
              <a:ext cx="720000" cy="720000"/>
              <a:chOff x="27150973" y="2497996"/>
              <a:chExt cx="720000" cy="720000"/>
            </a:xfrm>
          </p:grpSpPr>
          <p:sp>
            <p:nvSpPr>
              <p:cNvPr id="187" name="Oval 186">
                <a:extLst>
                  <a:ext uri="{FF2B5EF4-FFF2-40B4-BE49-F238E27FC236}">
                    <a16:creationId xmlns:a16="http://schemas.microsoft.com/office/drawing/2014/main" id="{D18BBB57-AB50-D380-D172-5C8A5511AE3F}"/>
                  </a:ext>
                </a:extLst>
              </p:cNvPr>
              <p:cNvSpPr/>
              <p:nvPr/>
            </p:nvSpPr>
            <p:spPr>
              <a:xfrm>
                <a:off x="27150973" y="2497996"/>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88" name="TextBox 187">
                <a:extLst>
                  <a:ext uri="{FF2B5EF4-FFF2-40B4-BE49-F238E27FC236}">
                    <a16:creationId xmlns:a16="http://schemas.microsoft.com/office/drawing/2014/main" id="{02D1A592-AC75-5A61-967A-E907684EA973}"/>
                  </a:ext>
                </a:extLst>
              </p:cNvPr>
              <p:cNvSpPr txBox="1"/>
              <p:nvPr/>
            </p:nvSpPr>
            <p:spPr>
              <a:xfrm>
                <a:off x="27271579" y="2711802"/>
                <a:ext cx="580124" cy="292388"/>
              </a:xfrm>
              <a:prstGeom prst="rect">
                <a:avLst/>
              </a:prstGeom>
              <a:noFill/>
            </p:spPr>
            <p:txBody>
              <a:bodyPr wrap="square" rtlCol="0">
                <a:spAutoFit/>
              </a:bodyPr>
              <a:lstStyle/>
              <a:p>
                <a:r>
                  <a:rPr lang="en-US" sz="1300" b="1" dirty="0">
                    <a:latin typeface="Avenir Next" panose="020B0503020202020204" pitchFamily="34" charset="0"/>
                  </a:rPr>
                  <a:t>BMI</a:t>
                </a:r>
              </a:p>
            </p:txBody>
          </p:sp>
        </p:grpSp>
        <p:grpSp>
          <p:nvGrpSpPr>
            <p:cNvPr id="212" name="Group 211">
              <a:extLst>
                <a:ext uri="{FF2B5EF4-FFF2-40B4-BE49-F238E27FC236}">
                  <a16:creationId xmlns:a16="http://schemas.microsoft.com/office/drawing/2014/main" id="{6420164C-A30C-4289-3B51-7A9FC1A30D1D}"/>
                </a:ext>
              </a:extLst>
            </p:cNvPr>
            <p:cNvGrpSpPr/>
            <p:nvPr/>
          </p:nvGrpSpPr>
          <p:grpSpPr>
            <a:xfrm>
              <a:off x="7355779" y="2582625"/>
              <a:ext cx="894872" cy="720000"/>
              <a:chOff x="1912177" y="2828308"/>
              <a:chExt cx="894872" cy="720000"/>
            </a:xfrm>
          </p:grpSpPr>
          <p:sp>
            <p:nvSpPr>
              <p:cNvPr id="216" name="Oval 215">
                <a:extLst>
                  <a:ext uri="{FF2B5EF4-FFF2-40B4-BE49-F238E27FC236}">
                    <a16:creationId xmlns:a16="http://schemas.microsoft.com/office/drawing/2014/main" id="{960B9170-FE11-477C-7177-88951C2E40E7}"/>
                  </a:ext>
                </a:extLst>
              </p:cNvPr>
              <p:cNvSpPr/>
              <p:nvPr/>
            </p:nvSpPr>
            <p:spPr>
              <a:xfrm>
                <a:off x="1939811" y="2828308"/>
                <a:ext cx="720000" cy="720000"/>
              </a:xfrm>
              <a:prstGeom prst="ellipse">
                <a:avLst/>
              </a:prstGeom>
              <a:solidFill>
                <a:schemeClr val="tx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217" name="TextBox 216">
                <a:extLst>
                  <a:ext uri="{FF2B5EF4-FFF2-40B4-BE49-F238E27FC236}">
                    <a16:creationId xmlns:a16="http://schemas.microsoft.com/office/drawing/2014/main" id="{20D347F3-AF28-B682-7BEC-60C469EF8EF5}"/>
                  </a:ext>
                </a:extLst>
              </p:cNvPr>
              <p:cNvSpPr txBox="1"/>
              <p:nvPr/>
            </p:nvSpPr>
            <p:spPr>
              <a:xfrm>
                <a:off x="1912177" y="3003642"/>
                <a:ext cx="894872" cy="369332"/>
              </a:xfrm>
              <a:prstGeom prst="rect">
                <a:avLst/>
              </a:prstGeom>
              <a:noFill/>
            </p:spPr>
            <p:txBody>
              <a:bodyPr wrap="square" rtlCol="0">
                <a:spAutoFit/>
              </a:bodyPr>
              <a:lstStyle/>
              <a:p>
                <a:r>
                  <a:rPr lang="en-US" dirty="0">
                    <a:solidFill>
                      <a:schemeClr val="bg1"/>
                    </a:solidFill>
                    <a:latin typeface="Avenir Next" panose="020B0503020202020204" pitchFamily="34" charset="0"/>
                  </a:rPr>
                  <a:t>Origin</a:t>
                </a:r>
              </a:p>
            </p:txBody>
          </p:sp>
        </p:grpSp>
        <p:grpSp>
          <p:nvGrpSpPr>
            <p:cNvPr id="213" name="Group 212">
              <a:extLst>
                <a:ext uri="{FF2B5EF4-FFF2-40B4-BE49-F238E27FC236}">
                  <a16:creationId xmlns:a16="http://schemas.microsoft.com/office/drawing/2014/main" id="{32ABFC74-F26F-D7B1-02AA-F70599A83AC5}"/>
                </a:ext>
              </a:extLst>
            </p:cNvPr>
            <p:cNvGrpSpPr/>
            <p:nvPr/>
          </p:nvGrpSpPr>
          <p:grpSpPr>
            <a:xfrm>
              <a:off x="5639227" y="2582625"/>
              <a:ext cx="720000" cy="720000"/>
              <a:chOff x="7531659" y="2479723"/>
              <a:chExt cx="720000" cy="720000"/>
            </a:xfrm>
          </p:grpSpPr>
          <p:sp>
            <p:nvSpPr>
              <p:cNvPr id="214" name="Oval 213">
                <a:extLst>
                  <a:ext uri="{FF2B5EF4-FFF2-40B4-BE49-F238E27FC236}">
                    <a16:creationId xmlns:a16="http://schemas.microsoft.com/office/drawing/2014/main" id="{8A526B2E-C2E1-C3AA-DC8A-65861A4A3A82}"/>
                  </a:ext>
                </a:extLst>
              </p:cNvPr>
              <p:cNvSpPr/>
              <p:nvPr/>
            </p:nvSpPr>
            <p:spPr>
              <a:xfrm>
                <a:off x="7531659" y="2479723"/>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215" name="TextBox 214">
                <a:extLst>
                  <a:ext uri="{FF2B5EF4-FFF2-40B4-BE49-F238E27FC236}">
                    <a16:creationId xmlns:a16="http://schemas.microsoft.com/office/drawing/2014/main" id="{61CE31B0-FBE3-F046-35ED-499EA44C8FEB}"/>
                  </a:ext>
                </a:extLst>
              </p:cNvPr>
              <p:cNvSpPr txBox="1"/>
              <p:nvPr/>
            </p:nvSpPr>
            <p:spPr>
              <a:xfrm>
                <a:off x="7650377" y="2681183"/>
                <a:ext cx="500846" cy="369332"/>
              </a:xfrm>
              <a:prstGeom prst="rect">
                <a:avLst/>
              </a:prstGeom>
              <a:noFill/>
            </p:spPr>
            <p:txBody>
              <a:bodyPr wrap="square" rtlCol="0">
                <a:spAutoFit/>
              </a:bodyPr>
              <a:lstStyle/>
              <a:p>
                <a:r>
                  <a:rPr lang="en-US" dirty="0">
                    <a:latin typeface="Avenir Next" panose="020B0503020202020204" pitchFamily="34" charset="0"/>
                  </a:rPr>
                  <a:t>No</a:t>
                </a:r>
              </a:p>
            </p:txBody>
          </p:sp>
        </p:grpSp>
        <p:grpSp>
          <p:nvGrpSpPr>
            <p:cNvPr id="221" name="Group 220">
              <a:extLst>
                <a:ext uri="{FF2B5EF4-FFF2-40B4-BE49-F238E27FC236}">
                  <a16:creationId xmlns:a16="http://schemas.microsoft.com/office/drawing/2014/main" id="{F0CB29C0-13A8-7BD1-B869-9D4D62DFAA22}"/>
                </a:ext>
              </a:extLst>
            </p:cNvPr>
            <p:cNvGrpSpPr/>
            <p:nvPr/>
          </p:nvGrpSpPr>
          <p:grpSpPr>
            <a:xfrm>
              <a:off x="3906556" y="2608416"/>
              <a:ext cx="763918" cy="720000"/>
              <a:chOff x="7531659" y="2479723"/>
              <a:chExt cx="763918" cy="720000"/>
            </a:xfrm>
          </p:grpSpPr>
          <p:sp>
            <p:nvSpPr>
              <p:cNvPr id="222" name="Oval 221">
                <a:extLst>
                  <a:ext uri="{FF2B5EF4-FFF2-40B4-BE49-F238E27FC236}">
                    <a16:creationId xmlns:a16="http://schemas.microsoft.com/office/drawing/2014/main" id="{9B477829-7EB2-64DD-A28D-AE223F6ACAA6}"/>
                  </a:ext>
                </a:extLst>
              </p:cNvPr>
              <p:cNvSpPr/>
              <p:nvPr/>
            </p:nvSpPr>
            <p:spPr>
              <a:xfrm>
                <a:off x="7531659" y="2479723"/>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223" name="TextBox 222">
                <a:extLst>
                  <a:ext uri="{FF2B5EF4-FFF2-40B4-BE49-F238E27FC236}">
                    <a16:creationId xmlns:a16="http://schemas.microsoft.com/office/drawing/2014/main" id="{AA917814-D6A2-3245-1024-6ACE5F374769}"/>
                  </a:ext>
                </a:extLst>
              </p:cNvPr>
              <p:cNvSpPr txBox="1"/>
              <p:nvPr/>
            </p:nvSpPr>
            <p:spPr>
              <a:xfrm>
                <a:off x="7580039" y="2695251"/>
                <a:ext cx="715538" cy="353943"/>
              </a:xfrm>
              <a:prstGeom prst="rect">
                <a:avLst/>
              </a:prstGeom>
              <a:noFill/>
            </p:spPr>
            <p:txBody>
              <a:bodyPr wrap="square" rtlCol="0">
                <a:spAutoFit/>
              </a:bodyPr>
              <a:lstStyle/>
              <a:p>
                <a:r>
                  <a:rPr lang="en-US" sz="1700" b="1" dirty="0">
                    <a:latin typeface="Avenir Next" panose="020B0503020202020204" pitchFamily="34" charset="0"/>
                  </a:rPr>
                  <a:t>CVD</a:t>
                </a:r>
              </a:p>
            </p:txBody>
          </p:sp>
        </p:grpSp>
      </p:grpSp>
      <p:sp>
        <p:nvSpPr>
          <p:cNvPr id="2" name="Rounded Rectangle 1">
            <a:extLst>
              <a:ext uri="{FF2B5EF4-FFF2-40B4-BE49-F238E27FC236}">
                <a16:creationId xmlns:a16="http://schemas.microsoft.com/office/drawing/2014/main" id="{42F22663-9311-852A-9AD8-7BE5E7E5D2DC}"/>
              </a:ext>
            </a:extLst>
          </p:cNvPr>
          <p:cNvSpPr/>
          <p:nvPr/>
        </p:nvSpPr>
        <p:spPr>
          <a:xfrm>
            <a:off x="0" y="3770415"/>
            <a:ext cx="4227615" cy="3087585"/>
          </a:xfrm>
          <a:prstGeom prst="roundRect">
            <a:avLst>
              <a:gd name="adj" fmla="val 0"/>
            </a:avLst>
          </a:prstGeom>
          <a:solidFill>
            <a:schemeClr val="bg1">
              <a:alpha val="8998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ounded Rectangle 2">
            <a:extLst>
              <a:ext uri="{FF2B5EF4-FFF2-40B4-BE49-F238E27FC236}">
                <a16:creationId xmlns:a16="http://schemas.microsoft.com/office/drawing/2014/main" id="{B0A14B04-4723-267D-6DF9-E1FEDC4617B6}"/>
              </a:ext>
            </a:extLst>
          </p:cNvPr>
          <p:cNvSpPr/>
          <p:nvPr/>
        </p:nvSpPr>
        <p:spPr>
          <a:xfrm>
            <a:off x="7964385" y="3770415"/>
            <a:ext cx="4227615" cy="3087585"/>
          </a:xfrm>
          <a:prstGeom prst="roundRect">
            <a:avLst>
              <a:gd name="adj" fmla="val 0"/>
            </a:avLst>
          </a:prstGeom>
          <a:solidFill>
            <a:schemeClr val="bg1">
              <a:alpha val="8998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AFBFA675-2038-B9AB-9DCE-A16CC95BA4AD}"/>
              </a:ext>
            </a:extLst>
          </p:cNvPr>
          <p:cNvSpPr/>
          <p:nvPr/>
        </p:nvSpPr>
        <p:spPr>
          <a:xfrm>
            <a:off x="5687029" y="2470906"/>
            <a:ext cx="900000" cy="900000"/>
          </a:xfrm>
          <a:prstGeom prst="ellipse">
            <a:avLst/>
          </a:prstGeom>
          <a:noFill/>
          <a:ln w="76200">
            <a:solidFill>
              <a:srgbClr val="DE574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51A471CB-AB3E-8020-D875-6EA404AB8CEC}"/>
              </a:ext>
            </a:extLst>
          </p:cNvPr>
          <p:cNvGrpSpPr/>
          <p:nvPr/>
        </p:nvGrpSpPr>
        <p:grpSpPr>
          <a:xfrm>
            <a:off x="9288965" y="-301083"/>
            <a:ext cx="2430966" cy="1107863"/>
            <a:chOff x="9288965" y="-312234"/>
            <a:chExt cx="2430966" cy="1107863"/>
          </a:xfrm>
          <a:solidFill>
            <a:srgbClr val="DE5746"/>
          </a:solidFill>
        </p:grpSpPr>
        <p:sp>
          <p:nvSpPr>
            <p:cNvPr id="19" name="Rounded Rectangle 18">
              <a:extLst>
                <a:ext uri="{FF2B5EF4-FFF2-40B4-BE49-F238E27FC236}">
                  <a16:creationId xmlns:a16="http://schemas.microsoft.com/office/drawing/2014/main" id="{3A8ECBAC-E6DC-31BE-C46F-40567BD0C05B}"/>
                </a:ext>
              </a:extLst>
            </p:cNvPr>
            <p:cNvSpPr/>
            <p:nvPr/>
          </p:nvSpPr>
          <p:spPr>
            <a:xfrm>
              <a:off x="9288965" y="-312234"/>
              <a:ext cx="2430966" cy="1107863"/>
            </a:xfrm>
            <a:prstGeom prst="roundRect">
              <a:avLst>
                <a:gd name="adj" fmla="val 8731"/>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8319FCD3-253D-4D69-7922-7E19F3B7997B}"/>
                </a:ext>
              </a:extLst>
            </p:cNvPr>
            <p:cNvSpPr txBox="1"/>
            <p:nvPr/>
          </p:nvSpPr>
          <p:spPr>
            <a:xfrm>
              <a:off x="9400125" y="97272"/>
              <a:ext cx="2220686" cy="646331"/>
            </a:xfrm>
            <a:prstGeom prst="rect">
              <a:avLst/>
            </a:prstGeom>
            <a:grpFill/>
          </p:spPr>
          <p:txBody>
            <a:bodyPr wrap="square" rtlCol="0">
              <a:spAutoFit/>
            </a:bodyPr>
            <a:lstStyle/>
            <a:p>
              <a:r>
                <a:rPr lang="en-US" b="1" dirty="0">
                  <a:solidFill>
                    <a:schemeClr val="bg1"/>
                  </a:solidFill>
                  <a:latin typeface="Avenir Next" panose="020B0503020202020204" pitchFamily="34" charset="0"/>
                </a:rPr>
                <a:t>Medical </a:t>
              </a:r>
              <a:endParaRPr lang="en-US" dirty="0">
                <a:solidFill>
                  <a:schemeClr val="bg1"/>
                </a:solidFill>
                <a:latin typeface="Avenir Next" panose="020B0503020202020204" pitchFamily="34" charset="0"/>
              </a:endParaRPr>
            </a:p>
            <a:p>
              <a:r>
                <a:rPr lang="en-US" dirty="0">
                  <a:solidFill>
                    <a:schemeClr val="bg1"/>
                  </a:solidFill>
                  <a:latin typeface="Avenir Next" panose="020B0503020202020204" pitchFamily="34" charset="0"/>
                </a:rPr>
                <a:t>History</a:t>
              </a:r>
            </a:p>
          </p:txBody>
        </p:sp>
      </p:grpSp>
    </p:spTree>
    <p:extLst>
      <p:ext uri="{BB962C8B-B14F-4D97-AF65-F5344CB8AC3E}">
        <p14:creationId xmlns:p14="http://schemas.microsoft.com/office/powerpoint/2010/main" val="223583640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61" name="Straight Connector 60">
            <a:extLst>
              <a:ext uri="{FF2B5EF4-FFF2-40B4-BE49-F238E27FC236}">
                <a16:creationId xmlns:a16="http://schemas.microsoft.com/office/drawing/2014/main" id="{E68EA752-9ACF-FDA5-AD71-A83F791F49C9}"/>
              </a:ext>
            </a:extLst>
          </p:cNvPr>
          <p:cNvCxnSpPr>
            <a:cxnSpLocks/>
          </p:cNvCxnSpPr>
          <p:nvPr/>
        </p:nvCxnSpPr>
        <p:spPr>
          <a:xfrm flipH="1">
            <a:off x="6095971" y="3346935"/>
            <a:ext cx="58" cy="805500"/>
          </a:xfrm>
          <a:prstGeom prst="line">
            <a:avLst/>
          </a:prstGeom>
          <a:ln w="25400">
            <a:solidFill>
              <a:schemeClr val="tx1">
                <a:lumMod val="65000"/>
                <a:lumOff val="35000"/>
              </a:schemeClr>
            </a:solidFill>
          </a:ln>
        </p:spPr>
        <p:style>
          <a:lnRef idx="2">
            <a:schemeClr val="accent1"/>
          </a:lnRef>
          <a:fillRef idx="0">
            <a:schemeClr val="accent1"/>
          </a:fillRef>
          <a:effectRef idx="1">
            <a:schemeClr val="accent1"/>
          </a:effectRef>
          <a:fontRef idx="minor">
            <a:schemeClr val="tx1"/>
          </a:fontRef>
        </p:style>
      </p:cxnSp>
      <p:grpSp>
        <p:nvGrpSpPr>
          <p:cNvPr id="230" name="Group 229">
            <a:extLst>
              <a:ext uri="{FF2B5EF4-FFF2-40B4-BE49-F238E27FC236}">
                <a16:creationId xmlns:a16="http://schemas.microsoft.com/office/drawing/2014/main" id="{DBDE48A5-5F3F-43DF-21AF-9895DB9706BD}"/>
              </a:ext>
            </a:extLst>
          </p:cNvPr>
          <p:cNvGrpSpPr/>
          <p:nvPr/>
        </p:nvGrpSpPr>
        <p:grpSpPr>
          <a:xfrm>
            <a:off x="-38593065" y="4190297"/>
            <a:ext cx="73748343" cy="1955238"/>
            <a:chOff x="726151" y="4065605"/>
            <a:chExt cx="73748343" cy="1955238"/>
          </a:xfrm>
        </p:grpSpPr>
        <p:grpSp>
          <p:nvGrpSpPr>
            <p:cNvPr id="204" name="Group 203">
              <a:extLst>
                <a:ext uri="{FF2B5EF4-FFF2-40B4-BE49-F238E27FC236}">
                  <a16:creationId xmlns:a16="http://schemas.microsoft.com/office/drawing/2014/main" id="{0626AE25-DE86-E212-7608-5D44FB9C1F0E}"/>
                </a:ext>
              </a:extLst>
            </p:cNvPr>
            <p:cNvGrpSpPr/>
            <p:nvPr/>
          </p:nvGrpSpPr>
          <p:grpSpPr>
            <a:xfrm>
              <a:off x="726151" y="4065605"/>
              <a:ext cx="3132175" cy="1955238"/>
              <a:chOff x="373025" y="4127718"/>
              <a:chExt cx="3132175" cy="1955238"/>
            </a:xfrm>
          </p:grpSpPr>
          <p:sp>
            <p:nvSpPr>
              <p:cNvPr id="244" name="TextBox 243">
                <a:extLst>
                  <a:ext uri="{FF2B5EF4-FFF2-40B4-BE49-F238E27FC236}">
                    <a16:creationId xmlns:a16="http://schemas.microsoft.com/office/drawing/2014/main" id="{0A3A12E3-48E8-62D7-043E-F5BD22F71ED7}"/>
                  </a:ext>
                </a:extLst>
              </p:cNvPr>
              <p:cNvSpPr txBox="1"/>
              <p:nvPr/>
            </p:nvSpPr>
            <p:spPr>
              <a:xfrm>
                <a:off x="373025" y="4420963"/>
                <a:ext cx="3132175" cy="1661993"/>
              </a:xfrm>
              <a:prstGeom prst="rect">
                <a:avLst/>
              </a:prstGeom>
              <a:noFill/>
            </p:spPr>
            <p:txBody>
              <a:bodyPr wrap="square" rtlCol="0">
                <a:spAutoFit/>
              </a:bodyPr>
              <a:lstStyle/>
              <a:p>
                <a:pPr algn="ctr"/>
                <a:r>
                  <a:rPr lang="en-US" sz="1700" dirty="0">
                    <a:solidFill>
                      <a:schemeClr val="tx1">
                        <a:lumMod val="65000"/>
                        <a:lumOff val="35000"/>
                      </a:schemeClr>
                    </a:solidFill>
                    <a:latin typeface="Avenir Next" panose="020B0503020202020204" pitchFamily="34" charset="0"/>
                  </a:rPr>
                  <a:t>In the Dataset, there are in total 3,657  data points available </a:t>
                </a:r>
                <a:r>
                  <a:rPr lang="en-IN" sz="1700" b="0" i="0" u="none" strike="noStrike" dirty="0">
                    <a:solidFill>
                      <a:schemeClr val="tx1">
                        <a:lumMod val="65000"/>
                        <a:lumOff val="35000"/>
                      </a:schemeClr>
                    </a:solidFill>
                    <a:effectLst/>
                    <a:latin typeface="Avenir Next" panose="020B0503020202020204" pitchFamily="34" charset="0"/>
                  </a:rPr>
                  <a:t>encompassing various demographic, behavioural, and medical risk factors. </a:t>
                </a:r>
                <a:endParaRPr lang="en-US" sz="1700" dirty="0">
                  <a:solidFill>
                    <a:schemeClr val="tx1">
                      <a:lumMod val="65000"/>
                      <a:lumOff val="35000"/>
                    </a:schemeClr>
                  </a:solidFill>
                  <a:latin typeface="Avenir Next" panose="020B0503020202020204" pitchFamily="34" charset="0"/>
                </a:endParaRPr>
              </a:p>
            </p:txBody>
          </p:sp>
          <p:sp>
            <p:nvSpPr>
              <p:cNvPr id="245" name="TextBox 244">
                <a:extLst>
                  <a:ext uri="{FF2B5EF4-FFF2-40B4-BE49-F238E27FC236}">
                    <a16:creationId xmlns:a16="http://schemas.microsoft.com/office/drawing/2014/main" id="{D215743E-D79C-878E-A32E-630453A869E9}"/>
                  </a:ext>
                </a:extLst>
              </p:cNvPr>
              <p:cNvSpPr txBox="1"/>
              <p:nvPr/>
            </p:nvSpPr>
            <p:spPr>
              <a:xfrm>
                <a:off x="849246" y="4127718"/>
                <a:ext cx="2424500" cy="400110"/>
              </a:xfrm>
              <a:prstGeom prst="rect">
                <a:avLst/>
              </a:prstGeom>
              <a:noFill/>
            </p:spPr>
            <p:txBody>
              <a:bodyPr wrap="square" rtlCol="0">
                <a:spAutoFit/>
              </a:bodyPr>
              <a:lstStyle/>
              <a:p>
                <a:r>
                  <a:rPr lang="en-US" sz="2000" b="1" dirty="0">
                    <a:latin typeface="Avenir Next" panose="020B0503020202020204" pitchFamily="34" charset="0"/>
                  </a:rPr>
                  <a:t>No of Datapoints</a:t>
                </a:r>
              </a:p>
            </p:txBody>
          </p:sp>
        </p:grpSp>
        <p:grpSp>
          <p:nvGrpSpPr>
            <p:cNvPr id="203" name="Group 202">
              <a:extLst>
                <a:ext uri="{FF2B5EF4-FFF2-40B4-BE49-F238E27FC236}">
                  <a16:creationId xmlns:a16="http://schemas.microsoft.com/office/drawing/2014/main" id="{49229A37-13D3-DA7F-50E3-4F0C870A3206}"/>
                </a:ext>
              </a:extLst>
            </p:cNvPr>
            <p:cNvGrpSpPr/>
            <p:nvPr/>
          </p:nvGrpSpPr>
          <p:grpSpPr>
            <a:xfrm>
              <a:off x="4671872" y="4065605"/>
              <a:ext cx="3132175" cy="1451068"/>
              <a:chOff x="4529913" y="4127718"/>
              <a:chExt cx="3132175" cy="1451068"/>
            </a:xfrm>
          </p:grpSpPr>
          <p:sp>
            <p:nvSpPr>
              <p:cNvPr id="253" name="TextBox 252">
                <a:extLst>
                  <a:ext uri="{FF2B5EF4-FFF2-40B4-BE49-F238E27FC236}">
                    <a16:creationId xmlns:a16="http://schemas.microsoft.com/office/drawing/2014/main" id="{F4D38451-15EE-27A8-C47F-9D0D6D287F0C}"/>
                  </a:ext>
                </a:extLst>
              </p:cNvPr>
              <p:cNvSpPr txBox="1"/>
              <p:nvPr/>
            </p:nvSpPr>
            <p:spPr>
              <a:xfrm>
                <a:off x="4529913" y="4440013"/>
                <a:ext cx="3132175" cy="1138773"/>
              </a:xfrm>
              <a:prstGeom prst="rect">
                <a:avLst/>
              </a:prstGeom>
              <a:noFill/>
            </p:spPr>
            <p:txBody>
              <a:bodyPr wrap="square" rtlCol="0">
                <a:spAutoFit/>
              </a:bodyPr>
              <a:lstStyle/>
              <a:p>
                <a:r>
                  <a:rPr lang="en-US" sz="1700" dirty="0">
                    <a:solidFill>
                      <a:schemeClr val="tx1">
                        <a:lumMod val="65000"/>
                        <a:lumOff val="35000"/>
                      </a:schemeClr>
                    </a:solidFill>
                    <a:latin typeface="Avenir Next" panose="020B0503020202020204" pitchFamily="34" charset="0"/>
                  </a:rPr>
                  <a:t>This Cardiovascular Disease Dataset Dataset Was collected from the UCI Machine Learning Library </a:t>
                </a:r>
              </a:p>
            </p:txBody>
          </p:sp>
          <p:sp>
            <p:nvSpPr>
              <p:cNvPr id="254" name="TextBox 253">
                <a:extLst>
                  <a:ext uri="{FF2B5EF4-FFF2-40B4-BE49-F238E27FC236}">
                    <a16:creationId xmlns:a16="http://schemas.microsoft.com/office/drawing/2014/main" id="{246BAA6E-1207-1739-C76E-CFA3E77C0F8B}"/>
                  </a:ext>
                </a:extLst>
              </p:cNvPr>
              <p:cNvSpPr txBox="1"/>
              <p:nvPr/>
            </p:nvSpPr>
            <p:spPr>
              <a:xfrm>
                <a:off x="4529913" y="4127718"/>
                <a:ext cx="2898998" cy="400110"/>
              </a:xfrm>
              <a:prstGeom prst="rect">
                <a:avLst/>
              </a:prstGeom>
              <a:noFill/>
            </p:spPr>
            <p:txBody>
              <a:bodyPr wrap="square" rtlCol="0">
                <a:spAutoFit/>
              </a:bodyPr>
              <a:lstStyle/>
              <a:p>
                <a:r>
                  <a:rPr lang="en-US" sz="2000" b="1" dirty="0">
                    <a:latin typeface="Avenir Next" panose="020B0503020202020204" pitchFamily="34" charset="0"/>
                  </a:rPr>
                  <a:t>Origin Of the Dataset</a:t>
                </a:r>
              </a:p>
            </p:txBody>
          </p:sp>
        </p:grpSp>
        <p:grpSp>
          <p:nvGrpSpPr>
            <p:cNvPr id="77" name="Group 76">
              <a:extLst>
                <a:ext uri="{FF2B5EF4-FFF2-40B4-BE49-F238E27FC236}">
                  <a16:creationId xmlns:a16="http://schemas.microsoft.com/office/drawing/2014/main" id="{FB6FA891-9134-6E15-3AB7-018CE178F507}"/>
                </a:ext>
              </a:extLst>
            </p:cNvPr>
            <p:cNvGrpSpPr/>
            <p:nvPr/>
          </p:nvGrpSpPr>
          <p:grpSpPr>
            <a:xfrm>
              <a:off x="16266642" y="4065605"/>
              <a:ext cx="3132175" cy="946898"/>
              <a:chOff x="4559893" y="4187216"/>
              <a:chExt cx="3132175" cy="946898"/>
            </a:xfrm>
          </p:grpSpPr>
          <p:sp>
            <p:nvSpPr>
              <p:cNvPr id="62" name="TextBox 61">
                <a:extLst>
                  <a:ext uri="{FF2B5EF4-FFF2-40B4-BE49-F238E27FC236}">
                    <a16:creationId xmlns:a16="http://schemas.microsoft.com/office/drawing/2014/main" id="{DA07F8DC-C202-353E-0FF9-729945C69592}"/>
                  </a:ext>
                </a:extLst>
              </p:cNvPr>
              <p:cNvSpPr txBox="1"/>
              <p:nvPr/>
            </p:nvSpPr>
            <p:spPr>
              <a:xfrm>
                <a:off x="4559893" y="4518561"/>
                <a:ext cx="3132175" cy="615553"/>
              </a:xfrm>
              <a:prstGeom prst="rect">
                <a:avLst/>
              </a:prstGeom>
              <a:noFill/>
            </p:spPr>
            <p:txBody>
              <a:bodyPr wrap="square" rtlCol="0">
                <a:spAutoFit/>
              </a:bodyPr>
              <a:lstStyle/>
              <a:p>
                <a:pPr algn="ctr"/>
                <a:r>
                  <a:rPr lang="en-IN" sz="1700" b="0" i="0" u="none" strike="noStrike" dirty="0">
                    <a:solidFill>
                      <a:srgbClr val="595959"/>
                    </a:solidFill>
                    <a:effectLst/>
                    <a:latin typeface="Avenir Next" panose="020B0503020202020204" pitchFamily="34" charset="0"/>
                  </a:rPr>
                  <a:t>Categorical ( Nominal )</a:t>
                </a:r>
              </a:p>
              <a:p>
                <a:pPr algn="ctr"/>
                <a:r>
                  <a:rPr lang="en-IN" sz="1700" b="0" i="0" u="none" strike="noStrike" dirty="0">
                    <a:solidFill>
                      <a:srgbClr val="595959"/>
                    </a:solidFill>
                    <a:effectLst/>
                    <a:latin typeface="Avenir Next" panose="020B0503020202020204" pitchFamily="34" charset="0"/>
                  </a:rPr>
                  <a:t>0 = Female , 1 = male</a:t>
                </a:r>
                <a:endParaRPr lang="en-US" sz="1700" dirty="0">
                  <a:solidFill>
                    <a:srgbClr val="595959"/>
                  </a:solidFill>
                  <a:latin typeface="Avenir Next" panose="020B0503020202020204" pitchFamily="34" charset="0"/>
                </a:endParaRPr>
              </a:p>
            </p:txBody>
          </p:sp>
          <p:sp>
            <p:nvSpPr>
              <p:cNvPr id="76" name="TextBox 75">
                <a:extLst>
                  <a:ext uri="{FF2B5EF4-FFF2-40B4-BE49-F238E27FC236}">
                    <a16:creationId xmlns:a16="http://schemas.microsoft.com/office/drawing/2014/main" id="{35E7D9E6-7DB6-25A6-56CC-0C82655240D7}"/>
                  </a:ext>
                </a:extLst>
              </p:cNvPr>
              <p:cNvSpPr txBox="1"/>
              <p:nvPr/>
            </p:nvSpPr>
            <p:spPr>
              <a:xfrm>
                <a:off x="5763318" y="4187216"/>
                <a:ext cx="725324" cy="400110"/>
              </a:xfrm>
              <a:prstGeom prst="rect">
                <a:avLst/>
              </a:prstGeom>
              <a:noFill/>
            </p:spPr>
            <p:txBody>
              <a:bodyPr wrap="square" rtlCol="0">
                <a:spAutoFit/>
              </a:bodyPr>
              <a:lstStyle/>
              <a:p>
                <a:r>
                  <a:rPr lang="en-US" sz="2000" b="1" dirty="0">
                    <a:latin typeface="Avenir Next" panose="020B0503020202020204" pitchFamily="34" charset="0"/>
                  </a:rPr>
                  <a:t>Sex</a:t>
                </a:r>
              </a:p>
            </p:txBody>
          </p:sp>
        </p:grpSp>
        <p:grpSp>
          <p:nvGrpSpPr>
            <p:cNvPr id="247" name="Group 246">
              <a:extLst>
                <a:ext uri="{FF2B5EF4-FFF2-40B4-BE49-F238E27FC236}">
                  <a16:creationId xmlns:a16="http://schemas.microsoft.com/office/drawing/2014/main" id="{9641C33F-467D-45DB-82F5-7F897E31989B}"/>
                </a:ext>
              </a:extLst>
            </p:cNvPr>
            <p:cNvGrpSpPr/>
            <p:nvPr/>
          </p:nvGrpSpPr>
          <p:grpSpPr>
            <a:xfrm>
              <a:off x="8617593" y="4065605"/>
              <a:ext cx="3132175" cy="1955238"/>
              <a:chOff x="4559893" y="4225316"/>
              <a:chExt cx="3132175" cy="1955238"/>
            </a:xfrm>
          </p:grpSpPr>
          <p:sp>
            <p:nvSpPr>
              <p:cNvPr id="248" name="TextBox 247">
                <a:extLst>
                  <a:ext uri="{FF2B5EF4-FFF2-40B4-BE49-F238E27FC236}">
                    <a16:creationId xmlns:a16="http://schemas.microsoft.com/office/drawing/2014/main" id="{493216AB-1C78-7DE6-4551-7D17EF975ED4}"/>
                  </a:ext>
                </a:extLst>
              </p:cNvPr>
              <p:cNvSpPr txBox="1"/>
              <p:nvPr/>
            </p:nvSpPr>
            <p:spPr>
              <a:xfrm>
                <a:off x="4559893" y="4518561"/>
                <a:ext cx="3132175" cy="1661993"/>
              </a:xfrm>
              <a:prstGeom prst="rect">
                <a:avLst/>
              </a:prstGeom>
              <a:noFill/>
            </p:spPr>
            <p:txBody>
              <a:bodyPr wrap="square" rtlCol="0">
                <a:spAutoFit/>
              </a:bodyPr>
              <a:lstStyle/>
              <a:p>
                <a:pPr algn="ctr"/>
                <a:r>
                  <a:rPr lang="en-US" sz="1700" dirty="0">
                    <a:solidFill>
                      <a:srgbClr val="595959"/>
                    </a:solidFill>
                    <a:latin typeface="Avenir Next" panose="020B0503020202020204" pitchFamily="34" charset="0"/>
                  </a:rPr>
                  <a:t>In the Dataset, there are in total 3,657  data points available </a:t>
                </a:r>
                <a:r>
                  <a:rPr lang="en-IN" sz="1700" b="0" i="0" u="none" strike="noStrike" dirty="0">
                    <a:solidFill>
                      <a:srgbClr val="595959"/>
                    </a:solidFill>
                    <a:effectLst/>
                    <a:latin typeface="Avenir Next" panose="020B0503020202020204" pitchFamily="34" charset="0"/>
                  </a:rPr>
                  <a:t>encompassing various demographic, behavioural, and medical risk factors. </a:t>
                </a:r>
                <a:endParaRPr lang="en-US" sz="1700" dirty="0">
                  <a:solidFill>
                    <a:srgbClr val="595959"/>
                  </a:solidFill>
                  <a:latin typeface="Avenir Next" panose="020B0503020202020204" pitchFamily="34" charset="0"/>
                </a:endParaRPr>
              </a:p>
            </p:txBody>
          </p:sp>
          <p:sp>
            <p:nvSpPr>
              <p:cNvPr id="249" name="TextBox 248">
                <a:extLst>
                  <a:ext uri="{FF2B5EF4-FFF2-40B4-BE49-F238E27FC236}">
                    <a16:creationId xmlns:a16="http://schemas.microsoft.com/office/drawing/2014/main" id="{C727592D-80B8-0D4A-AEBD-367A27EDD6AB}"/>
                  </a:ext>
                </a:extLst>
              </p:cNvPr>
              <p:cNvSpPr txBox="1"/>
              <p:nvPr/>
            </p:nvSpPr>
            <p:spPr>
              <a:xfrm>
                <a:off x="4902793" y="4225316"/>
                <a:ext cx="2677858" cy="400110"/>
              </a:xfrm>
              <a:prstGeom prst="rect">
                <a:avLst/>
              </a:prstGeom>
              <a:noFill/>
            </p:spPr>
            <p:txBody>
              <a:bodyPr wrap="square" rtlCol="0">
                <a:spAutoFit/>
              </a:bodyPr>
              <a:lstStyle/>
              <a:p>
                <a:r>
                  <a:rPr lang="en-US" sz="2000" b="1" dirty="0">
                    <a:latin typeface="Avenir Next" panose="020B0503020202020204" pitchFamily="34" charset="0"/>
                  </a:rPr>
                  <a:t>No of Datapoints</a:t>
                </a:r>
              </a:p>
            </p:txBody>
          </p:sp>
        </p:grpSp>
        <p:grpSp>
          <p:nvGrpSpPr>
            <p:cNvPr id="267" name="Group 266">
              <a:extLst>
                <a:ext uri="{FF2B5EF4-FFF2-40B4-BE49-F238E27FC236}">
                  <a16:creationId xmlns:a16="http://schemas.microsoft.com/office/drawing/2014/main" id="{1064413D-579E-6A53-523B-80BD7255F90D}"/>
                </a:ext>
              </a:extLst>
            </p:cNvPr>
            <p:cNvGrpSpPr/>
            <p:nvPr/>
          </p:nvGrpSpPr>
          <p:grpSpPr>
            <a:xfrm>
              <a:off x="28103805" y="4065605"/>
              <a:ext cx="3132175" cy="886496"/>
              <a:chOff x="17802997" y="4046282"/>
              <a:chExt cx="3132175" cy="886496"/>
            </a:xfrm>
          </p:grpSpPr>
          <p:sp>
            <p:nvSpPr>
              <p:cNvPr id="258" name="TextBox 257">
                <a:extLst>
                  <a:ext uri="{FF2B5EF4-FFF2-40B4-BE49-F238E27FC236}">
                    <a16:creationId xmlns:a16="http://schemas.microsoft.com/office/drawing/2014/main" id="{84D888D2-5131-ED72-00AD-9E95FD5CE89E}"/>
                  </a:ext>
                </a:extLst>
              </p:cNvPr>
              <p:cNvSpPr txBox="1"/>
              <p:nvPr/>
            </p:nvSpPr>
            <p:spPr>
              <a:xfrm>
                <a:off x="17802997" y="4317225"/>
                <a:ext cx="3132175" cy="61555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0 = Don’t Smoke , 1 = Smoke</a:t>
                </a:r>
                <a:endParaRPr lang="en-IN" sz="1700" b="0" dirty="0">
                  <a:solidFill>
                    <a:srgbClr val="595959"/>
                  </a:solidFill>
                  <a:effectLst/>
                  <a:latin typeface="Avenir Next" panose="020B0503020202020204" pitchFamily="34" charset="0"/>
                </a:endParaRPr>
              </a:p>
            </p:txBody>
          </p:sp>
          <p:sp>
            <p:nvSpPr>
              <p:cNvPr id="259" name="TextBox 258">
                <a:extLst>
                  <a:ext uri="{FF2B5EF4-FFF2-40B4-BE49-F238E27FC236}">
                    <a16:creationId xmlns:a16="http://schemas.microsoft.com/office/drawing/2014/main" id="{F959056C-15C3-EB99-1504-F5BCFBE632AE}"/>
                  </a:ext>
                </a:extLst>
              </p:cNvPr>
              <p:cNvSpPr txBox="1"/>
              <p:nvPr/>
            </p:nvSpPr>
            <p:spPr>
              <a:xfrm>
                <a:off x="18345294" y="4046282"/>
                <a:ext cx="2003508" cy="369332"/>
              </a:xfrm>
              <a:prstGeom prst="rect">
                <a:avLst/>
              </a:prstGeom>
              <a:noFill/>
            </p:spPr>
            <p:txBody>
              <a:bodyPr wrap="square" rtlCol="0">
                <a:spAutoFit/>
              </a:bodyPr>
              <a:lstStyle/>
              <a:p>
                <a:r>
                  <a:rPr lang="en-IN" sz="1800" b="1" i="0" u="none" strike="noStrike" dirty="0">
                    <a:solidFill>
                      <a:srgbClr val="000000"/>
                    </a:solidFill>
                    <a:effectLst/>
                    <a:latin typeface="Avenir Next" panose="020B0503020202020204" pitchFamily="34" charset="0"/>
                  </a:rPr>
                  <a:t>Current Smoker</a:t>
                </a:r>
                <a:endParaRPr lang="en-US" sz="2000" b="1" dirty="0">
                  <a:latin typeface="Avenir Next" panose="020B0503020202020204" pitchFamily="34" charset="0"/>
                </a:endParaRPr>
              </a:p>
            </p:txBody>
          </p:sp>
        </p:grpSp>
        <p:grpSp>
          <p:nvGrpSpPr>
            <p:cNvPr id="266" name="Group 265">
              <a:extLst>
                <a:ext uri="{FF2B5EF4-FFF2-40B4-BE49-F238E27FC236}">
                  <a16:creationId xmlns:a16="http://schemas.microsoft.com/office/drawing/2014/main" id="{85716710-A6E7-2015-91B5-7E28BA729F5E}"/>
                </a:ext>
              </a:extLst>
            </p:cNvPr>
            <p:cNvGrpSpPr/>
            <p:nvPr/>
          </p:nvGrpSpPr>
          <p:grpSpPr>
            <a:xfrm>
              <a:off x="20212363" y="4065605"/>
              <a:ext cx="3132175" cy="908799"/>
              <a:chOff x="14645269" y="4322683"/>
              <a:chExt cx="3132175" cy="908799"/>
            </a:xfrm>
          </p:grpSpPr>
          <p:sp>
            <p:nvSpPr>
              <p:cNvPr id="264" name="TextBox 263">
                <a:extLst>
                  <a:ext uri="{FF2B5EF4-FFF2-40B4-BE49-F238E27FC236}">
                    <a16:creationId xmlns:a16="http://schemas.microsoft.com/office/drawing/2014/main" id="{C5962BC8-CF10-0D47-27BF-C53477ADBB55}"/>
                  </a:ext>
                </a:extLst>
              </p:cNvPr>
              <p:cNvSpPr txBox="1"/>
              <p:nvPr/>
            </p:nvSpPr>
            <p:spPr>
              <a:xfrm>
                <a:off x="14645269" y="4615929"/>
                <a:ext cx="3132175" cy="615553"/>
              </a:xfrm>
              <a:prstGeom prst="rect">
                <a:avLst/>
              </a:prstGeom>
              <a:noFill/>
            </p:spPr>
            <p:txBody>
              <a:bodyPr wrap="square" rtlCol="0">
                <a:spAutoFit/>
              </a:bodyPr>
              <a:lstStyle/>
              <a:p>
                <a:pPr algn="ctr"/>
                <a:r>
                  <a:rPr lang="en-IN" sz="1700" b="0" i="0" u="none" strike="noStrike" dirty="0">
                    <a:solidFill>
                      <a:srgbClr val="595959"/>
                    </a:solidFill>
                    <a:effectLst/>
                    <a:latin typeface="Avenir Next" panose="020B0503020202020204" pitchFamily="34" charset="0"/>
                  </a:rPr>
                  <a:t>Continuous </a:t>
                </a:r>
              </a:p>
              <a:p>
                <a:pPr algn="ctr"/>
                <a:r>
                  <a:rPr lang="en-IN" sz="1700" b="0" i="0" u="none" strike="noStrike" dirty="0">
                    <a:solidFill>
                      <a:srgbClr val="595959"/>
                    </a:solidFill>
                    <a:effectLst/>
                    <a:latin typeface="Avenir Next" panose="020B0503020202020204" pitchFamily="34" charset="0"/>
                  </a:rPr>
                  <a:t>Age in years</a:t>
                </a:r>
                <a:endParaRPr lang="en-US" sz="1700" dirty="0">
                  <a:solidFill>
                    <a:srgbClr val="595959"/>
                  </a:solidFill>
                  <a:latin typeface="Avenir Next" panose="020B0503020202020204" pitchFamily="34" charset="0"/>
                </a:endParaRPr>
              </a:p>
            </p:txBody>
          </p:sp>
          <p:sp>
            <p:nvSpPr>
              <p:cNvPr id="265" name="TextBox 264">
                <a:extLst>
                  <a:ext uri="{FF2B5EF4-FFF2-40B4-BE49-F238E27FC236}">
                    <a16:creationId xmlns:a16="http://schemas.microsoft.com/office/drawing/2014/main" id="{47CB2E70-612B-6C9E-7A6A-41DCF3BFB8B8}"/>
                  </a:ext>
                </a:extLst>
              </p:cNvPr>
              <p:cNvSpPr txBox="1"/>
              <p:nvPr/>
            </p:nvSpPr>
            <p:spPr>
              <a:xfrm>
                <a:off x="15875129" y="4322683"/>
                <a:ext cx="672455" cy="376571"/>
              </a:xfrm>
              <a:prstGeom prst="rect">
                <a:avLst/>
              </a:prstGeom>
              <a:noFill/>
            </p:spPr>
            <p:txBody>
              <a:bodyPr wrap="square" rtlCol="0">
                <a:spAutoFit/>
              </a:bodyPr>
              <a:lstStyle/>
              <a:p>
                <a:r>
                  <a:rPr lang="en-IN" sz="1800" b="1" i="0" u="none" strike="noStrike" dirty="0">
                    <a:solidFill>
                      <a:srgbClr val="000000"/>
                    </a:solidFill>
                    <a:effectLst/>
                    <a:latin typeface="Avenir Next" panose="020B0503020202020204" pitchFamily="34" charset="0"/>
                  </a:rPr>
                  <a:t>Age</a:t>
                </a:r>
                <a:endParaRPr lang="en-US" sz="2000" b="1" dirty="0">
                  <a:latin typeface="Avenir Next" panose="020B0503020202020204" pitchFamily="34" charset="0"/>
                </a:endParaRPr>
              </a:p>
            </p:txBody>
          </p:sp>
        </p:grpSp>
        <p:grpSp>
          <p:nvGrpSpPr>
            <p:cNvPr id="268" name="Group 267">
              <a:extLst>
                <a:ext uri="{FF2B5EF4-FFF2-40B4-BE49-F238E27FC236}">
                  <a16:creationId xmlns:a16="http://schemas.microsoft.com/office/drawing/2014/main" id="{6023462F-1745-B546-CF1D-CD8F23D320D6}"/>
                </a:ext>
              </a:extLst>
            </p:cNvPr>
            <p:cNvGrpSpPr/>
            <p:nvPr/>
          </p:nvGrpSpPr>
          <p:grpSpPr>
            <a:xfrm>
              <a:off x="24158084" y="4065605"/>
              <a:ext cx="3132175" cy="1932936"/>
              <a:chOff x="17802997" y="4046282"/>
              <a:chExt cx="3132175" cy="1932936"/>
            </a:xfrm>
          </p:grpSpPr>
          <p:sp>
            <p:nvSpPr>
              <p:cNvPr id="269" name="TextBox 268">
                <a:extLst>
                  <a:ext uri="{FF2B5EF4-FFF2-40B4-BE49-F238E27FC236}">
                    <a16:creationId xmlns:a16="http://schemas.microsoft.com/office/drawing/2014/main" id="{502E6C2F-EAFC-E05D-4126-D0591D21CB69}"/>
                  </a:ext>
                </a:extLst>
              </p:cNvPr>
              <p:cNvSpPr txBox="1"/>
              <p:nvPr/>
            </p:nvSpPr>
            <p:spPr>
              <a:xfrm>
                <a:off x="17802997" y="4317225"/>
                <a:ext cx="3132175" cy="166199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Denotes the Education Level of the individual.</a:t>
                </a:r>
                <a:endParaRPr lang="en-IN" sz="1700" b="0"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1 : Pre-College Level</a:t>
                </a:r>
                <a:endParaRPr lang="en-IN" sz="1700" b="0"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2 : Undergrad Level</a:t>
                </a:r>
                <a:endParaRPr lang="en-IN" sz="1700" b="0"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3 : Postgrad Level</a:t>
                </a:r>
                <a:endParaRPr lang="en-IN" sz="1700" b="0" dirty="0">
                  <a:solidFill>
                    <a:srgbClr val="595959"/>
                  </a:solidFill>
                  <a:effectLst/>
                  <a:latin typeface="Avenir Next" panose="020B0503020202020204" pitchFamily="34" charset="0"/>
                </a:endParaRPr>
              </a:p>
            </p:txBody>
          </p:sp>
          <p:sp>
            <p:nvSpPr>
              <p:cNvPr id="270" name="TextBox 269">
                <a:extLst>
                  <a:ext uri="{FF2B5EF4-FFF2-40B4-BE49-F238E27FC236}">
                    <a16:creationId xmlns:a16="http://schemas.microsoft.com/office/drawing/2014/main" id="{67B25760-B298-68A2-4DAE-9A5A92B12251}"/>
                  </a:ext>
                </a:extLst>
              </p:cNvPr>
              <p:cNvSpPr txBox="1"/>
              <p:nvPr/>
            </p:nvSpPr>
            <p:spPr>
              <a:xfrm>
                <a:off x="18749054" y="4046282"/>
                <a:ext cx="1322224" cy="369332"/>
              </a:xfrm>
              <a:prstGeom prst="rect">
                <a:avLst/>
              </a:prstGeom>
              <a:noFill/>
            </p:spPr>
            <p:txBody>
              <a:bodyPr wrap="square" rtlCol="0">
                <a:spAutoFit/>
              </a:bodyPr>
              <a:lstStyle/>
              <a:p>
                <a:r>
                  <a:rPr lang="en-IN" sz="1800" b="1" i="0" u="none" strike="noStrike" dirty="0">
                    <a:solidFill>
                      <a:srgbClr val="000000"/>
                    </a:solidFill>
                    <a:effectLst/>
                    <a:latin typeface="Avenir Next" panose="020B0503020202020204" pitchFamily="34" charset="0"/>
                  </a:rPr>
                  <a:t>Education</a:t>
                </a:r>
                <a:endParaRPr lang="en-US" sz="2000" b="1" dirty="0">
                  <a:latin typeface="Avenir Next" panose="020B0503020202020204" pitchFamily="34" charset="0"/>
                </a:endParaRPr>
              </a:p>
            </p:txBody>
          </p:sp>
        </p:grpSp>
        <p:grpSp>
          <p:nvGrpSpPr>
            <p:cNvPr id="9" name="Group 8">
              <a:extLst>
                <a:ext uri="{FF2B5EF4-FFF2-40B4-BE49-F238E27FC236}">
                  <a16:creationId xmlns:a16="http://schemas.microsoft.com/office/drawing/2014/main" id="{3400861D-7837-BEC5-77BF-AC43711E3400}"/>
                </a:ext>
              </a:extLst>
            </p:cNvPr>
            <p:cNvGrpSpPr/>
            <p:nvPr/>
          </p:nvGrpSpPr>
          <p:grpSpPr>
            <a:xfrm>
              <a:off x="32049526" y="4065605"/>
              <a:ext cx="3132175" cy="886496"/>
              <a:chOff x="17802997" y="4046282"/>
              <a:chExt cx="3132175" cy="886496"/>
            </a:xfrm>
          </p:grpSpPr>
          <p:sp>
            <p:nvSpPr>
              <p:cNvPr id="10" name="TextBox 9">
                <a:extLst>
                  <a:ext uri="{FF2B5EF4-FFF2-40B4-BE49-F238E27FC236}">
                    <a16:creationId xmlns:a16="http://schemas.microsoft.com/office/drawing/2014/main" id="{FEE4C723-5D36-15E6-EAA2-E57DA274F453}"/>
                  </a:ext>
                </a:extLst>
              </p:cNvPr>
              <p:cNvSpPr txBox="1"/>
              <p:nvPr/>
            </p:nvSpPr>
            <p:spPr>
              <a:xfrm>
                <a:off x="17802997" y="4317225"/>
                <a:ext cx="3132175" cy="61555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0 = Don’t Smoke , 1 = Smoke</a:t>
                </a:r>
                <a:endParaRPr lang="en-IN" sz="1700" b="0" dirty="0">
                  <a:solidFill>
                    <a:srgbClr val="595959"/>
                  </a:solidFill>
                  <a:effectLst/>
                  <a:latin typeface="Avenir Next" panose="020B0503020202020204" pitchFamily="34" charset="0"/>
                </a:endParaRPr>
              </a:p>
            </p:txBody>
          </p:sp>
          <p:sp>
            <p:nvSpPr>
              <p:cNvPr id="11" name="TextBox 10">
                <a:extLst>
                  <a:ext uri="{FF2B5EF4-FFF2-40B4-BE49-F238E27FC236}">
                    <a16:creationId xmlns:a16="http://schemas.microsoft.com/office/drawing/2014/main" id="{95546D22-2CC5-828B-F88E-DB2013A763DB}"/>
                  </a:ext>
                </a:extLst>
              </p:cNvPr>
              <p:cNvSpPr txBox="1"/>
              <p:nvPr/>
            </p:nvSpPr>
            <p:spPr>
              <a:xfrm>
                <a:off x="18345294" y="4046282"/>
                <a:ext cx="1861005" cy="369332"/>
              </a:xfrm>
              <a:prstGeom prst="rect">
                <a:avLst/>
              </a:prstGeom>
              <a:noFill/>
            </p:spPr>
            <p:txBody>
              <a:bodyPr wrap="square" rtlCol="0">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Cigs. Per Day</a:t>
                </a:r>
                <a:endParaRPr lang="en-IN" sz="2000" b="0" dirty="0">
                  <a:effectLst/>
                  <a:latin typeface="Avenir Next" panose="020B0503020202020204" pitchFamily="34" charset="0"/>
                </a:endParaRPr>
              </a:p>
            </p:txBody>
          </p:sp>
        </p:grpSp>
        <p:grpSp>
          <p:nvGrpSpPr>
            <p:cNvPr id="25" name="Group 24">
              <a:extLst>
                <a:ext uri="{FF2B5EF4-FFF2-40B4-BE49-F238E27FC236}">
                  <a16:creationId xmlns:a16="http://schemas.microsoft.com/office/drawing/2014/main" id="{52054147-DB9B-87B2-1FE9-48A4C412D589}"/>
                </a:ext>
              </a:extLst>
            </p:cNvPr>
            <p:cNvGrpSpPr/>
            <p:nvPr/>
          </p:nvGrpSpPr>
          <p:grpSpPr>
            <a:xfrm>
              <a:off x="39940968" y="4065605"/>
              <a:ext cx="3132175" cy="1682212"/>
              <a:chOff x="27482932" y="4067354"/>
              <a:chExt cx="3132175" cy="1682212"/>
            </a:xfrm>
          </p:grpSpPr>
          <p:sp>
            <p:nvSpPr>
              <p:cNvPr id="26" name="TextBox 25">
                <a:extLst>
                  <a:ext uri="{FF2B5EF4-FFF2-40B4-BE49-F238E27FC236}">
                    <a16:creationId xmlns:a16="http://schemas.microsoft.com/office/drawing/2014/main" id="{C3D71445-89AF-AFAD-C2E0-417A9B960148}"/>
                  </a:ext>
                </a:extLst>
              </p:cNvPr>
              <p:cNvSpPr txBox="1"/>
              <p:nvPr/>
            </p:nvSpPr>
            <p:spPr>
              <a:xfrm>
                <a:off x="27482932" y="4349183"/>
                <a:ext cx="3132175" cy="140038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Identifies whether the patient has previously experienced a stroke. [ 0 = Haven’t , 1 = Have experienced ] </a:t>
                </a:r>
                <a:endParaRPr lang="en-IN" sz="1700" b="0" dirty="0">
                  <a:solidFill>
                    <a:srgbClr val="595959"/>
                  </a:solidFill>
                  <a:effectLst/>
                  <a:latin typeface="Avenir Next" panose="020B0503020202020204" pitchFamily="34" charset="0"/>
                </a:endParaRPr>
              </a:p>
            </p:txBody>
          </p:sp>
          <p:sp>
            <p:nvSpPr>
              <p:cNvPr id="27" name="TextBox 26">
                <a:extLst>
                  <a:ext uri="{FF2B5EF4-FFF2-40B4-BE49-F238E27FC236}">
                    <a16:creationId xmlns:a16="http://schemas.microsoft.com/office/drawing/2014/main" id="{98F524EA-E17F-75A5-85E6-4612474C1FBC}"/>
                  </a:ext>
                </a:extLst>
              </p:cNvPr>
              <p:cNvSpPr txBox="1"/>
              <p:nvPr/>
            </p:nvSpPr>
            <p:spPr>
              <a:xfrm>
                <a:off x="28112579" y="4067354"/>
                <a:ext cx="2061475" cy="369332"/>
              </a:xfrm>
              <a:prstGeom prst="rect">
                <a:avLst/>
              </a:prstGeom>
              <a:noFill/>
            </p:spPr>
            <p:txBody>
              <a:bodyPr wrap="square" rtlCol="0">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Prevalent Stroke</a:t>
                </a:r>
                <a:endParaRPr lang="en-IN" sz="2000" b="0" dirty="0">
                  <a:effectLst/>
                  <a:latin typeface="Avenir Next" panose="020B0503020202020204" pitchFamily="34" charset="0"/>
                </a:endParaRPr>
              </a:p>
            </p:txBody>
          </p:sp>
        </p:grpSp>
        <p:grpSp>
          <p:nvGrpSpPr>
            <p:cNvPr id="30" name="Group 29">
              <a:extLst>
                <a:ext uri="{FF2B5EF4-FFF2-40B4-BE49-F238E27FC236}">
                  <a16:creationId xmlns:a16="http://schemas.microsoft.com/office/drawing/2014/main" id="{2D9F5869-6F87-95A0-D2E1-B2B81123C821}"/>
                </a:ext>
              </a:extLst>
            </p:cNvPr>
            <p:cNvGrpSpPr/>
            <p:nvPr/>
          </p:nvGrpSpPr>
          <p:grpSpPr>
            <a:xfrm>
              <a:off x="35995247" y="4065605"/>
              <a:ext cx="3132175" cy="1671326"/>
              <a:chOff x="27482932" y="4078240"/>
              <a:chExt cx="3132175" cy="1671326"/>
            </a:xfrm>
          </p:grpSpPr>
          <p:sp>
            <p:nvSpPr>
              <p:cNvPr id="31" name="TextBox 30">
                <a:extLst>
                  <a:ext uri="{FF2B5EF4-FFF2-40B4-BE49-F238E27FC236}">
                    <a16:creationId xmlns:a16="http://schemas.microsoft.com/office/drawing/2014/main" id="{3D0D745B-245C-A0C9-868F-47FFE5464752}"/>
                  </a:ext>
                </a:extLst>
              </p:cNvPr>
              <p:cNvSpPr txBox="1"/>
              <p:nvPr/>
            </p:nvSpPr>
            <p:spPr>
              <a:xfrm>
                <a:off x="27482932" y="4349183"/>
                <a:ext cx="3132175" cy="140038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Specifies if the individual was using medication for blood pressure management..[ 0 = Not Diabetic , 1 = Diabetic ]</a:t>
                </a:r>
                <a:endParaRPr lang="en-IN" sz="1700" b="0" dirty="0">
                  <a:solidFill>
                    <a:srgbClr val="595959"/>
                  </a:solidFill>
                  <a:effectLst/>
                  <a:latin typeface="Avenir Next" panose="020B0503020202020204" pitchFamily="34" charset="0"/>
                </a:endParaRPr>
              </a:p>
            </p:txBody>
          </p:sp>
          <p:sp>
            <p:nvSpPr>
              <p:cNvPr id="32" name="TextBox 31">
                <a:extLst>
                  <a:ext uri="{FF2B5EF4-FFF2-40B4-BE49-F238E27FC236}">
                    <a16:creationId xmlns:a16="http://schemas.microsoft.com/office/drawing/2014/main" id="{4E45775E-D577-7523-0BF4-BCF673BE27BC}"/>
                  </a:ext>
                </a:extLst>
              </p:cNvPr>
              <p:cNvSpPr txBox="1"/>
              <p:nvPr/>
            </p:nvSpPr>
            <p:spPr>
              <a:xfrm>
                <a:off x="28460922" y="4078240"/>
                <a:ext cx="1176194" cy="369332"/>
              </a:xfrm>
              <a:prstGeom prst="rect">
                <a:avLst/>
              </a:prstGeom>
              <a:noFill/>
            </p:spPr>
            <p:txBody>
              <a:bodyPr wrap="square" rtlCol="0">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BP Meds</a:t>
                </a:r>
                <a:endParaRPr lang="en-IN" sz="2000" b="0" dirty="0">
                  <a:effectLst/>
                  <a:latin typeface="Avenir Next" panose="020B0503020202020204" pitchFamily="34" charset="0"/>
                </a:endParaRPr>
              </a:p>
            </p:txBody>
          </p:sp>
        </p:grpSp>
        <p:grpSp>
          <p:nvGrpSpPr>
            <p:cNvPr id="33" name="Group 32">
              <a:extLst>
                <a:ext uri="{FF2B5EF4-FFF2-40B4-BE49-F238E27FC236}">
                  <a16:creationId xmlns:a16="http://schemas.microsoft.com/office/drawing/2014/main" id="{18614ADB-2FA9-BAE4-3189-E5954C185E6E}"/>
                </a:ext>
              </a:extLst>
            </p:cNvPr>
            <p:cNvGrpSpPr/>
            <p:nvPr/>
          </p:nvGrpSpPr>
          <p:grpSpPr>
            <a:xfrm>
              <a:off x="43886689" y="4065605"/>
              <a:ext cx="3255192" cy="1682212"/>
              <a:chOff x="27482932" y="4067354"/>
              <a:chExt cx="3255192" cy="1682212"/>
            </a:xfrm>
          </p:grpSpPr>
          <p:sp>
            <p:nvSpPr>
              <p:cNvPr id="34" name="TextBox 33">
                <a:extLst>
                  <a:ext uri="{FF2B5EF4-FFF2-40B4-BE49-F238E27FC236}">
                    <a16:creationId xmlns:a16="http://schemas.microsoft.com/office/drawing/2014/main" id="{061C251E-DB6F-561A-93F2-EB1AC517D20D}"/>
                  </a:ext>
                </a:extLst>
              </p:cNvPr>
              <p:cNvSpPr txBox="1"/>
              <p:nvPr/>
            </p:nvSpPr>
            <p:spPr>
              <a:xfrm>
                <a:off x="27482932" y="4349183"/>
                <a:ext cx="3132175" cy="1400383"/>
              </a:xfrm>
              <a:prstGeom prst="rect">
                <a:avLst/>
              </a:prstGeom>
              <a:noFill/>
            </p:spPr>
            <p:txBody>
              <a:bodyPr wrap="square" rtlCol="0">
                <a:spAutoFit/>
              </a:bodyPr>
              <a:lstStyle/>
              <a:p>
                <a:pPr algn="ct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Indicates whether the patient is hypertensive [ 0 =Patient isn’t Hypersensitive,1=Patient is Hypersensitive ]</a:t>
                </a:r>
                <a:endParaRPr lang="en-IN" sz="1700" b="0" dirty="0">
                  <a:solidFill>
                    <a:srgbClr val="595959"/>
                  </a:solidFill>
                  <a:effectLst/>
                  <a:latin typeface="Avenir Next" panose="020B0503020202020204" pitchFamily="34" charset="0"/>
                </a:endParaRPr>
              </a:p>
            </p:txBody>
          </p:sp>
          <p:sp>
            <p:nvSpPr>
              <p:cNvPr id="35" name="TextBox 34">
                <a:extLst>
                  <a:ext uri="{FF2B5EF4-FFF2-40B4-BE49-F238E27FC236}">
                    <a16:creationId xmlns:a16="http://schemas.microsoft.com/office/drawing/2014/main" id="{D9BAADAF-9734-1B47-B251-B45B66F0E2CE}"/>
                  </a:ext>
                </a:extLst>
              </p:cNvPr>
              <p:cNvSpPr txBox="1"/>
              <p:nvPr/>
            </p:nvSpPr>
            <p:spPr>
              <a:xfrm>
                <a:off x="27516821" y="4067354"/>
                <a:ext cx="3221303" cy="369332"/>
              </a:xfrm>
              <a:prstGeom prst="rect">
                <a:avLst/>
              </a:prstGeom>
              <a:noFill/>
            </p:spPr>
            <p:txBody>
              <a:bodyPr wrap="square" rtlCol="0">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Prevalent Hypersensitivity</a:t>
                </a:r>
                <a:endParaRPr lang="en-IN" sz="2000" b="0" dirty="0">
                  <a:effectLst/>
                  <a:latin typeface="Avenir Next" panose="020B0503020202020204" pitchFamily="34" charset="0"/>
                </a:endParaRPr>
              </a:p>
            </p:txBody>
          </p:sp>
        </p:grpSp>
        <p:grpSp>
          <p:nvGrpSpPr>
            <p:cNvPr id="36" name="Group 35">
              <a:extLst>
                <a:ext uri="{FF2B5EF4-FFF2-40B4-BE49-F238E27FC236}">
                  <a16:creationId xmlns:a16="http://schemas.microsoft.com/office/drawing/2014/main" id="{15A97AF3-3CDB-39D5-FAE4-1883DD2B32BF}"/>
                </a:ext>
              </a:extLst>
            </p:cNvPr>
            <p:cNvGrpSpPr/>
            <p:nvPr/>
          </p:nvGrpSpPr>
          <p:grpSpPr>
            <a:xfrm>
              <a:off x="47955427" y="4065605"/>
              <a:ext cx="3132175" cy="1682212"/>
              <a:chOff x="27482932" y="4067354"/>
              <a:chExt cx="3132175" cy="1682212"/>
            </a:xfrm>
          </p:grpSpPr>
          <p:sp>
            <p:nvSpPr>
              <p:cNvPr id="37" name="TextBox 36">
                <a:extLst>
                  <a:ext uri="{FF2B5EF4-FFF2-40B4-BE49-F238E27FC236}">
                    <a16:creationId xmlns:a16="http://schemas.microsoft.com/office/drawing/2014/main" id="{D7327F03-DD2A-29E9-5B41-55A7863582A8}"/>
                  </a:ext>
                </a:extLst>
              </p:cNvPr>
              <p:cNvSpPr txBox="1"/>
              <p:nvPr/>
            </p:nvSpPr>
            <p:spPr>
              <a:xfrm>
                <a:off x="27482932" y="4349183"/>
                <a:ext cx="3132175" cy="140038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Identifies whether the patient has diabetes. [0 = Patient isn’t Diabetes , 1 = Patient is Diabetic ]</a:t>
                </a:r>
                <a:endParaRPr lang="en-IN" sz="1700" b="0" dirty="0">
                  <a:solidFill>
                    <a:srgbClr val="595959"/>
                  </a:solidFill>
                  <a:effectLst/>
                  <a:latin typeface="Avenir Next" panose="020B0503020202020204" pitchFamily="34" charset="0"/>
                </a:endParaRPr>
              </a:p>
            </p:txBody>
          </p:sp>
          <p:sp>
            <p:nvSpPr>
              <p:cNvPr id="38" name="TextBox 37">
                <a:extLst>
                  <a:ext uri="{FF2B5EF4-FFF2-40B4-BE49-F238E27FC236}">
                    <a16:creationId xmlns:a16="http://schemas.microsoft.com/office/drawing/2014/main" id="{F9147EF8-4D02-3BDC-7026-59C37EEE29C1}"/>
                  </a:ext>
                </a:extLst>
              </p:cNvPr>
              <p:cNvSpPr txBox="1"/>
              <p:nvPr/>
            </p:nvSpPr>
            <p:spPr>
              <a:xfrm>
                <a:off x="28486645" y="4067354"/>
                <a:ext cx="1129274"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Diabetes</a:t>
                </a:r>
                <a:endParaRPr lang="en-IN" sz="1700" b="0" dirty="0">
                  <a:effectLst/>
                  <a:latin typeface="Avenir Next" panose="020B0503020202020204" pitchFamily="34" charset="0"/>
                </a:endParaRPr>
              </a:p>
            </p:txBody>
          </p:sp>
        </p:grpSp>
        <p:grpSp>
          <p:nvGrpSpPr>
            <p:cNvPr id="39" name="Group 38">
              <a:extLst>
                <a:ext uri="{FF2B5EF4-FFF2-40B4-BE49-F238E27FC236}">
                  <a16:creationId xmlns:a16="http://schemas.microsoft.com/office/drawing/2014/main" id="{7D9FCFE6-26F8-3B64-4F40-0F5236A4F58F}"/>
                </a:ext>
              </a:extLst>
            </p:cNvPr>
            <p:cNvGrpSpPr/>
            <p:nvPr/>
          </p:nvGrpSpPr>
          <p:grpSpPr>
            <a:xfrm>
              <a:off x="55846869" y="4065605"/>
              <a:ext cx="3132175" cy="1189769"/>
              <a:chOff x="27482932" y="4067355"/>
              <a:chExt cx="3132175" cy="1189769"/>
            </a:xfrm>
          </p:grpSpPr>
          <p:sp>
            <p:nvSpPr>
              <p:cNvPr id="44" name="TextBox 43">
                <a:extLst>
                  <a:ext uri="{FF2B5EF4-FFF2-40B4-BE49-F238E27FC236}">
                    <a16:creationId xmlns:a16="http://schemas.microsoft.com/office/drawing/2014/main" id="{FC121ACF-8CA9-729E-EB7B-B4B6F80177F5}"/>
                  </a:ext>
                </a:extLst>
              </p:cNvPr>
              <p:cNvSpPr txBox="1"/>
              <p:nvPr/>
            </p:nvSpPr>
            <p:spPr>
              <a:xfrm>
                <a:off x="27482932" y="4349183"/>
                <a:ext cx="3132175" cy="907941"/>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Represents the systolic blood pressure level.</a:t>
                </a:r>
                <a:endParaRPr lang="en-IN" sz="1700" b="0" dirty="0">
                  <a:solidFill>
                    <a:srgbClr val="595959"/>
                  </a:solidFill>
                  <a:effectLst/>
                  <a:latin typeface="Avenir Next" panose="020B0503020202020204" pitchFamily="34" charset="0"/>
                </a:endParaRPr>
              </a:p>
            </p:txBody>
          </p:sp>
          <p:sp>
            <p:nvSpPr>
              <p:cNvPr id="45" name="TextBox 44">
                <a:extLst>
                  <a:ext uri="{FF2B5EF4-FFF2-40B4-BE49-F238E27FC236}">
                    <a16:creationId xmlns:a16="http://schemas.microsoft.com/office/drawing/2014/main" id="{AEAA05CC-3E45-C51B-053A-D00E7610CD7F}"/>
                  </a:ext>
                </a:extLst>
              </p:cNvPr>
              <p:cNvSpPr txBox="1"/>
              <p:nvPr/>
            </p:nvSpPr>
            <p:spPr>
              <a:xfrm>
                <a:off x="28546280" y="4067355"/>
                <a:ext cx="1015423"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Sys BP</a:t>
                </a:r>
                <a:endParaRPr lang="en-IN" sz="1700" b="0" dirty="0">
                  <a:effectLst/>
                  <a:latin typeface="Avenir Next" panose="020B0503020202020204" pitchFamily="34" charset="0"/>
                </a:endParaRPr>
              </a:p>
            </p:txBody>
          </p:sp>
        </p:grpSp>
        <p:grpSp>
          <p:nvGrpSpPr>
            <p:cNvPr id="48" name="Group 47">
              <a:extLst>
                <a:ext uri="{FF2B5EF4-FFF2-40B4-BE49-F238E27FC236}">
                  <a16:creationId xmlns:a16="http://schemas.microsoft.com/office/drawing/2014/main" id="{BFA42269-DC0D-8DC0-51CF-847F77AB00CA}"/>
                </a:ext>
              </a:extLst>
            </p:cNvPr>
            <p:cNvGrpSpPr/>
            <p:nvPr/>
          </p:nvGrpSpPr>
          <p:grpSpPr>
            <a:xfrm>
              <a:off x="51901148" y="4065605"/>
              <a:ext cx="3132175" cy="1189770"/>
              <a:chOff x="27482932" y="4067354"/>
              <a:chExt cx="3132175" cy="1189770"/>
            </a:xfrm>
          </p:grpSpPr>
          <p:sp>
            <p:nvSpPr>
              <p:cNvPr id="50" name="TextBox 49">
                <a:extLst>
                  <a:ext uri="{FF2B5EF4-FFF2-40B4-BE49-F238E27FC236}">
                    <a16:creationId xmlns:a16="http://schemas.microsoft.com/office/drawing/2014/main" id="{D0A89E55-6519-F69D-8688-79FCA97E4DFF}"/>
                  </a:ext>
                </a:extLst>
              </p:cNvPr>
              <p:cNvSpPr txBox="1"/>
              <p:nvPr/>
            </p:nvSpPr>
            <p:spPr>
              <a:xfrm>
                <a:off x="27482932" y="4349183"/>
                <a:ext cx="3132175" cy="907941"/>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800" b="0" i="0" u="none" strike="noStrike" dirty="0">
                    <a:solidFill>
                      <a:srgbClr val="595959"/>
                    </a:solidFill>
                    <a:effectLst/>
                    <a:latin typeface="Avenir Next" panose="020B0503020202020204" pitchFamily="34" charset="0"/>
                  </a:rPr>
                  <a:t>Represents the total blood cholesterol level.</a:t>
                </a:r>
                <a:endParaRPr lang="en-IN" sz="1700" b="0" dirty="0">
                  <a:solidFill>
                    <a:srgbClr val="595959"/>
                  </a:solidFill>
                  <a:effectLst/>
                  <a:latin typeface="Avenir Next" panose="020B0503020202020204" pitchFamily="34" charset="0"/>
                </a:endParaRPr>
              </a:p>
            </p:txBody>
          </p:sp>
          <p:sp>
            <p:nvSpPr>
              <p:cNvPr id="51" name="TextBox 50">
                <a:extLst>
                  <a:ext uri="{FF2B5EF4-FFF2-40B4-BE49-F238E27FC236}">
                    <a16:creationId xmlns:a16="http://schemas.microsoft.com/office/drawing/2014/main" id="{228E587C-19DF-60CF-36BD-14534466FDBF}"/>
                  </a:ext>
                </a:extLst>
              </p:cNvPr>
              <p:cNvSpPr txBox="1"/>
              <p:nvPr/>
            </p:nvSpPr>
            <p:spPr>
              <a:xfrm>
                <a:off x="28029443" y="4067354"/>
                <a:ext cx="2043669"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Total Cholesterol</a:t>
                </a:r>
                <a:endParaRPr lang="en-IN" sz="1700" b="0" dirty="0">
                  <a:effectLst/>
                  <a:latin typeface="Avenir Next" panose="020B0503020202020204" pitchFamily="34" charset="0"/>
                </a:endParaRPr>
              </a:p>
            </p:txBody>
          </p:sp>
        </p:grpSp>
        <p:grpSp>
          <p:nvGrpSpPr>
            <p:cNvPr id="73" name="Group 72">
              <a:extLst>
                <a:ext uri="{FF2B5EF4-FFF2-40B4-BE49-F238E27FC236}">
                  <a16:creationId xmlns:a16="http://schemas.microsoft.com/office/drawing/2014/main" id="{3AD5F618-5DA3-F485-30FD-6E5207A3291D}"/>
                </a:ext>
              </a:extLst>
            </p:cNvPr>
            <p:cNvGrpSpPr/>
            <p:nvPr/>
          </p:nvGrpSpPr>
          <p:grpSpPr>
            <a:xfrm>
              <a:off x="59792590" y="4065605"/>
              <a:ext cx="3132175" cy="1189769"/>
              <a:chOff x="27482932" y="4067355"/>
              <a:chExt cx="3132175" cy="1189769"/>
            </a:xfrm>
          </p:grpSpPr>
          <p:sp>
            <p:nvSpPr>
              <p:cNvPr id="74" name="TextBox 73">
                <a:extLst>
                  <a:ext uri="{FF2B5EF4-FFF2-40B4-BE49-F238E27FC236}">
                    <a16:creationId xmlns:a16="http://schemas.microsoft.com/office/drawing/2014/main" id="{372B7C46-E338-1542-1D7E-39E08F202B11}"/>
                  </a:ext>
                </a:extLst>
              </p:cNvPr>
              <p:cNvSpPr txBox="1"/>
              <p:nvPr/>
            </p:nvSpPr>
            <p:spPr>
              <a:xfrm>
                <a:off x="27482932" y="4349183"/>
                <a:ext cx="3132175" cy="907941"/>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Represents the Diastolic blood pressure level</a:t>
                </a:r>
                <a:endParaRPr lang="en-IN" sz="1700" b="0" dirty="0">
                  <a:solidFill>
                    <a:srgbClr val="595959"/>
                  </a:solidFill>
                  <a:effectLst/>
                  <a:latin typeface="Avenir Next" panose="020B0503020202020204" pitchFamily="34" charset="0"/>
                </a:endParaRPr>
              </a:p>
            </p:txBody>
          </p:sp>
          <p:sp>
            <p:nvSpPr>
              <p:cNvPr id="75" name="TextBox 74">
                <a:extLst>
                  <a:ext uri="{FF2B5EF4-FFF2-40B4-BE49-F238E27FC236}">
                    <a16:creationId xmlns:a16="http://schemas.microsoft.com/office/drawing/2014/main" id="{37449A9B-764A-9E9B-6B13-62B5487060A2}"/>
                  </a:ext>
                </a:extLst>
              </p:cNvPr>
              <p:cNvSpPr txBox="1"/>
              <p:nvPr/>
            </p:nvSpPr>
            <p:spPr>
              <a:xfrm>
                <a:off x="28546280" y="4067355"/>
                <a:ext cx="1015423"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Dia BP</a:t>
                </a:r>
                <a:endParaRPr lang="en-IN" sz="1700" b="0" dirty="0">
                  <a:effectLst/>
                  <a:latin typeface="Avenir Next" panose="020B0503020202020204" pitchFamily="34" charset="0"/>
                </a:endParaRPr>
              </a:p>
            </p:txBody>
          </p:sp>
        </p:grpSp>
        <p:grpSp>
          <p:nvGrpSpPr>
            <p:cNvPr id="78" name="Group 77">
              <a:extLst>
                <a:ext uri="{FF2B5EF4-FFF2-40B4-BE49-F238E27FC236}">
                  <a16:creationId xmlns:a16="http://schemas.microsoft.com/office/drawing/2014/main" id="{AC46672C-2A89-8BE1-E89E-96234D0D8291}"/>
                </a:ext>
              </a:extLst>
            </p:cNvPr>
            <p:cNvGrpSpPr/>
            <p:nvPr/>
          </p:nvGrpSpPr>
          <p:grpSpPr>
            <a:xfrm>
              <a:off x="63738311" y="4065605"/>
              <a:ext cx="2844744" cy="1189769"/>
              <a:chOff x="27482933" y="4067355"/>
              <a:chExt cx="2844744" cy="1189769"/>
            </a:xfrm>
          </p:grpSpPr>
          <p:sp>
            <p:nvSpPr>
              <p:cNvPr id="79" name="TextBox 78">
                <a:extLst>
                  <a:ext uri="{FF2B5EF4-FFF2-40B4-BE49-F238E27FC236}">
                    <a16:creationId xmlns:a16="http://schemas.microsoft.com/office/drawing/2014/main" id="{BFBF6FC9-BA46-C82B-DDCB-EBDEFBE1A163}"/>
                  </a:ext>
                </a:extLst>
              </p:cNvPr>
              <p:cNvSpPr txBox="1"/>
              <p:nvPr/>
            </p:nvSpPr>
            <p:spPr>
              <a:xfrm>
                <a:off x="27482933" y="4349183"/>
                <a:ext cx="2844744" cy="907941"/>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Represents the individual’s Body Mass Index</a:t>
                </a:r>
                <a:endParaRPr lang="en-IN" sz="1700" b="0" dirty="0">
                  <a:solidFill>
                    <a:srgbClr val="595959"/>
                  </a:solidFill>
                  <a:effectLst/>
                  <a:latin typeface="Avenir Next" panose="020B0503020202020204" pitchFamily="34" charset="0"/>
                </a:endParaRPr>
              </a:p>
            </p:txBody>
          </p:sp>
          <p:sp>
            <p:nvSpPr>
              <p:cNvPr id="80" name="TextBox 79">
                <a:extLst>
                  <a:ext uri="{FF2B5EF4-FFF2-40B4-BE49-F238E27FC236}">
                    <a16:creationId xmlns:a16="http://schemas.microsoft.com/office/drawing/2014/main" id="{CC67D4FF-3DF6-1CC2-5FBA-B25FE6ADB04D}"/>
                  </a:ext>
                </a:extLst>
              </p:cNvPr>
              <p:cNvSpPr txBox="1"/>
              <p:nvPr/>
            </p:nvSpPr>
            <p:spPr>
              <a:xfrm>
                <a:off x="28546280" y="4067355"/>
                <a:ext cx="1015423" cy="369332"/>
              </a:xfrm>
              <a:prstGeom prst="rect">
                <a:avLst/>
              </a:prstGeom>
              <a:noFill/>
            </p:spPr>
            <p:txBody>
              <a:bodyPr wrap="square" rtlCol="0">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BMI</a:t>
                </a:r>
                <a:endParaRPr lang="en-IN" sz="1700" b="0" dirty="0">
                  <a:effectLst/>
                  <a:latin typeface="Avenir Next" panose="020B0503020202020204" pitchFamily="34" charset="0"/>
                </a:endParaRPr>
              </a:p>
            </p:txBody>
          </p:sp>
        </p:grpSp>
        <p:grpSp>
          <p:nvGrpSpPr>
            <p:cNvPr id="81" name="Group 80">
              <a:extLst>
                <a:ext uri="{FF2B5EF4-FFF2-40B4-BE49-F238E27FC236}">
                  <a16:creationId xmlns:a16="http://schemas.microsoft.com/office/drawing/2014/main" id="{8EE0BDD2-EF71-17D6-42E3-5D15001F4DA0}"/>
                </a:ext>
              </a:extLst>
            </p:cNvPr>
            <p:cNvGrpSpPr/>
            <p:nvPr/>
          </p:nvGrpSpPr>
          <p:grpSpPr>
            <a:xfrm>
              <a:off x="67396601" y="4065605"/>
              <a:ext cx="3132175" cy="1682211"/>
              <a:chOff x="27482932" y="4067355"/>
              <a:chExt cx="3132175" cy="1682211"/>
            </a:xfrm>
          </p:grpSpPr>
          <p:sp>
            <p:nvSpPr>
              <p:cNvPr id="82" name="TextBox 81">
                <a:extLst>
                  <a:ext uri="{FF2B5EF4-FFF2-40B4-BE49-F238E27FC236}">
                    <a16:creationId xmlns:a16="http://schemas.microsoft.com/office/drawing/2014/main" id="{928273A3-F463-E292-3CD8-D0EA4CF3A562}"/>
                  </a:ext>
                </a:extLst>
              </p:cNvPr>
              <p:cNvSpPr txBox="1"/>
              <p:nvPr/>
            </p:nvSpPr>
            <p:spPr>
              <a:xfrm>
                <a:off x="27482932" y="4349183"/>
                <a:ext cx="3132175" cy="1400383"/>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Represents the heart rate  treated as continuous due to the large number of possible values.</a:t>
                </a:r>
                <a:endParaRPr lang="en-IN" sz="1700" b="0" dirty="0">
                  <a:solidFill>
                    <a:srgbClr val="595959"/>
                  </a:solidFill>
                  <a:effectLst/>
                  <a:latin typeface="Avenir Next" panose="020B0503020202020204" pitchFamily="34" charset="0"/>
                </a:endParaRPr>
              </a:p>
            </p:txBody>
          </p:sp>
          <p:sp>
            <p:nvSpPr>
              <p:cNvPr id="83" name="TextBox 82">
                <a:extLst>
                  <a:ext uri="{FF2B5EF4-FFF2-40B4-BE49-F238E27FC236}">
                    <a16:creationId xmlns:a16="http://schemas.microsoft.com/office/drawing/2014/main" id="{F52C9F34-4370-7AA8-D789-73DCD39E5DB9}"/>
                  </a:ext>
                </a:extLst>
              </p:cNvPr>
              <p:cNvSpPr txBox="1"/>
              <p:nvPr/>
            </p:nvSpPr>
            <p:spPr>
              <a:xfrm>
                <a:off x="28424357" y="4067355"/>
                <a:ext cx="1385157"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595959"/>
                    </a:solidFill>
                    <a:effectLst/>
                    <a:latin typeface="Avenir Next" panose="020B0503020202020204" pitchFamily="34" charset="0"/>
                  </a:rPr>
                  <a:t>Heart Rate</a:t>
                </a:r>
                <a:endParaRPr lang="en-IN" sz="1700" b="0" dirty="0">
                  <a:solidFill>
                    <a:srgbClr val="595959"/>
                  </a:solidFill>
                  <a:effectLst/>
                  <a:latin typeface="Avenir Next" panose="020B0503020202020204" pitchFamily="34" charset="0"/>
                </a:endParaRPr>
              </a:p>
            </p:txBody>
          </p:sp>
        </p:grpSp>
        <p:grpSp>
          <p:nvGrpSpPr>
            <p:cNvPr id="84" name="Group 83">
              <a:extLst>
                <a:ext uri="{FF2B5EF4-FFF2-40B4-BE49-F238E27FC236}">
                  <a16:creationId xmlns:a16="http://schemas.microsoft.com/office/drawing/2014/main" id="{4C32973A-9B19-7CFF-69E2-5F3E719FB8DB}"/>
                </a:ext>
              </a:extLst>
            </p:cNvPr>
            <p:cNvGrpSpPr/>
            <p:nvPr/>
          </p:nvGrpSpPr>
          <p:grpSpPr>
            <a:xfrm>
              <a:off x="71342319" y="4065605"/>
              <a:ext cx="3132175" cy="1682211"/>
              <a:chOff x="27482932" y="4067355"/>
              <a:chExt cx="3132175" cy="1682211"/>
            </a:xfrm>
          </p:grpSpPr>
          <p:sp>
            <p:nvSpPr>
              <p:cNvPr id="85" name="TextBox 84">
                <a:extLst>
                  <a:ext uri="{FF2B5EF4-FFF2-40B4-BE49-F238E27FC236}">
                    <a16:creationId xmlns:a16="http://schemas.microsoft.com/office/drawing/2014/main" id="{3C5B63A6-328D-AAB8-0979-A04DD18DE79D}"/>
                  </a:ext>
                </a:extLst>
              </p:cNvPr>
              <p:cNvSpPr txBox="1"/>
              <p:nvPr/>
            </p:nvSpPr>
            <p:spPr>
              <a:xfrm>
                <a:off x="27482932" y="4349183"/>
                <a:ext cx="3132175" cy="1400383"/>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Represents the heart rate  treated as continuous due to the large number of possible values.</a:t>
                </a:r>
                <a:endParaRPr lang="en-IN" sz="1700" b="0" dirty="0">
                  <a:solidFill>
                    <a:srgbClr val="595959"/>
                  </a:solidFill>
                  <a:effectLst/>
                  <a:latin typeface="Avenir Next" panose="020B0503020202020204" pitchFamily="34" charset="0"/>
                </a:endParaRPr>
              </a:p>
            </p:txBody>
          </p:sp>
          <p:sp>
            <p:nvSpPr>
              <p:cNvPr id="86" name="TextBox 85">
                <a:extLst>
                  <a:ext uri="{FF2B5EF4-FFF2-40B4-BE49-F238E27FC236}">
                    <a16:creationId xmlns:a16="http://schemas.microsoft.com/office/drawing/2014/main" id="{9AEEF5EB-C41F-6669-3805-7A58D886951E}"/>
                  </a:ext>
                </a:extLst>
              </p:cNvPr>
              <p:cNvSpPr txBox="1"/>
              <p:nvPr/>
            </p:nvSpPr>
            <p:spPr>
              <a:xfrm>
                <a:off x="28502739" y="4067355"/>
                <a:ext cx="1058588"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Glucose</a:t>
                </a:r>
                <a:endParaRPr lang="en-IN" sz="1700" b="0" dirty="0">
                  <a:solidFill>
                    <a:srgbClr val="595959"/>
                  </a:solidFill>
                  <a:effectLst/>
                  <a:latin typeface="Avenir Next" panose="020B0503020202020204" pitchFamily="34" charset="0"/>
                </a:endParaRPr>
              </a:p>
            </p:txBody>
          </p:sp>
        </p:grpSp>
        <p:grpSp>
          <p:nvGrpSpPr>
            <p:cNvPr id="87" name="Group 86">
              <a:extLst>
                <a:ext uri="{FF2B5EF4-FFF2-40B4-BE49-F238E27FC236}">
                  <a16:creationId xmlns:a16="http://schemas.microsoft.com/office/drawing/2014/main" id="{26B2435A-E7AF-6677-6EBB-882B88617ECE}"/>
                </a:ext>
              </a:extLst>
            </p:cNvPr>
            <p:cNvGrpSpPr/>
            <p:nvPr/>
          </p:nvGrpSpPr>
          <p:grpSpPr>
            <a:xfrm>
              <a:off x="12563314" y="4065605"/>
              <a:ext cx="2889782" cy="1409716"/>
              <a:chOff x="27482933" y="4078240"/>
              <a:chExt cx="2889782" cy="1409716"/>
            </a:xfrm>
          </p:grpSpPr>
          <p:sp>
            <p:nvSpPr>
              <p:cNvPr id="88" name="TextBox 87">
                <a:extLst>
                  <a:ext uri="{FF2B5EF4-FFF2-40B4-BE49-F238E27FC236}">
                    <a16:creationId xmlns:a16="http://schemas.microsoft.com/office/drawing/2014/main" id="{6DB733A7-8685-6225-B771-FAABA4E482EF}"/>
                  </a:ext>
                </a:extLst>
              </p:cNvPr>
              <p:cNvSpPr txBox="1"/>
              <p:nvPr/>
            </p:nvSpPr>
            <p:spPr>
              <a:xfrm>
                <a:off x="27482933" y="4349183"/>
                <a:ext cx="2889782" cy="1138773"/>
              </a:xfrm>
              <a:prstGeom prst="rect">
                <a:avLst/>
              </a:prstGeom>
              <a:noFill/>
            </p:spPr>
            <p:txBody>
              <a:bodyPr wrap="square" rtlCol="0">
                <a:spAutoFit/>
              </a:bodyPr>
              <a:lstStyle/>
              <a:p>
                <a:pPr rtl="0">
                  <a:spcBef>
                    <a:spcPts val="0"/>
                  </a:spcBef>
                  <a:spcAft>
                    <a:spcPts val="0"/>
                  </a:spcAft>
                </a:pPr>
                <a:r>
                  <a:rPr lang="en-IN" sz="1700" b="0" i="0" u="none" strike="noStrike" dirty="0">
                    <a:solidFill>
                      <a:srgbClr val="595959"/>
                    </a:solidFill>
                    <a:effectLst/>
                    <a:latin typeface="Avenir Next" panose="020B0503020202020204" pitchFamily="34" charset="0"/>
                  </a:rPr>
                  <a:t>Binary Variables</a:t>
                </a:r>
              </a:p>
              <a:p>
                <a:pPr rtl="0">
                  <a:spcBef>
                    <a:spcPts val="0"/>
                  </a:spcBef>
                  <a:spcAft>
                    <a:spcPts val="0"/>
                  </a:spcAft>
                </a:pPr>
                <a:r>
                  <a:rPr lang="en-IN" sz="1700" b="0" i="0" u="none" strike="noStrike" dirty="0">
                    <a:solidFill>
                      <a:srgbClr val="595959"/>
                    </a:solidFill>
                    <a:effectLst/>
                    <a:latin typeface="Avenir Next" panose="020B0503020202020204" pitchFamily="34" charset="0"/>
                  </a:rPr>
                  <a:t>Binary Variable indicating the presence (1) or absence(0) of CHD risk.</a:t>
                </a:r>
                <a:endParaRPr lang="en-IN" sz="1700" b="0" dirty="0">
                  <a:solidFill>
                    <a:srgbClr val="595959"/>
                  </a:solidFill>
                  <a:effectLst/>
                  <a:latin typeface="Avenir Next" panose="020B0503020202020204" pitchFamily="34" charset="0"/>
                </a:endParaRPr>
              </a:p>
            </p:txBody>
          </p:sp>
          <p:sp>
            <p:nvSpPr>
              <p:cNvPr id="89" name="TextBox 88">
                <a:extLst>
                  <a:ext uri="{FF2B5EF4-FFF2-40B4-BE49-F238E27FC236}">
                    <a16:creationId xmlns:a16="http://schemas.microsoft.com/office/drawing/2014/main" id="{2ED26CCD-5469-B800-1C87-44B2E06EE32A}"/>
                  </a:ext>
                </a:extLst>
              </p:cNvPr>
              <p:cNvSpPr txBox="1"/>
              <p:nvPr/>
            </p:nvSpPr>
            <p:spPr>
              <a:xfrm>
                <a:off x="28069033" y="4078240"/>
                <a:ext cx="2164340"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CHD - 10 Year Risk</a:t>
                </a:r>
                <a:endParaRPr lang="en-IN" sz="1700" b="0" dirty="0">
                  <a:effectLst/>
                  <a:latin typeface="Avenir Next" panose="020B0503020202020204" pitchFamily="34" charset="0"/>
                </a:endParaRPr>
              </a:p>
            </p:txBody>
          </p:sp>
        </p:grpSp>
      </p:grpSp>
      <p:grpSp>
        <p:nvGrpSpPr>
          <p:cNvPr id="200" name="Group 199">
            <a:extLst>
              <a:ext uri="{FF2B5EF4-FFF2-40B4-BE49-F238E27FC236}">
                <a16:creationId xmlns:a16="http://schemas.microsoft.com/office/drawing/2014/main" id="{6F6ECEF0-05C2-05CB-2A3F-F84C4C2F6EF8}"/>
              </a:ext>
            </a:extLst>
          </p:cNvPr>
          <p:cNvGrpSpPr/>
          <p:nvPr/>
        </p:nvGrpSpPr>
        <p:grpSpPr>
          <a:xfrm>
            <a:off x="750277" y="773722"/>
            <a:ext cx="6031522" cy="1247146"/>
            <a:chOff x="750277" y="773722"/>
            <a:chExt cx="6031522" cy="1247146"/>
          </a:xfrm>
        </p:grpSpPr>
        <p:sp>
          <p:nvSpPr>
            <p:cNvPr id="201" name="TextBox 200">
              <a:extLst>
                <a:ext uri="{FF2B5EF4-FFF2-40B4-BE49-F238E27FC236}">
                  <a16:creationId xmlns:a16="http://schemas.microsoft.com/office/drawing/2014/main" id="{1F363AFE-6CE9-9781-C362-D4F709993997}"/>
                </a:ext>
              </a:extLst>
            </p:cNvPr>
            <p:cNvSpPr txBox="1"/>
            <p:nvPr/>
          </p:nvSpPr>
          <p:spPr>
            <a:xfrm>
              <a:off x="750277" y="773722"/>
              <a:ext cx="6031522" cy="707886"/>
            </a:xfrm>
            <a:prstGeom prst="rect">
              <a:avLst/>
            </a:prstGeom>
            <a:noFill/>
          </p:spPr>
          <p:txBody>
            <a:bodyPr wrap="square" rtlCol="0">
              <a:spAutoFit/>
            </a:bodyPr>
            <a:lstStyle/>
            <a:p>
              <a:r>
                <a:rPr lang="en-US" sz="4000" dirty="0">
                  <a:latin typeface="Avenir Next" panose="020B0503020202020204" pitchFamily="34" charset="0"/>
                </a:rPr>
                <a:t>GETTING TO KNOW THE</a:t>
              </a:r>
            </a:p>
          </p:txBody>
        </p:sp>
        <p:sp>
          <p:nvSpPr>
            <p:cNvPr id="202" name="TextBox 201">
              <a:extLst>
                <a:ext uri="{FF2B5EF4-FFF2-40B4-BE49-F238E27FC236}">
                  <a16:creationId xmlns:a16="http://schemas.microsoft.com/office/drawing/2014/main" id="{2A16E8F8-0504-B676-4A07-F156F27D474D}"/>
                </a:ext>
              </a:extLst>
            </p:cNvPr>
            <p:cNvSpPr txBox="1"/>
            <p:nvPr/>
          </p:nvSpPr>
          <p:spPr>
            <a:xfrm>
              <a:off x="750277" y="1312982"/>
              <a:ext cx="2450123" cy="707886"/>
            </a:xfrm>
            <a:prstGeom prst="rect">
              <a:avLst/>
            </a:prstGeom>
            <a:noFill/>
          </p:spPr>
          <p:txBody>
            <a:bodyPr wrap="square" rtlCol="0">
              <a:spAutoFit/>
            </a:bodyPr>
            <a:lstStyle/>
            <a:p>
              <a:r>
                <a:rPr lang="en-US" sz="4000" b="1" dirty="0">
                  <a:latin typeface="Avenir Next" panose="020B0503020202020204" pitchFamily="34" charset="0"/>
                </a:rPr>
                <a:t>DATASET</a:t>
              </a:r>
            </a:p>
          </p:txBody>
        </p:sp>
      </p:grpSp>
      <p:grpSp>
        <p:nvGrpSpPr>
          <p:cNvPr id="231" name="Group 230">
            <a:extLst>
              <a:ext uri="{FF2B5EF4-FFF2-40B4-BE49-F238E27FC236}">
                <a16:creationId xmlns:a16="http://schemas.microsoft.com/office/drawing/2014/main" id="{C5477187-48DC-B8FF-E7F2-5FED348BB418}"/>
              </a:ext>
            </a:extLst>
          </p:cNvPr>
          <p:cNvGrpSpPr/>
          <p:nvPr/>
        </p:nvGrpSpPr>
        <p:grpSpPr>
          <a:xfrm>
            <a:off x="-7841983" y="2561843"/>
            <a:ext cx="39236040" cy="745791"/>
            <a:chOff x="-23532255" y="2582625"/>
            <a:chExt cx="39236040" cy="745791"/>
          </a:xfrm>
        </p:grpSpPr>
        <p:cxnSp>
          <p:nvCxnSpPr>
            <p:cNvPr id="49" name="Straight Connector 48">
              <a:extLst>
                <a:ext uri="{FF2B5EF4-FFF2-40B4-BE49-F238E27FC236}">
                  <a16:creationId xmlns:a16="http://schemas.microsoft.com/office/drawing/2014/main" id="{31FD9DBA-B33C-ADC9-B78F-C1694A14B288}"/>
                </a:ext>
              </a:extLst>
            </p:cNvPr>
            <p:cNvCxnSpPr>
              <a:cxnSpLocks/>
            </p:cNvCxnSpPr>
            <p:nvPr/>
          </p:nvCxnSpPr>
          <p:spPr>
            <a:xfrm>
              <a:off x="-23532255" y="2942625"/>
              <a:ext cx="37723864" cy="0"/>
            </a:xfrm>
            <a:prstGeom prst="line">
              <a:avLst/>
            </a:prstGeom>
            <a:ln w="25400" cap="sq">
              <a:prstDash val="dash"/>
            </a:ln>
          </p:spPr>
          <p:style>
            <a:lnRef idx="3">
              <a:schemeClr val="dk1"/>
            </a:lnRef>
            <a:fillRef idx="0">
              <a:schemeClr val="dk1"/>
            </a:fillRef>
            <a:effectRef idx="2">
              <a:schemeClr val="dk1"/>
            </a:effectRef>
            <a:fontRef idx="minor">
              <a:schemeClr val="tx1"/>
            </a:fontRef>
          </p:style>
        </p:cxnSp>
        <p:grpSp>
          <p:nvGrpSpPr>
            <p:cNvPr id="13" name="Group 12">
              <a:extLst>
                <a:ext uri="{FF2B5EF4-FFF2-40B4-BE49-F238E27FC236}">
                  <a16:creationId xmlns:a16="http://schemas.microsoft.com/office/drawing/2014/main" id="{D871DAD5-490B-6125-DB51-170D2DCFF794}"/>
                </a:ext>
              </a:extLst>
            </p:cNvPr>
            <p:cNvGrpSpPr/>
            <p:nvPr/>
          </p:nvGrpSpPr>
          <p:grpSpPr>
            <a:xfrm>
              <a:off x="2248616" y="2582625"/>
              <a:ext cx="720000" cy="720000"/>
              <a:chOff x="9325624" y="2471014"/>
              <a:chExt cx="720000" cy="720000"/>
            </a:xfrm>
          </p:grpSpPr>
          <p:sp>
            <p:nvSpPr>
              <p:cNvPr id="151" name="Oval 150">
                <a:extLst>
                  <a:ext uri="{FF2B5EF4-FFF2-40B4-BE49-F238E27FC236}">
                    <a16:creationId xmlns:a16="http://schemas.microsoft.com/office/drawing/2014/main" id="{D4FBD9A5-B067-4786-6F6D-D88517D03A75}"/>
                  </a:ext>
                </a:extLst>
              </p:cNvPr>
              <p:cNvSpPr/>
              <p:nvPr/>
            </p:nvSpPr>
            <p:spPr>
              <a:xfrm>
                <a:off x="9325624" y="2471014"/>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pic>
            <p:nvPicPr>
              <p:cNvPr id="152" name="Picture 151" descr="A black and white image of a couple of circles&#10;&#10;Description automatically generated">
                <a:extLst>
                  <a:ext uri="{FF2B5EF4-FFF2-40B4-BE49-F238E27FC236}">
                    <a16:creationId xmlns:a16="http://schemas.microsoft.com/office/drawing/2014/main" id="{BACB1B9D-8416-85C6-FFEF-7F0BA8620409}"/>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85000"/>
                        </a14:imgEffect>
                      </a14:imgLayer>
                    </a14:imgProps>
                  </a:ext>
                </a:extLst>
              </a:blip>
              <a:stretch>
                <a:fillRect/>
              </a:stretch>
            </p:blipFill>
            <p:spPr>
              <a:xfrm>
                <a:off x="9539863" y="2606203"/>
                <a:ext cx="315946" cy="444837"/>
              </a:xfrm>
              <a:prstGeom prst="rect">
                <a:avLst/>
              </a:prstGeom>
            </p:spPr>
          </p:pic>
        </p:grpSp>
        <p:grpSp>
          <p:nvGrpSpPr>
            <p:cNvPr id="14" name="Group 13">
              <a:extLst>
                <a:ext uri="{FF2B5EF4-FFF2-40B4-BE49-F238E27FC236}">
                  <a16:creationId xmlns:a16="http://schemas.microsoft.com/office/drawing/2014/main" id="{789CE624-8E6E-AC1B-D0F8-F576B3374070}"/>
                </a:ext>
              </a:extLst>
            </p:cNvPr>
            <p:cNvGrpSpPr/>
            <p:nvPr/>
          </p:nvGrpSpPr>
          <p:grpSpPr>
            <a:xfrm>
              <a:off x="532064" y="2582625"/>
              <a:ext cx="720000" cy="720000"/>
              <a:chOff x="3927371" y="2471014"/>
              <a:chExt cx="720000" cy="720000"/>
            </a:xfrm>
          </p:grpSpPr>
          <p:sp>
            <p:nvSpPr>
              <p:cNvPr id="149" name="Oval 148">
                <a:extLst>
                  <a:ext uri="{FF2B5EF4-FFF2-40B4-BE49-F238E27FC236}">
                    <a16:creationId xmlns:a16="http://schemas.microsoft.com/office/drawing/2014/main" id="{EAF69027-6B13-E02C-F042-7AAA8595C87C}"/>
                  </a:ext>
                </a:extLst>
              </p:cNvPr>
              <p:cNvSpPr/>
              <p:nvPr/>
            </p:nvSpPr>
            <p:spPr>
              <a:xfrm>
                <a:off x="3927371" y="2471014"/>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pic>
            <p:nvPicPr>
              <p:cNvPr id="150" name="Picture 149" descr="A black background with a black square&#10;&#10;Description automatically generated with medium confidence">
                <a:extLst>
                  <a:ext uri="{FF2B5EF4-FFF2-40B4-BE49-F238E27FC236}">
                    <a16:creationId xmlns:a16="http://schemas.microsoft.com/office/drawing/2014/main" id="{F7C5967D-BCB6-83DC-15F9-318ECF19FF2B}"/>
                  </a:ext>
                </a:extLst>
              </p:cNvPr>
              <p:cNvPicPr>
                <a:picLocks noChangeAspect="1"/>
              </p:cNvPicPr>
              <p:nvPr/>
            </p:nvPicPr>
            <p:blipFill>
              <a:blip r:embed="rId4"/>
              <a:stretch>
                <a:fillRect/>
              </a:stretch>
            </p:blipFill>
            <p:spPr>
              <a:xfrm>
                <a:off x="4074441" y="2597844"/>
                <a:ext cx="416279" cy="442206"/>
              </a:xfrm>
              <a:prstGeom prst="rect">
                <a:avLst/>
              </a:prstGeom>
            </p:spPr>
          </p:pic>
        </p:grpSp>
        <p:grpSp>
          <p:nvGrpSpPr>
            <p:cNvPr id="15" name="Group 14">
              <a:extLst>
                <a:ext uri="{FF2B5EF4-FFF2-40B4-BE49-F238E27FC236}">
                  <a16:creationId xmlns:a16="http://schemas.microsoft.com/office/drawing/2014/main" id="{985601D8-EDBE-62D0-B8F6-D964DFEA3D7C}"/>
                </a:ext>
              </a:extLst>
            </p:cNvPr>
            <p:cNvGrpSpPr/>
            <p:nvPr/>
          </p:nvGrpSpPr>
          <p:grpSpPr>
            <a:xfrm>
              <a:off x="-1184488" y="2582625"/>
              <a:ext cx="720000" cy="720000"/>
              <a:chOff x="2146376" y="2471014"/>
              <a:chExt cx="720000" cy="720000"/>
            </a:xfrm>
          </p:grpSpPr>
          <p:sp>
            <p:nvSpPr>
              <p:cNvPr id="147" name="Oval 146">
                <a:extLst>
                  <a:ext uri="{FF2B5EF4-FFF2-40B4-BE49-F238E27FC236}">
                    <a16:creationId xmlns:a16="http://schemas.microsoft.com/office/drawing/2014/main" id="{51F6ECFF-C53D-D56E-F529-BF01630B98B1}"/>
                  </a:ext>
                </a:extLst>
              </p:cNvPr>
              <p:cNvSpPr/>
              <p:nvPr/>
            </p:nvSpPr>
            <p:spPr>
              <a:xfrm>
                <a:off x="2146376" y="2471014"/>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pic>
            <p:nvPicPr>
              <p:cNvPr id="148" name="Picture 147" descr="A white and black logo&#10;&#10;Description automatically generated with medium confidence">
                <a:extLst>
                  <a:ext uri="{FF2B5EF4-FFF2-40B4-BE49-F238E27FC236}">
                    <a16:creationId xmlns:a16="http://schemas.microsoft.com/office/drawing/2014/main" id="{0679453C-FEA5-0742-95C4-CF481146AD03}"/>
                  </a:ext>
                </a:extLst>
              </p:cNvPr>
              <p:cNvPicPr>
                <a:picLocks noChangeAspect="1"/>
              </p:cNvPicPr>
              <p:nvPr/>
            </p:nvPicPr>
            <p:blipFill>
              <a:blip r:embed="rId5">
                <a:biLevel thresh="75000"/>
              </a:blip>
              <a:stretch>
                <a:fillRect/>
              </a:stretch>
            </p:blipFill>
            <p:spPr>
              <a:xfrm>
                <a:off x="2260601" y="2595967"/>
                <a:ext cx="477520" cy="483782"/>
              </a:xfrm>
              <a:prstGeom prst="rect">
                <a:avLst/>
              </a:prstGeom>
            </p:spPr>
          </p:pic>
        </p:grpSp>
        <p:grpSp>
          <p:nvGrpSpPr>
            <p:cNvPr id="17" name="Group 16">
              <a:extLst>
                <a:ext uri="{FF2B5EF4-FFF2-40B4-BE49-F238E27FC236}">
                  <a16:creationId xmlns:a16="http://schemas.microsoft.com/office/drawing/2014/main" id="{95FFCE34-9F11-ED36-3FFC-C341EDB887F9}"/>
                </a:ext>
              </a:extLst>
            </p:cNvPr>
            <p:cNvGrpSpPr/>
            <p:nvPr/>
          </p:nvGrpSpPr>
          <p:grpSpPr>
            <a:xfrm>
              <a:off x="-2930438" y="2582625"/>
              <a:ext cx="749398" cy="720000"/>
              <a:chOff x="11031693" y="2492638"/>
              <a:chExt cx="749398" cy="720000"/>
            </a:xfrm>
          </p:grpSpPr>
          <p:sp>
            <p:nvSpPr>
              <p:cNvPr id="145" name="Oval 144">
                <a:extLst>
                  <a:ext uri="{FF2B5EF4-FFF2-40B4-BE49-F238E27FC236}">
                    <a16:creationId xmlns:a16="http://schemas.microsoft.com/office/drawing/2014/main" id="{86473C52-F1F0-2193-4FD4-C166BBFC8EA4}"/>
                  </a:ext>
                </a:extLst>
              </p:cNvPr>
              <p:cNvSpPr/>
              <p:nvPr/>
            </p:nvSpPr>
            <p:spPr>
              <a:xfrm>
                <a:off x="11031693" y="2492638"/>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pic>
            <p:nvPicPr>
              <p:cNvPr id="146" name="Picture 145" descr="A cigarette with smoke coming out of it&#10;&#10;Description automatically generated">
                <a:extLst>
                  <a:ext uri="{FF2B5EF4-FFF2-40B4-BE49-F238E27FC236}">
                    <a16:creationId xmlns:a16="http://schemas.microsoft.com/office/drawing/2014/main" id="{057C9F4F-3927-DADD-58D3-D15E77151AD5}"/>
                  </a:ext>
                </a:extLst>
              </p:cNvPr>
              <p:cNvPicPr>
                <a:picLocks noChangeAspect="1"/>
              </p:cNvPicPr>
              <p:nvPr/>
            </p:nvPicPr>
            <p:blipFill>
              <a:blip r:embed="rId6"/>
              <a:stretch>
                <a:fillRect/>
              </a:stretch>
            </p:blipFill>
            <p:spPr>
              <a:xfrm>
                <a:off x="11112298" y="2541917"/>
                <a:ext cx="668793" cy="584716"/>
              </a:xfrm>
              <a:prstGeom prst="rect">
                <a:avLst/>
              </a:prstGeom>
            </p:spPr>
          </p:pic>
        </p:grpSp>
        <p:grpSp>
          <p:nvGrpSpPr>
            <p:cNvPr id="18" name="Group 17">
              <a:extLst>
                <a:ext uri="{FF2B5EF4-FFF2-40B4-BE49-F238E27FC236}">
                  <a16:creationId xmlns:a16="http://schemas.microsoft.com/office/drawing/2014/main" id="{3D1211F1-AFD2-78D7-7CC8-DDDBE58E056A}"/>
                </a:ext>
              </a:extLst>
            </p:cNvPr>
            <p:cNvGrpSpPr/>
            <p:nvPr/>
          </p:nvGrpSpPr>
          <p:grpSpPr>
            <a:xfrm>
              <a:off x="-6378083" y="2582625"/>
              <a:ext cx="720000" cy="720000"/>
              <a:chOff x="14505459" y="2533035"/>
              <a:chExt cx="720000" cy="720000"/>
            </a:xfrm>
          </p:grpSpPr>
          <p:sp>
            <p:nvSpPr>
              <p:cNvPr id="142" name="Oval 141">
                <a:extLst>
                  <a:ext uri="{FF2B5EF4-FFF2-40B4-BE49-F238E27FC236}">
                    <a16:creationId xmlns:a16="http://schemas.microsoft.com/office/drawing/2014/main" id="{3609D2E8-649A-7638-E509-73A606E1FAE8}"/>
                  </a:ext>
                </a:extLst>
              </p:cNvPr>
              <p:cNvSpPr/>
              <p:nvPr/>
            </p:nvSpPr>
            <p:spPr>
              <a:xfrm>
                <a:off x="14505459" y="25330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44" name="TextBox 143">
                <a:extLst>
                  <a:ext uri="{FF2B5EF4-FFF2-40B4-BE49-F238E27FC236}">
                    <a16:creationId xmlns:a16="http://schemas.microsoft.com/office/drawing/2014/main" id="{2FB37843-B003-4312-6A71-20F15BC2B10D}"/>
                  </a:ext>
                </a:extLst>
              </p:cNvPr>
              <p:cNvSpPr txBox="1"/>
              <p:nvPr/>
            </p:nvSpPr>
            <p:spPr>
              <a:xfrm>
                <a:off x="14632352" y="2743995"/>
                <a:ext cx="539074" cy="369332"/>
              </a:xfrm>
              <a:prstGeom prst="rect">
                <a:avLst/>
              </a:prstGeom>
              <a:noFill/>
            </p:spPr>
            <p:txBody>
              <a:bodyPr wrap="square" rtlCol="0">
                <a:spAutoFit/>
              </a:bodyPr>
              <a:lstStyle/>
              <a:p>
                <a:r>
                  <a:rPr lang="en-US" b="1" dirty="0">
                    <a:latin typeface="Avenir Next" panose="020B0503020202020204" pitchFamily="34" charset="0"/>
                  </a:rPr>
                  <a:t>BP</a:t>
                </a:r>
              </a:p>
            </p:txBody>
          </p:sp>
        </p:grpSp>
        <p:grpSp>
          <p:nvGrpSpPr>
            <p:cNvPr id="23" name="Group 22">
              <a:extLst>
                <a:ext uri="{FF2B5EF4-FFF2-40B4-BE49-F238E27FC236}">
                  <a16:creationId xmlns:a16="http://schemas.microsoft.com/office/drawing/2014/main" id="{8A30FD41-FD8A-EAF8-E3E0-15865C64A83B}"/>
                </a:ext>
              </a:extLst>
            </p:cNvPr>
            <p:cNvGrpSpPr/>
            <p:nvPr/>
          </p:nvGrpSpPr>
          <p:grpSpPr>
            <a:xfrm>
              <a:off x="-8268305" y="2582625"/>
              <a:ext cx="893670" cy="720000"/>
              <a:chOff x="16284347" y="2533035"/>
              <a:chExt cx="893670" cy="720000"/>
            </a:xfrm>
          </p:grpSpPr>
          <p:sp>
            <p:nvSpPr>
              <p:cNvPr id="137" name="Oval 136">
                <a:extLst>
                  <a:ext uri="{FF2B5EF4-FFF2-40B4-BE49-F238E27FC236}">
                    <a16:creationId xmlns:a16="http://schemas.microsoft.com/office/drawing/2014/main" id="{89415DF4-C65F-C6ED-26B4-61FD1A23A13A}"/>
                  </a:ext>
                </a:extLst>
              </p:cNvPr>
              <p:cNvSpPr/>
              <p:nvPr/>
            </p:nvSpPr>
            <p:spPr>
              <a:xfrm>
                <a:off x="16333082" y="25330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38" name="TextBox 137">
                <a:extLst>
                  <a:ext uri="{FF2B5EF4-FFF2-40B4-BE49-F238E27FC236}">
                    <a16:creationId xmlns:a16="http://schemas.microsoft.com/office/drawing/2014/main" id="{C3483A1B-223D-17E9-5BBD-E70CEB331582}"/>
                  </a:ext>
                </a:extLst>
              </p:cNvPr>
              <p:cNvSpPr txBox="1"/>
              <p:nvPr/>
            </p:nvSpPr>
            <p:spPr>
              <a:xfrm>
                <a:off x="16284347" y="2744153"/>
                <a:ext cx="893670" cy="307777"/>
              </a:xfrm>
              <a:prstGeom prst="rect">
                <a:avLst/>
              </a:prstGeom>
              <a:noFill/>
            </p:spPr>
            <p:txBody>
              <a:bodyPr wrap="square" rtlCol="0">
                <a:spAutoFit/>
              </a:bodyPr>
              <a:lstStyle/>
              <a:p>
                <a:r>
                  <a:rPr lang="en-US" sz="1400" b="1" dirty="0">
                    <a:latin typeface="Avenir Next" panose="020B0503020202020204" pitchFamily="34" charset="0"/>
                  </a:rPr>
                  <a:t>STROKE</a:t>
                </a:r>
              </a:p>
            </p:txBody>
          </p:sp>
        </p:grpSp>
        <p:grpSp>
          <p:nvGrpSpPr>
            <p:cNvPr id="58" name="Group 57">
              <a:extLst>
                <a:ext uri="{FF2B5EF4-FFF2-40B4-BE49-F238E27FC236}">
                  <a16:creationId xmlns:a16="http://schemas.microsoft.com/office/drawing/2014/main" id="{7292193D-CCDD-4BE4-BCB4-48497EF23C35}"/>
                </a:ext>
              </a:extLst>
            </p:cNvPr>
            <p:cNvGrpSpPr/>
            <p:nvPr/>
          </p:nvGrpSpPr>
          <p:grpSpPr>
            <a:xfrm>
              <a:off x="-11872133" y="2582625"/>
              <a:ext cx="890724" cy="720000"/>
              <a:chOff x="14572256" y="2546398"/>
              <a:chExt cx="890724" cy="720000"/>
            </a:xfrm>
          </p:grpSpPr>
          <p:sp>
            <p:nvSpPr>
              <p:cNvPr id="135" name="Oval 134">
                <a:extLst>
                  <a:ext uri="{FF2B5EF4-FFF2-40B4-BE49-F238E27FC236}">
                    <a16:creationId xmlns:a16="http://schemas.microsoft.com/office/drawing/2014/main" id="{3DBBFD11-CE74-BD85-6541-39E3388128A8}"/>
                  </a:ext>
                </a:extLst>
              </p:cNvPr>
              <p:cNvSpPr/>
              <p:nvPr/>
            </p:nvSpPr>
            <p:spPr>
              <a:xfrm>
                <a:off x="14642072" y="2546398"/>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36" name="TextBox 135">
                <a:extLst>
                  <a:ext uri="{FF2B5EF4-FFF2-40B4-BE49-F238E27FC236}">
                    <a16:creationId xmlns:a16="http://schemas.microsoft.com/office/drawing/2014/main" id="{22C6ABAE-B4E2-5B9E-053D-1030191EA11D}"/>
                  </a:ext>
                </a:extLst>
              </p:cNvPr>
              <p:cNvSpPr txBox="1"/>
              <p:nvPr/>
            </p:nvSpPr>
            <p:spPr>
              <a:xfrm>
                <a:off x="14572256" y="2772519"/>
                <a:ext cx="890724" cy="292388"/>
              </a:xfrm>
              <a:prstGeom prst="rect">
                <a:avLst/>
              </a:prstGeom>
              <a:noFill/>
            </p:spPr>
            <p:txBody>
              <a:bodyPr wrap="square" rtlCol="0">
                <a:spAutoFit/>
              </a:bodyPr>
              <a:lstStyle/>
              <a:p>
                <a:r>
                  <a:rPr lang="en-US" sz="1300" dirty="0">
                    <a:latin typeface="Avenir Next" panose="020B0503020202020204" pitchFamily="34" charset="0"/>
                  </a:rPr>
                  <a:t>Diabetes</a:t>
                </a:r>
              </a:p>
            </p:txBody>
          </p:sp>
        </p:grpSp>
        <p:grpSp>
          <p:nvGrpSpPr>
            <p:cNvPr id="59" name="Group 58">
              <a:extLst>
                <a:ext uri="{FF2B5EF4-FFF2-40B4-BE49-F238E27FC236}">
                  <a16:creationId xmlns:a16="http://schemas.microsoft.com/office/drawing/2014/main" id="{D5096E78-2C8A-24C7-E1BB-B74C622ADF35}"/>
                </a:ext>
              </a:extLst>
            </p:cNvPr>
            <p:cNvGrpSpPr/>
            <p:nvPr/>
          </p:nvGrpSpPr>
          <p:grpSpPr>
            <a:xfrm>
              <a:off x="-9984857" y="2582625"/>
              <a:ext cx="720000" cy="720000"/>
              <a:chOff x="14642072" y="2546398"/>
              <a:chExt cx="720000" cy="720000"/>
            </a:xfrm>
          </p:grpSpPr>
          <p:sp>
            <p:nvSpPr>
              <p:cNvPr id="128" name="Oval 127">
                <a:extLst>
                  <a:ext uri="{FF2B5EF4-FFF2-40B4-BE49-F238E27FC236}">
                    <a16:creationId xmlns:a16="http://schemas.microsoft.com/office/drawing/2014/main" id="{C1DDAAD0-9C4F-D51B-DC61-9A8139FB1AD9}"/>
                  </a:ext>
                </a:extLst>
              </p:cNvPr>
              <p:cNvSpPr/>
              <p:nvPr/>
            </p:nvSpPr>
            <p:spPr>
              <a:xfrm>
                <a:off x="14642072" y="2546398"/>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29" name="TextBox 128">
                <a:extLst>
                  <a:ext uri="{FF2B5EF4-FFF2-40B4-BE49-F238E27FC236}">
                    <a16:creationId xmlns:a16="http://schemas.microsoft.com/office/drawing/2014/main" id="{272D2DAC-FA32-8CEF-A2D0-915D62351EC0}"/>
                  </a:ext>
                </a:extLst>
              </p:cNvPr>
              <p:cNvSpPr txBox="1"/>
              <p:nvPr/>
            </p:nvSpPr>
            <p:spPr>
              <a:xfrm>
                <a:off x="14733289" y="2795174"/>
                <a:ext cx="618052" cy="323165"/>
              </a:xfrm>
              <a:prstGeom prst="rect">
                <a:avLst/>
              </a:prstGeom>
              <a:noFill/>
            </p:spPr>
            <p:txBody>
              <a:bodyPr wrap="square" rtlCol="0">
                <a:spAutoFit/>
              </a:bodyPr>
              <a:lstStyle/>
              <a:p>
                <a:r>
                  <a:rPr lang="en-US" sz="1500" b="1" dirty="0">
                    <a:latin typeface="Avenir Next" panose="020B0503020202020204" pitchFamily="34" charset="0"/>
                  </a:rPr>
                  <a:t>HYP</a:t>
                </a:r>
              </a:p>
            </p:txBody>
          </p:sp>
        </p:grpSp>
        <p:grpSp>
          <p:nvGrpSpPr>
            <p:cNvPr id="60" name="Group 59">
              <a:extLst>
                <a:ext uri="{FF2B5EF4-FFF2-40B4-BE49-F238E27FC236}">
                  <a16:creationId xmlns:a16="http://schemas.microsoft.com/office/drawing/2014/main" id="{43A757DC-F7E9-35BC-1C50-4AA09B4E1660}"/>
                </a:ext>
              </a:extLst>
            </p:cNvPr>
            <p:cNvGrpSpPr/>
            <p:nvPr/>
          </p:nvGrpSpPr>
          <p:grpSpPr>
            <a:xfrm>
              <a:off x="-13588685" y="2582625"/>
              <a:ext cx="720000" cy="720000"/>
              <a:chOff x="14642072" y="2546398"/>
              <a:chExt cx="720000" cy="720000"/>
            </a:xfrm>
          </p:grpSpPr>
          <p:sp>
            <p:nvSpPr>
              <p:cNvPr id="123" name="Oval 122">
                <a:extLst>
                  <a:ext uri="{FF2B5EF4-FFF2-40B4-BE49-F238E27FC236}">
                    <a16:creationId xmlns:a16="http://schemas.microsoft.com/office/drawing/2014/main" id="{BFFE9276-3D91-DC70-16AD-2D8970D8FB9A}"/>
                  </a:ext>
                </a:extLst>
              </p:cNvPr>
              <p:cNvSpPr/>
              <p:nvPr/>
            </p:nvSpPr>
            <p:spPr>
              <a:xfrm>
                <a:off x="14642072" y="2546398"/>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27" name="TextBox 126">
                <a:extLst>
                  <a:ext uri="{FF2B5EF4-FFF2-40B4-BE49-F238E27FC236}">
                    <a16:creationId xmlns:a16="http://schemas.microsoft.com/office/drawing/2014/main" id="{A040C48C-27B8-043E-10C1-7DEEEDE8FD49}"/>
                  </a:ext>
                </a:extLst>
              </p:cNvPr>
              <p:cNvSpPr txBox="1"/>
              <p:nvPr/>
            </p:nvSpPr>
            <p:spPr>
              <a:xfrm>
                <a:off x="14719759" y="2777518"/>
                <a:ext cx="613097" cy="292388"/>
              </a:xfrm>
              <a:prstGeom prst="rect">
                <a:avLst/>
              </a:prstGeom>
              <a:noFill/>
            </p:spPr>
            <p:txBody>
              <a:bodyPr wrap="square" rtlCol="0">
                <a:spAutoFit/>
              </a:bodyPr>
              <a:lstStyle/>
              <a:p>
                <a:r>
                  <a:rPr lang="en-US" sz="1300" b="1" dirty="0">
                    <a:latin typeface="Avenir Next" panose="020B0503020202020204" pitchFamily="34" charset="0"/>
                  </a:rPr>
                  <a:t>Chol.</a:t>
                </a:r>
              </a:p>
            </p:txBody>
          </p:sp>
        </p:grpSp>
        <p:grpSp>
          <p:nvGrpSpPr>
            <p:cNvPr id="90" name="Group 89">
              <a:extLst>
                <a:ext uri="{FF2B5EF4-FFF2-40B4-BE49-F238E27FC236}">
                  <a16:creationId xmlns:a16="http://schemas.microsoft.com/office/drawing/2014/main" id="{5973F9BC-3FA1-D0F4-96D3-302E1B80F507}"/>
                </a:ext>
              </a:extLst>
            </p:cNvPr>
            <p:cNvGrpSpPr/>
            <p:nvPr/>
          </p:nvGrpSpPr>
          <p:grpSpPr>
            <a:xfrm>
              <a:off x="-17264309" y="2582625"/>
              <a:ext cx="879474" cy="720000"/>
              <a:chOff x="25375513" y="2459896"/>
              <a:chExt cx="879474" cy="720000"/>
            </a:xfrm>
          </p:grpSpPr>
          <p:sp>
            <p:nvSpPr>
              <p:cNvPr id="121" name="Oval 120">
                <a:extLst>
                  <a:ext uri="{FF2B5EF4-FFF2-40B4-BE49-F238E27FC236}">
                    <a16:creationId xmlns:a16="http://schemas.microsoft.com/office/drawing/2014/main" id="{BBC923B1-C66B-5884-D443-10D8651360F1}"/>
                  </a:ext>
                </a:extLst>
              </p:cNvPr>
              <p:cNvSpPr/>
              <p:nvPr/>
            </p:nvSpPr>
            <p:spPr>
              <a:xfrm>
                <a:off x="25375513" y="2459896"/>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22" name="TextBox 121">
                <a:extLst>
                  <a:ext uri="{FF2B5EF4-FFF2-40B4-BE49-F238E27FC236}">
                    <a16:creationId xmlns:a16="http://schemas.microsoft.com/office/drawing/2014/main" id="{391D4546-11EC-5F1D-0A84-565DD2B3F72C}"/>
                  </a:ext>
                </a:extLst>
              </p:cNvPr>
              <p:cNvSpPr txBox="1"/>
              <p:nvPr/>
            </p:nvSpPr>
            <p:spPr>
              <a:xfrm>
                <a:off x="25454009" y="2643372"/>
                <a:ext cx="800978" cy="478144"/>
              </a:xfrm>
              <a:prstGeom prst="rect">
                <a:avLst/>
              </a:prstGeom>
              <a:noFill/>
            </p:spPr>
            <p:txBody>
              <a:bodyPr wrap="square" tIns="46800" rtlCol="0">
                <a:spAutoFit/>
              </a:bodyPr>
              <a:lstStyle/>
              <a:p>
                <a:r>
                  <a:rPr lang="en-US" sz="1300" b="1" dirty="0">
                    <a:latin typeface="Avenir Next" panose="020B0503020202020204" pitchFamily="34" charset="0"/>
                  </a:rPr>
                  <a:t>DIAS </a:t>
                </a:r>
                <a:r>
                  <a:rPr lang="en-US" sz="1200" dirty="0">
                    <a:latin typeface="Avenir Next" panose="020B0503020202020204" pitchFamily="34" charset="0"/>
                  </a:rPr>
                  <a:t>BP</a:t>
                </a:r>
              </a:p>
            </p:txBody>
          </p:sp>
        </p:grpSp>
        <p:grpSp>
          <p:nvGrpSpPr>
            <p:cNvPr id="93" name="Group 92">
              <a:extLst>
                <a:ext uri="{FF2B5EF4-FFF2-40B4-BE49-F238E27FC236}">
                  <a16:creationId xmlns:a16="http://schemas.microsoft.com/office/drawing/2014/main" id="{4F46CBCE-8CE9-54B9-B7D8-7A83E8686FE3}"/>
                </a:ext>
              </a:extLst>
            </p:cNvPr>
            <p:cNvGrpSpPr/>
            <p:nvPr/>
          </p:nvGrpSpPr>
          <p:grpSpPr>
            <a:xfrm>
              <a:off x="-18980861" y="2582625"/>
              <a:ext cx="720000" cy="720000"/>
              <a:chOff x="27150973" y="2497996"/>
              <a:chExt cx="720000" cy="720000"/>
            </a:xfrm>
          </p:grpSpPr>
          <p:sp>
            <p:nvSpPr>
              <p:cNvPr id="119" name="Oval 118">
                <a:extLst>
                  <a:ext uri="{FF2B5EF4-FFF2-40B4-BE49-F238E27FC236}">
                    <a16:creationId xmlns:a16="http://schemas.microsoft.com/office/drawing/2014/main" id="{71863504-488A-A4F1-E8F9-69A6C4D13B12}"/>
                  </a:ext>
                </a:extLst>
              </p:cNvPr>
              <p:cNvSpPr/>
              <p:nvPr/>
            </p:nvSpPr>
            <p:spPr>
              <a:xfrm>
                <a:off x="27150973" y="2497996"/>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20" name="TextBox 119">
                <a:extLst>
                  <a:ext uri="{FF2B5EF4-FFF2-40B4-BE49-F238E27FC236}">
                    <a16:creationId xmlns:a16="http://schemas.microsoft.com/office/drawing/2014/main" id="{48B75EFA-08E0-72EC-7A41-96508A823A79}"/>
                  </a:ext>
                </a:extLst>
              </p:cNvPr>
              <p:cNvSpPr txBox="1"/>
              <p:nvPr/>
            </p:nvSpPr>
            <p:spPr>
              <a:xfrm>
                <a:off x="27271579" y="2711802"/>
                <a:ext cx="580124" cy="292388"/>
              </a:xfrm>
              <a:prstGeom prst="rect">
                <a:avLst/>
              </a:prstGeom>
              <a:noFill/>
            </p:spPr>
            <p:txBody>
              <a:bodyPr wrap="square" rtlCol="0">
                <a:spAutoFit/>
              </a:bodyPr>
              <a:lstStyle/>
              <a:p>
                <a:r>
                  <a:rPr lang="en-US" sz="1300" b="1" dirty="0">
                    <a:latin typeface="Avenir Next" panose="020B0503020202020204" pitchFamily="34" charset="0"/>
                  </a:rPr>
                  <a:t>BMI</a:t>
                </a:r>
              </a:p>
            </p:txBody>
          </p:sp>
        </p:grpSp>
        <p:grpSp>
          <p:nvGrpSpPr>
            <p:cNvPr id="96" name="Group 95">
              <a:extLst>
                <a:ext uri="{FF2B5EF4-FFF2-40B4-BE49-F238E27FC236}">
                  <a16:creationId xmlns:a16="http://schemas.microsoft.com/office/drawing/2014/main" id="{3A9093B3-36BE-57A9-3C75-2E38CF657B06}"/>
                </a:ext>
              </a:extLst>
            </p:cNvPr>
            <p:cNvGrpSpPr/>
            <p:nvPr/>
          </p:nvGrpSpPr>
          <p:grpSpPr>
            <a:xfrm>
              <a:off x="-22841423" y="2582625"/>
              <a:ext cx="827171" cy="720000"/>
              <a:chOff x="30510078" y="2469535"/>
              <a:chExt cx="827171" cy="720000"/>
            </a:xfrm>
          </p:grpSpPr>
          <p:sp>
            <p:nvSpPr>
              <p:cNvPr id="115" name="Oval 114">
                <a:extLst>
                  <a:ext uri="{FF2B5EF4-FFF2-40B4-BE49-F238E27FC236}">
                    <a16:creationId xmlns:a16="http://schemas.microsoft.com/office/drawing/2014/main" id="{08BEE699-048A-7C4E-2279-6D937559A6EF}"/>
                  </a:ext>
                </a:extLst>
              </p:cNvPr>
              <p:cNvSpPr/>
              <p:nvPr/>
            </p:nvSpPr>
            <p:spPr>
              <a:xfrm>
                <a:off x="30563663" y="24695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16" name="TextBox 115">
                <a:extLst>
                  <a:ext uri="{FF2B5EF4-FFF2-40B4-BE49-F238E27FC236}">
                    <a16:creationId xmlns:a16="http://schemas.microsoft.com/office/drawing/2014/main" id="{2558610E-F548-ADEA-FA38-E50EE001EF67}"/>
                  </a:ext>
                </a:extLst>
              </p:cNvPr>
              <p:cNvSpPr txBox="1"/>
              <p:nvPr/>
            </p:nvSpPr>
            <p:spPr>
              <a:xfrm>
                <a:off x="30510078" y="2683341"/>
                <a:ext cx="827171" cy="292388"/>
              </a:xfrm>
              <a:prstGeom prst="rect">
                <a:avLst/>
              </a:prstGeom>
              <a:noFill/>
            </p:spPr>
            <p:txBody>
              <a:bodyPr wrap="square" rtlCol="0">
                <a:spAutoFit/>
              </a:bodyPr>
              <a:lstStyle/>
              <a:p>
                <a:r>
                  <a:rPr lang="en-US" sz="1300" b="1" dirty="0">
                    <a:latin typeface="Avenir Next" panose="020B0503020202020204" pitchFamily="34" charset="0"/>
                  </a:rPr>
                  <a:t>Glucose</a:t>
                </a:r>
              </a:p>
            </p:txBody>
          </p:sp>
        </p:grpSp>
        <p:grpSp>
          <p:nvGrpSpPr>
            <p:cNvPr id="98" name="Group 97">
              <a:extLst>
                <a:ext uri="{FF2B5EF4-FFF2-40B4-BE49-F238E27FC236}">
                  <a16:creationId xmlns:a16="http://schemas.microsoft.com/office/drawing/2014/main" id="{2E39250A-5CC4-72CD-9394-6944D7A3A90F}"/>
                </a:ext>
              </a:extLst>
            </p:cNvPr>
            <p:cNvGrpSpPr/>
            <p:nvPr/>
          </p:nvGrpSpPr>
          <p:grpSpPr>
            <a:xfrm>
              <a:off x="-21017700" y="2582625"/>
              <a:ext cx="1040287" cy="720000"/>
              <a:chOff x="30563663" y="2469535"/>
              <a:chExt cx="1040287" cy="720000"/>
            </a:xfrm>
          </p:grpSpPr>
          <p:sp>
            <p:nvSpPr>
              <p:cNvPr id="113" name="Oval 112">
                <a:extLst>
                  <a:ext uri="{FF2B5EF4-FFF2-40B4-BE49-F238E27FC236}">
                    <a16:creationId xmlns:a16="http://schemas.microsoft.com/office/drawing/2014/main" id="{2001FA2C-AA04-1673-7528-3B5215AF82DF}"/>
                  </a:ext>
                </a:extLst>
              </p:cNvPr>
              <p:cNvSpPr/>
              <p:nvPr/>
            </p:nvSpPr>
            <p:spPr>
              <a:xfrm>
                <a:off x="30563663" y="24695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14" name="TextBox 113">
                <a:extLst>
                  <a:ext uri="{FF2B5EF4-FFF2-40B4-BE49-F238E27FC236}">
                    <a16:creationId xmlns:a16="http://schemas.microsoft.com/office/drawing/2014/main" id="{675D9F2E-69A6-03DB-3D56-05A023AC58E1}"/>
                  </a:ext>
                </a:extLst>
              </p:cNvPr>
              <p:cNvSpPr txBox="1"/>
              <p:nvPr/>
            </p:nvSpPr>
            <p:spPr>
              <a:xfrm>
                <a:off x="30630728" y="2619841"/>
                <a:ext cx="973222" cy="492443"/>
              </a:xfrm>
              <a:prstGeom prst="rect">
                <a:avLst/>
              </a:prstGeom>
              <a:noFill/>
            </p:spPr>
            <p:txBody>
              <a:bodyPr wrap="square" rtlCol="0">
                <a:spAutoFit/>
              </a:bodyPr>
              <a:lstStyle/>
              <a:p>
                <a:r>
                  <a:rPr lang="en-US" sz="1300" b="1" dirty="0">
                    <a:latin typeface="Avenir Next" panose="020B0503020202020204" pitchFamily="34" charset="0"/>
                  </a:rPr>
                  <a:t>Heart </a:t>
                </a:r>
              </a:p>
              <a:p>
                <a:r>
                  <a:rPr lang="en-US" sz="1300" dirty="0">
                    <a:latin typeface="Avenir Next" panose="020B0503020202020204" pitchFamily="34" charset="0"/>
                  </a:rPr>
                  <a:t>Rate</a:t>
                </a:r>
              </a:p>
            </p:txBody>
          </p:sp>
        </p:grpSp>
        <p:grpSp>
          <p:nvGrpSpPr>
            <p:cNvPr id="100" name="Group 99">
              <a:extLst>
                <a:ext uri="{FF2B5EF4-FFF2-40B4-BE49-F238E27FC236}">
                  <a16:creationId xmlns:a16="http://schemas.microsoft.com/office/drawing/2014/main" id="{AE925208-3C27-5429-65BD-1E91A11BF4B0}"/>
                </a:ext>
              </a:extLst>
            </p:cNvPr>
            <p:cNvGrpSpPr/>
            <p:nvPr/>
          </p:nvGrpSpPr>
          <p:grpSpPr>
            <a:xfrm>
              <a:off x="-4661531" y="2582625"/>
              <a:ext cx="734541" cy="720000"/>
              <a:chOff x="12759209" y="2545735"/>
              <a:chExt cx="734541" cy="720000"/>
            </a:xfrm>
          </p:grpSpPr>
          <p:sp>
            <p:nvSpPr>
              <p:cNvPr id="105" name="Oval 104">
                <a:extLst>
                  <a:ext uri="{FF2B5EF4-FFF2-40B4-BE49-F238E27FC236}">
                    <a16:creationId xmlns:a16="http://schemas.microsoft.com/office/drawing/2014/main" id="{FDA8712B-9F23-88F3-4D97-CEC0BE5B649C}"/>
                  </a:ext>
                </a:extLst>
              </p:cNvPr>
              <p:cNvSpPr/>
              <p:nvPr/>
            </p:nvSpPr>
            <p:spPr>
              <a:xfrm>
                <a:off x="12759209" y="25457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06" name="TextBox 105">
                <a:extLst>
                  <a:ext uri="{FF2B5EF4-FFF2-40B4-BE49-F238E27FC236}">
                    <a16:creationId xmlns:a16="http://schemas.microsoft.com/office/drawing/2014/main" id="{AAFF1E84-B644-DA69-F601-31CE2D334533}"/>
                  </a:ext>
                </a:extLst>
              </p:cNvPr>
              <p:cNvSpPr txBox="1"/>
              <p:nvPr/>
            </p:nvSpPr>
            <p:spPr>
              <a:xfrm>
                <a:off x="12822602" y="2704233"/>
                <a:ext cx="671148" cy="292388"/>
              </a:xfrm>
              <a:prstGeom prst="rect">
                <a:avLst/>
              </a:prstGeom>
              <a:noFill/>
            </p:spPr>
            <p:txBody>
              <a:bodyPr wrap="square" rtlCol="0">
                <a:spAutoFit/>
              </a:bodyPr>
              <a:lstStyle/>
              <a:p>
                <a:r>
                  <a:rPr lang="en-US" sz="1300" b="1" dirty="0">
                    <a:latin typeface="Avenir Next" panose="020B0503020202020204" pitchFamily="34" charset="0"/>
                  </a:rPr>
                  <a:t>No. of</a:t>
                </a:r>
                <a:endParaRPr lang="en-US" sz="1300" dirty="0">
                  <a:latin typeface="Avenir Next" panose="020B0503020202020204" pitchFamily="34" charset="0"/>
                </a:endParaRPr>
              </a:p>
            </p:txBody>
          </p:sp>
          <p:sp>
            <p:nvSpPr>
              <p:cNvPr id="107" name="TextBox 106">
                <a:extLst>
                  <a:ext uri="{FF2B5EF4-FFF2-40B4-BE49-F238E27FC236}">
                    <a16:creationId xmlns:a16="http://schemas.microsoft.com/office/drawing/2014/main" id="{95D9FD83-C7E7-EFD0-40E5-3AB24D695AAE}"/>
                  </a:ext>
                </a:extLst>
              </p:cNvPr>
              <p:cNvSpPr txBox="1"/>
              <p:nvPr/>
            </p:nvSpPr>
            <p:spPr>
              <a:xfrm>
                <a:off x="12828951" y="2850283"/>
                <a:ext cx="635913" cy="292388"/>
              </a:xfrm>
              <a:prstGeom prst="rect">
                <a:avLst/>
              </a:prstGeom>
              <a:noFill/>
            </p:spPr>
            <p:txBody>
              <a:bodyPr wrap="square" rtlCol="0">
                <a:spAutoFit/>
              </a:bodyPr>
              <a:lstStyle/>
              <a:p>
                <a:r>
                  <a:rPr lang="en-US" sz="1300" dirty="0">
                    <a:latin typeface="Avenir Next" panose="020B0503020202020204" pitchFamily="34" charset="0"/>
                  </a:rPr>
                  <a:t>Cigs</a:t>
                </a:r>
              </a:p>
            </p:txBody>
          </p:sp>
        </p:grpSp>
        <p:grpSp>
          <p:nvGrpSpPr>
            <p:cNvPr id="167" name="Group 166">
              <a:extLst>
                <a:ext uri="{FF2B5EF4-FFF2-40B4-BE49-F238E27FC236}">
                  <a16:creationId xmlns:a16="http://schemas.microsoft.com/office/drawing/2014/main" id="{DA970D25-AA7E-9014-3976-FF9B48D80533}"/>
                </a:ext>
              </a:extLst>
            </p:cNvPr>
            <p:cNvGrpSpPr/>
            <p:nvPr/>
          </p:nvGrpSpPr>
          <p:grpSpPr>
            <a:xfrm>
              <a:off x="-15388283" y="2582625"/>
              <a:ext cx="803046" cy="720000"/>
              <a:chOff x="25387620" y="2459896"/>
              <a:chExt cx="803046" cy="720000"/>
            </a:xfrm>
          </p:grpSpPr>
          <p:sp>
            <p:nvSpPr>
              <p:cNvPr id="168" name="Oval 167">
                <a:extLst>
                  <a:ext uri="{FF2B5EF4-FFF2-40B4-BE49-F238E27FC236}">
                    <a16:creationId xmlns:a16="http://schemas.microsoft.com/office/drawing/2014/main" id="{D20E0C3A-19D7-E3AE-2820-EBDF62C59D0E}"/>
                  </a:ext>
                </a:extLst>
              </p:cNvPr>
              <p:cNvSpPr/>
              <p:nvPr/>
            </p:nvSpPr>
            <p:spPr>
              <a:xfrm>
                <a:off x="25387620" y="2459896"/>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69" name="TextBox 168">
                <a:extLst>
                  <a:ext uri="{FF2B5EF4-FFF2-40B4-BE49-F238E27FC236}">
                    <a16:creationId xmlns:a16="http://schemas.microsoft.com/office/drawing/2014/main" id="{DA5D4E5F-F8B5-FF2C-A4D4-EE7F25387E91}"/>
                  </a:ext>
                </a:extLst>
              </p:cNvPr>
              <p:cNvSpPr txBox="1"/>
              <p:nvPr/>
            </p:nvSpPr>
            <p:spPr>
              <a:xfrm>
                <a:off x="25502646" y="2656130"/>
                <a:ext cx="688020" cy="478144"/>
              </a:xfrm>
              <a:prstGeom prst="rect">
                <a:avLst/>
              </a:prstGeom>
              <a:noFill/>
            </p:spPr>
            <p:txBody>
              <a:bodyPr wrap="square" tIns="46800" rtlCol="0">
                <a:spAutoFit/>
              </a:bodyPr>
              <a:lstStyle/>
              <a:p>
                <a:r>
                  <a:rPr lang="en-US" sz="1300" b="1" dirty="0">
                    <a:latin typeface="Avenir Next" panose="020B0503020202020204" pitchFamily="34" charset="0"/>
                  </a:rPr>
                  <a:t>SYS </a:t>
                </a:r>
                <a:r>
                  <a:rPr lang="en-US" sz="1200" dirty="0">
                    <a:latin typeface="Avenir Next" panose="020B0503020202020204" pitchFamily="34" charset="0"/>
                  </a:rPr>
                  <a:t>BP</a:t>
                </a:r>
              </a:p>
            </p:txBody>
          </p:sp>
        </p:grpSp>
        <p:grpSp>
          <p:nvGrpSpPr>
            <p:cNvPr id="177" name="Group 176">
              <a:extLst>
                <a:ext uri="{FF2B5EF4-FFF2-40B4-BE49-F238E27FC236}">
                  <a16:creationId xmlns:a16="http://schemas.microsoft.com/office/drawing/2014/main" id="{2306DECF-D8E5-0B82-D6AE-DE59AECE21C9}"/>
                </a:ext>
              </a:extLst>
            </p:cNvPr>
            <p:cNvGrpSpPr/>
            <p:nvPr/>
          </p:nvGrpSpPr>
          <p:grpSpPr>
            <a:xfrm>
              <a:off x="9247203" y="2582625"/>
              <a:ext cx="827171" cy="720000"/>
              <a:chOff x="30510078" y="2469535"/>
              <a:chExt cx="827171" cy="720000"/>
            </a:xfrm>
          </p:grpSpPr>
          <p:sp>
            <p:nvSpPr>
              <p:cNvPr id="178" name="Oval 177">
                <a:extLst>
                  <a:ext uri="{FF2B5EF4-FFF2-40B4-BE49-F238E27FC236}">
                    <a16:creationId xmlns:a16="http://schemas.microsoft.com/office/drawing/2014/main" id="{161A65DB-2A8C-5A7C-3AA9-AEF480F6A28D}"/>
                  </a:ext>
                </a:extLst>
              </p:cNvPr>
              <p:cNvSpPr/>
              <p:nvPr/>
            </p:nvSpPr>
            <p:spPr>
              <a:xfrm>
                <a:off x="30563663" y="24695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79" name="TextBox 178">
                <a:extLst>
                  <a:ext uri="{FF2B5EF4-FFF2-40B4-BE49-F238E27FC236}">
                    <a16:creationId xmlns:a16="http://schemas.microsoft.com/office/drawing/2014/main" id="{AF1889E8-DB21-0D34-5286-C3FA45FB1712}"/>
                  </a:ext>
                </a:extLst>
              </p:cNvPr>
              <p:cNvSpPr txBox="1"/>
              <p:nvPr/>
            </p:nvSpPr>
            <p:spPr>
              <a:xfrm>
                <a:off x="30510078" y="2683341"/>
                <a:ext cx="827171" cy="292388"/>
              </a:xfrm>
              <a:prstGeom prst="rect">
                <a:avLst/>
              </a:prstGeom>
              <a:noFill/>
            </p:spPr>
            <p:txBody>
              <a:bodyPr wrap="square" rtlCol="0">
                <a:spAutoFit/>
              </a:bodyPr>
              <a:lstStyle/>
              <a:p>
                <a:r>
                  <a:rPr lang="en-US" sz="1300" b="1" dirty="0">
                    <a:latin typeface="Avenir Next" panose="020B0503020202020204" pitchFamily="34" charset="0"/>
                  </a:rPr>
                  <a:t>Glucose</a:t>
                </a:r>
              </a:p>
            </p:txBody>
          </p:sp>
        </p:grpSp>
        <p:grpSp>
          <p:nvGrpSpPr>
            <p:cNvPr id="180" name="Group 179">
              <a:extLst>
                <a:ext uri="{FF2B5EF4-FFF2-40B4-BE49-F238E27FC236}">
                  <a16:creationId xmlns:a16="http://schemas.microsoft.com/office/drawing/2014/main" id="{0385F152-18FD-6493-F5B8-F5AC11B47460}"/>
                </a:ext>
              </a:extLst>
            </p:cNvPr>
            <p:cNvGrpSpPr/>
            <p:nvPr/>
          </p:nvGrpSpPr>
          <p:grpSpPr>
            <a:xfrm>
              <a:off x="11070926" y="2582625"/>
              <a:ext cx="1040287" cy="720000"/>
              <a:chOff x="30563663" y="2469535"/>
              <a:chExt cx="1040287" cy="720000"/>
            </a:xfrm>
          </p:grpSpPr>
          <p:sp>
            <p:nvSpPr>
              <p:cNvPr id="181" name="Oval 180">
                <a:extLst>
                  <a:ext uri="{FF2B5EF4-FFF2-40B4-BE49-F238E27FC236}">
                    <a16:creationId xmlns:a16="http://schemas.microsoft.com/office/drawing/2014/main" id="{FEEBD6B5-99C7-CC11-C13D-E3C5F8B5DB88}"/>
                  </a:ext>
                </a:extLst>
              </p:cNvPr>
              <p:cNvSpPr/>
              <p:nvPr/>
            </p:nvSpPr>
            <p:spPr>
              <a:xfrm>
                <a:off x="30563663" y="24695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82" name="TextBox 181">
                <a:extLst>
                  <a:ext uri="{FF2B5EF4-FFF2-40B4-BE49-F238E27FC236}">
                    <a16:creationId xmlns:a16="http://schemas.microsoft.com/office/drawing/2014/main" id="{2C523CD7-0547-2C7A-4DE8-57DB985F60DF}"/>
                  </a:ext>
                </a:extLst>
              </p:cNvPr>
              <p:cNvSpPr txBox="1"/>
              <p:nvPr/>
            </p:nvSpPr>
            <p:spPr>
              <a:xfrm>
                <a:off x="30630728" y="2619841"/>
                <a:ext cx="973222" cy="492443"/>
              </a:xfrm>
              <a:prstGeom prst="rect">
                <a:avLst/>
              </a:prstGeom>
              <a:noFill/>
            </p:spPr>
            <p:txBody>
              <a:bodyPr wrap="square" rtlCol="0">
                <a:spAutoFit/>
              </a:bodyPr>
              <a:lstStyle/>
              <a:p>
                <a:r>
                  <a:rPr lang="en-US" sz="1300" b="1" dirty="0">
                    <a:latin typeface="Avenir Next" panose="020B0503020202020204" pitchFamily="34" charset="0"/>
                  </a:rPr>
                  <a:t>Heart </a:t>
                </a:r>
              </a:p>
              <a:p>
                <a:r>
                  <a:rPr lang="en-US" sz="1300" dirty="0">
                    <a:latin typeface="Avenir Next" panose="020B0503020202020204" pitchFamily="34" charset="0"/>
                  </a:rPr>
                  <a:t>Rate</a:t>
                </a:r>
              </a:p>
            </p:txBody>
          </p:sp>
        </p:grpSp>
        <p:grpSp>
          <p:nvGrpSpPr>
            <p:cNvPr id="183" name="Group 182">
              <a:extLst>
                <a:ext uri="{FF2B5EF4-FFF2-40B4-BE49-F238E27FC236}">
                  <a16:creationId xmlns:a16="http://schemas.microsoft.com/office/drawing/2014/main" id="{1CAA457A-8535-E5A8-BD43-C5FDB700B07C}"/>
                </a:ext>
              </a:extLst>
            </p:cNvPr>
            <p:cNvGrpSpPr/>
            <p:nvPr/>
          </p:nvGrpSpPr>
          <p:grpSpPr>
            <a:xfrm>
              <a:off x="14824311" y="2582625"/>
              <a:ext cx="879474" cy="720000"/>
              <a:chOff x="25375513" y="2459896"/>
              <a:chExt cx="879474" cy="720000"/>
            </a:xfrm>
          </p:grpSpPr>
          <p:sp>
            <p:nvSpPr>
              <p:cNvPr id="184" name="Oval 183">
                <a:extLst>
                  <a:ext uri="{FF2B5EF4-FFF2-40B4-BE49-F238E27FC236}">
                    <a16:creationId xmlns:a16="http://schemas.microsoft.com/office/drawing/2014/main" id="{B45C954B-F39C-A460-1A26-F8C9E05E07D7}"/>
                  </a:ext>
                </a:extLst>
              </p:cNvPr>
              <p:cNvSpPr/>
              <p:nvPr/>
            </p:nvSpPr>
            <p:spPr>
              <a:xfrm>
                <a:off x="25375513" y="2459896"/>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85" name="TextBox 184">
                <a:extLst>
                  <a:ext uri="{FF2B5EF4-FFF2-40B4-BE49-F238E27FC236}">
                    <a16:creationId xmlns:a16="http://schemas.microsoft.com/office/drawing/2014/main" id="{8C8E5C91-DC2A-B208-B372-E489C175BC6F}"/>
                  </a:ext>
                </a:extLst>
              </p:cNvPr>
              <p:cNvSpPr txBox="1"/>
              <p:nvPr/>
            </p:nvSpPr>
            <p:spPr>
              <a:xfrm>
                <a:off x="25454009" y="2643372"/>
                <a:ext cx="800978" cy="478144"/>
              </a:xfrm>
              <a:prstGeom prst="rect">
                <a:avLst/>
              </a:prstGeom>
              <a:noFill/>
            </p:spPr>
            <p:txBody>
              <a:bodyPr wrap="square" tIns="46800" rtlCol="0">
                <a:spAutoFit/>
              </a:bodyPr>
              <a:lstStyle/>
              <a:p>
                <a:r>
                  <a:rPr lang="en-US" sz="1300" b="1" dirty="0">
                    <a:latin typeface="Avenir Next" panose="020B0503020202020204" pitchFamily="34" charset="0"/>
                  </a:rPr>
                  <a:t>DIAS </a:t>
                </a:r>
                <a:r>
                  <a:rPr lang="en-US" sz="1200" dirty="0">
                    <a:latin typeface="Avenir Next" panose="020B0503020202020204" pitchFamily="34" charset="0"/>
                  </a:rPr>
                  <a:t>BP</a:t>
                </a:r>
              </a:p>
            </p:txBody>
          </p:sp>
        </p:grpSp>
        <p:grpSp>
          <p:nvGrpSpPr>
            <p:cNvPr id="186" name="Group 185">
              <a:extLst>
                <a:ext uri="{FF2B5EF4-FFF2-40B4-BE49-F238E27FC236}">
                  <a16:creationId xmlns:a16="http://schemas.microsoft.com/office/drawing/2014/main" id="{A2D54C79-89C3-FDBE-0EFE-1389A33082A9}"/>
                </a:ext>
              </a:extLst>
            </p:cNvPr>
            <p:cNvGrpSpPr/>
            <p:nvPr/>
          </p:nvGrpSpPr>
          <p:grpSpPr>
            <a:xfrm>
              <a:off x="13107765" y="2582625"/>
              <a:ext cx="720000" cy="720000"/>
              <a:chOff x="27150973" y="2497996"/>
              <a:chExt cx="720000" cy="720000"/>
            </a:xfrm>
          </p:grpSpPr>
          <p:sp>
            <p:nvSpPr>
              <p:cNvPr id="187" name="Oval 186">
                <a:extLst>
                  <a:ext uri="{FF2B5EF4-FFF2-40B4-BE49-F238E27FC236}">
                    <a16:creationId xmlns:a16="http://schemas.microsoft.com/office/drawing/2014/main" id="{D18BBB57-AB50-D380-D172-5C8A5511AE3F}"/>
                  </a:ext>
                </a:extLst>
              </p:cNvPr>
              <p:cNvSpPr/>
              <p:nvPr/>
            </p:nvSpPr>
            <p:spPr>
              <a:xfrm>
                <a:off x="27150973" y="2497996"/>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88" name="TextBox 187">
                <a:extLst>
                  <a:ext uri="{FF2B5EF4-FFF2-40B4-BE49-F238E27FC236}">
                    <a16:creationId xmlns:a16="http://schemas.microsoft.com/office/drawing/2014/main" id="{02D1A592-AC75-5A61-967A-E907684EA973}"/>
                  </a:ext>
                </a:extLst>
              </p:cNvPr>
              <p:cNvSpPr txBox="1"/>
              <p:nvPr/>
            </p:nvSpPr>
            <p:spPr>
              <a:xfrm>
                <a:off x="27271579" y="2711802"/>
                <a:ext cx="580124" cy="292388"/>
              </a:xfrm>
              <a:prstGeom prst="rect">
                <a:avLst/>
              </a:prstGeom>
              <a:noFill/>
            </p:spPr>
            <p:txBody>
              <a:bodyPr wrap="square" rtlCol="0">
                <a:spAutoFit/>
              </a:bodyPr>
              <a:lstStyle/>
              <a:p>
                <a:r>
                  <a:rPr lang="en-US" sz="1300" b="1" dirty="0">
                    <a:latin typeface="Avenir Next" panose="020B0503020202020204" pitchFamily="34" charset="0"/>
                  </a:rPr>
                  <a:t>BMI</a:t>
                </a:r>
              </a:p>
            </p:txBody>
          </p:sp>
        </p:grpSp>
        <p:grpSp>
          <p:nvGrpSpPr>
            <p:cNvPr id="212" name="Group 211">
              <a:extLst>
                <a:ext uri="{FF2B5EF4-FFF2-40B4-BE49-F238E27FC236}">
                  <a16:creationId xmlns:a16="http://schemas.microsoft.com/office/drawing/2014/main" id="{6420164C-A30C-4289-3B51-7A9FC1A30D1D}"/>
                </a:ext>
              </a:extLst>
            </p:cNvPr>
            <p:cNvGrpSpPr/>
            <p:nvPr/>
          </p:nvGrpSpPr>
          <p:grpSpPr>
            <a:xfrm>
              <a:off x="7355779" y="2582625"/>
              <a:ext cx="894872" cy="720000"/>
              <a:chOff x="1912177" y="2828308"/>
              <a:chExt cx="894872" cy="720000"/>
            </a:xfrm>
          </p:grpSpPr>
          <p:sp>
            <p:nvSpPr>
              <p:cNvPr id="216" name="Oval 215">
                <a:extLst>
                  <a:ext uri="{FF2B5EF4-FFF2-40B4-BE49-F238E27FC236}">
                    <a16:creationId xmlns:a16="http://schemas.microsoft.com/office/drawing/2014/main" id="{960B9170-FE11-477C-7177-88951C2E40E7}"/>
                  </a:ext>
                </a:extLst>
              </p:cNvPr>
              <p:cNvSpPr/>
              <p:nvPr/>
            </p:nvSpPr>
            <p:spPr>
              <a:xfrm>
                <a:off x="1939811" y="2828308"/>
                <a:ext cx="720000" cy="720000"/>
              </a:xfrm>
              <a:prstGeom prst="ellipse">
                <a:avLst/>
              </a:prstGeom>
              <a:solidFill>
                <a:schemeClr val="tx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217" name="TextBox 216">
                <a:extLst>
                  <a:ext uri="{FF2B5EF4-FFF2-40B4-BE49-F238E27FC236}">
                    <a16:creationId xmlns:a16="http://schemas.microsoft.com/office/drawing/2014/main" id="{20D347F3-AF28-B682-7BEC-60C469EF8EF5}"/>
                  </a:ext>
                </a:extLst>
              </p:cNvPr>
              <p:cNvSpPr txBox="1"/>
              <p:nvPr/>
            </p:nvSpPr>
            <p:spPr>
              <a:xfrm>
                <a:off x="1912177" y="3003642"/>
                <a:ext cx="894872" cy="369332"/>
              </a:xfrm>
              <a:prstGeom prst="rect">
                <a:avLst/>
              </a:prstGeom>
              <a:noFill/>
            </p:spPr>
            <p:txBody>
              <a:bodyPr wrap="square" rtlCol="0">
                <a:spAutoFit/>
              </a:bodyPr>
              <a:lstStyle/>
              <a:p>
                <a:r>
                  <a:rPr lang="en-US" dirty="0">
                    <a:solidFill>
                      <a:schemeClr val="bg1"/>
                    </a:solidFill>
                    <a:latin typeface="Avenir Next" panose="020B0503020202020204" pitchFamily="34" charset="0"/>
                  </a:rPr>
                  <a:t>Origin</a:t>
                </a:r>
              </a:p>
            </p:txBody>
          </p:sp>
        </p:grpSp>
        <p:grpSp>
          <p:nvGrpSpPr>
            <p:cNvPr id="213" name="Group 212">
              <a:extLst>
                <a:ext uri="{FF2B5EF4-FFF2-40B4-BE49-F238E27FC236}">
                  <a16:creationId xmlns:a16="http://schemas.microsoft.com/office/drawing/2014/main" id="{32ABFC74-F26F-D7B1-02AA-F70599A83AC5}"/>
                </a:ext>
              </a:extLst>
            </p:cNvPr>
            <p:cNvGrpSpPr/>
            <p:nvPr/>
          </p:nvGrpSpPr>
          <p:grpSpPr>
            <a:xfrm>
              <a:off x="5639227" y="2582625"/>
              <a:ext cx="720000" cy="720000"/>
              <a:chOff x="7531659" y="2479723"/>
              <a:chExt cx="720000" cy="720000"/>
            </a:xfrm>
          </p:grpSpPr>
          <p:sp>
            <p:nvSpPr>
              <p:cNvPr id="214" name="Oval 213">
                <a:extLst>
                  <a:ext uri="{FF2B5EF4-FFF2-40B4-BE49-F238E27FC236}">
                    <a16:creationId xmlns:a16="http://schemas.microsoft.com/office/drawing/2014/main" id="{8A526B2E-C2E1-C3AA-DC8A-65861A4A3A82}"/>
                  </a:ext>
                </a:extLst>
              </p:cNvPr>
              <p:cNvSpPr/>
              <p:nvPr/>
            </p:nvSpPr>
            <p:spPr>
              <a:xfrm>
                <a:off x="7531659" y="2479723"/>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215" name="TextBox 214">
                <a:extLst>
                  <a:ext uri="{FF2B5EF4-FFF2-40B4-BE49-F238E27FC236}">
                    <a16:creationId xmlns:a16="http://schemas.microsoft.com/office/drawing/2014/main" id="{61CE31B0-FBE3-F046-35ED-499EA44C8FEB}"/>
                  </a:ext>
                </a:extLst>
              </p:cNvPr>
              <p:cNvSpPr txBox="1"/>
              <p:nvPr/>
            </p:nvSpPr>
            <p:spPr>
              <a:xfrm>
                <a:off x="7650377" y="2681183"/>
                <a:ext cx="500846" cy="369332"/>
              </a:xfrm>
              <a:prstGeom prst="rect">
                <a:avLst/>
              </a:prstGeom>
              <a:noFill/>
            </p:spPr>
            <p:txBody>
              <a:bodyPr wrap="square" rtlCol="0">
                <a:spAutoFit/>
              </a:bodyPr>
              <a:lstStyle/>
              <a:p>
                <a:r>
                  <a:rPr lang="en-US" dirty="0">
                    <a:latin typeface="Avenir Next" panose="020B0503020202020204" pitchFamily="34" charset="0"/>
                  </a:rPr>
                  <a:t>No</a:t>
                </a:r>
              </a:p>
            </p:txBody>
          </p:sp>
        </p:grpSp>
        <p:grpSp>
          <p:nvGrpSpPr>
            <p:cNvPr id="221" name="Group 220">
              <a:extLst>
                <a:ext uri="{FF2B5EF4-FFF2-40B4-BE49-F238E27FC236}">
                  <a16:creationId xmlns:a16="http://schemas.microsoft.com/office/drawing/2014/main" id="{F0CB29C0-13A8-7BD1-B869-9D4D62DFAA22}"/>
                </a:ext>
              </a:extLst>
            </p:cNvPr>
            <p:cNvGrpSpPr/>
            <p:nvPr/>
          </p:nvGrpSpPr>
          <p:grpSpPr>
            <a:xfrm>
              <a:off x="3906556" y="2608416"/>
              <a:ext cx="763918" cy="720000"/>
              <a:chOff x="7531659" y="2479723"/>
              <a:chExt cx="763918" cy="720000"/>
            </a:xfrm>
          </p:grpSpPr>
          <p:sp>
            <p:nvSpPr>
              <p:cNvPr id="222" name="Oval 221">
                <a:extLst>
                  <a:ext uri="{FF2B5EF4-FFF2-40B4-BE49-F238E27FC236}">
                    <a16:creationId xmlns:a16="http://schemas.microsoft.com/office/drawing/2014/main" id="{9B477829-7EB2-64DD-A28D-AE223F6ACAA6}"/>
                  </a:ext>
                </a:extLst>
              </p:cNvPr>
              <p:cNvSpPr/>
              <p:nvPr/>
            </p:nvSpPr>
            <p:spPr>
              <a:xfrm>
                <a:off x="7531659" y="2479723"/>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223" name="TextBox 222">
                <a:extLst>
                  <a:ext uri="{FF2B5EF4-FFF2-40B4-BE49-F238E27FC236}">
                    <a16:creationId xmlns:a16="http://schemas.microsoft.com/office/drawing/2014/main" id="{AA917814-D6A2-3245-1024-6ACE5F374769}"/>
                  </a:ext>
                </a:extLst>
              </p:cNvPr>
              <p:cNvSpPr txBox="1"/>
              <p:nvPr/>
            </p:nvSpPr>
            <p:spPr>
              <a:xfrm>
                <a:off x="7580039" y="2695251"/>
                <a:ext cx="715538" cy="353943"/>
              </a:xfrm>
              <a:prstGeom prst="rect">
                <a:avLst/>
              </a:prstGeom>
              <a:noFill/>
            </p:spPr>
            <p:txBody>
              <a:bodyPr wrap="square" rtlCol="0">
                <a:spAutoFit/>
              </a:bodyPr>
              <a:lstStyle/>
              <a:p>
                <a:r>
                  <a:rPr lang="en-US" sz="1700" b="1" dirty="0">
                    <a:latin typeface="Avenir Next" panose="020B0503020202020204" pitchFamily="34" charset="0"/>
                  </a:rPr>
                  <a:t>CVD</a:t>
                </a:r>
              </a:p>
            </p:txBody>
          </p:sp>
        </p:grpSp>
      </p:grpSp>
      <p:sp>
        <p:nvSpPr>
          <p:cNvPr id="2" name="Rounded Rectangle 1">
            <a:extLst>
              <a:ext uri="{FF2B5EF4-FFF2-40B4-BE49-F238E27FC236}">
                <a16:creationId xmlns:a16="http://schemas.microsoft.com/office/drawing/2014/main" id="{B3BC6629-9D2D-6551-A790-2F9B811C689B}"/>
              </a:ext>
            </a:extLst>
          </p:cNvPr>
          <p:cNvSpPr/>
          <p:nvPr/>
        </p:nvSpPr>
        <p:spPr>
          <a:xfrm>
            <a:off x="0" y="3770415"/>
            <a:ext cx="4227615" cy="3087585"/>
          </a:xfrm>
          <a:prstGeom prst="roundRect">
            <a:avLst>
              <a:gd name="adj" fmla="val 0"/>
            </a:avLst>
          </a:prstGeom>
          <a:solidFill>
            <a:schemeClr val="bg1">
              <a:alpha val="8998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ounded Rectangle 2">
            <a:extLst>
              <a:ext uri="{FF2B5EF4-FFF2-40B4-BE49-F238E27FC236}">
                <a16:creationId xmlns:a16="http://schemas.microsoft.com/office/drawing/2014/main" id="{C319DF36-98B3-4231-F66A-BB3862D473D7}"/>
              </a:ext>
            </a:extLst>
          </p:cNvPr>
          <p:cNvSpPr/>
          <p:nvPr/>
        </p:nvSpPr>
        <p:spPr>
          <a:xfrm>
            <a:off x="7964385" y="3770415"/>
            <a:ext cx="4227615" cy="3087585"/>
          </a:xfrm>
          <a:prstGeom prst="roundRect">
            <a:avLst>
              <a:gd name="adj" fmla="val 0"/>
            </a:avLst>
          </a:prstGeom>
          <a:solidFill>
            <a:schemeClr val="bg1">
              <a:alpha val="8998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C5AF2612-3196-5336-0C20-125AFA664546}"/>
              </a:ext>
            </a:extLst>
          </p:cNvPr>
          <p:cNvSpPr/>
          <p:nvPr/>
        </p:nvSpPr>
        <p:spPr>
          <a:xfrm>
            <a:off x="5623418" y="2478857"/>
            <a:ext cx="900000" cy="900000"/>
          </a:xfrm>
          <a:prstGeom prst="ellipse">
            <a:avLst/>
          </a:prstGeom>
          <a:noFill/>
          <a:ln w="76200">
            <a:solidFill>
              <a:srgbClr val="DE574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a:extLst>
              <a:ext uri="{FF2B5EF4-FFF2-40B4-BE49-F238E27FC236}">
                <a16:creationId xmlns:a16="http://schemas.microsoft.com/office/drawing/2014/main" id="{FEACB820-64E2-E65F-674C-90F567C08416}"/>
              </a:ext>
            </a:extLst>
          </p:cNvPr>
          <p:cNvGrpSpPr/>
          <p:nvPr/>
        </p:nvGrpSpPr>
        <p:grpSpPr>
          <a:xfrm>
            <a:off x="9288965" y="-301083"/>
            <a:ext cx="2430966" cy="1107863"/>
            <a:chOff x="9288965" y="-312234"/>
            <a:chExt cx="2430966" cy="1107863"/>
          </a:xfrm>
          <a:solidFill>
            <a:srgbClr val="DE5746"/>
          </a:solidFill>
        </p:grpSpPr>
        <p:sp>
          <p:nvSpPr>
            <p:cNvPr id="12" name="Rounded Rectangle 11">
              <a:extLst>
                <a:ext uri="{FF2B5EF4-FFF2-40B4-BE49-F238E27FC236}">
                  <a16:creationId xmlns:a16="http://schemas.microsoft.com/office/drawing/2014/main" id="{DB4AB06E-2FB8-95EF-4418-6DFB70B41DE1}"/>
                </a:ext>
              </a:extLst>
            </p:cNvPr>
            <p:cNvSpPr/>
            <p:nvPr/>
          </p:nvSpPr>
          <p:spPr>
            <a:xfrm>
              <a:off x="9288965" y="-312234"/>
              <a:ext cx="2430966" cy="1107863"/>
            </a:xfrm>
            <a:prstGeom prst="roundRect">
              <a:avLst>
                <a:gd name="adj" fmla="val 8731"/>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6640FE2E-3EC5-E609-CEBB-E420C1C6ED6F}"/>
                </a:ext>
              </a:extLst>
            </p:cNvPr>
            <p:cNvSpPr txBox="1"/>
            <p:nvPr/>
          </p:nvSpPr>
          <p:spPr>
            <a:xfrm>
              <a:off x="9400125" y="97272"/>
              <a:ext cx="2220686" cy="646331"/>
            </a:xfrm>
            <a:prstGeom prst="rect">
              <a:avLst/>
            </a:prstGeom>
            <a:grpFill/>
          </p:spPr>
          <p:txBody>
            <a:bodyPr wrap="square" rtlCol="0">
              <a:spAutoFit/>
            </a:bodyPr>
            <a:lstStyle/>
            <a:p>
              <a:r>
                <a:rPr lang="en-US" b="1" dirty="0">
                  <a:solidFill>
                    <a:schemeClr val="bg1"/>
                  </a:solidFill>
                  <a:latin typeface="Avenir Next" panose="020B0503020202020204" pitchFamily="34" charset="0"/>
                </a:rPr>
                <a:t>Medical </a:t>
              </a:r>
              <a:endParaRPr lang="en-US" dirty="0">
                <a:solidFill>
                  <a:schemeClr val="bg1"/>
                </a:solidFill>
                <a:latin typeface="Avenir Next" panose="020B0503020202020204" pitchFamily="34" charset="0"/>
              </a:endParaRPr>
            </a:p>
            <a:p>
              <a:r>
                <a:rPr lang="en-US" dirty="0">
                  <a:solidFill>
                    <a:schemeClr val="bg1"/>
                  </a:solidFill>
                  <a:latin typeface="Avenir Next" panose="020B0503020202020204" pitchFamily="34" charset="0"/>
                </a:rPr>
                <a:t>History</a:t>
              </a:r>
            </a:p>
          </p:txBody>
        </p:sp>
      </p:grpSp>
    </p:spTree>
    <p:extLst>
      <p:ext uri="{BB962C8B-B14F-4D97-AF65-F5344CB8AC3E}">
        <p14:creationId xmlns:p14="http://schemas.microsoft.com/office/powerpoint/2010/main" val="213644176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61" name="Straight Connector 60">
            <a:extLst>
              <a:ext uri="{FF2B5EF4-FFF2-40B4-BE49-F238E27FC236}">
                <a16:creationId xmlns:a16="http://schemas.microsoft.com/office/drawing/2014/main" id="{E68EA752-9ACF-FDA5-AD71-A83F791F49C9}"/>
              </a:ext>
            </a:extLst>
          </p:cNvPr>
          <p:cNvCxnSpPr>
            <a:cxnSpLocks/>
          </p:cNvCxnSpPr>
          <p:nvPr/>
        </p:nvCxnSpPr>
        <p:spPr>
          <a:xfrm flipH="1">
            <a:off x="6095971" y="3346935"/>
            <a:ext cx="58" cy="805500"/>
          </a:xfrm>
          <a:prstGeom prst="line">
            <a:avLst/>
          </a:prstGeom>
          <a:ln w="25400">
            <a:solidFill>
              <a:schemeClr val="tx1">
                <a:lumMod val="65000"/>
                <a:lumOff val="35000"/>
              </a:schemeClr>
            </a:solidFill>
          </a:ln>
        </p:spPr>
        <p:style>
          <a:lnRef idx="2">
            <a:schemeClr val="accent1"/>
          </a:lnRef>
          <a:fillRef idx="0">
            <a:schemeClr val="accent1"/>
          </a:fillRef>
          <a:effectRef idx="1">
            <a:schemeClr val="accent1"/>
          </a:effectRef>
          <a:fontRef idx="minor">
            <a:schemeClr val="tx1"/>
          </a:fontRef>
        </p:style>
      </p:cxnSp>
      <p:grpSp>
        <p:nvGrpSpPr>
          <p:cNvPr id="230" name="Group 229">
            <a:extLst>
              <a:ext uri="{FF2B5EF4-FFF2-40B4-BE49-F238E27FC236}">
                <a16:creationId xmlns:a16="http://schemas.microsoft.com/office/drawing/2014/main" id="{DBDE48A5-5F3F-43DF-21AF-9895DB9706BD}"/>
              </a:ext>
            </a:extLst>
          </p:cNvPr>
          <p:cNvGrpSpPr/>
          <p:nvPr/>
        </p:nvGrpSpPr>
        <p:grpSpPr>
          <a:xfrm>
            <a:off x="-42687085" y="4190297"/>
            <a:ext cx="73748343" cy="1955238"/>
            <a:chOff x="726151" y="4065605"/>
            <a:chExt cx="73748343" cy="1955238"/>
          </a:xfrm>
        </p:grpSpPr>
        <p:grpSp>
          <p:nvGrpSpPr>
            <p:cNvPr id="204" name="Group 203">
              <a:extLst>
                <a:ext uri="{FF2B5EF4-FFF2-40B4-BE49-F238E27FC236}">
                  <a16:creationId xmlns:a16="http://schemas.microsoft.com/office/drawing/2014/main" id="{0626AE25-DE86-E212-7608-5D44FB9C1F0E}"/>
                </a:ext>
              </a:extLst>
            </p:cNvPr>
            <p:cNvGrpSpPr/>
            <p:nvPr/>
          </p:nvGrpSpPr>
          <p:grpSpPr>
            <a:xfrm>
              <a:off x="726151" y="4065605"/>
              <a:ext cx="3132175" cy="1955238"/>
              <a:chOff x="373025" y="4127718"/>
              <a:chExt cx="3132175" cy="1955238"/>
            </a:xfrm>
          </p:grpSpPr>
          <p:sp>
            <p:nvSpPr>
              <p:cNvPr id="244" name="TextBox 243">
                <a:extLst>
                  <a:ext uri="{FF2B5EF4-FFF2-40B4-BE49-F238E27FC236}">
                    <a16:creationId xmlns:a16="http://schemas.microsoft.com/office/drawing/2014/main" id="{0A3A12E3-48E8-62D7-043E-F5BD22F71ED7}"/>
                  </a:ext>
                </a:extLst>
              </p:cNvPr>
              <p:cNvSpPr txBox="1"/>
              <p:nvPr/>
            </p:nvSpPr>
            <p:spPr>
              <a:xfrm>
                <a:off x="373025" y="4420963"/>
                <a:ext cx="3132175" cy="1661993"/>
              </a:xfrm>
              <a:prstGeom prst="rect">
                <a:avLst/>
              </a:prstGeom>
              <a:noFill/>
            </p:spPr>
            <p:txBody>
              <a:bodyPr wrap="square" rtlCol="0">
                <a:spAutoFit/>
              </a:bodyPr>
              <a:lstStyle/>
              <a:p>
                <a:pPr algn="ctr"/>
                <a:r>
                  <a:rPr lang="en-US" sz="1700" dirty="0">
                    <a:solidFill>
                      <a:schemeClr val="tx1">
                        <a:lumMod val="65000"/>
                        <a:lumOff val="35000"/>
                      </a:schemeClr>
                    </a:solidFill>
                    <a:latin typeface="Avenir Next" panose="020B0503020202020204" pitchFamily="34" charset="0"/>
                  </a:rPr>
                  <a:t>In the Dataset, there are in total 3,657  data points available </a:t>
                </a:r>
                <a:r>
                  <a:rPr lang="en-IN" sz="1700" b="0" i="0" u="none" strike="noStrike" dirty="0">
                    <a:solidFill>
                      <a:schemeClr val="tx1">
                        <a:lumMod val="65000"/>
                        <a:lumOff val="35000"/>
                      </a:schemeClr>
                    </a:solidFill>
                    <a:effectLst/>
                    <a:latin typeface="Avenir Next" panose="020B0503020202020204" pitchFamily="34" charset="0"/>
                  </a:rPr>
                  <a:t>encompassing various demographic, behavioural, and medical risk factors. </a:t>
                </a:r>
                <a:endParaRPr lang="en-US" sz="1700" dirty="0">
                  <a:solidFill>
                    <a:schemeClr val="tx1">
                      <a:lumMod val="65000"/>
                      <a:lumOff val="35000"/>
                    </a:schemeClr>
                  </a:solidFill>
                  <a:latin typeface="Avenir Next" panose="020B0503020202020204" pitchFamily="34" charset="0"/>
                </a:endParaRPr>
              </a:p>
            </p:txBody>
          </p:sp>
          <p:sp>
            <p:nvSpPr>
              <p:cNvPr id="245" name="TextBox 244">
                <a:extLst>
                  <a:ext uri="{FF2B5EF4-FFF2-40B4-BE49-F238E27FC236}">
                    <a16:creationId xmlns:a16="http://schemas.microsoft.com/office/drawing/2014/main" id="{D215743E-D79C-878E-A32E-630453A869E9}"/>
                  </a:ext>
                </a:extLst>
              </p:cNvPr>
              <p:cNvSpPr txBox="1"/>
              <p:nvPr/>
            </p:nvSpPr>
            <p:spPr>
              <a:xfrm>
                <a:off x="849246" y="4127718"/>
                <a:ext cx="2424500" cy="400110"/>
              </a:xfrm>
              <a:prstGeom prst="rect">
                <a:avLst/>
              </a:prstGeom>
              <a:noFill/>
            </p:spPr>
            <p:txBody>
              <a:bodyPr wrap="square" rtlCol="0">
                <a:spAutoFit/>
              </a:bodyPr>
              <a:lstStyle/>
              <a:p>
                <a:r>
                  <a:rPr lang="en-US" sz="2000" b="1" dirty="0">
                    <a:latin typeface="Avenir Next" panose="020B0503020202020204" pitchFamily="34" charset="0"/>
                  </a:rPr>
                  <a:t>No of Datapoints</a:t>
                </a:r>
              </a:p>
            </p:txBody>
          </p:sp>
        </p:grpSp>
        <p:grpSp>
          <p:nvGrpSpPr>
            <p:cNvPr id="203" name="Group 202">
              <a:extLst>
                <a:ext uri="{FF2B5EF4-FFF2-40B4-BE49-F238E27FC236}">
                  <a16:creationId xmlns:a16="http://schemas.microsoft.com/office/drawing/2014/main" id="{49229A37-13D3-DA7F-50E3-4F0C870A3206}"/>
                </a:ext>
              </a:extLst>
            </p:cNvPr>
            <p:cNvGrpSpPr/>
            <p:nvPr/>
          </p:nvGrpSpPr>
          <p:grpSpPr>
            <a:xfrm>
              <a:off x="4671872" y="4065605"/>
              <a:ext cx="3132175" cy="1451068"/>
              <a:chOff x="4529913" y="4127718"/>
              <a:chExt cx="3132175" cy="1451068"/>
            </a:xfrm>
          </p:grpSpPr>
          <p:sp>
            <p:nvSpPr>
              <p:cNvPr id="253" name="TextBox 252">
                <a:extLst>
                  <a:ext uri="{FF2B5EF4-FFF2-40B4-BE49-F238E27FC236}">
                    <a16:creationId xmlns:a16="http://schemas.microsoft.com/office/drawing/2014/main" id="{F4D38451-15EE-27A8-C47F-9D0D6D287F0C}"/>
                  </a:ext>
                </a:extLst>
              </p:cNvPr>
              <p:cNvSpPr txBox="1"/>
              <p:nvPr/>
            </p:nvSpPr>
            <p:spPr>
              <a:xfrm>
                <a:off x="4529913" y="4440013"/>
                <a:ext cx="3132175" cy="1138773"/>
              </a:xfrm>
              <a:prstGeom prst="rect">
                <a:avLst/>
              </a:prstGeom>
              <a:noFill/>
            </p:spPr>
            <p:txBody>
              <a:bodyPr wrap="square" rtlCol="0">
                <a:spAutoFit/>
              </a:bodyPr>
              <a:lstStyle/>
              <a:p>
                <a:r>
                  <a:rPr lang="en-US" sz="1700" dirty="0">
                    <a:solidFill>
                      <a:schemeClr val="tx1">
                        <a:lumMod val="65000"/>
                        <a:lumOff val="35000"/>
                      </a:schemeClr>
                    </a:solidFill>
                    <a:latin typeface="Avenir Next" panose="020B0503020202020204" pitchFamily="34" charset="0"/>
                  </a:rPr>
                  <a:t>This Cardiovascular Disease Dataset Dataset Was collected from the UCI Machine Learning Library </a:t>
                </a:r>
              </a:p>
            </p:txBody>
          </p:sp>
          <p:sp>
            <p:nvSpPr>
              <p:cNvPr id="254" name="TextBox 253">
                <a:extLst>
                  <a:ext uri="{FF2B5EF4-FFF2-40B4-BE49-F238E27FC236}">
                    <a16:creationId xmlns:a16="http://schemas.microsoft.com/office/drawing/2014/main" id="{246BAA6E-1207-1739-C76E-CFA3E77C0F8B}"/>
                  </a:ext>
                </a:extLst>
              </p:cNvPr>
              <p:cNvSpPr txBox="1"/>
              <p:nvPr/>
            </p:nvSpPr>
            <p:spPr>
              <a:xfrm>
                <a:off x="4529913" y="4127718"/>
                <a:ext cx="2898998" cy="400110"/>
              </a:xfrm>
              <a:prstGeom prst="rect">
                <a:avLst/>
              </a:prstGeom>
              <a:noFill/>
            </p:spPr>
            <p:txBody>
              <a:bodyPr wrap="square" rtlCol="0">
                <a:spAutoFit/>
              </a:bodyPr>
              <a:lstStyle/>
              <a:p>
                <a:r>
                  <a:rPr lang="en-US" sz="2000" b="1" dirty="0">
                    <a:latin typeface="Avenir Next" panose="020B0503020202020204" pitchFamily="34" charset="0"/>
                  </a:rPr>
                  <a:t>Origin Of the Dataset</a:t>
                </a:r>
              </a:p>
            </p:txBody>
          </p:sp>
        </p:grpSp>
        <p:grpSp>
          <p:nvGrpSpPr>
            <p:cNvPr id="77" name="Group 76">
              <a:extLst>
                <a:ext uri="{FF2B5EF4-FFF2-40B4-BE49-F238E27FC236}">
                  <a16:creationId xmlns:a16="http://schemas.microsoft.com/office/drawing/2014/main" id="{FB6FA891-9134-6E15-3AB7-018CE178F507}"/>
                </a:ext>
              </a:extLst>
            </p:cNvPr>
            <p:cNvGrpSpPr/>
            <p:nvPr/>
          </p:nvGrpSpPr>
          <p:grpSpPr>
            <a:xfrm>
              <a:off x="16266642" y="4065605"/>
              <a:ext cx="3132175" cy="946898"/>
              <a:chOff x="4559893" y="4187216"/>
              <a:chExt cx="3132175" cy="946898"/>
            </a:xfrm>
          </p:grpSpPr>
          <p:sp>
            <p:nvSpPr>
              <p:cNvPr id="62" name="TextBox 61">
                <a:extLst>
                  <a:ext uri="{FF2B5EF4-FFF2-40B4-BE49-F238E27FC236}">
                    <a16:creationId xmlns:a16="http://schemas.microsoft.com/office/drawing/2014/main" id="{DA07F8DC-C202-353E-0FF9-729945C69592}"/>
                  </a:ext>
                </a:extLst>
              </p:cNvPr>
              <p:cNvSpPr txBox="1"/>
              <p:nvPr/>
            </p:nvSpPr>
            <p:spPr>
              <a:xfrm>
                <a:off x="4559893" y="4518561"/>
                <a:ext cx="3132175" cy="615553"/>
              </a:xfrm>
              <a:prstGeom prst="rect">
                <a:avLst/>
              </a:prstGeom>
              <a:noFill/>
            </p:spPr>
            <p:txBody>
              <a:bodyPr wrap="square" rtlCol="0">
                <a:spAutoFit/>
              </a:bodyPr>
              <a:lstStyle/>
              <a:p>
                <a:pPr algn="ctr"/>
                <a:r>
                  <a:rPr lang="en-IN" sz="1700" b="0" i="0" u="none" strike="noStrike" dirty="0">
                    <a:solidFill>
                      <a:srgbClr val="595959"/>
                    </a:solidFill>
                    <a:effectLst/>
                    <a:latin typeface="Avenir Next" panose="020B0503020202020204" pitchFamily="34" charset="0"/>
                  </a:rPr>
                  <a:t>Categorical ( Nominal )</a:t>
                </a:r>
              </a:p>
              <a:p>
                <a:pPr algn="ctr"/>
                <a:r>
                  <a:rPr lang="en-IN" sz="1700" b="0" i="0" u="none" strike="noStrike" dirty="0">
                    <a:solidFill>
                      <a:srgbClr val="595959"/>
                    </a:solidFill>
                    <a:effectLst/>
                    <a:latin typeface="Avenir Next" panose="020B0503020202020204" pitchFamily="34" charset="0"/>
                  </a:rPr>
                  <a:t>0 = Female , 1 = male</a:t>
                </a:r>
                <a:endParaRPr lang="en-US" sz="1700" dirty="0">
                  <a:solidFill>
                    <a:srgbClr val="595959"/>
                  </a:solidFill>
                  <a:latin typeface="Avenir Next" panose="020B0503020202020204" pitchFamily="34" charset="0"/>
                </a:endParaRPr>
              </a:p>
            </p:txBody>
          </p:sp>
          <p:sp>
            <p:nvSpPr>
              <p:cNvPr id="76" name="TextBox 75">
                <a:extLst>
                  <a:ext uri="{FF2B5EF4-FFF2-40B4-BE49-F238E27FC236}">
                    <a16:creationId xmlns:a16="http://schemas.microsoft.com/office/drawing/2014/main" id="{35E7D9E6-7DB6-25A6-56CC-0C82655240D7}"/>
                  </a:ext>
                </a:extLst>
              </p:cNvPr>
              <p:cNvSpPr txBox="1"/>
              <p:nvPr/>
            </p:nvSpPr>
            <p:spPr>
              <a:xfrm>
                <a:off x="5763318" y="4187216"/>
                <a:ext cx="725324" cy="400110"/>
              </a:xfrm>
              <a:prstGeom prst="rect">
                <a:avLst/>
              </a:prstGeom>
              <a:noFill/>
            </p:spPr>
            <p:txBody>
              <a:bodyPr wrap="square" rtlCol="0">
                <a:spAutoFit/>
              </a:bodyPr>
              <a:lstStyle/>
              <a:p>
                <a:r>
                  <a:rPr lang="en-US" sz="2000" b="1" dirty="0">
                    <a:latin typeface="Avenir Next" panose="020B0503020202020204" pitchFamily="34" charset="0"/>
                  </a:rPr>
                  <a:t>Sex</a:t>
                </a:r>
              </a:p>
            </p:txBody>
          </p:sp>
        </p:grpSp>
        <p:grpSp>
          <p:nvGrpSpPr>
            <p:cNvPr id="247" name="Group 246">
              <a:extLst>
                <a:ext uri="{FF2B5EF4-FFF2-40B4-BE49-F238E27FC236}">
                  <a16:creationId xmlns:a16="http://schemas.microsoft.com/office/drawing/2014/main" id="{9641C33F-467D-45DB-82F5-7F897E31989B}"/>
                </a:ext>
              </a:extLst>
            </p:cNvPr>
            <p:cNvGrpSpPr/>
            <p:nvPr/>
          </p:nvGrpSpPr>
          <p:grpSpPr>
            <a:xfrm>
              <a:off x="8617593" y="4065605"/>
              <a:ext cx="3132175" cy="1955238"/>
              <a:chOff x="4559893" y="4225316"/>
              <a:chExt cx="3132175" cy="1955238"/>
            </a:xfrm>
          </p:grpSpPr>
          <p:sp>
            <p:nvSpPr>
              <p:cNvPr id="248" name="TextBox 247">
                <a:extLst>
                  <a:ext uri="{FF2B5EF4-FFF2-40B4-BE49-F238E27FC236}">
                    <a16:creationId xmlns:a16="http://schemas.microsoft.com/office/drawing/2014/main" id="{493216AB-1C78-7DE6-4551-7D17EF975ED4}"/>
                  </a:ext>
                </a:extLst>
              </p:cNvPr>
              <p:cNvSpPr txBox="1"/>
              <p:nvPr/>
            </p:nvSpPr>
            <p:spPr>
              <a:xfrm>
                <a:off x="4559893" y="4518561"/>
                <a:ext cx="3132175" cy="1661993"/>
              </a:xfrm>
              <a:prstGeom prst="rect">
                <a:avLst/>
              </a:prstGeom>
              <a:noFill/>
            </p:spPr>
            <p:txBody>
              <a:bodyPr wrap="square" rtlCol="0">
                <a:spAutoFit/>
              </a:bodyPr>
              <a:lstStyle/>
              <a:p>
                <a:pPr algn="ctr"/>
                <a:r>
                  <a:rPr lang="en-US" sz="1700" dirty="0">
                    <a:solidFill>
                      <a:srgbClr val="595959"/>
                    </a:solidFill>
                    <a:latin typeface="Avenir Next" panose="020B0503020202020204" pitchFamily="34" charset="0"/>
                  </a:rPr>
                  <a:t>In the Dataset, there are in total 3,657  data points available </a:t>
                </a:r>
                <a:r>
                  <a:rPr lang="en-IN" sz="1700" b="0" i="0" u="none" strike="noStrike" dirty="0">
                    <a:solidFill>
                      <a:srgbClr val="595959"/>
                    </a:solidFill>
                    <a:effectLst/>
                    <a:latin typeface="Avenir Next" panose="020B0503020202020204" pitchFamily="34" charset="0"/>
                  </a:rPr>
                  <a:t>encompassing various demographic, behavioural, and medical risk factors. </a:t>
                </a:r>
                <a:endParaRPr lang="en-US" sz="1700" dirty="0">
                  <a:solidFill>
                    <a:srgbClr val="595959"/>
                  </a:solidFill>
                  <a:latin typeface="Avenir Next" panose="020B0503020202020204" pitchFamily="34" charset="0"/>
                </a:endParaRPr>
              </a:p>
            </p:txBody>
          </p:sp>
          <p:sp>
            <p:nvSpPr>
              <p:cNvPr id="249" name="TextBox 248">
                <a:extLst>
                  <a:ext uri="{FF2B5EF4-FFF2-40B4-BE49-F238E27FC236}">
                    <a16:creationId xmlns:a16="http://schemas.microsoft.com/office/drawing/2014/main" id="{C727592D-80B8-0D4A-AEBD-367A27EDD6AB}"/>
                  </a:ext>
                </a:extLst>
              </p:cNvPr>
              <p:cNvSpPr txBox="1"/>
              <p:nvPr/>
            </p:nvSpPr>
            <p:spPr>
              <a:xfrm>
                <a:off x="4902793" y="4225316"/>
                <a:ext cx="2677858" cy="400110"/>
              </a:xfrm>
              <a:prstGeom prst="rect">
                <a:avLst/>
              </a:prstGeom>
              <a:noFill/>
            </p:spPr>
            <p:txBody>
              <a:bodyPr wrap="square" rtlCol="0">
                <a:spAutoFit/>
              </a:bodyPr>
              <a:lstStyle/>
              <a:p>
                <a:r>
                  <a:rPr lang="en-US" sz="2000" b="1" dirty="0">
                    <a:latin typeface="Avenir Next" panose="020B0503020202020204" pitchFamily="34" charset="0"/>
                  </a:rPr>
                  <a:t>No of Datapoints</a:t>
                </a:r>
              </a:p>
            </p:txBody>
          </p:sp>
        </p:grpSp>
        <p:grpSp>
          <p:nvGrpSpPr>
            <p:cNvPr id="267" name="Group 266">
              <a:extLst>
                <a:ext uri="{FF2B5EF4-FFF2-40B4-BE49-F238E27FC236}">
                  <a16:creationId xmlns:a16="http://schemas.microsoft.com/office/drawing/2014/main" id="{1064413D-579E-6A53-523B-80BD7255F90D}"/>
                </a:ext>
              </a:extLst>
            </p:cNvPr>
            <p:cNvGrpSpPr/>
            <p:nvPr/>
          </p:nvGrpSpPr>
          <p:grpSpPr>
            <a:xfrm>
              <a:off x="28103805" y="4065605"/>
              <a:ext cx="3132175" cy="886496"/>
              <a:chOff x="17802997" y="4046282"/>
              <a:chExt cx="3132175" cy="886496"/>
            </a:xfrm>
          </p:grpSpPr>
          <p:sp>
            <p:nvSpPr>
              <p:cNvPr id="258" name="TextBox 257">
                <a:extLst>
                  <a:ext uri="{FF2B5EF4-FFF2-40B4-BE49-F238E27FC236}">
                    <a16:creationId xmlns:a16="http://schemas.microsoft.com/office/drawing/2014/main" id="{84D888D2-5131-ED72-00AD-9E95FD5CE89E}"/>
                  </a:ext>
                </a:extLst>
              </p:cNvPr>
              <p:cNvSpPr txBox="1"/>
              <p:nvPr/>
            </p:nvSpPr>
            <p:spPr>
              <a:xfrm>
                <a:off x="17802997" y="4317225"/>
                <a:ext cx="3132175" cy="61555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0 = Don’t Smoke , 1 = Smoke</a:t>
                </a:r>
                <a:endParaRPr lang="en-IN" sz="1700" b="0" dirty="0">
                  <a:solidFill>
                    <a:srgbClr val="595959"/>
                  </a:solidFill>
                  <a:effectLst/>
                  <a:latin typeface="Avenir Next" panose="020B0503020202020204" pitchFamily="34" charset="0"/>
                </a:endParaRPr>
              </a:p>
            </p:txBody>
          </p:sp>
          <p:sp>
            <p:nvSpPr>
              <p:cNvPr id="259" name="TextBox 258">
                <a:extLst>
                  <a:ext uri="{FF2B5EF4-FFF2-40B4-BE49-F238E27FC236}">
                    <a16:creationId xmlns:a16="http://schemas.microsoft.com/office/drawing/2014/main" id="{F959056C-15C3-EB99-1504-F5BCFBE632AE}"/>
                  </a:ext>
                </a:extLst>
              </p:cNvPr>
              <p:cNvSpPr txBox="1"/>
              <p:nvPr/>
            </p:nvSpPr>
            <p:spPr>
              <a:xfrm>
                <a:off x="18345294" y="4046282"/>
                <a:ext cx="2003508" cy="369332"/>
              </a:xfrm>
              <a:prstGeom prst="rect">
                <a:avLst/>
              </a:prstGeom>
              <a:noFill/>
            </p:spPr>
            <p:txBody>
              <a:bodyPr wrap="square" rtlCol="0">
                <a:spAutoFit/>
              </a:bodyPr>
              <a:lstStyle/>
              <a:p>
                <a:r>
                  <a:rPr lang="en-IN" sz="1800" b="1" i="0" u="none" strike="noStrike" dirty="0">
                    <a:solidFill>
                      <a:srgbClr val="000000"/>
                    </a:solidFill>
                    <a:effectLst/>
                    <a:latin typeface="Avenir Next" panose="020B0503020202020204" pitchFamily="34" charset="0"/>
                  </a:rPr>
                  <a:t>Current Smoker</a:t>
                </a:r>
                <a:endParaRPr lang="en-US" sz="2000" b="1" dirty="0">
                  <a:latin typeface="Avenir Next" panose="020B0503020202020204" pitchFamily="34" charset="0"/>
                </a:endParaRPr>
              </a:p>
            </p:txBody>
          </p:sp>
        </p:grpSp>
        <p:grpSp>
          <p:nvGrpSpPr>
            <p:cNvPr id="266" name="Group 265">
              <a:extLst>
                <a:ext uri="{FF2B5EF4-FFF2-40B4-BE49-F238E27FC236}">
                  <a16:creationId xmlns:a16="http://schemas.microsoft.com/office/drawing/2014/main" id="{85716710-A6E7-2015-91B5-7E28BA729F5E}"/>
                </a:ext>
              </a:extLst>
            </p:cNvPr>
            <p:cNvGrpSpPr/>
            <p:nvPr/>
          </p:nvGrpSpPr>
          <p:grpSpPr>
            <a:xfrm>
              <a:off x="20212363" y="4065605"/>
              <a:ext cx="3132175" cy="908799"/>
              <a:chOff x="14645269" y="4322683"/>
              <a:chExt cx="3132175" cy="908799"/>
            </a:xfrm>
          </p:grpSpPr>
          <p:sp>
            <p:nvSpPr>
              <p:cNvPr id="264" name="TextBox 263">
                <a:extLst>
                  <a:ext uri="{FF2B5EF4-FFF2-40B4-BE49-F238E27FC236}">
                    <a16:creationId xmlns:a16="http://schemas.microsoft.com/office/drawing/2014/main" id="{C5962BC8-CF10-0D47-27BF-C53477ADBB55}"/>
                  </a:ext>
                </a:extLst>
              </p:cNvPr>
              <p:cNvSpPr txBox="1"/>
              <p:nvPr/>
            </p:nvSpPr>
            <p:spPr>
              <a:xfrm>
                <a:off x="14645269" y="4615929"/>
                <a:ext cx="3132175" cy="615553"/>
              </a:xfrm>
              <a:prstGeom prst="rect">
                <a:avLst/>
              </a:prstGeom>
              <a:noFill/>
            </p:spPr>
            <p:txBody>
              <a:bodyPr wrap="square" rtlCol="0">
                <a:spAutoFit/>
              </a:bodyPr>
              <a:lstStyle/>
              <a:p>
                <a:pPr algn="ctr"/>
                <a:r>
                  <a:rPr lang="en-IN" sz="1700" b="0" i="0" u="none" strike="noStrike" dirty="0">
                    <a:solidFill>
                      <a:srgbClr val="595959"/>
                    </a:solidFill>
                    <a:effectLst/>
                    <a:latin typeface="Avenir Next" panose="020B0503020202020204" pitchFamily="34" charset="0"/>
                  </a:rPr>
                  <a:t>Continuous </a:t>
                </a:r>
              </a:p>
              <a:p>
                <a:pPr algn="ctr"/>
                <a:r>
                  <a:rPr lang="en-IN" sz="1700" b="0" i="0" u="none" strike="noStrike" dirty="0">
                    <a:solidFill>
                      <a:srgbClr val="595959"/>
                    </a:solidFill>
                    <a:effectLst/>
                    <a:latin typeface="Avenir Next" panose="020B0503020202020204" pitchFamily="34" charset="0"/>
                  </a:rPr>
                  <a:t>Age in years</a:t>
                </a:r>
                <a:endParaRPr lang="en-US" sz="1700" dirty="0">
                  <a:solidFill>
                    <a:srgbClr val="595959"/>
                  </a:solidFill>
                  <a:latin typeface="Avenir Next" panose="020B0503020202020204" pitchFamily="34" charset="0"/>
                </a:endParaRPr>
              </a:p>
            </p:txBody>
          </p:sp>
          <p:sp>
            <p:nvSpPr>
              <p:cNvPr id="265" name="TextBox 264">
                <a:extLst>
                  <a:ext uri="{FF2B5EF4-FFF2-40B4-BE49-F238E27FC236}">
                    <a16:creationId xmlns:a16="http://schemas.microsoft.com/office/drawing/2014/main" id="{47CB2E70-612B-6C9E-7A6A-41DCF3BFB8B8}"/>
                  </a:ext>
                </a:extLst>
              </p:cNvPr>
              <p:cNvSpPr txBox="1"/>
              <p:nvPr/>
            </p:nvSpPr>
            <p:spPr>
              <a:xfrm>
                <a:off x="15875129" y="4322683"/>
                <a:ext cx="672455" cy="376571"/>
              </a:xfrm>
              <a:prstGeom prst="rect">
                <a:avLst/>
              </a:prstGeom>
              <a:noFill/>
            </p:spPr>
            <p:txBody>
              <a:bodyPr wrap="square" rtlCol="0">
                <a:spAutoFit/>
              </a:bodyPr>
              <a:lstStyle/>
              <a:p>
                <a:r>
                  <a:rPr lang="en-IN" sz="1800" b="1" i="0" u="none" strike="noStrike" dirty="0">
                    <a:solidFill>
                      <a:srgbClr val="000000"/>
                    </a:solidFill>
                    <a:effectLst/>
                    <a:latin typeface="Avenir Next" panose="020B0503020202020204" pitchFamily="34" charset="0"/>
                  </a:rPr>
                  <a:t>Age</a:t>
                </a:r>
                <a:endParaRPr lang="en-US" sz="2000" b="1" dirty="0">
                  <a:latin typeface="Avenir Next" panose="020B0503020202020204" pitchFamily="34" charset="0"/>
                </a:endParaRPr>
              </a:p>
            </p:txBody>
          </p:sp>
        </p:grpSp>
        <p:grpSp>
          <p:nvGrpSpPr>
            <p:cNvPr id="268" name="Group 267">
              <a:extLst>
                <a:ext uri="{FF2B5EF4-FFF2-40B4-BE49-F238E27FC236}">
                  <a16:creationId xmlns:a16="http://schemas.microsoft.com/office/drawing/2014/main" id="{6023462F-1745-B546-CF1D-CD8F23D320D6}"/>
                </a:ext>
              </a:extLst>
            </p:cNvPr>
            <p:cNvGrpSpPr/>
            <p:nvPr/>
          </p:nvGrpSpPr>
          <p:grpSpPr>
            <a:xfrm>
              <a:off x="24158084" y="4065605"/>
              <a:ext cx="3132175" cy="1932936"/>
              <a:chOff x="17802997" y="4046282"/>
              <a:chExt cx="3132175" cy="1932936"/>
            </a:xfrm>
          </p:grpSpPr>
          <p:sp>
            <p:nvSpPr>
              <p:cNvPr id="269" name="TextBox 268">
                <a:extLst>
                  <a:ext uri="{FF2B5EF4-FFF2-40B4-BE49-F238E27FC236}">
                    <a16:creationId xmlns:a16="http://schemas.microsoft.com/office/drawing/2014/main" id="{502E6C2F-EAFC-E05D-4126-D0591D21CB69}"/>
                  </a:ext>
                </a:extLst>
              </p:cNvPr>
              <p:cNvSpPr txBox="1"/>
              <p:nvPr/>
            </p:nvSpPr>
            <p:spPr>
              <a:xfrm>
                <a:off x="17802997" y="4317225"/>
                <a:ext cx="3132175" cy="166199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Denotes the Education Level of the individual.</a:t>
                </a:r>
                <a:endParaRPr lang="en-IN" sz="1700" b="0"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1 : Pre-College Level</a:t>
                </a:r>
                <a:endParaRPr lang="en-IN" sz="1700" b="0"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2 : Undergrad Level</a:t>
                </a:r>
                <a:endParaRPr lang="en-IN" sz="1700" b="0"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3 : Postgrad Level</a:t>
                </a:r>
                <a:endParaRPr lang="en-IN" sz="1700" b="0" dirty="0">
                  <a:solidFill>
                    <a:srgbClr val="595959"/>
                  </a:solidFill>
                  <a:effectLst/>
                  <a:latin typeface="Avenir Next" panose="020B0503020202020204" pitchFamily="34" charset="0"/>
                </a:endParaRPr>
              </a:p>
            </p:txBody>
          </p:sp>
          <p:sp>
            <p:nvSpPr>
              <p:cNvPr id="270" name="TextBox 269">
                <a:extLst>
                  <a:ext uri="{FF2B5EF4-FFF2-40B4-BE49-F238E27FC236}">
                    <a16:creationId xmlns:a16="http://schemas.microsoft.com/office/drawing/2014/main" id="{67B25760-B298-68A2-4DAE-9A5A92B12251}"/>
                  </a:ext>
                </a:extLst>
              </p:cNvPr>
              <p:cNvSpPr txBox="1"/>
              <p:nvPr/>
            </p:nvSpPr>
            <p:spPr>
              <a:xfrm>
                <a:off x="18749054" y="4046282"/>
                <a:ext cx="1322224" cy="369332"/>
              </a:xfrm>
              <a:prstGeom prst="rect">
                <a:avLst/>
              </a:prstGeom>
              <a:noFill/>
            </p:spPr>
            <p:txBody>
              <a:bodyPr wrap="square" rtlCol="0">
                <a:spAutoFit/>
              </a:bodyPr>
              <a:lstStyle/>
              <a:p>
                <a:r>
                  <a:rPr lang="en-IN" sz="1800" b="1" i="0" u="none" strike="noStrike" dirty="0">
                    <a:solidFill>
                      <a:srgbClr val="000000"/>
                    </a:solidFill>
                    <a:effectLst/>
                    <a:latin typeface="Avenir Next" panose="020B0503020202020204" pitchFamily="34" charset="0"/>
                  </a:rPr>
                  <a:t>Education</a:t>
                </a:r>
                <a:endParaRPr lang="en-US" sz="2000" b="1" dirty="0">
                  <a:latin typeface="Avenir Next" panose="020B0503020202020204" pitchFamily="34" charset="0"/>
                </a:endParaRPr>
              </a:p>
            </p:txBody>
          </p:sp>
        </p:grpSp>
        <p:grpSp>
          <p:nvGrpSpPr>
            <p:cNvPr id="9" name="Group 8">
              <a:extLst>
                <a:ext uri="{FF2B5EF4-FFF2-40B4-BE49-F238E27FC236}">
                  <a16:creationId xmlns:a16="http://schemas.microsoft.com/office/drawing/2014/main" id="{3400861D-7837-BEC5-77BF-AC43711E3400}"/>
                </a:ext>
              </a:extLst>
            </p:cNvPr>
            <p:cNvGrpSpPr/>
            <p:nvPr/>
          </p:nvGrpSpPr>
          <p:grpSpPr>
            <a:xfrm>
              <a:off x="32049526" y="4065605"/>
              <a:ext cx="3132175" cy="886496"/>
              <a:chOff x="17802997" y="4046282"/>
              <a:chExt cx="3132175" cy="886496"/>
            </a:xfrm>
          </p:grpSpPr>
          <p:sp>
            <p:nvSpPr>
              <p:cNvPr id="10" name="TextBox 9">
                <a:extLst>
                  <a:ext uri="{FF2B5EF4-FFF2-40B4-BE49-F238E27FC236}">
                    <a16:creationId xmlns:a16="http://schemas.microsoft.com/office/drawing/2014/main" id="{FEE4C723-5D36-15E6-EAA2-E57DA274F453}"/>
                  </a:ext>
                </a:extLst>
              </p:cNvPr>
              <p:cNvSpPr txBox="1"/>
              <p:nvPr/>
            </p:nvSpPr>
            <p:spPr>
              <a:xfrm>
                <a:off x="17802997" y="4317225"/>
                <a:ext cx="3132175" cy="61555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0 = Don’t Smoke , 1 = Smoke</a:t>
                </a:r>
                <a:endParaRPr lang="en-IN" sz="1700" b="0" dirty="0">
                  <a:solidFill>
                    <a:srgbClr val="595959"/>
                  </a:solidFill>
                  <a:effectLst/>
                  <a:latin typeface="Avenir Next" panose="020B0503020202020204" pitchFamily="34" charset="0"/>
                </a:endParaRPr>
              </a:p>
            </p:txBody>
          </p:sp>
          <p:sp>
            <p:nvSpPr>
              <p:cNvPr id="11" name="TextBox 10">
                <a:extLst>
                  <a:ext uri="{FF2B5EF4-FFF2-40B4-BE49-F238E27FC236}">
                    <a16:creationId xmlns:a16="http://schemas.microsoft.com/office/drawing/2014/main" id="{95546D22-2CC5-828B-F88E-DB2013A763DB}"/>
                  </a:ext>
                </a:extLst>
              </p:cNvPr>
              <p:cNvSpPr txBox="1"/>
              <p:nvPr/>
            </p:nvSpPr>
            <p:spPr>
              <a:xfrm>
                <a:off x="18345294" y="4046282"/>
                <a:ext cx="1861005" cy="369332"/>
              </a:xfrm>
              <a:prstGeom prst="rect">
                <a:avLst/>
              </a:prstGeom>
              <a:noFill/>
            </p:spPr>
            <p:txBody>
              <a:bodyPr wrap="square" rtlCol="0">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Cigs. Per Day</a:t>
                </a:r>
                <a:endParaRPr lang="en-IN" sz="2000" b="0" dirty="0">
                  <a:effectLst/>
                  <a:latin typeface="Avenir Next" panose="020B0503020202020204" pitchFamily="34" charset="0"/>
                </a:endParaRPr>
              </a:p>
            </p:txBody>
          </p:sp>
        </p:grpSp>
        <p:grpSp>
          <p:nvGrpSpPr>
            <p:cNvPr id="25" name="Group 24">
              <a:extLst>
                <a:ext uri="{FF2B5EF4-FFF2-40B4-BE49-F238E27FC236}">
                  <a16:creationId xmlns:a16="http://schemas.microsoft.com/office/drawing/2014/main" id="{52054147-DB9B-87B2-1FE9-48A4C412D589}"/>
                </a:ext>
              </a:extLst>
            </p:cNvPr>
            <p:cNvGrpSpPr/>
            <p:nvPr/>
          </p:nvGrpSpPr>
          <p:grpSpPr>
            <a:xfrm>
              <a:off x="39940968" y="4065605"/>
              <a:ext cx="3132175" cy="1682212"/>
              <a:chOff x="27482932" y="4067354"/>
              <a:chExt cx="3132175" cy="1682212"/>
            </a:xfrm>
          </p:grpSpPr>
          <p:sp>
            <p:nvSpPr>
              <p:cNvPr id="26" name="TextBox 25">
                <a:extLst>
                  <a:ext uri="{FF2B5EF4-FFF2-40B4-BE49-F238E27FC236}">
                    <a16:creationId xmlns:a16="http://schemas.microsoft.com/office/drawing/2014/main" id="{C3D71445-89AF-AFAD-C2E0-417A9B960148}"/>
                  </a:ext>
                </a:extLst>
              </p:cNvPr>
              <p:cNvSpPr txBox="1"/>
              <p:nvPr/>
            </p:nvSpPr>
            <p:spPr>
              <a:xfrm>
                <a:off x="27482932" y="4349183"/>
                <a:ext cx="3132175" cy="140038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Identifies whether the patient has previously experienced a stroke. [ 0 = Haven’t , 1 = Have experienced ] </a:t>
                </a:r>
                <a:endParaRPr lang="en-IN" sz="1700" b="0" dirty="0">
                  <a:solidFill>
                    <a:srgbClr val="595959"/>
                  </a:solidFill>
                  <a:effectLst/>
                  <a:latin typeface="Avenir Next" panose="020B0503020202020204" pitchFamily="34" charset="0"/>
                </a:endParaRPr>
              </a:p>
            </p:txBody>
          </p:sp>
          <p:sp>
            <p:nvSpPr>
              <p:cNvPr id="27" name="TextBox 26">
                <a:extLst>
                  <a:ext uri="{FF2B5EF4-FFF2-40B4-BE49-F238E27FC236}">
                    <a16:creationId xmlns:a16="http://schemas.microsoft.com/office/drawing/2014/main" id="{98F524EA-E17F-75A5-85E6-4612474C1FBC}"/>
                  </a:ext>
                </a:extLst>
              </p:cNvPr>
              <p:cNvSpPr txBox="1"/>
              <p:nvPr/>
            </p:nvSpPr>
            <p:spPr>
              <a:xfrm>
                <a:off x="28112579" y="4067354"/>
                <a:ext cx="2061475" cy="369332"/>
              </a:xfrm>
              <a:prstGeom prst="rect">
                <a:avLst/>
              </a:prstGeom>
              <a:noFill/>
            </p:spPr>
            <p:txBody>
              <a:bodyPr wrap="square" rtlCol="0">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Prevalent Stroke</a:t>
                </a:r>
                <a:endParaRPr lang="en-IN" sz="2000" b="0" dirty="0">
                  <a:effectLst/>
                  <a:latin typeface="Avenir Next" panose="020B0503020202020204" pitchFamily="34" charset="0"/>
                </a:endParaRPr>
              </a:p>
            </p:txBody>
          </p:sp>
        </p:grpSp>
        <p:grpSp>
          <p:nvGrpSpPr>
            <p:cNvPr id="30" name="Group 29">
              <a:extLst>
                <a:ext uri="{FF2B5EF4-FFF2-40B4-BE49-F238E27FC236}">
                  <a16:creationId xmlns:a16="http://schemas.microsoft.com/office/drawing/2014/main" id="{2D9F5869-6F87-95A0-D2E1-B2B81123C821}"/>
                </a:ext>
              </a:extLst>
            </p:cNvPr>
            <p:cNvGrpSpPr/>
            <p:nvPr/>
          </p:nvGrpSpPr>
          <p:grpSpPr>
            <a:xfrm>
              <a:off x="35995247" y="4065605"/>
              <a:ext cx="3132175" cy="1671326"/>
              <a:chOff x="27482932" y="4078240"/>
              <a:chExt cx="3132175" cy="1671326"/>
            </a:xfrm>
          </p:grpSpPr>
          <p:sp>
            <p:nvSpPr>
              <p:cNvPr id="31" name="TextBox 30">
                <a:extLst>
                  <a:ext uri="{FF2B5EF4-FFF2-40B4-BE49-F238E27FC236}">
                    <a16:creationId xmlns:a16="http://schemas.microsoft.com/office/drawing/2014/main" id="{3D0D745B-245C-A0C9-868F-47FFE5464752}"/>
                  </a:ext>
                </a:extLst>
              </p:cNvPr>
              <p:cNvSpPr txBox="1"/>
              <p:nvPr/>
            </p:nvSpPr>
            <p:spPr>
              <a:xfrm>
                <a:off x="27482932" y="4349183"/>
                <a:ext cx="3132175" cy="140038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Specifies if the individual was using medication for blood pressure management..[ 0 = Not Diabetic , 1 = Diabetic ]</a:t>
                </a:r>
                <a:endParaRPr lang="en-IN" sz="1700" b="0" dirty="0">
                  <a:solidFill>
                    <a:srgbClr val="595959"/>
                  </a:solidFill>
                  <a:effectLst/>
                  <a:latin typeface="Avenir Next" panose="020B0503020202020204" pitchFamily="34" charset="0"/>
                </a:endParaRPr>
              </a:p>
            </p:txBody>
          </p:sp>
          <p:sp>
            <p:nvSpPr>
              <p:cNvPr id="32" name="TextBox 31">
                <a:extLst>
                  <a:ext uri="{FF2B5EF4-FFF2-40B4-BE49-F238E27FC236}">
                    <a16:creationId xmlns:a16="http://schemas.microsoft.com/office/drawing/2014/main" id="{4E45775E-D577-7523-0BF4-BCF673BE27BC}"/>
                  </a:ext>
                </a:extLst>
              </p:cNvPr>
              <p:cNvSpPr txBox="1"/>
              <p:nvPr/>
            </p:nvSpPr>
            <p:spPr>
              <a:xfrm>
                <a:off x="28460922" y="4078240"/>
                <a:ext cx="1176194" cy="369332"/>
              </a:xfrm>
              <a:prstGeom prst="rect">
                <a:avLst/>
              </a:prstGeom>
              <a:noFill/>
            </p:spPr>
            <p:txBody>
              <a:bodyPr wrap="square" rtlCol="0">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BP Meds</a:t>
                </a:r>
                <a:endParaRPr lang="en-IN" sz="2000" b="0" dirty="0">
                  <a:effectLst/>
                  <a:latin typeface="Avenir Next" panose="020B0503020202020204" pitchFamily="34" charset="0"/>
                </a:endParaRPr>
              </a:p>
            </p:txBody>
          </p:sp>
        </p:grpSp>
        <p:grpSp>
          <p:nvGrpSpPr>
            <p:cNvPr id="33" name="Group 32">
              <a:extLst>
                <a:ext uri="{FF2B5EF4-FFF2-40B4-BE49-F238E27FC236}">
                  <a16:creationId xmlns:a16="http://schemas.microsoft.com/office/drawing/2014/main" id="{18614ADB-2FA9-BAE4-3189-E5954C185E6E}"/>
                </a:ext>
              </a:extLst>
            </p:cNvPr>
            <p:cNvGrpSpPr/>
            <p:nvPr/>
          </p:nvGrpSpPr>
          <p:grpSpPr>
            <a:xfrm>
              <a:off x="43886689" y="4065605"/>
              <a:ext cx="3255192" cy="1682212"/>
              <a:chOff x="27482932" y="4067354"/>
              <a:chExt cx="3255192" cy="1682212"/>
            </a:xfrm>
          </p:grpSpPr>
          <p:sp>
            <p:nvSpPr>
              <p:cNvPr id="34" name="TextBox 33">
                <a:extLst>
                  <a:ext uri="{FF2B5EF4-FFF2-40B4-BE49-F238E27FC236}">
                    <a16:creationId xmlns:a16="http://schemas.microsoft.com/office/drawing/2014/main" id="{061C251E-DB6F-561A-93F2-EB1AC517D20D}"/>
                  </a:ext>
                </a:extLst>
              </p:cNvPr>
              <p:cNvSpPr txBox="1"/>
              <p:nvPr/>
            </p:nvSpPr>
            <p:spPr>
              <a:xfrm>
                <a:off x="27482932" y="4349183"/>
                <a:ext cx="3132175" cy="1400383"/>
              </a:xfrm>
              <a:prstGeom prst="rect">
                <a:avLst/>
              </a:prstGeom>
              <a:noFill/>
            </p:spPr>
            <p:txBody>
              <a:bodyPr wrap="square" rtlCol="0">
                <a:spAutoFit/>
              </a:bodyPr>
              <a:lstStyle/>
              <a:p>
                <a:pPr algn="ct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Indicates whether the patient is hypertensive [ 0 =Patient isn’t Hypersensitive,1=Patient is Hypersensitive ]</a:t>
                </a:r>
                <a:endParaRPr lang="en-IN" sz="1700" b="0" dirty="0">
                  <a:solidFill>
                    <a:srgbClr val="595959"/>
                  </a:solidFill>
                  <a:effectLst/>
                  <a:latin typeface="Avenir Next" panose="020B0503020202020204" pitchFamily="34" charset="0"/>
                </a:endParaRPr>
              </a:p>
            </p:txBody>
          </p:sp>
          <p:sp>
            <p:nvSpPr>
              <p:cNvPr id="35" name="TextBox 34">
                <a:extLst>
                  <a:ext uri="{FF2B5EF4-FFF2-40B4-BE49-F238E27FC236}">
                    <a16:creationId xmlns:a16="http://schemas.microsoft.com/office/drawing/2014/main" id="{D9BAADAF-9734-1B47-B251-B45B66F0E2CE}"/>
                  </a:ext>
                </a:extLst>
              </p:cNvPr>
              <p:cNvSpPr txBox="1"/>
              <p:nvPr/>
            </p:nvSpPr>
            <p:spPr>
              <a:xfrm>
                <a:off x="27516821" y="4067354"/>
                <a:ext cx="3221303" cy="369332"/>
              </a:xfrm>
              <a:prstGeom prst="rect">
                <a:avLst/>
              </a:prstGeom>
              <a:noFill/>
            </p:spPr>
            <p:txBody>
              <a:bodyPr wrap="square" rtlCol="0">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Prevalent Hypersensitivity</a:t>
                </a:r>
                <a:endParaRPr lang="en-IN" sz="2000" b="0" dirty="0">
                  <a:effectLst/>
                  <a:latin typeface="Avenir Next" panose="020B0503020202020204" pitchFamily="34" charset="0"/>
                </a:endParaRPr>
              </a:p>
            </p:txBody>
          </p:sp>
        </p:grpSp>
        <p:grpSp>
          <p:nvGrpSpPr>
            <p:cNvPr id="36" name="Group 35">
              <a:extLst>
                <a:ext uri="{FF2B5EF4-FFF2-40B4-BE49-F238E27FC236}">
                  <a16:creationId xmlns:a16="http://schemas.microsoft.com/office/drawing/2014/main" id="{15A97AF3-3CDB-39D5-FAE4-1883DD2B32BF}"/>
                </a:ext>
              </a:extLst>
            </p:cNvPr>
            <p:cNvGrpSpPr/>
            <p:nvPr/>
          </p:nvGrpSpPr>
          <p:grpSpPr>
            <a:xfrm>
              <a:off x="47955427" y="4065605"/>
              <a:ext cx="3132175" cy="1682212"/>
              <a:chOff x="27482932" y="4067354"/>
              <a:chExt cx="3132175" cy="1682212"/>
            </a:xfrm>
          </p:grpSpPr>
          <p:sp>
            <p:nvSpPr>
              <p:cNvPr id="37" name="TextBox 36">
                <a:extLst>
                  <a:ext uri="{FF2B5EF4-FFF2-40B4-BE49-F238E27FC236}">
                    <a16:creationId xmlns:a16="http://schemas.microsoft.com/office/drawing/2014/main" id="{D7327F03-DD2A-29E9-5B41-55A7863582A8}"/>
                  </a:ext>
                </a:extLst>
              </p:cNvPr>
              <p:cNvSpPr txBox="1"/>
              <p:nvPr/>
            </p:nvSpPr>
            <p:spPr>
              <a:xfrm>
                <a:off x="27482932" y="4349183"/>
                <a:ext cx="3132175" cy="140038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Identifies whether the patient has diabetes. [0 = Patient isn’t Diabetes , 1 = Patient is Diabetic ]</a:t>
                </a:r>
                <a:endParaRPr lang="en-IN" sz="1700" b="0" dirty="0">
                  <a:solidFill>
                    <a:srgbClr val="595959"/>
                  </a:solidFill>
                  <a:effectLst/>
                  <a:latin typeface="Avenir Next" panose="020B0503020202020204" pitchFamily="34" charset="0"/>
                </a:endParaRPr>
              </a:p>
            </p:txBody>
          </p:sp>
          <p:sp>
            <p:nvSpPr>
              <p:cNvPr id="38" name="TextBox 37">
                <a:extLst>
                  <a:ext uri="{FF2B5EF4-FFF2-40B4-BE49-F238E27FC236}">
                    <a16:creationId xmlns:a16="http://schemas.microsoft.com/office/drawing/2014/main" id="{F9147EF8-4D02-3BDC-7026-59C37EEE29C1}"/>
                  </a:ext>
                </a:extLst>
              </p:cNvPr>
              <p:cNvSpPr txBox="1"/>
              <p:nvPr/>
            </p:nvSpPr>
            <p:spPr>
              <a:xfrm>
                <a:off x="28486645" y="4067354"/>
                <a:ext cx="1129274"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Diabetes</a:t>
                </a:r>
                <a:endParaRPr lang="en-IN" sz="1700" b="0" dirty="0">
                  <a:effectLst/>
                  <a:latin typeface="Avenir Next" panose="020B0503020202020204" pitchFamily="34" charset="0"/>
                </a:endParaRPr>
              </a:p>
            </p:txBody>
          </p:sp>
        </p:grpSp>
        <p:grpSp>
          <p:nvGrpSpPr>
            <p:cNvPr id="39" name="Group 38">
              <a:extLst>
                <a:ext uri="{FF2B5EF4-FFF2-40B4-BE49-F238E27FC236}">
                  <a16:creationId xmlns:a16="http://schemas.microsoft.com/office/drawing/2014/main" id="{7D9FCFE6-26F8-3B64-4F40-0F5236A4F58F}"/>
                </a:ext>
              </a:extLst>
            </p:cNvPr>
            <p:cNvGrpSpPr/>
            <p:nvPr/>
          </p:nvGrpSpPr>
          <p:grpSpPr>
            <a:xfrm>
              <a:off x="55846869" y="4065605"/>
              <a:ext cx="3132175" cy="1189769"/>
              <a:chOff x="27482932" y="4067355"/>
              <a:chExt cx="3132175" cy="1189769"/>
            </a:xfrm>
          </p:grpSpPr>
          <p:sp>
            <p:nvSpPr>
              <p:cNvPr id="44" name="TextBox 43">
                <a:extLst>
                  <a:ext uri="{FF2B5EF4-FFF2-40B4-BE49-F238E27FC236}">
                    <a16:creationId xmlns:a16="http://schemas.microsoft.com/office/drawing/2014/main" id="{FC121ACF-8CA9-729E-EB7B-B4B6F80177F5}"/>
                  </a:ext>
                </a:extLst>
              </p:cNvPr>
              <p:cNvSpPr txBox="1"/>
              <p:nvPr/>
            </p:nvSpPr>
            <p:spPr>
              <a:xfrm>
                <a:off x="27482932" y="4349183"/>
                <a:ext cx="3132175" cy="907941"/>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Represents the systolic blood pressure level.</a:t>
                </a:r>
                <a:endParaRPr lang="en-IN" sz="1700" b="0" dirty="0">
                  <a:solidFill>
                    <a:srgbClr val="595959"/>
                  </a:solidFill>
                  <a:effectLst/>
                  <a:latin typeface="Avenir Next" panose="020B0503020202020204" pitchFamily="34" charset="0"/>
                </a:endParaRPr>
              </a:p>
            </p:txBody>
          </p:sp>
          <p:sp>
            <p:nvSpPr>
              <p:cNvPr id="45" name="TextBox 44">
                <a:extLst>
                  <a:ext uri="{FF2B5EF4-FFF2-40B4-BE49-F238E27FC236}">
                    <a16:creationId xmlns:a16="http://schemas.microsoft.com/office/drawing/2014/main" id="{AEAA05CC-3E45-C51B-053A-D00E7610CD7F}"/>
                  </a:ext>
                </a:extLst>
              </p:cNvPr>
              <p:cNvSpPr txBox="1"/>
              <p:nvPr/>
            </p:nvSpPr>
            <p:spPr>
              <a:xfrm>
                <a:off x="28546280" y="4067355"/>
                <a:ext cx="1015423"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Sys BP</a:t>
                </a:r>
                <a:endParaRPr lang="en-IN" sz="1700" b="0" dirty="0">
                  <a:effectLst/>
                  <a:latin typeface="Avenir Next" panose="020B0503020202020204" pitchFamily="34" charset="0"/>
                </a:endParaRPr>
              </a:p>
            </p:txBody>
          </p:sp>
        </p:grpSp>
        <p:grpSp>
          <p:nvGrpSpPr>
            <p:cNvPr id="48" name="Group 47">
              <a:extLst>
                <a:ext uri="{FF2B5EF4-FFF2-40B4-BE49-F238E27FC236}">
                  <a16:creationId xmlns:a16="http://schemas.microsoft.com/office/drawing/2014/main" id="{BFA42269-DC0D-8DC0-51CF-847F77AB00CA}"/>
                </a:ext>
              </a:extLst>
            </p:cNvPr>
            <p:cNvGrpSpPr/>
            <p:nvPr/>
          </p:nvGrpSpPr>
          <p:grpSpPr>
            <a:xfrm>
              <a:off x="51901148" y="4065605"/>
              <a:ext cx="3132175" cy="1189770"/>
              <a:chOff x="27482932" y="4067354"/>
              <a:chExt cx="3132175" cy="1189770"/>
            </a:xfrm>
          </p:grpSpPr>
          <p:sp>
            <p:nvSpPr>
              <p:cNvPr id="50" name="TextBox 49">
                <a:extLst>
                  <a:ext uri="{FF2B5EF4-FFF2-40B4-BE49-F238E27FC236}">
                    <a16:creationId xmlns:a16="http://schemas.microsoft.com/office/drawing/2014/main" id="{D0A89E55-6519-F69D-8688-79FCA97E4DFF}"/>
                  </a:ext>
                </a:extLst>
              </p:cNvPr>
              <p:cNvSpPr txBox="1"/>
              <p:nvPr/>
            </p:nvSpPr>
            <p:spPr>
              <a:xfrm>
                <a:off x="27482932" y="4349183"/>
                <a:ext cx="3132175" cy="907941"/>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800" b="0" i="0" u="none" strike="noStrike" dirty="0">
                    <a:solidFill>
                      <a:srgbClr val="595959"/>
                    </a:solidFill>
                    <a:effectLst/>
                    <a:latin typeface="Avenir Next" panose="020B0503020202020204" pitchFamily="34" charset="0"/>
                  </a:rPr>
                  <a:t>Represents the total blood cholesterol level.</a:t>
                </a:r>
                <a:endParaRPr lang="en-IN" sz="1700" b="0" dirty="0">
                  <a:solidFill>
                    <a:srgbClr val="595959"/>
                  </a:solidFill>
                  <a:effectLst/>
                  <a:latin typeface="Avenir Next" panose="020B0503020202020204" pitchFamily="34" charset="0"/>
                </a:endParaRPr>
              </a:p>
            </p:txBody>
          </p:sp>
          <p:sp>
            <p:nvSpPr>
              <p:cNvPr id="51" name="TextBox 50">
                <a:extLst>
                  <a:ext uri="{FF2B5EF4-FFF2-40B4-BE49-F238E27FC236}">
                    <a16:creationId xmlns:a16="http://schemas.microsoft.com/office/drawing/2014/main" id="{228E587C-19DF-60CF-36BD-14534466FDBF}"/>
                  </a:ext>
                </a:extLst>
              </p:cNvPr>
              <p:cNvSpPr txBox="1"/>
              <p:nvPr/>
            </p:nvSpPr>
            <p:spPr>
              <a:xfrm>
                <a:off x="28029443" y="4067354"/>
                <a:ext cx="2043669"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Total Cholesterol</a:t>
                </a:r>
                <a:endParaRPr lang="en-IN" sz="1700" b="0" dirty="0">
                  <a:effectLst/>
                  <a:latin typeface="Avenir Next" panose="020B0503020202020204" pitchFamily="34" charset="0"/>
                </a:endParaRPr>
              </a:p>
            </p:txBody>
          </p:sp>
        </p:grpSp>
        <p:grpSp>
          <p:nvGrpSpPr>
            <p:cNvPr id="73" name="Group 72">
              <a:extLst>
                <a:ext uri="{FF2B5EF4-FFF2-40B4-BE49-F238E27FC236}">
                  <a16:creationId xmlns:a16="http://schemas.microsoft.com/office/drawing/2014/main" id="{3AD5F618-5DA3-F485-30FD-6E5207A3291D}"/>
                </a:ext>
              </a:extLst>
            </p:cNvPr>
            <p:cNvGrpSpPr/>
            <p:nvPr/>
          </p:nvGrpSpPr>
          <p:grpSpPr>
            <a:xfrm>
              <a:off x="59792590" y="4065605"/>
              <a:ext cx="3132175" cy="1189769"/>
              <a:chOff x="27482932" y="4067355"/>
              <a:chExt cx="3132175" cy="1189769"/>
            </a:xfrm>
          </p:grpSpPr>
          <p:sp>
            <p:nvSpPr>
              <p:cNvPr id="74" name="TextBox 73">
                <a:extLst>
                  <a:ext uri="{FF2B5EF4-FFF2-40B4-BE49-F238E27FC236}">
                    <a16:creationId xmlns:a16="http://schemas.microsoft.com/office/drawing/2014/main" id="{372B7C46-E338-1542-1D7E-39E08F202B11}"/>
                  </a:ext>
                </a:extLst>
              </p:cNvPr>
              <p:cNvSpPr txBox="1"/>
              <p:nvPr/>
            </p:nvSpPr>
            <p:spPr>
              <a:xfrm>
                <a:off x="27482932" y="4349183"/>
                <a:ext cx="3132175" cy="907941"/>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Represents the Diastolic blood pressure level</a:t>
                </a:r>
                <a:endParaRPr lang="en-IN" sz="1700" b="0" dirty="0">
                  <a:solidFill>
                    <a:srgbClr val="595959"/>
                  </a:solidFill>
                  <a:effectLst/>
                  <a:latin typeface="Avenir Next" panose="020B0503020202020204" pitchFamily="34" charset="0"/>
                </a:endParaRPr>
              </a:p>
            </p:txBody>
          </p:sp>
          <p:sp>
            <p:nvSpPr>
              <p:cNvPr id="75" name="TextBox 74">
                <a:extLst>
                  <a:ext uri="{FF2B5EF4-FFF2-40B4-BE49-F238E27FC236}">
                    <a16:creationId xmlns:a16="http://schemas.microsoft.com/office/drawing/2014/main" id="{37449A9B-764A-9E9B-6B13-62B5487060A2}"/>
                  </a:ext>
                </a:extLst>
              </p:cNvPr>
              <p:cNvSpPr txBox="1"/>
              <p:nvPr/>
            </p:nvSpPr>
            <p:spPr>
              <a:xfrm>
                <a:off x="28546280" y="4067355"/>
                <a:ext cx="1015423"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Dia BP</a:t>
                </a:r>
                <a:endParaRPr lang="en-IN" sz="1700" b="0" dirty="0">
                  <a:effectLst/>
                  <a:latin typeface="Avenir Next" panose="020B0503020202020204" pitchFamily="34" charset="0"/>
                </a:endParaRPr>
              </a:p>
            </p:txBody>
          </p:sp>
        </p:grpSp>
        <p:grpSp>
          <p:nvGrpSpPr>
            <p:cNvPr id="78" name="Group 77">
              <a:extLst>
                <a:ext uri="{FF2B5EF4-FFF2-40B4-BE49-F238E27FC236}">
                  <a16:creationId xmlns:a16="http://schemas.microsoft.com/office/drawing/2014/main" id="{AC46672C-2A89-8BE1-E89E-96234D0D8291}"/>
                </a:ext>
              </a:extLst>
            </p:cNvPr>
            <p:cNvGrpSpPr/>
            <p:nvPr/>
          </p:nvGrpSpPr>
          <p:grpSpPr>
            <a:xfrm>
              <a:off x="63738311" y="4065605"/>
              <a:ext cx="2844744" cy="1189769"/>
              <a:chOff x="27482933" y="4067355"/>
              <a:chExt cx="2844744" cy="1189769"/>
            </a:xfrm>
          </p:grpSpPr>
          <p:sp>
            <p:nvSpPr>
              <p:cNvPr id="79" name="TextBox 78">
                <a:extLst>
                  <a:ext uri="{FF2B5EF4-FFF2-40B4-BE49-F238E27FC236}">
                    <a16:creationId xmlns:a16="http://schemas.microsoft.com/office/drawing/2014/main" id="{BFBF6FC9-BA46-C82B-DDCB-EBDEFBE1A163}"/>
                  </a:ext>
                </a:extLst>
              </p:cNvPr>
              <p:cNvSpPr txBox="1"/>
              <p:nvPr/>
            </p:nvSpPr>
            <p:spPr>
              <a:xfrm>
                <a:off x="27482933" y="4349183"/>
                <a:ext cx="2844744" cy="907941"/>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Represents the individual’s Body Mass Index</a:t>
                </a:r>
                <a:endParaRPr lang="en-IN" sz="1700" b="0" dirty="0">
                  <a:solidFill>
                    <a:srgbClr val="595959"/>
                  </a:solidFill>
                  <a:effectLst/>
                  <a:latin typeface="Avenir Next" panose="020B0503020202020204" pitchFamily="34" charset="0"/>
                </a:endParaRPr>
              </a:p>
            </p:txBody>
          </p:sp>
          <p:sp>
            <p:nvSpPr>
              <p:cNvPr id="80" name="TextBox 79">
                <a:extLst>
                  <a:ext uri="{FF2B5EF4-FFF2-40B4-BE49-F238E27FC236}">
                    <a16:creationId xmlns:a16="http://schemas.microsoft.com/office/drawing/2014/main" id="{CC67D4FF-3DF6-1CC2-5FBA-B25FE6ADB04D}"/>
                  </a:ext>
                </a:extLst>
              </p:cNvPr>
              <p:cNvSpPr txBox="1"/>
              <p:nvPr/>
            </p:nvSpPr>
            <p:spPr>
              <a:xfrm>
                <a:off x="28546280" y="4067355"/>
                <a:ext cx="1015423" cy="369332"/>
              </a:xfrm>
              <a:prstGeom prst="rect">
                <a:avLst/>
              </a:prstGeom>
              <a:noFill/>
            </p:spPr>
            <p:txBody>
              <a:bodyPr wrap="square" rtlCol="0">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BMI</a:t>
                </a:r>
                <a:endParaRPr lang="en-IN" sz="1700" b="0" dirty="0">
                  <a:effectLst/>
                  <a:latin typeface="Avenir Next" panose="020B0503020202020204" pitchFamily="34" charset="0"/>
                </a:endParaRPr>
              </a:p>
            </p:txBody>
          </p:sp>
        </p:grpSp>
        <p:grpSp>
          <p:nvGrpSpPr>
            <p:cNvPr id="81" name="Group 80">
              <a:extLst>
                <a:ext uri="{FF2B5EF4-FFF2-40B4-BE49-F238E27FC236}">
                  <a16:creationId xmlns:a16="http://schemas.microsoft.com/office/drawing/2014/main" id="{8EE0BDD2-EF71-17D6-42E3-5D15001F4DA0}"/>
                </a:ext>
              </a:extLst>
            </p:cNvPr>
            <p:cNvGrpSpPr/>
            <p:nvPr/>
          </p:nvGrpSpPr>
          <p:grpSpPr>
            <a:xfrm>
              <a:off x="67396601" y="4065605"/>
              <a:ext cx="3132175" cy="1682211"/>
              <a:chOff x="27482932" y="4067355"/>
              <a:chExt cx="3132175" cy="1682211"/>
            </a:xfrm>
          </p:grpSpPr>
          <p:sp>
            <p:nvSpPr>
              <p:cNvPr id="82" name="TextBox 81">
                <a:extLst>
                  <a:ext uri="{FF2B5EF4-FFF2-40B4-BE49-F238E27FC236}">
                    <a16:creationId xmlns:a16="http://schemas.microsoft.com/office/drawing/2014/main" id="{928273A3-F463-E292-3CD8-D0EA4CF3A562}"/>
                  </a:ext>
                </a:extLst>
              </p:cNvPr>
              <p:cNvSpPr txBox="1"/>
              <p:nvPr/>
            </p:nvSpPr>
            <p:spPr>
              <a:xfrm>
                <a:off x="27482932" y="4349183"/>
                <a:ext cx="3132175" cy="1400383"/>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Represents the heart rate  treated as continuous due to the large number of possible values.</a:t>
                </a:r>
                <a:endParaRPr lang="en-IN" sz="1700" b="0" dirty="0">
                  <a:solidFill>
                    <a:srgbClr val="595959"/>
                  </a:solidFill>
                  <a:effectLst/>
                  <a:latin typeface="Avenir Next" panose="020B0503020202020204" pitchFamily="34" charset="0"/>
                </a:endParaRPr>
              </a:p>
            </p:txBody>
          </p:sp>
          <p:sp>
            <p:nvSpPr>
              <p:cNvPr id="83" name="TextBox 82">
                <a:extLst>
                  <a:ext uri="{FF2B5EF4-FFF2-40B4-BE49-F238E27FC236}">
                    <a16:creationId xmlns:a16="http://schemas.microsoft.com/office/drawing/2014/main" id="{F52C9F34-4370-7AA8-D789-73DCD39E5DB9}"/>
                  </a:ext>
                </a:extLst>
              </p:cNvPr>
              <p:cNvSpPr txBox="1"/>
              <p:nvPr/>
            </p:nvSpPr>
            <p:spPr>
              <a:xfrm>
                <a:off x="28424357" y="4067355"/>
                <a:ext cx="1385157"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595959"/>
                    </a:solidFill>
                    <a:effectLst/>
                    <a:latin typeface="Avenir Next" panose="020B0503020202020204" pitchFamily="34" charset="0"/>
                  </a:rPr>
                  <a:t>Heart Rate</a:t>
                </a:r>
                <a:endParaRPr lang="en-IN" sz="1700" b="0" dirty="0">
                  <a:solidFill>
                    <a:srgbClr val="595959"/>
                  </a:solidFill>
                  <a:effectLst/>
                  <a:latin typeface="Avenir Next" panose="020B0503020202020204" pitchFamily="34" charset="0"/>
                </a:endParaRPr>
              </a:p>
            </p:txBody>
          </p:sp>
        </p:grpSp>
        <p:grpSp>
          <p:nvGrpSpPr>
            <p:cNvPr id="84" name="Group 83">
              <a:extLst>
                <a:ext uri="{FF2B5EF4-FFF2-40B4-BE49-F238E27FC236}">
                  <a16:creationId xmlns:a16="http://schemas.microsoft.com/office/drawing/2014/main" id="{4C32973A-9B19-7CFF-69E2-5F3E719FB8DB}"/>
                </a:ext>
              </a:extLst>
            </p:cNvPr>
            <p:cNvGrpSpPr/>
            <p:nvPr/>
          </p:nvGrpSpPr>
          <p:grpSpPr>
            <a:xfrm>
              <a:off x="71342319" y="4065605"/>
              <a:ext cx="3132175" cy="1682211"/>
              <a:chOff x="27482932" y="4067355"/>
              <a:chExt cx="3132175" cy="1682211"/>
            </a:xfrm>
          </p:grpSpPr>
          <p:sp>
            <p:nvSpPr>
              <p:cNvPr id="85" name="TextBox 84">
                <a:extLst>
                  <a:ext uri="{FF2B5EF4-FFF2-40B4-BE49-F238E27FC236}">
                    <a16:creationId xmlns:a16="http://schemas.microsoft.com/office/drawing/2014/main" id="{3C5B63A6-328D-AAB8-0979-A04DD18DE79D}"/>
                  </a:ext>
                </a:extLst>
              </p:cNvPr>
              <p:cNvSpPr txBox="1"/>
              <p:nvPr/>
            </p:nvSpPr>
            <p:spPr>
              <a:xfrm>
                <a:off x="27482932" y="4349183"/>
                <a:ext cx="3132175" cy="1400383"/>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Represents the heart rate  treated as continuous due to the large number of possible values.</a:t>
                </a:r>
                <a:endParaRPr lang="en-IN" sz="1700" b="0" dirty="0">
                  <a:solidFill>
                    <a:srgbClr val="595959"/>
                  </a:solidFill>
                  <a:effectLst/>
                  <a:latin typeface="Avenir Next" panose="020B0503020202020204" pitchFamily="34" charset="0"/>
                </a:endParaRPr>
              </a:p>
            </p:txBody>
          </p:sp>
          <p:sp>
            <p:nvSpPr>
              <p:cNvPr id="86" name="TextBox 85">
                <a:extLst>
                  <a:ext uri="{FF2B5EF4-FFF2-40B4-BE49-F238E27FC236}">
                    <a16:creationId xmlns:a16="http://schemas.microsoft.com/office/drawing/2014/main" id="{9AEEF5EB-C41F-6669-3805-7A58D886951E}"/>
                  </a:ext>
                </a:extLst>
              </p:cNvPr>
              <p:cNvSpPr txBox="1"/>
              <p:nvPr/>
            </p:nvSpPr>
            <p:spPr>
              <a:xfrm>
                <a:off x="28502739" y="4067355"/>
                <a:ext cx="1058588"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Glucose</a:t>
                </a:r>
                <a:endParaRPr lang="en-IN" sz="1700" b="0" dirty="0">
                  <a:solidFill>
                    <a:srgbClr val="595959"/>
                  </a:solidFill>
                  <a:effectLst/>
                  <a:latin typeface="Avenir Next" panose="020B0503020202020204" pitchFamily="34" charset="0"/>
                </a:endParaRPr>
              </a:p>
            </p:txBody>
          </p:sp>
        </p:grpSp>
        <p:grpSp>
          <p:nvGrpSpPr>
            <p:cNvPr id="87" name="Group 86">
              <a:extLst>
                <a:ext uri="{FF2B5EF4-FFF2-40B4-BE49-F238E27FC236}">
                  <a16:creationId xmlns:a16="http://schemas.microsoft.com/office/drawing/2014/main" id="{26B2435A-E7AF-6677-6EBB-882B88617ECE}"/>
                </a:ext>
              </a:extLst>
            </p:cNvPr>
            <p:cNvGrpSpPr/>
            <p:nvPr/>
          </p:nvGrpSpPr>
          <p:grpSpPr>
            <a:xfrm>
              <a:off x="12563314" y="4065605"/>
              <a:ext cx="2889782" cy="1409716"/>
              <a:chOff x="27482933" y="4078240"/>
              <a:chExt cx="2889782" cy="1409716"/>
            </a:xfrm>
          </p:grpSpPr>
          <p:sp>
            <p:nvSpPr>
              <p:cNvPr id="88" name="TextBox 87">
                <a:extLst>
                  <a:ext uri="{FF2B5EF4-FFF2-40B4-BE49-F238E27FC236}">
                    <a16:creationId xmlns:a16="http://schemas.microsoft.com/office/drawing/2014/main" id="{6DB733A7-8685-6225-B771-FAABA4E482EF}"/>
                  </a:ext>
                </a:extLst>
              </p:cNvPr>
              <p:cNvSpPr txBox="1"/>
              <p:nvPr/>
            </p:nvSpPr>
            <p:spPr>
              <a:xfrm>
                <a:off x="27482933" y="4349183"/>
                <a:ext cx="2889782" cy="1138773"/>
              </a:xfrm>
              <a:prstGeom prst="rect">
                <a:avLst/>
              </a:prstGeom>
              <a:noFill/>
            </p:spPr>
            <p:txBody>
              <a:bodyPr wrap="square" rtlCol="0">
                <a:spAutoFit/>
              </a:bodyPr>
              <a:lstStyle/>
              <a:p>
                <a:pPr rtl="0">
                  <a:spcBef>
                    <a:spcPts val="0"/>
                  </a:spcBef>
                  <a:spcAft>
                    <a:spcPts val="0"/>
                  </a:spcAft>
                </a:pPr>
                <a:r>
                  <a:rPr lang="en-IN" sz="1700" b="0" i="0" u="none" strike="noStrike" dirty="0">
                    <a:solidFill>
                      <a:srgbClr val="595959"/>
                    </a:solidFill>
                    <a:effectLst/>
                    <a:latin typeface="Avenir Next" panose="020B0503020202020204" pitchFamily="34" charset="0"/>
                  </a:rPr>
                  <a:t>Binary Variables</a:t>
                </a:r>
              </a:p>
              <a:p>
                <a:pPr rtl="0">
                  <a:spcBef>
                    <a:spcPts val="0"/>
                  </a:spcBef>
                  <a:spcAft>
                    <a:spcPts val="0"/>
                  </a:spcAft>
                </a:pPr>
                <a:r>
                  <a:rPr lang="en-IN" sz="1700" b="0" i="0" u="none" strike="noStrike" dirty="0">
                    <a:solidFill>
                      <a:srgbClr val="595959"/>
                    </a:solidFill>
                    <a:effectLst/>
                    <a:latin typeface="Avenir Next" panose="020B0503020202020204" pitchFamily="34" charset="0"/>
                  </a:rPr>
                  <a:t>Binary Variable indicating the presence (1) or absence(0) of CHD risk.</a:t>
                </a:r>
                <a:endParaRPr lang="en-IN" sz="1700" b="0" dirty="0">
                  <a:solidFill>
                    <a:srgbClr val="595959"/>
                  </a:solidFill>
                  <a:effectLst/>
                  <a:latin typeface="Avenir Next" panose="020B0503020202020204" pitchFamily="34" charset="0"/>
                </a:endParaRPr>
              </a:p>
            </p:txBody>
          </p:sp>
          <p:sp>
            <p:nvSpPr>
              <p:cNvPr id="89" name="TextBox 88">
                <a:extLst>
                  <a:ext uri="{FF2B5EF4-FFF2-40B4-BE49-F238E27FC236}">
                    <a16:creationId xmlns:a16="http://schemas.microsoft.com/office/drawing/2014/main" id="{2ED26CCD-5469-B800-1C87-44B2E06EE32A}"/>
                  </a:ext>
                </a:extLst>
              </p:cNvPr>
              <p:cNvSpPr txBox="1"/>
              <p:nvPr/>
            </p:nvSpPr>
            <p:spPr>
              <a:xfrm>
                <a:off x="28069033" y="4078240"/>
                <a:ext cx="2164340"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CHD - 10 Year Risk</a:t>
                </a:r>
                <a:endParaRPr lang="en-IN" sz="1700" b="0" dirty="0">
                  <a:effectLst/>
                  <a:latin typeface="Avenir Next" panose="020B0503020202020204" pitchFamily="34" charset="0"/>
                </a:endParaRPr>
              </a:p>
            </p:txBody>
          </p:sp>
        </p:grpSp>
      </p:grpSp>
      <p:grpSp>
        <p:nvGrpSpPr>
          <p:cNvPr id="200" name="Group 199">
            <a:extLst>
              <a:ext uri="{FF2B5EF4-FFF2-40B4-BE49-F238E27FC236}">
                <a16:creationId xmlns:a16="http://schemas.microsoft.com/office/drawing/2014/main" id="{6F6ECEF0-05C2-05CB-2A3F-F84C4C2F6EF8}"/>
              </a:ext>
            </a:extLst>
          </p:cNvPr>
          <p:cNvGrpSpPr/>
          <p:nvPr/>
        </p:nvGrpSpPr>
        <p:grpSpPr>
          <a:xfrm>
            <a:off x="750277" y="773722"/>
            <a:ext cx="6031522" cy="1247146"/>
            <a:chOff x="750277" y="773722"/>
            <a:chExt cx="6031522" cy="1247146"/>
          </a:xfrm>
        </p:grpSpPr>
        <p:sp>
          <p:nvSpPr>
            <p:cNvPr id="201" name="TextBox 200">
              <a:extLst>
                <a:ext uri="{FF2B5EF4-FFF2-40B4-BE49-F238E27FC236}">
                  <a16:creationId xmlns:a16="http://schemas.microsoft.com/office/drawing/2014/main" id="{1F363AFE-6CE9-9781-C362-D4F709993997}"/>
                </a:ext>
              </a:extLst>
            </p:cNvPr>
            <p:cNvSpPr txBox="1"/>
            <p:nvPr/>
          </p:nvSpPr>
          <p:spPr>
            <a:xfrm>
              <a:off x="750277" y="773722"/>
              <a:ext cx="6031522" cy="707886"/>
            </a:xfrm>
            <a:prstGeom prst="rect">
              <a:avLst/>
            </a:prstGeom>
            <a:noFill/>
          </p:spPr>
          <p:txBody>
            <a:bodyPr wrap="square" rtlCol="0">
              <a:spAutoFit/>
            </a:bodyPr>
            <a:lstStyle/>
            <a:p>
              <a:r>
                <a:rPr lang="en-US" sz="4000" dirty="0">
                  <a:latin typeface="Avenir Next" panose="020B0503020202020204" pitchFamily="34" charset="0"/>
                </a:rPr>
                <a:t>GETTING TO KNOW THE</a:t>
              </a:r>
            </a:p>
          </p:txBody>
        </p:sp>
        <p:sp>
          <p:nvSpPr>
            <p:cNvPr id="202" name="TextBox 201">
              <a:extLst>
                <a:ext uri="{FF2B5EF4-FFF2-40B4-BE49-F238E27FC236}">
                  <a16:creationId xmlns:a16="http://schemas.microsoft.com/office/drawing/2014/main" id="{2A16E8F8-0504-B676-4A07-F156F27D474D}"/>
                </a:ext>
              </a:extLst>
            </p:cNvPr>
            <p:cNvSpPr txBox="1"/>
            <p:nvPr/>
          </p:nvSpPr>
          <p:spPr>
            <a:xfrm>
              <a:off x="750277" y="1312982"/>
              <a:ext cx="2450123" cy="707886"/>
            </a:xfrm>
            <a:prstGeom prst="rect">
              <a:avLst/>
            </a:prstGeom>
            <a:noFill/>
          </p:spPr>
          <p:txBody>
            <a:bodyPr wrap="square" rtlCol="0">
              <a:spAutoFit/>
            </a:bodyPr>
            <a:lstStyle/>
            <a:p>
              <a:r>
                <a:rPr lang="en-US" sz="4000" b="1" dirty="0">
                  <a:latin typeface="Avenir Next" panose="020B0503020202020204" pitchFamily="34" charset="0"/>
                </a:rPr>
                <a:t>DATASET</a:t>
              </a:r>
            </a:p>
          </p:txBody>
        </p:sp>
      </p:grpSp>
      <p:grpSp>
        <p:nvGrpSpPr>
          <p:cNvPr id="231" name="Group 230">
            <a:extLst>
              <a:ext uri="{FF2B5EF4-FFF2-40B4-BE49-F238E27FC236}">
                <a16:creationId xmlns:a16="http://schemas.microsoft.com/office/drawing/2014/main" id="{C5477187-48DC-B8FF-E7F2-5FED348BB418}"/>
              </a:ext>
            </a:extLst>
          </p:cNvPr>
          <p:cNvGrpSpPr/>
          <p:nvPr/>
        </p:nvGrpSpPr>
        <p:grpSpPr>
          <a:xfrm>
            <a:off x="-5992400" y="2561843"/>
            <a:ext cx="39236040" cy="745791"/>
            <a:chOff x="-23532255" y="2582625"/>
            <a:chExt cx="39236040" cy="745791"/>
          </a:xfrm>
        </p:grpSpPr>
        <p:cxnSp>
          <p:nvCxnSpPr>
            <p:cNvPr id="49" name="Straight Connector 48">
              <a:extLst>
                <a:ext uri="{FF2B5EF4-FFF2-40B4-BE49-F238E27FC236}">
                  <a16:creationId xmlns:a16="http://schemas.microsoft.com/office/drawing/2014/main" id="{31FD9DBA-B33C-ADC9-B78F-C1694A14B288}"/>
                </a:ext>
              </a:extLst>
            </p:cNvPr>
            <p:cNvCxnSpPr>
              <a:cxnSpLocks/>
            </p:cNvCxnSpPr>
            <p:nvPr/>
          </p:nvCxnSpPr>
          <p:spPr>
            <a:xfrm>
              <a:off x="-23532255" y="2942625"/>
              <a:ext cx="37723864" cy="0"/>
            </a:xfrm>
            <a:prstGeom prst="line">
              <a:avLst/>
            </a:prstGeom>
            <a:ln w="25400" cap="sq">
              <a:prstDash val="dash"/>
            </a:ln>
          </p:spPr>
          <p:style>
            <a:lnRef idx="3">
              <a:schemeClr val="dk1"/>
            </a:lnRef>
            <a:fillRef idx="0">
              <a:schemeClr val="dk1"/>
            </a:fillRef>
            <a:effectRef idx="2">
              <a:schemeClr val="dk1"/>
            </a:effectRef>
            <a:fontRef idx="minor">
              <a:schemeClr val="tx1"/>
            </a:fontRef>
          </p:style>
        </p:cxnSp>
        <p:grpSp>
          <p:nvGrpSpPr>
            <p:cNvPr id="13" name="Group 12">
              <a:extLst>
                <a:ext uri="{FF2B5EF4-FFF2-40B4-BE49-F238E27FC236}">
                  <a16:creationId xmlns:a16="http://schemas.microsoft.com/office/drawing/2014/main" id="{D871DAD5-490B-6125-DB51-170D2DCFF794}"/>
                </a:ext>
              </a:extLst>
            </p:cNvPr>
            <p:cNvGrpSpPr/>
            <p:nvPr/>
          </p:nvGrpSpPr>
          <p:grpSpPr>
            <a:xfrm>
              <a:off x="2248616" y="2582625"/>
              <a:ext cx="720000" cy="720000"/>
              <a:chOff x="9325624" y="2471014"/>
              <a:chExt cx="720000" cy="720000"/>
            </a:xfrm>
          </p:grpSpPr>
          <p:sp>
            <p:nvSpPr>
              <p:cNvPr id="151" name="Oval 150">
                <a:extLst>
                  <a:ext uri="{FF2B5EF4-FFF2-40B4-BE49-F238E27FC236}">
                    <a16:creationId xmlns:a16="http://schemas.microsoft.com/office/drawing/2014/main" id="{D4FBD9A5-B067-4786-6F6D-D88517D03A75}"/>
                  </a:ext>
                </a:extLst>
              </p:cNvPr>
              <p:cNvSpPr/>
              <p:nvPr/>
            </p:nvSpPr>
            <p:spPr>
              <a:xfrm>
                <a:off x="9325624" y="2471014"/>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pic>
            <p:nvPicPr>
              <p:cNvPr id="152" name="Picture 151" descr="A black and white image of a couple of circles&#10;&#10;Description automatically generated">
                <a:extLst>
                  <a:ext uri="{FF2B5EF4-FFF2-40B4-BE49-F238E27FC236}">
                    <a16:creationId xmlns:a16="http://schemas.microsoft.com/office/drawing/2014/main" id="{BACB1B9D-8416-85C6-FFEF-7F0BA8620409}"/>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85000"/>
                        </a14:imgEffect>
                      </a14:imgLayer>
                    </a14:imgProps>
                  </a:ext>
                </a:extLst>
              </a:blip>
              <a:stretch>
                <a:fillRect/>
              </a:stretch>
            </p:blipFill>
            <p:spPr>
              <a:xfrm>
                <a:off x="9539863" y="2606203"/>
                <a:ext cx="315946" cy="444837"/>
              </a:xfrm>
              <a:prstGeom prst="rect">
                <a:avLst/>
              </a:prstGeom>
            </p:spPr>
          </p:pic>
        </p:grpSp>
        <p:grpSp>
          <p:nvGrpSpPr>
            <p:cNvPr id="14" name="Group 13">
              <a:extLst>
                <a:ext uri="{FF2B5EF4-FFF2-40B4-BE49-F238E27FC236}">
                  <a16:creationId xmlns:a16="http://schemas.microsoft.com/office/drawing/2014/main" id="{789CE624-8E6E-AC1B-D0F8-F576B3374070}"/>
                </a:ext>
              </a:extLst>
            </p:cNvPr>
            <p:cNvGrpSpPr/>
            <p:nvPr/>
          </p:nvGrpSpPr>
          <p:grpSpPr>
            <a:xfrm>
              <a:off x="532064" y="2582625"/>
              <a:ext cx="720000" cy="720000"/>
              <a:chOff x="3927371" y="2471014"/>
              <a:chExt cx="720000" cy="720000"/>
            </a:xfrm>
          </p:grpSpPr>
          <p:sp>
            <p:nvSpPr>
              <p:cNvPr id="149" name="Oval 148">
                <a:extLst>
                  <a:ext uri="{FF2B5EF4-FFF2-40B4-BE49-F238E27FC236}">
                    <a16:creationId xmlns:a16="http://schemas.microsoft.com/office/drawing/2014/main" id="{EAF69027-6B13-E02C-F042-7AAA8595C87C}"/>
                  </a:ext>
                </a:extLst>
              </p:cNvPr>
              <p:cNvSpPr/>
              <p:nvPr/>
            </p:nvSpPr>
            <p:spPr>
              <a:xfrm>
                <a:off x="3927371" y="2471014"/>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pic>
            <p:nvPicPr>
              <p:cNvPr id="150" name="Picture 149" descr="A black background with a black square&#10;&#10;Description automatically generated with medium confidence">
                <a:extLst>
                  <a:ext uri="{FF2B5EF4-FFF2-40B4-BE49-F238E27FC236}">
                    <a16:creationId xmlns:a16="http://schemas.microsoft.com/office/drawing/2014/main" id="{F7C5967D-BCB6-83DC-15F9-318ECF19FF2B}"/>
                  </a:ext>
                </a:extLst>
              </p:cNvPr>
              <p:cNvPicPr>
                <a:picLocks noChangeAspect="1"/>
              </p:cNvPicPr>
              <p:nvPr/>
            </p:nvPicPr>
            <p:blipFill>
              <a:blip r:embed="rId4"/>
              <a:stretch>
                <a:fillRect/>
              </a:stretch>
            </p:blipFill>
            <p:spPr>
              <a:xfrm>
                <a:off x="4074441" y="2597844"/>
                <a:ext cx="416279" cy="442206"/>
              </a:xfrm>
              <a:prstGeom prst="rect">
                <a:avLst/>
              </a:prstGeom>
            </p:spPr>
          </p:pic>
        </p:grpSp>
        <p:grpSp>
          <p:nvGrpSpPr>
            <p:cNvPr id="15" name="Group 14">
              <a:extLst>
                <a:ext uri="{FF2B5EF4-FFF2-40B4-BE49-F238E27FC236}">
                  <a16:creationId xmlns:a16="http://schemas.microsoft.com/office/drawing/2014/main" id="{985601D8-EDBE-62D0-B8F6-D964DFEA3D7C}"/>
                </a:ext>
              </a:extLst>
            </p:cNvPr>
            <p:cNvGrpSpPr/>
            <p:nvPr/>
          </p:nvGrpSpPr>
          <p:grpSpPr>
            <a:xfrm>
              <a:off x="-1184488" y="2582625"/>
              <a:ext cx="720000" cy="720000"/>
              <a:chOff x="2146376" y="2471014"/>
              <a:chExt cx="720000" cy="720000"/>
            </a:xfrm>
          </p:grpSpPr>
          <p:sp>
            <p:nvSpPr>
              <p:cNvPr id="147" name="Oval 146">
                <a:extLst>
                  <a:ext uri="{FF2B5EF4-FFF2-40B4-BE49-F238E27FC236}">
                    <a16:creationId xmlns:a16="http://schemas.microsoft.com/office/drawing/2014/main" id="{51F6ECFF-C53D-D56E-F529-BF01630B98B1}"/>
                  </a:ext>
                </a:extLst>
              </p:cNvPr>
              <p:cNvSpPr/>
              <p:nvPr/>
            </p:nvSpPr>
            <p:spPr>
              <a:xfrm>
                <a:off x="2146376" y="2471014"/>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pic>
            <p:nvPicPr>
              <p:cNvPr id="148" name="Picture 147" descr="A white and black logo&#10;&#10;Description automatically generated with medium confidence">
                <a:extLst>
                  <a:ext uri="{FF2B5EF4-FFF2-40B4-BE49-F238E27FC236}">
                    <a16:creationId xmlns:a16="http://schemas.microsoft.com/office/drawing/2014/main" id="{0679453C-FEA5-0742-95C4-CF481146AD03}"/>
                  </a:ext>
                </a:extLst>
              </p:cNvPr>
              <p:cNvPicPr>
                <a:picLocks noChangeAspect="1"/>
              </p:cNvPicPr>
              <p:nvPr/>
            </p:nvPicPr>
            <p:blipFill>
              <a:blip r:embed="rId5">
                <a:biLevel thresh="75000"/>
              </a:blip>
              <a:stretch>
                <a:fillRect/>
              </a:stretch>
            </p:blipFill>
            <p:spPr>
              <a:xfrm>
                <a:off x="2260601" y="2595967"/>
                <a:ext cx="477520" cy="483782"/>
              </a:xfrm>
              <a:prstGeom prst="rect">
                <a:avLst/>
              </a:prstGeom>
            </p:spPr>
          </p:pic>
        </p:grpSp>
        <p:grpSp>
          <p:nvGrpSpPr>
            <p:cNvPr id="17" name="Group 16">
              <a:extLst>
                <a:ext uri="{FF2B5EF4-FFF2-40B4-BE49-F238E27FC236}">
                  <a16:creationId xmlns:a16="http://schemas.microsoft.com/office/drawing/2014/main" id="{95FFCE34-9F11-ED36-3FFC-C341EDB887F9}"/>
                </a:ext>
              </a:extLst>
            </p:cNvPr>
            <p:cNvGrpSpPr/>
            <p:nvPr/>
          </p:nvGrpSpPr>
          <p:grpSpPr>
            <a:xfrm>
              <a:off x="-2930438" y="2582625"/>
              <a:ext cx="749398" cy="720000"/>
              <a:chOff x="11031693" y="2492638"/>
              <a:chExt cx="749398" cy="720000"/>
            </a:xfrm>
          </p:grpSpPr>
          <p:sp>
            <p:nvSpPr>
              <p:cNvPr id="145" name="Oval 144">
                <a:extLst>
                  <a:ext uri="{FF2B5EF4-FFF2-40B4-BE49-F238E27FC236}">
                    <a16:creationId xmlns:a16="http://schemas.microsoft.com/office/drawing/2014/main" id="{86473C52-F1F0-2193-4FD4-C166BBFC8EA4}"/>
                  </a:ext>
                </a:extLst>
              </p:cNvPr>
              <p:cNvSpPr/>
              <p:nvPr/>
            </p:nvSpPr>
            <p:spPr>
              <a:xfrm>
                <a:off x="11031693" y="2492638"/>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pic>
            <p:nvPicPr>
              <p:cNvPr id="146" name="Picture 145" descr="A cigarette with smoke coming out of it&#10;&#10;Description automatically generated">
                <a:extLst>
                  <a:ext uri="{FF2B5EF4-FFF2-40B4-BE49-F238E27FC236}">
                    <a16:creationId xmlns:a16="http://schemas.microsoft.com/office/drawing/2014/main" id="{057C9F4F-3927-DADD-58D3-D15E77151AD5}"/>
                  </a:ext>
                </a:extLst>
              </p:cNvPr>
              <p:cNvPicPr>
                <a:picLocks noChangeAspect="1"/>
              </p:cNvPicPr>
              <p:nvPr/>
            </p:nvPicPr>
            <p:blipFill>
              <a:blip r:embed="rId6"/>
              <a:stretch>
                <a:fillRect/>
              </a:stretch>
            </p:blipFill>
            <p:spPr>
              <a:xfrm>
                <a:off x="11112298" y="2541917"/>
                <a:ext cx="668793" cy="584716"/>
              </a:xfrm>
              <a:prstGeom prst="rect">
                <a:avLst/>
              </a:prstGeom>
            </p:spPr>
          </p:pic>
        </p:grpSp>
        <p:grpSp>
          <p:nvGrpSpPr>
            <p:cNvPr id="18" name="Group 17">
              <a:extLst>
                <a:ext uri="{FF2B5EF4-FFF2-40B4-BE49-F238E27FC236}">
                  <a16:creationId xmlns:a16="http://schemas.microsoft.com/office/drawing/2014/main" id="{3D1211F1-AFD2-78D7-7CC8-DDDBE58E056A}"/>
                </a:ext>
              </a:extLst>
            </p:cNvPr>
            <p:cNvGrpSpPr/>
            <p:nvPr/>
          </p:nvGrpSpPr>
          <p:grpSpPr>
            <a:xfrm>
              <a:off x="-6378083" y="2582625"/>
              <a:ext cx="720000" cy="720000"/>
              <a:chOff x="14505459" y="2533035"/>
              <a:chExt cx="720000" cy="720000"/>
            </a:xfrm>
          </p:grpSpPr>
          <p:sp>
            <p:nvSpPr>
              <p:cNvPr id="142" name="Oval 141">
                <a:extLst>
                  <a:ext uri="{FF2B5EF4-FFF2-40B4-BE49-F238E27FC236}">
                    <a16:creationId xmlns:a16="http://schemas.microsoft.com/office/drawing/2014/main" id="{3609D2E8-649A-7638-E509-73A606E1FAE8}"/>
                  </a:ext>
                </a:extLst>
              </p:cNvPr>
              <p:cNvSpPr/>
              <p:nvPr/>
            </p:nvSpPr>
            <p:spPr>
              <a:xfrm>
                <a:off x="14505459" y="25330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44" name="TextBox 143">
                <a:extLst>
                  <a:ext uri="{FF2B5EF4-FFF2-40B4-BE49-F238E27FC236}">
                    <a16:creationId xmlns:a16="http://schemas.microsoft.com/office/drawing/2014/main" id="{2FB37843-B003-4312-6A71-20F15BC2B10D}"/>
                  </a:ext>
                </a:extLst>
              </p:cNvPr>
              <p:cNvSpPr txBox="1"/>
              <p:nvPr/>
            </p:nvSpPr>
            <p:spPr>
              <a:xfrm>
                <a:off x="14632352" y="2743995"/>
                <a:ext cx="539074" cy="369332"/>
              </a:xfrm>
              <a:prstGeom prst="rect">
                <a:avLst/>
              </a:prstGeom>
              <a:noFill/>
            </p:spPr>
            <p:txBody>
              <a:bodyPr wrap="square" rtlCol="0">
                <a:spAutoFit/>
              </a:bodyPr>
              <a:lstStyle/>
              <a:p>
                <a:r>
                  <a:rPr lang="en-US" b="1" dirty="0">
                    <a:latin typeface="Avenir Next" panose="020B0503020202020204" pitchFamily="34" charset="0"/>
                  </a:rPr>
                  <a:t>BP</a:t>
                </a:r>
              </a:p>
            </p:txBody>
          </p:sp>
        </p:grpSp>
        <p:grpSp>
          <p:nvGrpSpPr>
            <p:cNvPr id="23" name="Group 22">
              <a:extLst>
                <a:ext uri="{FF2B5EF4-FFF2-40B4-BE49-F238E27FC236}">
                  <a16:creationId xmlns:a16="http://schemas.microsoft.com/office/drawing/2014/main" id="{8A30FD41-FD8A-EAF8-E3E0-15865C64A83B}"/>
                </a:ext>
              </a:extLst>
            </p:cNvPr>
            <p:cNvGrpSpPr/>
            <p:nvPr/>
          </p:nvGrpSpPr>
          <p:grpSpPr>
            <a:xfrm>
              <a:off x="-8268305" y="2582625"/>
              <a:ext cx="893670" cy="720000"/>
              <a:chOff x="16284347" y="2533035"/>
              <a:chExt cx="893670" cy="720000"/>
            </a:xfrm>
          </p:grpSpPr>
          <p:sp>
            <p:nvSpPr>
              <p:cNvPr id="137" name="Oval 136">
                <a:extLst>
                  <a:ext uri="{FF2B5EF4-FFF2-40B4-BE49-F238E27FC236}">
                    <a16:creationId xmlns:a16="http://schemas.microsoft.com/office/drawing/2014/main" id="{89415DF4-C65F-C6ED-26B4-61FD1A23A13A}"/>
                  </a:ext>
                </a:extLst>
              </p:cNvPr>
              <p:cNvSpPr/>
              <p:nvPr/>
            </p:nvSpPr>
            <p:spPr>
              <a:xfrm>
                <a:off x="16333082" y="25330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38" name="TextBox 137">
                <a:extLst>
                  <a:ext uri="{FF2B5EF4-FFF2-40B4-BE49-F238E27FC236}">
                    <a16:creationId xmlns:a16="http://schemas.microsoft.com/office/drawing/2014/main" id="{C3483A1B-223D-17E9-5BBD-E70CEB331582}"/>
                  </a:ext>
                </a:extLst>
              </p:cNvPr>
              <p:cNvSpPr txBox="1"/>
              <p:nvPr/>
            </p:nvSpPr>
            <p:spPr>
              <a:xfrm>
                <a:off x="16284347" y="2744153"/>
                <a:ext cx="893670" cy="307777"/>
              </a:xfrm>
              <a:prstGeom prst="rect">
                <a:avLst/>
              </a:prstGeom>
              <a:noFill/>
            </p:spPr>
            <p:txBody>
              <a:bodyPr wrap="square" rtlCol="0">
                <a:spAutoFit/>
              </a:bodyPr>
              <a:lstStyle/>
              <a:p>
                <a:r>
                  <a:rPr lang="en-US" sz="1400" b="1" dirty="0">
                    <a:latin typeface="Avenir Next" panose="020B0503020202020204" pitchFamily="34" charset="0"/>
                  </a:rPr>
                  <a:t>STROKE</a:t>
                </a:r>
              </a:p>
            </p:txBody>
          </p:sp>
        </p:grpSp>
        <p:grpSp>
          <p:nvGrpSpPr>
            <p:cNvPr id="58" name="Group 57">
              <a:extLst>
                <a:ext uri="{FF2B5EF4-FFF2-40B4-BE49-F238E27FC236}">
                  <a16:creationId xmlns:a16="http://schemas.microsoft.com/office/drawing/2014/main" id="{7292193D-CCDD-4BE4-BCB4-48497EF23C35}"/>
                </a:ext>
              </a:extLst>
            </p:cNvPr>
            <p:cNvGrpSpPr/>
            <p:nvPr/>
          </p:nvGrpSpPr>
          <p:grpSpPr>
            <a:xfrm>
              <a:off x="-11872133" y="2582625"/>
              <a:ext cx="890724" cy="720000"/>
              <a:chOff x="14572256" y="2546398"/>
              <a:chExt cx="890724" cy="720000"/>
            </a:xfrm>
          </p:grpSpPr>
          <p:sp>
            <p:nvSpPr>
              <p:cNvPr id="135" name="Oval 134">
                <a:extLst>
                  <a:ext uri="{FF2B5EF4-FFF2-40B4-BE49-F238E27FC236}">
                    <a16:creationId xmlns:a16="http://schemas.microsoft.com/office/drawing/2014/main" id="{3DBBFD11-CE74-BD85-6541-39E3388128A8}"/>
                  </a:ext>
                </a:extLst>
              </p:cNvPr>
              <p:cNvSpPr/>
              <p:nvPr/>
            </p:nvSpPr>
            <p:spPr>
              <a:xfrm>
                <a:off x="14642072" y="2546398"/>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36" name="TextBox 135">
                <a:extLst>
                  <a:ext uri="{FF2B5EF4-FFF2-40B4-BE49-F238E27FC236}">
                    <a16:creationId xmlns:a16="http://schemas.microsoft.com/office/drawing/2014/main" id="{22C6ABAE-B4E2-5B9E-053D-1030191EA11D}"/>
                  </a:ext>
                </a:extLst>
              </p:cNvPr>
              <p:cNvSpPr txBox="1"/>
              <p:nvPr/>
            </p:nvSpPr>
            <p:spPr>
              <a:xfrm>
                <a:off x="14572256" y="2772519"/>
                <a:ext cx="890724" cy="292388"/>
              </a:xfrm>
              <a:prstGeom prst="rect">
                <a:avLst/>
              </a:prstGeom>
              <a:noFill/>
            </p:spPr>
            <p:txBody>
              <a:bodyPr wrap="square" rtlCol="0">
                <a:spAutoFit/>
              </a:bodyPr>
              <a:lstStyle/>
              <a:p>
                <a:r>
                  <a:rPr lang="en-US" sz="1300" dirty="0">
                    <a:latin typeface="Avenir Next" panose="020B0503020202020204" pitchFamily="34" charset="0"/>
                  </a:rPr>
                  <a:t>Diabetes</a:t>
                </a:r>
              </a:p>
            </p:txBody>
          </p:sp>
        </p:grpSp>
        <p:grpSp>
          <p:nvGrpSpPr>
            <p:cNvPr id="59" name="Group 58">
              <a:extLst>
                <a:ext uri="{FF2B5EF4-FFF2-40B4-BE49-F238E27FC236}">
                  <a16:creationId xmlns:a16="http://schemas.microsoft.com/office/drawing/2014/main" id="{D5096E78-2C8A-24C7-E1BB-B74C622ADF35}"/>
                </a:ext>
              </a:extLst>
            </p:cNvPr>
            <p:cNvGrpSpPr/>
            <p:nvPr/>
          </p:nvGrpSpPr>
          <p:grpSpPr>
            <a:xfrm>
              <a:off x="-9984857" y="2582625"/>
              <a:ext cx="720000" cy="720000"/>
              <a:chOff x="14642072" y="2546398"/>
              <a:chExt cx="720000" cy="720000"/>
            </a:xfrm>
          </p:grpSpPr>
          <p:sp>
            <p:nvSpPr>
              <p:cNvPr id="128" name="Oval 127">
                <a:extLst>
                  <a:ext uri="{FF2B5EF4-FFF2-40B4-BE49-F238E27FC236}">
                    <a16:creationId xmlns:a16="http://schemas.microsoft.com/office/drawing/2014/main" id="{C1DDAAD0-9C4F-D51B-DC61-9A8139FB1AD9}"/>
                  </a:ext>
                </a:extLst>
              </p:cNvPr>
              <p:cNvSpPr/>
              <p:nvPr/>
            </p:nvSpPr>
            <p:spPr>
              <a:xfrm>
                <a:off x="14642072" y="2546398"/>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29" name="TextBox 128">
                <a:extLst>
                  <a:ext uri="{FF2B5EF4-FFF2-40B4-BE49-F238E27FC236}">
                    <a16:creationId xmlns:a16="http://schemas.microsoft.com/office/drawing/2014/main" id="{272D2DAC-FA32-8CEF-A2D0-915D62351EC0}"/>
                  </a:ext>
                </a:extLst>
              </p:cNvPr>
              <p:cNvSpPr txBox="1"/>
              <p:nvPr/>
            </p:nvSpPr>
            <p:spPr>
              <a:xfrm>
                <a:off x="14733289" y="2795174"/>
                <a:ext cx="618052" cy="323165"/>
              </a:xfrm>
              <a:prstGeom prst="rect">
                <a:avLst/>
              </a:prstGeom>
              <a:noFill/>
            </p:spPr>
            <p:txBody>
              <a:bodyPr wrap="square" rtlCol="0">
                <a:spAutoFit/>
              </a:bodyPr>
              <a:lstStyle/>
              <a:p>
                <a:r>
                  <a:rPr lang="en-US" sz="1500" b="1" dirty="0">
                    <a:latin typeface="Avenir Next" panose="020B0503020202020204" pitchFamily="34" charset="0"/>
                  </a:rPr>
                  <a:t>HYP</a:t>
                </a:r>
              </a:p>
            </p:txBody>
          </p:sp>
        </p:grpSp>
        <p:grpSp>
          <p:nvGrpSpPr>
            <p:cNvPr id="60" name="Group 59">
              <a:extLst>
                <a:ext uri="{FF2B5EF4-FFF2-40B4-BE49-F238E27FC236}">
                  <a16:creationId xmlns:a16="http://schemas.microsoft.com/office/drawing/2014/main" id="{43A757DC-F7E9-35BC-1C50-4AA09B4E1660}"/>
                </a:ext>
              </a:extLst>
            </p:cNvPr>
            <p:cNvGrpSpPr/>
            <p:nvPr/>
          </p:nvGrpSpPr>
          <p:grpSpPr>
            <a:xfrm>
              <a:off x="-13588685" y="2582625"/>
              <a:ext cx="720000" cy="720000"/>
              <a:chOff x="14642072" y="2546398"/>
              <a:chExt cx="720000" cy="720000"/>
            </a:xfrm>
          </p:grpSpPr>
          <p:sp>
            <p:nvSpPr>
              <p:cNvPr id="123" name="Oval 122">
                <a:extLst>
                  <a:ext uri="{FF2B5EF4-FFF2-40B4-BE49-F238E27FC236}">
                    <a16:creationId xmlns:a16="http://schemas.microsoft.com/office/drawing/2014/main" id="{BFFE9276-3D91-DC70-16AD-2D8970D8FB9A}"/>
                  </a:ext>
                </a:extLst>
              </p:cNvPr>
              <p:cNvSpPr/>
              <p:nvPr/>
            </p:nvSpPr>
            <p:spPr>
              <a:xfrm>
                <a:off x="14642072" y="2546398"/>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27" name="TextBox 126">
                <a:extLst>
                  <a:ext uri="{FF2B5EF4-FFF2-40B4-BE49-F238E27FC236}">
                    <a16:creationId xmlns:a16="http://schemas.microsoft.com/office/drawing/2014/main" id="{A040C48C-27B8-043E-10C1-7DEEEDE8FD49}"/>
                  </a:ext>
                </a:extLst>
              </p:cNvPr>
              <p:cNvSpPr txBox="1"/>
              <p:nvPr/>
            </p:nvSpPr>
            <p:spPr>
              <a:xfrm>
                <a:off x="14719759" y="2777518"/>
                <a:ext cx="613097" cy="292388"/>
              </a:xfrm>
              <a:prstGeom prst="rect">
                <a:avLst/>
              </a:prstGeom>
              <a:noFill/>
            </p:spPr>
            <p:txBody>
              <a:bodyPr wrap="square" rtlCol="0">
                <a:spAutoFit/>
              </a:bodyPr>
              <a:lstStyle/>
              <a:p>
                <a:r>
                  <a:rPr lang="en-US" sz="1300" b="1" dirty="0">
                    <a:latin typeface="Avenir Next" panose="020B0503020202020204" pitchFamily="34" charset="0"/>
                  </a:rPr>
                  <a:t>Chol.</a:t>
                </a:r>
              </a:p>
            </p:txBody>
          </p:sp>
        </p:grpSp>
        <p:grpSp>
          <p:nvGrpSpPr>
            <p:cNvPr id="90" name="Group 89">
              <a:extLst>
                <a:ext uri="{FF2B5EF4-FFF2-40B4-BE49-F238E27FC236}">
                  <a16:creationId xmlns:a16="http://schemas.microsoft.com/office/drawing/2014/main" id="{5973F9BC-3FA1-D0F4-96D3-302E1B80F507}"/>
                </a:ext>
              </a:extLst>
            </p:cNvPr>
            <p:cNvGrpSpPr/>
            <p:nvPr/>
          </p:nvGrpSpPr>
          <p:grpSpPr>
            <a:xfrm>
              <a:off x="-17264309" y="2582625"/>
              <a:ext cx="879474" cy="720000"/>
              <a:chOff x="25375513" y="2459896"/>
              <a:chExt cx="879474" cy="720000"/>
            </a:xfrm>
          </p:grpSpPr>
          <p:sp>
            <p:nvSpPr>
              <p:cNvPr id="121" name="Oval 120">
                <a:extLst>
                  <a:ext uri="{FF2B5EF4-FFF2-40B4-BE49-F238E27FC236}">
                    <a16:creationId xmlns:a16="http://schemas.microsoft.com/office/drawing/2014/main" id="{BBC923B1-C66B-5884-D443-10D8651360F1}"/>
                  </a:ext>
                </a:extLst>
              </p:cNvPr>
              <p:cNvSpPr/>
              <p:nvPr/>
            </p:nvSpPr>
            <p:spPr>
              <a:xfrm>
                <a:off x="25375513" y="2459896"/>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22" name="TextBox 121">
                <a:extLst>
                  <a:ext uri="{FF2B5EF4-FFF2-40B4-BE49-F238E27FC236}">
                    <a16:creationId xmlns:a16="http://schemas.microsoft.com/office/drawing/2014/main" id="{391D4546-11EC-5F1D-0A84-565DD2B3F72C}"/>
                  </a:ext>
                </a:extLst>
              </p:cNvPr>
              <p:cNvSpPr txBox="1"/>
              <p:nvPr/>
            </p:nvSpPr>
            <p:spPr>
              <a:xfrm>
                <a:off x="25454009" y="2643372"/>
                <a:ext cx="800978" cy="478144"/>
              </a:xfrm>
              <a:prstGeom prst="rect">
                <a:avLst/>
              </a:prstGeom>
              <a:noFill/>
            </p:spPr>
            <p:txBody>
              <a:bodyPr wrap="square" tIns="46800" rtlCol="0">
                <a:spAutoFit/>
              </a:bodyPr>
              <a:lstStyle/>
              <a:p>
                <a:r>
                  <a:rPr lang="en-US" sz="1300" b="1" dirty="0">
                    <a:latin typeface="Avenir Next" panose="020B0503020202020204" pitchFamily="34" charset="0"/>
                  </a:rPr>
                  <a:t>DIAS </a:t>
                </a:r>
                <a:r>
                  <a:rPr lang="en-US" sz="1200" dirty="0">
                    <a:latin typeface="Avenir Next" panose="020B0503020202020204" pitchFamily="34" charset="0"/>
                  </a:rPr>
                  <a:t>BP</a:t>
                </a:r>
              </a:p>
            </p:txBody>
          </p:sp>
        </p:grpSp>
        <p:grpSp>
          <p:nvGrpSpPr>
            <p:cNvPr id="93" name="Group 92">
              <a:extLst>
                <a:ext uri="{FF2B5EF4-FFF2-40B4-BE49-F238E27FC236}">
                  <a16:creationId xmlns:a16="http://schemas.microsoft.com/office/drawing/2014/main" id="{4F46CBCE-8CE9-54B9-B7D8-7A83E8686FE3}"/>
                </a:ext>
              </a:extLst>
            </p:cNvPr>
            <p:cNvGrpSpPr/>
            <p:nvPr/>
          </p:nvGrpSpPr>
          <p:grpSpPr>
            <a:xfrm>
              <a:off x="-18980861" y="2582625"/>
              <a:ext cx="720000" cy="720000"/>
              <a:chOff x="27150973" y="2497996"/>
              <a:chExt cx="720000" cy="720000"/>
            </a:xfrm>
          </p:grpSpPr>
          <p:sp>
            <p:nvSpPr>
              <p:cNvPr id="119" name="Oval 118">
                <a:extLst>
                  <a:ext uri="{FF2B5EF4-FFF2-40B4-BE49-F238E27FC236}">
                    <a16:creationId xmlns:a16="http://schemas.microsoft.com/office/drawing/2014/main" id="{71863504-488A-A4F1-E8F9-69A6C4D13B12}"/>
                  </a:ext>
                </a:extLst>
              </p:cNvPr>
              <p:cNvSpPr/>
              <p:nvPr/>
            </p:nvSpPr>
            <p:spPr>
              <a:xfrm>
                <a:off x="27150973" y="2497996"/>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20" name="TextBox 119">
                <a:extLst>
                  <a:ext uri="{FF2B5EF4-FFF2-40B4-BE49-F238E27FC236}">
                    <a16:creationId xmlns:a16="http://schemas.microsoft.com/office/drawing/2014/main" id="{48B75EFA-08E0-72EC-7A41-96508A823A79}"/>
                  </a:ext>
                </a:extLst>
              </p:cNvPr>
              <p:cNvSpPr txBox="1"/>
              <p:nvPr/>
            </p:nvSpPr>
            <p:spPr>
              <a:xfrm>
                <a:off x="27271579" y="2711802"/>
                <a:ext cx="580124" cy="292388"/>
              </a:xfrm>
              <a:prstGeom prst="rect">
                <a:avLst/>
              </a:prstGeom>
              <a:noFill/>
            </p:spPr>
            <p:txBody>
              <a:bodyPr wrap="square" rtlCol="0">
                <a:spAutoFit/>
              </a:bodyPr>
              <a:lstStyle/>
              <a:p>
                <a:r>
                  <a:rPr lang="en-US" sz="1300" b="1" dirty="0">
                    <a:latin typeface="Avenir Next" panose="020B0503020202020204" pitchFamily="34" charset="0"/>
                  </a:rPr>
                  <a:t>BMI</a:t>
                </a:r>
              </a:p>
            </p:txBody>
          </p:sp>
        </p:grpSp>
        <p:grpSp>
          <p:nvGrpSpPr>
            <p:cNvPr id="96" name="Group 95">
              <a:extLst>
                <a:ext uri="{FF2B5EF4-FFF2-40B4-BE49-F238E27FC236}">
                  <a16:creationId xmlns:a16="http://schemas.microsoft.com/office/drawing/2014/main" id="{3A9093B3-36BE-57A9-3C75-2E38CF657B06}"/>
                </a:ext>
              </a:extLst>
            </p:cNvPr>
            <p:cNvGrpSpPr/>
            <p:nvPr/>
          </p:nvGrpSpPr>
          <p:grpSpPr>
            <a:xfrm>
              <a:off x="-22841423" y="2582625"/>
              <a:ext cx="827171" cy="720000"/>
              <a:chOff x="30510078" y="2469535"/>
              <a:chExt cx="827171" cy="720000"/>
            </a:xfrm>
          </p:grpSpPr>
          <p:sp>
            <p:nvSpPr>
              <p:cNvPr id="115" name="Oval 114">
                <a:extLst>
                  <a:ext uri="{FF2B5EF4-FFF2-40B4-BE49-F238E27FC236}">
                    <a16:creationId xmlns:a16="http://schemas.microsoft.com/office/drawing/2014/main" id="{08BEE699-048A-7C4E-2279-6D937559A6EF}"/>
                  </a:ext>
                </a:extLst>
              </p:cNvPr>
              <p:cNvSpPr/>
              <p:nvPr/>
            </p:nvSpPr>
            <p:spPr>
              <a:xfrm>
                <a:off x="30563663" y="24695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16" name="TextBox 115">
                <a:extLst>
                  <a:ext uri="{FF2B5EF4-FFF2-40B4-BE49-F238E27FC236}">
                    <a16:creationId xmlns:a16="http://schemas.microsoft.com/office/drawing/2014/main" id="{2558610E-F548-ADEA-FA38-E50EE001EF67}"/>
                  </a:ext>
                </a:extLst>
              </p:cNvPr>
              <p:cNvSpPr txBox="1"/>
              <p:nvPr/>
            </p:nvSpPr>
            <p:spPr>
              <a:xfrm>
                <a:off x="30510078" y="2683341"/>
                <a:ext cx="827171" cy="292388"/>
              </a:xfrm>
              <a:prstGeom prst="rect">
                <a:avLst/>
              </a:prstGeom>
              <a:noFill/>
            </p:spPr>
            <p:txBody>
              <a:bodyPr wrap="square" rtlCol="0">
                <a:spAutoFit/>
              </a:bodyPr>
              <a:lstStyle/>
              <a:p>
                <a:r>
                  <a:rPr lang="en-US" sz="1300" b="1" dirty="0">
                    <a:latin typeface="Avenir Next" panose="020B0503020202020204" pitchFamily="34" charset="0"/>
                  </a:rPr>
                  <a:t>Glucose</a:t>
                </a:r>
              </a:p>
            </p:txBody>
          </p:sp>
        </p:grpSp>
        <p:grpSp>
          <p:nvGrpSpPr>
            <p:cNvPr id="98" name="Group 97">
              <a:extLst>
                <a:ext uri="{FF2B5EF4-FFF2-40B4-BE49-F238E27FC236}">
                  <a16:creationId xmlns:a16="http://schemas.microsoft.com/office/drawing/2014/main" id="{2E39250A-5CC4-72CD-9394-6944D7A3A90F}"/>
                </a:ext>
              </a:extLst>
            </p:cNvPr>
            <p:cNvGrpSpPr/>
            <p:nvPr/>
          </p:nvGrpSpPr>
          <p:grpSpPr>
            <a:xfrm>
              <a:off x="-21017700" y="2582625"/>
              <a:ext cx="1040287" cy="720000"/>
              <a:chOff x="30563663" y="2469535"/>
              <a:chExt cx="1040287" cy="720000"/>
            </a:xfrm>
          </p:grpSpPr>
          <p:sp>
            <p:nvSpPr>
              <p:cNvPr id="113" name="Oval 112">
                <a:extLst>
                  <a:ext uri="{FF2B5EF4-FFF2-40B4-BE49-F238E27FC236}">
                    <a16:creationId xmlns:a16="http://schemas.microsoft.com/office/drawing/2014/main" id="{2001FA2C-AA04-1673-7528-3B5215AF82DF}"/>
                  </a:ext>
                </a:extLst>
              </p:cNvPr>
              <p:cNvSpPr/>
              <p:nvPr/>
            </p:nvSpPr>
            <p:spPr>
              <a:xfrm>
                <a:off x="30563663" y="24695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14" name="TextBox 113">
                <a:extLst>
                  <a:ext uri="{FF2B5EF4-FFF2-40B4-BE49-F238E27FC236}">
                    <a16:creationId xmlns:a16="http://schemas.microsoft.com/office/drawing/2014/main" id="{675D9F2E-69A6-03DB-3D56-05A023AC58E1}"/>
                  </a:ext>
                </a:extLst>
              </p:cNvPr>
              <p:cNvSpPr txBox="1"/>
              <p:nvPr/>
            </p:nvSpPr>
            <p:spPr>
              <a:xfrm>
                <a:off x="30630728" y="2619841"/>
                <a:ext cx="973222" cy="492443"/>
              </a:xfrm>
              <a:prstGeom prst="rect">
                <a:avLst/>
              </a:prstGeom>
              <a:noFill/>
            </p:spPr>
            <p:txBody>
              <a:bodyPr wrap="square" rtlCol="0">
                <a:spAutoFit/>
              </a:bodyPr>
              <a:lstStyle/>
              <a:p>
                <a:r>
                  <a:rPr lang="en-US" sz="1300" b="1" dirty="0">
                    <a:latin typeface="Avenir Next" panose="020B0503020202020204" pitchFamily="34" charset="0"/>
                  </a:rPr>
                  <a:t>Heart </a:t>
                </a:r>
              </a:p>
              <a:p>
                <a:r>
                  <a:rPr lang="en-US" sz="1300" dirty="0">
                    <a:latin typeface="Avenir Next" panose="020B0503020202020204" pitchFamily="34" charset="0"/>
                  </a:rPr>
                  <a:t>Rate</a:t>
                </a:r>
              </a:p>
            </p:txBody>
          </p:sp>
        </p:grpSp>
        <p:grpSp>
          <p:nvGrpSpPr>
            <p:cNvPr id="100" name="Group 99">
              <a:extLst>
                <a:ext uri="{FF2B5EF4-FFF2-40B4-BE49-F238E27FC236}">
                  <a16:creationId xmlns:a16="http://schemas.microsoft.com/office/drawing/2014/main" id="{AE925208-3C27-5429-65BD-1E91A11BF4B0}"/>
                </a:ext>
              </a:extLst>
            </p:cNvPr>
            <p:cNvGrpSpPr/>
            <p:nvPr/>
          </p:nvGrpSpPr>
          <p:grpSpPr>
            <a:xfrm>
              <a:off x="-4661531" y="2582625"/>
              <a:ext cx="734541" cy="720000"/>
              <a:chOff x="12759209" y="2545735"/>
              <a:chExt cx="734541" cy="720000"/>
            </a:xfrm>
          </p:grpSpPr>
          <p:sp>
            <p:nvSpPr>
              <p:cNvPr id="105" name="Oval 104">
                <a:extLst>
                  <a:ext uri="{FF2B5EF4-FFF2-40B4-BE49-F238E27FC236}">
                    <a16:creationId xmlns:a16="http://schemas.microsoft.com/office/drawing/2014/main" id="{FDA8712B-9F23-88F3-4D97-CEC0BE5B649C}"/>
                  </a:ext>
                </a:extLst>
              </p:cNvPr>
              <p:cNvSpPr/>
              <p:nvPr/>
            </p:nvSpPr>
            <p:spPr>
              <a:xfrm>
                <a:off x="12759209" y="25457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06" name="TextBox 105">
                <a:extLst>
                  <a:ext uri="{FF2B5EF4-FFF2-40B4-BE49-F238E27FC236}">
                    <a16:creationId xmlns:a16="http://schemas.microsoft.com/office/drawing/2014/main" id="{AAFF1E84-B644-DA69-F601-31CE2D334533}"/>
                  </a:ext>
                </a:extLst>
              </p:cNvPr>
              <p:cNvSpPr txBox="1"/>
              <p:nvPr/>
            </p:nvSpPr>
            <p:spPr>
              <a:xfrm>
                <a:off x="12822602" y="2704233"/>
                <a:ext cx="671148" cy="292388"/>
              </a:xfrm>
              <a:prstGeom prst="rect">
                <a:avLst/>
              </a:prstGeom>
              <a:noFill/>
            </p:spPr>
            <p:txBody>
              <a:bodyPr wrap="square" rtlCol="0">
                <a:spAutoFit/>
              </a:bodyPr>
              <a:lstStyle/>
              <a:p>
                <a:r>
                  <a:rPr lang="en-US" sz="1300" b="1" dirty="0">
                    <a:latin typeface="Avenir Next" panose="020B0503020202020204" pitchFamily="34" charset="0"/>
                  </a:rPr>
                  <a:t>No. of</a:t>
                </a:r>
                <a:endParaRPr lang="en-US" sz="1300" dirty="0">
                  <a:latin typeface="Avenir Next" panose="020B0503020202020204" pitchFamily="34" charset="0"/>
                </a:endParaRPr>
              </a:p>
            </p:txBody>
          </p:sp>
          <p:sp>
            <p:nvSpPr>
              <p:cNvPr id="107" name="TextBox 106">
                <a:extLst>
                  <a:ext uri="{FF2B5EF4-FFF2-40B4-BE49-F238E27FC236}">
                    <a16:creationId xmlns:a16="http://schemas.microsoft.com/office/drawing/2014/main" id="{95D9FD83-C7E7-EFD0-40E5-3AB24D695AAE}"/>
                  </a:ext>
                </a:extLst>
              </p:cNvPr>
              <p:cNvSpPr txBox="1"/>
              <p:nvPr/>
            </p:nvSpPr>
            <p:spPr>
              <a:xfrm>
                <a:off x="12828951" y="2850283"/>
                <a:ext cx="635913" cy="292388"/>
              </a:xfrm>
              <a:prstGeom prst="rect">
                <a:avLst/>
              </a:prstGeom>
              <a:noFill/>
            </p:spPr>
            <p:txBody>
              <a:bodyPr wrap="square" rtlCol="0">
                <a:spAutoFit/>
              </a:bodyPr>
              <a:lstStyle/>
              <a:p>
                <a:r>
                  <a:rPr lang="en-US" sz="1300" dirty="0">
                    <a:latin typeface="Avenir Next" panose="020B0503020202020204" pitchFamily="34" charset="0"/>
                  </a:rPr>
                  <a:t>Cigs</a:t>
                </a:r>
              </a:p>
            </p:txBody>
          </p:sp>
        </p:grpSp>
        <p:grpSp>
          <p:nvGrpSpPr>
            <p:cNvPr id="167" name="Group 166">
              <a:extLst>
                <a:ext uri="{FF2B5EF4-FFF2-40B4-BE49-F238E27FC236}">
                  <a16:creationId xmlns:a16="http://schemas.microsoft.com/office/drawing/2014/main" id="{DA970D25-AA7E-9014-3976-FF9B48D80533}"/>
                </a:ext>
              </a:extLst>
            </p:cNvPr>
            <p:cNvGrpSpPr/>
            <p:nvPr/>
          </p:nvGrpSpPr>
          <p:grpSpPr>
            <a:xfrm>
              <a:off x="-15388283" y="2582625"/>
              <a:ext cx="803046" cy="720000"/>
              <a:chOff x="25387620" y="2459896"/>
              <a:chExt cx="803046" cy="720000"/>
            </a:xfrm>
          </p:grpSpPr>
          <p:sp>
            <p:nvSpPr>
              <p:cNvPr id="168" name="Oval 167">
                <a:extLst>
                  <a:ext uri="{FF2B5EF4-FFF2-40B4-BE49-F238E27FC236}">
                    <a16:creationId xmlns:a16="http://schemas.microsoft.com/office/drawing/2014/main" id="{D20E0C3A-19D7-E3AE-2820-EBDF62C59D0E}"/>
                  </a:ext>
                </a:extLst>
              </p:cNvPr>
              <p:cNvSpPr/>
              <p:nvPr/>
            </p:nvSpPr>
            <p:spPr>
              <a:xfrm>
                <a:off x="25387620" y="2459896"/>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69" name="TextBox 168">
                <a:extLst>
                  <a:ext uri="{FF2B5EF4-FFF2-40B4-BE49-F238E27FC236}">
                    <a16:creationId xmlns:a16="http://schemas.microsoft.com/office/drawing/2014/main" id="{DA5D4E5F-F8B5-FF2C-A4D4-EE7F25387E91}"/>
                  </a:ext>
                </a:extLst>
              </p:cNvPr>
              <p:cNvSpPr txBox="1"/>
              <p:nvPr/>
            </p:nvSpPr>
            <p:spPr>
              <a:xfrm>
                <a:off x="25502646" y="2656130"/>
                <a:ext cx="688020" cy="478144"/>
              </a:xfrm>
              <a:prstGeom prst="rect">
                <a:avLst/>
              </a:prstGeom>
              <a:noFill/>
            </p:spPr>
            <p:txBody>
              <a:bodyPr wrap="square" tIns="46800" rtlCol="0">
                <a:spAutoFit/>
              </a:bodyPr>
              <a:lstStyle/>
              <a:p>
                <a:r>
                  <a:rPr lang="en-US" sz="1300" b="1" dirty="0">
                    <a:latin typeface="Avenir Next" panose="020B0503020202020204" pitchFamily="34" charset="0"/>
                  </a:rPr>
                  <a:t>SYS </a:t>
                </a:r>
                <a:r>
                  <a:rPr lang="en-US" sz="1200" dirty="0">
                    <a:latin typeface="Avenir Next" panose="020B0503020202020204" pitchFamily="34" charset="0"/>
                  </a:rPr>
                  <a:t>BP</a:t>
                </a:r>
              </a:p>
            </p:txBody>
          </p:sp>
        </p:grpSp>
        <p:grpSp>
          <p:nvGrpSpPr>
            <p:cNvPr id="177" name="Group 176">
              <a:extLst>
                <a:ext uri="{FF2B5EF4-FFF2-40B4-BE49-F238E27FC236}">
                  <a16:creationId xmlns:a16="http://schemas.microsoft.com/office/drawing/2014/main" id="{2306DECF-D8E5-0B82-D6AE-DE59AECE21C9}"/>
                </a:ext>
              </a:extLst>
            </p:cNvPr>
            <p:cNvGrpSpPr/>
            <p:nvPr/>
          </p:nvGrpSpPr>
          <p:grpSpPr>
            <a:xfrm>
              <a:off x="9247203" y="2582625"/>
              <a:ext cx="827171" cy="720000"/>
              <a:chOff x="30510078" y="2469535"/>
              <a:chExt cx="827171" cy="720000"/>
            </a:xfrm>
          </p:grpSpPr>
          <p:sp>
            <p:nvSpPr>
              <p:cNvPr id="178" name="Oval 177">
                <a:extLst>
                  <a:ext uri="{FF2B5EF4-FFF2-40B4-BE49-F238E27FC236}">
                    <a16:creationId xmlns:a16="http://schemas.microsoft.com/office/drawing/2014/main" id="{161A65DB-2A8C-5A7C-3AA9-AEF480F6A28D}"/>
                  </a:ext>
                </a:extLst>
              </p:cNvPr>
              <p:cNvSpPr/>
              <p:nvPr/>
            </p:nvSpPr>
            <p:spPr>
              <a:xfrm>
                <a:off x="30563663" y="24695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79" name="TextBox 178">
                <a:extLst>
                  <a:ext uri="{FF2B5EF4-FFF2-40B4-BE49-F238E27FC236}">
                    <a16:creationId xmlns:a16="http://schemas.microsoft.com/office/drawing/2014/main" id="{AF1889E8-DB21-0D34-5286-C3FA45FB1712}"/>
                  </a:ext>
                </a:extLst>
              </p:cNvPr>
              <p:cNvSpPr txBox="1"/>
              <p:nvPr/>
            </p:nvSpPr>
            <p:spPr>
              <a:xfrm>
                <a:off x="30510078" y="2683341"/>
                <a:ext cx="827171" cy="292388"/>
              </a:xfrm>
              <a:prstGeom prst="rect">
                <a:avLst/>
              </a:prstGeom>
              <a:noFill/>
            </p:spPr>
            <p:txBody>
              <a:bodyPr wrap="square" rtlCol="0">
                <a:spAutoFit/>
              </a:bodyPr>
              <a:lstStyle/>
              <a:p>
                <a:r>
                  <a:rPr lang="en-US" sz="1300" b="1" dirty="0">
                    <a:latin typeface="Avenir Next" panose="020B0503020202020204" pitchFamily="34" charset="0"/>
                  </a:rPr>
                  <a:t>Glucose</a:t>
                </a:r>
              </a:p>
            </p:txBody>
          </p:sp>
        </p:grpSp>
        <p:grpSp>
          <p:nvGrpSpPr>
            <p:cNvPr id="180" name="Group 179">
              <a:extLst>
                <a:ext uri="{FF2B5EF4-FFF2-40B4-BE49-F238E27FC236}">
                  <a16:creationId xmlns:a16="http://schemas.microsoft.com/office/drawing/2014/main" id="{0385F152-18FD-6493-F5B8-F5AC11B47460}"/>
                </a:ext>
              </a:extLst>
            </p:cNvPr>
            <p:cNvGrpSpPr/>
            <p:nvPr/>
          </p:nvGrpSpPr>
          <p:grpSpPr>
            <a:xfrm>
              <a:off x="11070926" y="2582625"/>
              <a:ext cx="1040287" cy="720000"/>
              <a:chOff x="30563663" y="2469535"/>
              <a:chExt cx="1040287" cy="720000"/>
            </a:xfrm>
          </p:grpSpPr>
          <p:sp>
            <p:nvSpPr>
              <p:cNvPr id="181" name="Oval 180">
                <a:extLst>
                  <a:ext uri="{FF2B5EF4-FFF2-40B4-BE49-F238E27FC236}">
                    <a16:creationId xmlns:a16="http://schemas.microsoft.com/office/drawing/2014/main" id="{FEEBD6B5-99C7-CC11-C13D-E3C5F8B5DB88}"/>
                  </a:ext>
                </a:extLst>
              </p:cNvPr>
              <p:cNvSpPr/>
              <p:nvPr/>
            </p:nvSpPr>
            <p:spPr>
              <a:xfrm>
                <a:off x="30563663" y="24695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82" name="TextBox 181">
                <a:extLst>
                  <a:ext uri="{FF2B5EF4-FFF2-40B4-BE49-F238E27FC236}">
                    <a16:creationId xmlns:a16="http://schemas.microsoft.com/office/drawing/2014/main" id="{2C523CD7-0547-2C7A-4DE8-57DB985F60DF}"/>
                  </a:ext>
                </a:extLst>
              </p:cNvPr>
              <p:cNvSpPr txBox="1"/>
              <p:nvPr/>
            </p:nvSpPr>
            <p:spPr>
              <a:xfrm>
                <a:off x="30630728" y="2619841"/>
                <a:ext cx="973222" cy="492443"/>
              </a:xfrm>
              <a:prstGeom prst="rect">
                <a:avLst/>
              </a:prstGeom>
              <a:noFill/>
            </p:spPr>
            <p:txBody>
              <a:bodyPr wrap="square" rtlCol="0">
                <a:spAutoFit/>
              </a:bodyPr>
              <a:lstStyle/>
              <a:p>
                <a:r>
                  <a:rPr lang="en-US" sz="1300" b="1" dirty="0">
                    <a:latin typeface="Avenir Next" panose="020B0503020202020204" pitchFamily="34" charset="0"/>
                  </a:rPr>
                  <a:t>Heart </a:t>
                </a:r>
              </a:p>
              <a:p>
                <a:r>
                  <a:rPr lang="en-US" sz="1300" dirty="0">
                    <a:latin typeface="Avenir Next" panose="020B0503020202020204" pitchFamily="34" charset="0"/>
                  </a:rPr>
                  <a:t>Rate</a:t>
                </a:r>
              </a:p>
            </p:txBody>
          </p:sp>
        </p:grpSp>
        <p:grpSp>
          <p:nvGrpSpPr>
            <p:cNvPr id="183" name="Group 182">
              <a:extLst>
                <a:ext uri="{FF2B5EF4-FFF2-40B4-BE49-F238E27FC236}">
                  <a16:creationId xmlns:a16="http://schemas.microsoft.com/office/drawing/2014/main" id="{1CAA457A-8535-E5A8-BD43-C5FDB700B07C}"/>
                </a:ext>
              </a:extLst>
            </p:cNvPr>
            <p:cNvGrpSpPr/>
            <p:nvPr/>
          </p:nvGrpSpPr>
          <p:grpSpPr>
            <a:xfrm>
              <a:off x="14824311" y="2582625"/>
              <a:ext cx="879474" cy="720000"/>
              <a:chOff x="25375513" y="2459896"/>
              <a:chExt cx="879474" cy="720000"/>
            </a:xfrm>
          </p:grpSpPr>
          <p:sp>
            <p:nvSpPr>
              <p:cNvPr id="184" name="Oval 183">
                <a:extLst>
                  <a:ext uri="{FF2B5EF4-FFF2-40B4-BE49-F238E27FC236}">
                    <a16:creationId xmlns:a16="http://schemas.microsoft.com/office/drawing/2014/main" id="{B45C954B-F39C-A460-1A26-F8C9E05E07D7}"/>
                  </a:ext>
                </a:extLst>
              </p:cNvPr>
              <p:cNvSpPr/>
              <p:nvPr/>
            </p:nvSpPr>
            <p:spPr>
              <a:xfrm>
                <a:off x="25375513" y="2459896"/>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85" name="TextBox 184">
                <a:extLst>
                  <a:ext uri="{FF2B5EF4-FFF2-40B4-BE49-F238E27FC236}">
                    <a16:creationId xmlns:a16="http://schemas.microsoft.com/office/drawing/2014/main" id="{8C8E5C91-DC2A-B208-B372-E489C175BC6F}"/>
                  </a:ext>
                </a:extLst>
              </p:cNvPr>
              <p:cNvSpPr txBox="1"/>
              <p:nvPr/>
            </p:nvSpPr>
            <p:spPr>
              <a:xfrm>
                <a:off x="25454009" y="2643372"/>
                <a:ext cx="800978" cy="478144"/>
              </a:xfrm>
              <a:prstGeom prst="rect">
                <a:avLst/>
              </a:prstGeom>
              <a:noFill/>
            </p:spPr>
            <p:txBody>
              <a:bodyPr wrap="square" tIns="46800" rtlCol="0">
                <a:spAutoFit/>
              </a:bodyPr>
              <a:lstStyle/>
              <a:p>
                <a:r>
                  <a:rPr lang="en-US" sz="1300" b="1" dirty="0">
                    <a:latin typeface="Avenir Next" panose="020B0503020202020204" pitchFamily="34" charset="0"/>
                  </a:rPr>
                  <a:t>DIAS </a:t>
                </a:r>
                <a:r>
                  <a:rPr lang="en-US" sz="1200" dirty="0">
                    <a:latin typeface="Avenir Next" panose="020B0503020202020204" pitchFamily="34" charset="0"/>
                  </a:rPr>
                  <a:t>BP</a:t>
                </a:r>
              </a:p>
            </p:txBody>
          </p:sp>
        </p:grpSp>
        <p:grpSp>
          <p:nvGrpSpPr>
            <p:cNvPr id="186" name="Group 185">
              <a:extLst>
                <a:ext uri="{FF2B5EF4-FFF2-40B4-BE49-F238E27FC236}">
                  <a16:creationId xmlns:a16="http://schemas.microsoft.com/office/drawing/2014/main" id="{A2D54C79-89C3-FDBE-0EFE-1389A33082A9}"/>
                </a:ext>
              </a:extLst>
            </p:cNvPr>
            <p:cNvGrpSpPr/>
            <p:nvPr/>
          </p:nvGrpSpPr>
          <p:grpSpPr>
            <a:xfrm>
              <a:off x="13107765" y="2582625"/>
              <a:ext cx="720000" cy="720000"/>
              <a:chOff x="27150973" y="2497996"/>
              <a:chExt cx="720000" cy="720000"/>
            </a:xfrm>
          </p:grpSpPr>
          <p:sp>
            <p:nvSpPr>
              <p:cNvPr id="187" name="Oval 186">
                <a:extLst>
                  <a:ext uri="{FF2B5EF4-FFF2-40B4-BE49-F238E27FC236}">
                    <a16:creationId xmlns:a16="http://schemas.microsoft.com/office/drawing/2014/main" id="{D18BBB57-AB50-D380-D172-5C8A5511AE3F}"/>
                  </a:ext>
                </a:extLst>
              </p:cNvPr>
              <p:cNvSpPr/>
              <p:nvPr/>
            </p:nvSpPr>
            <p:spPr>
              <a:xfrm>
                <a:off x="27150973" y="2497996"/>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88" name="TextBox 187">
                <a:extLst>
                  <a:ext uri="{FF2B5EF4-FFF2-40B4-BE49-F238E27FC236}">
                    <a16:creationId xmlns:a16="http://schemas.microsoft.com/office/drawing/2014/main" id="{02D1A592-AC75-5A61-967A-E907684EA973}"/>
                  </a:ext>
                </a:extLst>
              </p:cNvPr>
              <p:cNvSpPr txBox="1"/>
              <p:nvPr/>
            </p:nvSpPr>
            <p:spPr>
              <a:xfrm>
                <a:off x="27271579" y="2711802"/>
                <a:ext cx="580124" cy="292388"/>
              </a:xfrm>
              <a:prstGeom prst="rect">
                <a:avLst/>
              </a:prstGeom>
              <a:noFill/>
            </p:spPr>
            <p:txBody>
              <a:bodyPr wrap="square" rtlCol="0">
                <a:spAutoFit/>
              </a:bodyPr>
              <a:lstStyle/>
              <a:p>
                <a:r>
                  <a:rPr lang="en-US" sz="1300" b="1" dirty="0">
                    <a:latin typeface="Avenir Next" panose="020B0503020202020204" pitchFamily="34" charset="0"/>
                  </a:rPr>
                  <a:t>BMI</a:t>
                </a:r>
              </a:p>
            </p:txBody>
          </p:sp>
        </p:grpSp>
        <p:grpSp>
          <p:nvGrpSpPr>
            <p:cNvPr id="212" name="Group 211">
              <a:extLst>
                <a:ext uri="{FF2B5EF4-FFF2-40B4-BE49-F238E27FC236}">
                  <a16:creationId xmlns:a16="http://schemas.microsoft.com/office/drawing/2014/main" id="{6420164C-A30C-4289-3B51-7A9FC1A30D1D}"/>
                </a:ext>
              </a:extLst>
            </p:cNvPr>
            <p:cNvGrpSpPr/>
            <p:nvPr/>
          </p:nvGrpSpPr>
          <p:grpSpPr>
            <a:xfrm>
              <a:off x="7355779" y="2582625"/>
              <a:ext cx="894872" cy="720000"/>
              <a:chOff x="1912177" y="2828308"/>
              <a:chExt cx="894872" cy="720000"/>
            </a:xfrm>
          </p:grpSpPr>
          <p:sp>
            <p:nvSpPr>
              <p:cNvPr id="216" name="Oval 215">
                <a:extLst>
                  <a:ext uri="{FF2B5EF4-FFF2-40B4-BE49-F238E27FC236}">
                    <a16:creationId xmlns:a16="http://schemas.microsoft.com/office/drawing/2014/main" id="{960B9170-FE11-477C-7177-88951C2E40E7}"/>
                  </a:ext>
                </a:extLst>
              </p:cNvPr>
              <p:cNvSpPr/>
              <p:nvPr/>
            </p:nvSpPr>
            <p:spPr>
              <a:xfrm>
                <a:off x="1939811" y="2828308"/>
                <a:ext cx="720000" cy="720000"/>
              </a:xfrm>
              <a:prstGeom prst="ellipse">
                <a:avLst/>
              </a:prstGeom>
              <a:solidFill>
                <a:schemeClr val="tx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217" name="TextBox 216">
                <a:extLst>
                  <a:ext uri="{FF2B5EF4-FFF2-40B4-BE49-F238E27FC236}">
                    <a16:creationId xmlns:a16="http://schemas.microsoft.com/office/drawing/2014/main" id="{20D347F3-AF28-B682-7BEC-60C469EF8EF5}"/>
                  </a:ext>
                </a:extLst>
              </p:cNvPr>
              <p:cNvSpPr txBox="1"/>
              <p:nvPr/>
            </p:nvSpPr>
            <p:spPr>
              <a:xfrm>
                <a:off x="1912177" y="3003642"/>
                <a:ext cx="894872" cy="369332"/>
              </a:xfrm>
              <a:prstGeom prst="rect">
                <a:avLst/>
              </a:prstGeom>
              <a:noFill/>
            </p:spPr>
            <p:txBody>
              <a:bodyPr wrap="square" rtlCol="0">
                <a:spAutoFit/>
              </a:bodyPr>
              <a:lstStyle/>
              <a:p>
                <a:r>
                  <a:rPr lang="en-US" dirty="0">
                    <a:solidFill>
                      <a:schemeClr val="bg1"/>
                    </a:solidFill>
                    <a:latin typeface="Avenir Next" panose="020B0503020202020204" pitchFamily="34" charset="0"/>
                  </a:rPr>
                  <a:t>Origin</a:t>
                </a:r>
              </a:p>
            </p:txBody>
          </p:sp>
        </p:grpSp>
        <p:grpSp>
          <p:nvGrpSpPr>
            <p:cNvPr id="213" name="Group 212">
              <a:extLst>
                <a:ext uri="{FF2B5EF4-FFF2-40B4-BE49-F238E27FC236}">
                  <a16:creationId xmlns:a16="http://schemas.microsoft.com/office/drawing/2014/main" id="{32ABFC74-F26F-D7B1-02AA-F70599A83AC5}"/>
                </a:ext>
              </a:extLst>
            </p:cNvPr>
            <p:cNvGrpSpPr/>
            <p:nvPr/>
          </p:nvGrpSpPr>
          <p:grpSpPr>
            <a:xfrm>
              <a:off x="5639227" y="2582625"/>
              <a:ext cx="720000" cy="720000"/>
              <a:chOff x="7531659" y="2479723"/>
              <a:chExt cx="720000" cy="720000"/>
            </a:xfrm>
          </p:grpSpPr>
          <p:sp>
            <p:nvSpPr>
              <p:cNvPr id="214" name="Oval 213">
                <a:extLst>
                  <a:ext uri="{FF2B5EF4-FFF2-40B4-BE49-F238E27FC236}">
                    <a16:creationId xmlns:a16="http://schemas.microsoft.com/office/drawing/2014/main" id="{8A526B2E-C2E1-C3AA-DC8A-65861A4A3A82}"/>
                  </a:ext>
                </a:extLst>
              </p:cNvPr>
              <p:cNvSpPr/>
              <p:nvPr/>
            </p:nvSpPr>
            <p:spPr>
              <a:xfrm>
                <a:off x="7531659" y="2479723"/>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215" name="TextBox 214">
                <a:extLst>
                  <a:ext uri="{FF2B5EF4-FFF2-40B4-BE49-F238E27FC236}">
                    <a16:creationId xmlns:a16="http://schemas.microsoft.com/office/drawing/2014/main" id="{61CE31B0-FBE3-F046-35ED-499EA44C8FEB}"/>
                  </a:ext>
                </a:extLst>
              </p:cNvPr>
              <p:cNvSpPr txBox="1"/>
              <p:nvPr/>
            </p:nvSpPr>
            <p:spPr>
              <a:xfrm>
                <a:off x="7650377" y="2681183"/>
                <a:ext cx="500846" cy="369332"/>
              </a:xfrm>
              <a:prstGeom prst="rect">
                <a:avLst/>
              </a:prstGeom>
              <a:noFill/>
            </p:spPr>
            <p:txBody>
              <a:bodyPr wrap="square" rtlCol="0">
                <a:spAutoFit/>
              </a:bodyPr>
              <a:lstStyle/>
              <a:p>
                <a:r>
                  <a:rPr lang="en-US" dirty="0">
                    <a:latin typeface="Avenir Next" panose="020B0503020202020204" pitchFamily="34" charset="0"/>
                  </a:rPr>
                  <a:t>No</a:t>
                </a:r>
              </a:p>
            </p:txBody>
          </p:sp>
        </p:grpSp>
        <p:grpSp>
          <p:nvGrpSpPr>
            <p:cNvPr id="221" name="Group 220">
              <a:extLst>
                <a:ext uri="{FF2B5EF4-FFF2-40B4-BE49-F238E27FC236}">
                  <a16:creationId xmlns:a16="http://schemas.microsoft.com/office/drawing/2014/main" id="{F0CB29C0-13A8-7BD1-B869-9D4D62DFAA22}"/>
                </a:ext>
              </a:extLst>
            </p:cNvPr>
            <p:cNvGrpSpPr/>
            <p:nvPr/>
          </p:nvGrpSpPr>
          <p:grpSpPr>
            <a:xfrm>
              <a:off x="3906556" y="2608416"/>
              <a:ext cx="763918" cy="720000"/>
              <a:chOff x="7531659" y="2479723"/>
              <a:chExt cx="763918" cy="720000"/>
            </a:xfrm>
          </p:grpSpPr>
          <p:sp>
            <p:nvSpPr>
              <p:cNvPr id="222" name="Oval 221">
                <a:extLst>
                  <a:ext uri="{FF2B5EF4-FFF2-40B4-BE49-F238E27FC236}">
                    <a16:creationId xmlns:a16="http://schemas.microsoft.com/office/drawing/2014/main" id="{9B477829-7EB2-64DD-A28D-AE223F6ACAA6}"/>
                  </a:ext>
                </a:extLst>
              </p:cNvPr>
              <p:cNvSpPr/>
              <p:nvPr/>
            </p:nvSpPr>
            <p:spPr>
              <a:xfrm>
                <a:off x="7531659" y="2479723"/>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223" name="TextBox 222">
                <a:extLst>
                  <a:ext uri="{FF2B5EF4-FFF2-40B4-BE49-F238E27FC236}">
                    <a16:creationId xmlns:a16="http://schemas.microsoft.com/office/drawing/2014/main" id="{AA917814-D6A2-3245-1024-6ACE5F374769}"/>
                  </a:ext>
                </a:extLst>
              </p:cNvPr>
              <p:cNvSpPr txBox="1"/>
              <p:nvPr/>
            </p:nvSpPr>
            <p:spPr>
              <a:xfrm>
                <a:off x="7580039" y="2695251"/>
                <a:ext cx="715538" cy="353943"/>
              </a:xfrm>
              <a:prstGeom prst="rect">
                <a:avLst/>
              </a:prstGeom>
              <a:noFill/>
            </p:spPr>
            <p:txBody>
              <a:bodyPr wrap="square" rtlCol="0">
                <a:spAutoFit/>
              </a:bodyPr>
              <a:lstStyle/>
              <a:p>
                <a:r>
                  <a:rPr lang="en-US" sz="1700" b="1" dirty="0">
                    <a:latin typeface="Avenir Next" panose="020B0503020202020204" pitchFamily="34" charset="0"/>
                  </a:rPr>
                  <a:t>CVD</a:t>
                </a:r>
              </a:p>
            </p:txBody>
          </p:sp>
        </p:grpSp>
      </p:grpSp>
      <p:sp>
        <p:nvSpPr>
          <p:cNvPr id="2" name="Rounded Rectangle 1">
            <a:extLst>
              <a:ext uri="{FF2B5EF4-FFF2-40B4-BE49-F238E27FC236}">
                <a16:creationId xmlns:a16="http://schemas.microsoft.com/office/drawing/2014/main" id="{2ECB5E0B-7AAE-EA68-CA81-F442F84E8176}"/>
              </a:ext>
            </a:extLst>
          </p:cNvPr>
          <p:cNvSpPr/>
          <p:nvPr/>
        </p:nvSpPr>
        <p:spPr>
          <a:xfrm>
            <a:off x="0" y="3770415"/>
            <a:ext cx="4227615" cy="3087585"/>
          </a:xfrm>
          <a:prstGeom prst="roundRect">
            <a:avLst>
              <a:gd name="adj" fmla="val 0"/>
            </a:avLst>
          </a:prstGeom>
          <a:solidFill>
            <a:schemeClr val="bg1">
              <a:alpha val="8998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ounded Rectangle 2">
            <a:extLst>
              <a:ext uri="{FF2B5EF4-FFF2-40B4-BE49-F238E27FC236}">
                <a16:creationId xmlns:a16="http://schemas.microsoft.com/office/drawing/2014/main" id="{DDC88339-2036-F903-F283-2FD709894F80}"/>
              </a:ext>
            </a:extLst>
          </p:cNvPr>
          <p:cNvSpPr/>
          <p:nvPr/>
        </p:nvSpPr>
        <p:spPr>
          <a:xfrm>
            <a:off x="7964385" y="3770415"/>
            <a:ext cx="4227615" cy="3087585"/>
          </a:xfrm>
          <a:prstGeom prst="roundRect">
            <a:avLst>
              <a:gd name="adj" fmla="val 0"/>
            </a:avLst>
          </a:prstGeom>
          <a:solidFill>
            <a:schemeClr val="bg1">
              <a:alpha val="8998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A7577E49-B007-53FB-2FCD-D7116A4ED650}"/>
              </a:ext>
            </a:extLst>
          </p:cNvPr>
          <p:cNvSpPr/>
          <p:nvPr/>
        </p:nvSpPr>
        <p:spPr>
          <a:xfrm>
            <a:off x="5647273" y="2478858"/>
            <a:ext cx="900000" cy="900000"/>
          </a:xfrm>
          <a:prstGeom prst="ellipse">
            <a:avLst/>
          </a:prstGeom>
          <a:noFill/>
          <a:ln w="76200">
            <a:solidFill>
              <a:srgbClr val="DE574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a:extLst>
              <a:ext uri="{FF2B5EF4-FFF2-40B4-BE49-F238E27FC236}">
                <a16:creationId xmlns:a16="http://schemas.microsoft.com/office/drawing/2014/main" id="{FCD56192-3388-C5A0-D87D-3EDB77D0F93D}"/>
              </a:ext>
            </a:extLst>
          </p:cNvPr>
          <p:cNvGrpSpPr/>
          <p:nvPr/>
        </p:nvGrpSpPr>
        <p:grpSpPr>
          <a:xfrm>
            <a:off x="9288965" y="-301083"/>
            <a:ext cx="2430966" cy="1107863"/>
            <a:chOff x="9288965" y="-312234"/>
            <a:chExt cx="2430966" cy="1107863"/>
          </a:xfrm>
          <a:solidFill>
            <a:srgbClr val="DE5746"/>
          </a:solidFill>
        </p:grpSpPr>
        <p:sp>
          <p:nvSpPr>
            <p:cNvPr id="8" name="Rounded Rectangle 7">
              <a:extLst>
                <a:ext uri="{FF2B5EF4-FFF2-40B4-BE49-F238E27FC236}">
                  <a16:creationId xmlns:a16="http://schemas.microsoft.com/office/drawing/2014/main" id="{3D98CAF1-0372-295D-D8D9-DE44ACA055B9}"/>
                </a:ext>
              </a:extLst>
            </p:cNvPr>
            <p:cNvSpPr/>
            <p:nvPr/>
          </p:nvSpPr>
          <p:spPr>
            <a:xfrm>
              <a:off x="9288965" y="-312234"/>
              <a:ext cx="2430966" cy="1107863"/>
            </a:xfrm>
            <a:prstGeom prst="roundRect">
              <a:avLst>
                <a:gd name="adj" fmla="val 8731"/>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379B2F05-B500-8581-1755-1F841ED80AD6}"/>
                </a:ext>
              </a:extLst>
            </p:cNvPr>
            <p:cNvSpPr txBox="1"/>
            <p:nvPr/>
          </p:nvSpPr>
          <p:spPr>
            <a:xfrm>
              <a:off x="9400125" y="97272"/>
              <a:ext cx="2220686" cy="646331"/>
            </a:xfrm>
            <a:prstGeom prst="rect">
              <a:avLst/>
            </a:prstGeom>
            <a:grpFill/>
          </p:spPr>
          <p:txBody>
            <a:bodyPr wrap="square" rtlCol="0">
              <a:spAutoFit/>
            </a:bodyPr>
            <a:lstStyle/>
            <a:p>
              <a:r>
                <a:rPr lang="en-US" b="1" dirty="0">
                  <a:solidFill>
                    <a:schemeClr val="bg1"/>
                  </a:solidFill>
                  <a:latin typeface="Avenir Next" panose="020B0503020202020204" pitchFamily="34" charset="0"/>
                </a:rPr>
                <a:t>Medical </a:t>
              </a:r>
              <a:endParaRPr lang="en-US" dirty="0">
                <a:solidFill>
                  <a:schemeClr val="bg1"/>
                </a:solidFill>
                <a:latin typeface="Avenir Next" panose="020B0503020202020204" pitchFamily="34" charset="0"/>
              </a:endParaRPr>
            </a:p>
            <a:p>
              <a:r>
                <a:rPr lang="en-US" dirty="0">
                  <a:solidFill>
                    <a:schemeClr val="bg1"/>
                  </a:solidFill>
                  <a:latin typeface="Avenir Next" panose="020B0503020202020204" pitchFamily="34" charset="0"/>
                </a:rPr>
                <a:t>History</a:t>
              </a:r>
            </a:p>
          </p:txBody>
        </p:sp>
      </p:grpSp>
    </p:spTree>
    <p:extLst>
      <p:ext uri="{BB962C8B-B14F-4D97-AF65-F5344CB8AC3E}">
        <p14:creationId xmlns:p14="http://schemas.microsoft.com/office/powerpoint/2010/main" val="52470854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61" name="Straight Connector 60">
            <a:extLst>
              <a:ext uri="{FF2B5EF4-FFF2-40B4-BE49-F238E27FC236}">
                <a16:creationId xmlns:a16="http://schemas.microsoft.com/office/drawing/2014/main" id="{E68EA752-9ACF-FDA5-AD71-A83F791F49C9}"/>
              </a:ext>
            </a:extLst>
          </p:cNvPr>
          <p:cNvCxnSpPr>
            <a:cxnSpLocks/>
          </p:cNvCxnSpPr>
          <p:nvPr/>
        </p:nvCxnSpPr>
        <p:spPr>
          <a:xfrm flipH="1">
            <a:off x="6095971" y="3346935"/>
            <a:ext cx="58" cy="805500"/>
          </a:xfrm>
          <a:prstGeom prst="line">
            <a:avLst/>
          </a:prstGeom>
          <a:ln w="25400">
            <a:solidFill>
              <a:schemeClr val="tx1">
                <a:lumMod val="65000"/>
                <a:lumOff val="35000"/>
              </a:schemeClr>
            </a:solidFill>
          </a:ln>
        </p:spPr>
        <p:style>
          <a:lnRef idx="2">
            <a:schemeClr val="accent1"/>
          </a:lnRef>
          <a:fillRef idx="0">
            <a:schemeClr val="accent1"/>
          </a:fillRef>
          <a:effectRef idx="1">
            <a:schemeClr val="accent1"/>
          </a:effectRef>
          <a:fontRef idx="minor">
            <a:schemeClr val="tx1"/>
          </a:fontRef>
        </p:style>
      </p:cxnSp>
      <p:grpSp>
        <p:nvGrpSpPr>
          <p:cNvPr id="230" name="Group 229">
            <a:extLst>
              <a:ext uri="{FF2B5EF4-FFF2-40B4-BE49-F238E27FC236}">
                <a16:creationId xmlns:a16="http://schemas.microsoft.com/office/drawing/2014/main" id="{DBDE48A5-5F3F-43DF-21AF-9895DB9706BD}"/>
              </a:ext>
            </a:extLst>
          </p:cNvPr>
          <p:cNvGrpSpPr/>
          <p:nvPr/>
        </p:nvGrpSpPr>
        <p:grpSpPr>
          <a:xfrm>
            <a:off x="-46614849" y="4190297"/>
            <a:ext cx="73748343" cy="1955238"/>
            <a:chOff x="726151" y="4065605"/>
            <a:chExt cx="73748343" cy="1955238"/>
          </a:xfrm>
        </p:grpSpPr>
        <p:grpSp>
          <p:nvGrpSpPr>
            <p:cNvPr id="204" name="Group 203">
              <a:extLst>
                <a:ext uri="{FF2B5EF4-FFF2-40B4-BE49-F238E27FC236}">
                  <a16:creationId xmlns:a16="http://schemas.microsoft.com/office/drawing/2014/main" id="{0626AE25-DE86-E212-7608-5D44FB9C1F0E}"/>
                </a:ext>
              </a:extLst>
            </p:cNvPr>
            <p:cNvGrpSpPr/>
            <p:nvPr/>
          </p:nvGrpSpPr>
          <p:grpSpPr>
            <a:xfrm>
              <a:off x="726151" y="4065605"/>
              <a:ext cx="3132175" cy="1955238"/>
              <a:chOff x="373025" y="4127718"/>
              <a:chExt cx="3132175" cy="1955238"/>
            </a:xfrm>
          </p:grpSpPr>
          <p:sp>
            <p:nvSpPr>
              <p:cNvPr id="244" name="TextBox 243">
                <a:extLst>
                  <a:ext uri="{FF2B5EF4-FFF2-40B4-BE49-F238E27FC236}">
                    <a16:creationId xmlns:a16="http://schemas.microsoft.com/office/drawing/2014/main" id="{0A3A12E3-48E8-62D7-043E-F5BD22F71ED7}"/>
                  </a:ext>
                </a:extLst>
              </p:cNvPr>
              <p:cNvSpPr txBox="1"/>
              <p:nvPr/>
            </p:nvSpPr>
            <p:spPr>
              <a:xfrm>
                <a:off x="373025" y="4420963"/>
                <a:ext cx="3132175" cy="1661993"/>
              </a:xfrm>
              <a:prstGeom prst="rect">
                <a:avLst/>
              </a:prstGeom>
              <a:noFill/>
            </p:spPr>
            <p:txBody>
              <a:bodyPr wrap="square" rtlCol="0">
                <a:spAutoFit/>
              </a:bodyPr>
              <a:lstStyle/>
              <a:p>
                <a:pPr algn="ctr"/>
                <a:r>
                  <a:rPr lang="en-US" sz="1700" dirty="0">
                    <a:solidFill>
                      <a:schemeClr val="tx1">
                        <a:lumMod val="65000"/>
                        <a:lumOff val="35000"/>
                      </a:schemeClr>
                    </a:solidFill>
                    <a:latin typeface="Avenir Next" panose="020B0503020202020204" pitchFamily="34" charset="0"/>
                  </a:rPr>
                  <a:t>In the Dataset, there are in total 3,657  data points available </a:t>
                </a:r>
                <a:r>
                  <a:rPr lang="en-IN" sz="1700" b="0" i="0" u="none" strike="noStrike" dirty="0">
                    <a:solidFill>
                      <a:schemeClr val="tx1">
                        <a:lumMod val="65000"/>
                        <a:lumOff val="35000"/>
                      </a:schemeClr>
                    </a:solidFill>
                    <a:effectLst/>
                    <a:latin typeface="Avenir Next" panose="020B0503020202020204" pitchFamily="34" charset="0"/>
                  </a:rPr>
                  <a:t>encompassing various demographic, behavioural, and medical risk factors. </a:t>
                </a:r>
                <a:endParaRPr lang="en-US" sz="1700" dirty="0">
                  <a:solidFill>
                    <a:schemeClr val="tx1">
                      <a:lumMod val="65000"/>
                      <a:lumOff val="35000"/>
                    </a:schemeClr>
                  </a:solidFill>
                  <a:latin typeface="Avenir Next" panose="020B0503020202020204" pitchFamily="34" charset="0"/>
                </a:endParaRPr>
              </a:p>
            </p:txBody>
          </p:sp>
          <p:sp>
            <p:nvSpPr>
              <p:cNvPr id="245" name="TextBox 244">
                <a:extLst>
                  <a:ext uri="{FF2B5EF4-FFF2-40B4-BE49-F238E27FC236}">
                    <a16:creationId xmlns:a16="http://schemas.microsoft.com/office/drawing/2014/main" id="{D215743E-D79C-878E-A32E-630453A869E9}"/>
                  </a:ext>
                </a:extLst>
              </p:cNvPr>
              <p:cNvSpPr txBox="1"/>
              <p:nvPr/>
            </p:nvSpPr>
            <p:spPr>
              <a:xfrm>
                <a:off x="849246" y="4127718"/>
                <a:ext cx="2424500" cy="400110"/>
              </a:xfrm>
              <a:prstGeom prst="rect">
                <a:avLst/>
              </a:prstGeom>
              <a:noFill/>
            </p:spPr>
            <p:txBody>
              <a:bodyPr wrap="square" rtlCol="0">
                <a:spAutoFit/>
              </a:bodyPr>
              <a:lstStyle/>
              <a:p>
                <a:r>
                  <a:rPr lang="en-US" sz="2000" b="1" dirty="0">
                    <a:latin typeface="Avenir Next" panose="020B0503020202020204" pitchFamily="34" charset="0"/>
                  </a:rPr>
                  <a:t>No of Datapoints</a:t>
                </a:r>
              </a:p>
            </p:txBody>
          </p:sp>
        </p:grpSp>
        <p:grpSp>
          <p:nvGrpSpPr>
            <p:cNvPr id="203" name="Group 202">
              <a:extLst>
                <a:ext uri="{FF2B5EF4-FFF2-40B4-BE49-F238E27FC236}">
                  <a16:creationId xmlns:a16="http://schemas.microsoft.com/office/drawing/2014/main" id="{49229A37-13D3-DA7F-50E3-4F0C870A3206}"/>
                </a:ext>
              </a:extLst>
            </p:cNvPr>
            <p:cNvGrpSpPr/>
            <p:nvPr/>
          </p:nvGrpSpPr>
          <p:grpSpPr>
            <a:xfrm>
              <a:off x="4671872" y="4065605"/>
              <a:ext cx="3132175" cy="1451068"/>
              <a:chOff x="4529913" y="4127718"/>
              <a:chExt cx="3132175" cy="1451068"/>
            </a:xfrm>
          </p:grpSpPr>
          <p:sp>
            <p:nvSpPr>
              <p:cNvPr id="253" name="TextBox 252">
                <a:extLst>
                  <a:ext uri="{FF2B5EF4-FFF2-40B4-BE49-F238E27FC236}">
                    <a16:creationId xmlns:a16="http://schemas.microsoft.com/office/drawing/2014/main" id="{F4D38451-15EE-27A8-C47F-9D0D6D287F0C}"/>
                  </a:ext>
                </a:extLst>
              </p:cNvPr>
              <p:cNvSpPr txBox="1"/>
              <p:nvPr/>
            </p:nvSpPr>
            <p:spPr>
              <a:xfrm>
                <a:off x="4529913" y="4440013"/>
                <a:ext cx="3132175" cy="1138773"/>
              </a:xfrm>
              <a:prstGeom prst="rect">
                <a:avLst/>
              </a:prstGeom>
              <a:noFill/>
            </p:spPr>
            <p:txBody>
              <a:bodyPr wrap="square" rtlCol="0">
                <a:spAutoFit/>
              </a:bodyPr>
              <a:lstStyle/>
              <a:p>
                <a:r>
                  <a:rPr lang="en-US" sz="1700" dirty="0">
                    <a:solidFill>
                      <a:schemeClr val="tx1">
                        <a:lumMod val="65000"/>
                        <a:lumOff val="35000"/>
                      </a:schemeClr>
                    </a:solidFill>
                    <a:latin typeface="Avenir Next" panose="020B0503020202020204" pitchFamily="34" charset="0"/>
                  </a:rPr>
                  <a:t>This Cardiovascular Disease Dataset Dataset Was collected from the UCI Machine Learning Library </a:t>
                </a:r>
              </a:p>
            </p:txBody>
          </p:sp>
          <p:sp>
            <p:nvSpPr>
              <p:cNvPr id="254" name="TextBox 253">
                <a:extLst>
                  <a:ext uri="{FF2B5EF4-FFF2-40B4-BE49-F238E27FC236}">
                    <a16:creationId xmlns:a16="http://schemas.microsoft.com/office/drawing/2014/main" id="{246BAA6E-1207-1739-C76E-CFA3E77C0F8B}"/>
                  </a:ext>
                </a:extLst>
              </p:cNvPr>
              <p:cNvSpPr txBox="1"/>
              <p:nvPr/>
            </p:nvSpPr>
            <p:spPr>
              <a:xfrm>
                <a:off x="4529913" y="4127718"/>
                <a:ext cx="2898998" cy="400110"/>
              </a:xfrm>
              <a:prstGeom prst="rect">
                <a:avLst/>
              </a:prstGeom>
              <a:noFill/>
            </p:spPr>
            <p:txBody>
              <a:bodyPr wrap="square" rtlCol="0">
                <a:spAutoFit/>
              </a:bodyPr>
              <a:lstStyle/>
              <a:p>
                <a:r>
                  <a:rPr lang="en-US" sz="2000" b="1" dirty="0">
                    <a:latin typeface="Avenir Next" panose="020B0503020202020204" pitchFamily="34" charset="0"/>
                  </a:rPr>
                  <a:t>Origin Of the Dataset</a:t>
                </a:r>
              </a:p>
            </p:txBody>
          </p:sp>
        </p:grpSp>
        <p:grpSp>
          <p:nvGrpSpPr>
            <p:cNvPr id="77" name="Group 76">
              <a:extLst>
                <a:ext uri="{FF2B5EF4-FFF2-40B4-BE49-F238E27FC236}">
                  <a16:creationId xmlns:a16="http://schemas.microsoft.com/office/drawing/2014/main" id="{FB6FA891-9134-6E15-3AB7-018CE178F507}"/>
                </a:ext>
              </a:extLst>
            </p:cNvPr>
            <p:cNvGrpSpPr/>
            <p:nvPr/>
          </p:nvGrpSpPr>
          <p:grpSpPr>
            <a:xfrm>
              <a:off x="16266642" y="4065605"/>
              <a:ext cx="3132175" cy="946898"/>
              <a:chOff x="4559893" y="4187216"/>
              <a:chExt cx="3132175" cy="946898"/>
            </a:xfrm>
          </p:grpSpPr>
          <p:sp>
            <p:nvSpPr>
              <p:cNvPr id="62" name="TextBox 61">
                <a:extLst>
                  <a:ext uri="{FF2B5EF4-FFF2-40B4-BE49-F238E27FC236}">
                    <a16:creationId xmlns:a16="http://schemas.microsoft.com/office/drawing/2014/main" id="{DA07F8DC-C202-353E-0FF9-729945C69592}"/>
                  </a:ext>
                </a:extLst>
              </p:cNvPr>
              <p:cNvSpPr txBox="1"/>
              <p:nvPr/>
            </p:nvSpPr>
            <p:spPr>
              <a:xfrm>
                <a:off x="4559893" y="4518561"/>
                <a:ext cx="3132175" cy="615553"/>
              </a:xfrm>
              <a:prstGeom prst="rect">
                <a:avLst/>
              </a:prstGeom>
              <a:noFill/>
            </p:spPr>
            <p:txBody>
              <a:bodyPr wrap="square" rtlCol="0">
                <a:spAutoFit/>
              </a:bodyPr>
              <a:lstStyle/>
              <a:p>
                <a:pPr algn="ctr"/>
                <a:r>
                  <a:rPr lang="en-IN" sz="1700" b="0" i="0" u="none" strike="noStrike" dirty="0">
                    <a:solidFill>
                      <a:srgbClr val="595959"/>
                    </a:solidFill>
                    <a:effectLst/>
                    <a:latin typeface="Avenir Next" panose="020B0503020202020204" pitchFamily="34" charset="0"/>
                  </a:rPr>
                  <a:t>Categorical ( Nominal )</a:t>
                </a:r>
              </a:p>
              <a:p>
                <a:pPr algn="ctr"/>
                <a:r>
                  <a:rPr lang="en-IN" sz="1700" b="0" i="0" u="none" strike="noStrike" dirty="0">
                    <a:solidFill>
                      <a:srgbClr val="595959"/>
                    </a:solidFill>
                    <a:effectLst/>
                    <a:latin typeface="Avenir Next" panose="020B0503020202020204" pitchFamily="34" charset="0"/>
                  </a:rPr>
                  <a:t>0 = Female , 1 = male</a:t>
                </a:r>
                <a:endParaRPr lang="en-US" sz="1700" dirty="0">
                  <a:solidFill>
                    <a:srgbClr val="595959"/>
                  </a:solidFill>
                  <a:latin typeface="Avenir Next" panose="020B0503020202020204" pitchFamily="34" charset="0"/>
                </a:endParaRPr>
              </a:p>
            </p:txBody>
          </p:sp>
          <p:sp>
            <p:nvSpPr>
              <p:cNvPr id="76" name="TextBox 75">
                <a:extLst>
                  <a:ext uri="{FF2B5EF4-FFF2-40B4-BE49-F238E27FC236}">
                    <a16:creationId xmlns:a16="http://schemas.microsoft.com/office/drawing/2014/main" id="{35E7D9E6-7DB6-25A6-56CC-0C82655240D7}"/>
                  </a:ext>
                </a:extLst>
              </p:cNvPr>
              <p:cNvSpPr txBox="1"/>
              <p:nvPr/>
            </p:nvSpPr>
            <p:spPr>
              <a:xfrm>
                <a:off x="5763318" y="4187216"/>
                <a:ext cx="725324" cy="400110"/>
              </a:xfrm>
              <a:prstGeom prst="rect">
                <a:avLst/>
              </a:prstGeom>
              <a:noFill/>
            </p:spPr>
            <p:txBody>
              <a:bodyPr wrap="square" rtlCol="0">
                <a:spAutoFit/>
              </a:bodyPr>
              <a:lstStyle/>
              <a:p>
                <a:r>
                  <a:rPr lang="en-US" sz="2000" b="1" dirty="0">
                    <a:latin typeface="Avenir Next" panose="020B0503020202020204" pitchFamily="34" charset="0"/>
                  </a:rPr>
                  <a:t>Sex</a:t>
                </a:r>
              </a:p>
            </p:txBody>
          </p:sp>
        </p:grpSp>
        <p:grpSp>
          <p:nvGrpSpPr>
            <p:cNvPr id="247" name="Group 246">
              <a:extLst>
                <a:ext uri="{FF2B5EF4-FFF2-40B4-BE49-F238E27FC236}">
                  <a16:creationId xmlns:a16="http://schemas.microsoft.com/office/drawing/2014/main" id="{9641C33F-467D-45DB-82F5-7F897E31989B}"/>
                </a:ext>
              </a:extLst>
            </p:cNvPr>
            <p:cNvGrpSpPr/>
            <p:nvPr/>
          </p:nvGrpSpPr>
          <p:grpSpPr>
            <a:xfrm>
              <a:off x="8617593" y="4065605"/>
              <a:ext cx="3132175" cy="1955238"/>
              <a:chOff x="4559893" y="4225316"/>
              <a:chExt cx="3132175" cy="1955238"/>
            </a:xfrm>
          </p:grpSpPr>
          <p:sp>
            <p:nvSpPr>
              <p:cNvPr id="248" name="TextBox 247">
                <a:extLst>
                  <a:ext uri="{FF2B5EF4-FFF2-40B4-BE49-F238E27FC236}">
                    <a16:creationId xmlns:a16="http://schemas.microsoft.com/office/drawing/2014/main" id="{493216AB-1C78-7DE6-4551-7D17EF975ED4}"/>
                  </a:ext>
                </a:extLst>
              </p:cNvPr>
              <p:cNvSpPr txBox="1"/>
              <p:nvPr/>
            </p:nvSpPr>
            <p:spPr>
              <a:xfrm>
                <a:off x="4559893" y="4518561"/>
                <a:ext cx="3132175" cy="1661993"/>
              </a:xfrm>
              <a:prstGeom prst="rect">
                <a:avLst/>
              </a:prstGeom>
              <a:noFill/>
            </p:spPr>
            <p:txBody>
              <a:bodyPr wrap="square" rtlCol="0">
                <a:spAutoFit/>
              </a:bodyPr>
              <a:lstStyle/>
              <a:p>
                <a:pPr algn="ctr"/>
                <a:r>
                  <a:rPr lang="en-US" sz="1700" dirty="0">
                    <a:solidFill>
                      <a:srgbClr val="595959"/>
                    </a:solidFill>
                    <a:latin typeface="Avenir Next" panose="020B0503020202020204" pitchFamily="34" charset="0"/>
                  </a:rPr>
                  <a:t>In the Dataset, there are in total 3,657  data points available </a:t>
                </a:r>
                <a:r>
                  <a:rPr lang="en-IN" sz="1700" b="0" i="0" u="none" strike="noStrike" dirty="0">
                    <a:solidFill>
                      <a:srgbClr val="595959"/>
                    </a:solidFill>
                    <a:effectLst/>
                    <a:latin typeface="Avenir Next" panose="020B0503020202020204" pitchFamily="34" charset="0"/>
                  </a:rPr>
                  <a:t>encompassing various demographic, behavioural, and medical risk factors. </a:t>
                </a:r>
                <a:endParaRPr lang="en-US" sz="1700" dirty="0">
                  <a:solidFill>
                    <a:srgbClr val="595959"/>
                  </a:solidFill>
                  <a:latin typeface="Avenir Next" panose="020B0503020202020204" pitchFamily="34" charset="0"/>
                </a:endParaRPr>
              </a:p>
            </p:txBody>
          </p:sp>
          <p:sp>
            <p:nvSpPr>
              <p:cNvPr id="249" name="TextBox 248">
                <a:extLst>
                  <a:ext uri="{FF2B5EF4-FFF2-40B4-BE49-F238E27FC236}">
                    <a16:creationId xmlns:a16="http://schemas.microsoft.com/office/drawing/2014/main" id="{C727592D-80B8-0D4A-AEBD-367A27EDD6AB}"/>
                  </a:ext>
                </a:extLst>
              </p:cNvPr>
              <p:cNvSpPr txBox="1"/>
              <p:nvPr/>
            </p:nvSpPr>
            <p:spPr>
              <a:xfrm>
                <a:off x="4902793" y="4225316"/>
                <a:ext cx="2677858" cy="400110"/>
              </a:xfrm>
              <a:prstGeom prst="rect">
                <a:avLst/>
              </a:prstGeom>
              <a:noFill/>
            </p:spPr>
            <p:txBody>
              <a:bodyPr wrap="square" rtlCol="0">
                <a:spAutoFit/>
              </a:bodyPr>
              <a:lstStyle/>
              <a:p>
                <a:r>
                  <a:rPr lang="en-US" sz="2000" b="1" dirty="0">
                    <a:latin typeface="Avenir Next" panose="020B0503020202020204" pitchFamily="34" charset="0"/>
                  </a:rPr>
                  <a:t>No of Datapoints</a:t>
                </a:r>
              </a:p>
            </p:txBody>
          </p:sp>
        </p:grpSp>
        <p:grpSp>
          <p:nvGrpSpPr>
            <p:cNvPr id="267" name="Group 266">
              <a:extLst>
                <a:ext uri="{FF2B5EF4-FFF2-40B4-BE49-F238E27FC236}">
                  <a16:creationId xmlns:a16="http://schemas.microsoft.com/office/drawing/2014/main" id="{1064413D-579E-6A53-523B-80BD7255F90D}"/>
                </a:ext>
              </a:extLst>
            </p:cNvPr>
            <p:cNvGrpSpPr/>
            <p:nvPr/>
          </p:nvGrpSpPr>
          <p:grpSpPr>
            <a:xfrm>
              <a:off x="28103805" y="4065605"/>
              <a:ext cx="3132175" cy="886496"/>
              <a:chOff x="17802997" y="4046282"/>
              <a:chExt cx="3132175" cy="886496"/>
            </a:xfrm>
          </p:grpSpPr>
          <p:sp>
            <p:nvSpPr>
              <p:cNvPr id="258" name="TextBox 257">
                <a:extLst>
                  <a:ext uri="{FF2B5EF4-FFF2-40B4-BE49-F238E27FC236}">
                    <a16:creationId xmlns:a16="http://schemas.microsoft.com/office/drawing/2014/main" id="{84D888D2-5131-ED72-00AD-9E95FD5CE89E}"/>
                  </a:ext>
                </a:extLst>
              </p:cNvPr>
              <p:cNvSpPr txBox="1"/>
              <p:nvPr/>
            </p:nvSpPr>
            <p:spPr>
              <a:xfrm>
                <a:off x="17802997" y="4317225"/>
                <a:ext cx="3132175" cy="61555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0 = Don’t Smoke , 1 = Smoke</a:t>
                </a:r>
                <a:endParaRPr lang="en-IN" sz="1700" b="0" dirty="0">
                  <a:solidFill>
                    <a:srgbClr val="595959"/>
                  </a:solidFill>
                  <a:effectLst/>
                  <a:latin typeface="Avenir Next" panose="020B0503020202020204" pitchFamily="34" charset="0"/>
                </a:endParaRPr>
              </a:p>
            </p:txBody>
          </p:sp>
          <p:sp>
            <p:nvSpPr>
              <p:cNvPr id="259" name="TextBox 258">
                <a:extLst>
                  <a:ext uri="{FF2B5EF4-FFF2-40B4-BE49-F238E27FC236}">
                    <a16:creationId xmlns:a16="http://schemas.microsoft.com/office/drawing/2014/main" id="{F959056C-15C3-EB99-1504-F5BCFBE632AE}"/>
                  </a:ext>
                </a:extLst>
              </p:cNvPr>
              <p:cNvSpPr txBox="1"/>
              <p:nvPr/>
            </p:nvSpPr>
            <p:spPr>
              <a:xfrm>
                <a:off x="18345294" y="4046282"/>
                <a:ext cx="2003508" cy="369332"/>
              </a:xfrm>
              <a:prstGeom prst="rect">
                <a:avLst/>
              </a:prstGeom>
              <a:noFill/>
            </p:spPr>
            <p:txBody>
              <a:bodyPr wrap="square" rtlCol="0">
                <a:spAutoFit/>
              </a:bodyPr>
              <a:lstStyle/>
              <a:p>
                <a:r>
                  <a:rPr lang="en-IN" sz="1800" b="1" i="0" u="none" strike="noStrike" dirty="0">
                    <a:solidFill>
                      <a:srgbClr val="000000"/>
                    </a:solidFill>
                    <a:effectLst/>
                    <a:latin typeface="Avenir Next" panose="020B0503020202020204" pitchFamily="34" charset="0"/>
                  </a:rPr>
                  <a:t>Current Smoker</a:t>
                </a:r>
                <a:endParaRPr lang="en-US" sz="2000" b="1" dirty="0">
                  <a:latin typeface="Avenir Next" panose="020B0503020202020204" pitchFamily="34" charset="0"/>
                </a:endParaRPr>
              </a:p>
            </p:txBody>
          </p:sp>
        </p:grpSp>
        <p:grpSp>
          <p:nvGrpSpPr>
            <p:cNvPr id="266" name="Group 265">
              <a:extLst>
                <a:ext uri="{FF2B5EF4-FFF2-40B4-BE49-F238E27FC236}">
                  <a16:creationId xmlns:a16="http://schemas.microsoft.com/office/drawing/2014/main" id="{85716710-A6E7-2015-91B5-7E28BA729F5E}"/>
                </a:ext>
              </a:extLst>
            </p:cNvPr>
            <p:cNvGrpSpPr/>
            <p:nvPr/>
          </p:nvGrpSpPr>
          <p:grpSpPr>
            <a:xfrm>
              <a:off x="20212363" y="4065605"/>
              <a:ext cx="3132175" cy="908799"/>
              <a:chOff x="14645269" y="4322683"/>
              <a:chExt cx="3132175" cy="908799"/>
            </a:xfrm>
          </p:grpSpPr>
          <p:sp>
            <p:nvSpPr>
              <p:cNvPr id="264" name="TextBox 263">
                <a:extLst>
                  <a:ext uri="{FF2B5EF4-FFF2-40B4-BE49-F238E27FC236}">
                    <a16:creationId xmlns:a16="http://schemas.microsoft.com/office/drawing/2014/main" id="{C5962BC8-CF10-0D47-27BF-C53477ADBB55}"/>
                  </a:ext>
                </a:extLst>
              </p:cNvPr>
              <p:cNvSpPr txBox="1"/>
              <p:nvPr/>
            </p:nvSpPr>
            <p:spPr>
              <a:xfrm>
                <a:off x="14645269" y="4615929"/>
                <a:ext cx="3132175" cy="615553"/>
              </a:xfrm>
              <a:prstGeom prst="rect">
                <a:avLst/>
              </a:prstGeom>
              <a:noFill/>
            </p:spPr>
            <p:txBody>
              <a:bodyPr wrap="square" rtlCol="0">
                <a:spAutoFit/>
              </a:bodyPr>
              <a:lstStyle/>
              <a:p>
                <a:pPr algn="ctr"/>
                <a:r>
                  <a:rPr lang="en-IN" sz="1700" b="0" i="0" u="none" strike="noStrike" dirty="0">
                    <a:solidFill>
                      <a:srgbClr val="595959"/>
                    </a:solidFill>
                    <a:effectLst/>
                    <a:latin typeface="Avenir Next" panose="020B0503020202020204" pitchFamily="34" charset="0"/>
                  </a:rPr>
                  <a:t>Continuous </a:t>
                </a:r>
              </a:p>
              <a:p>
                <a:pPr algn="ctr"/>
                <a:r>
                  <a:rPr lang="en-IN" sz="1700" b="0" i="0" u="none" strike="noStrike" dirty="0">
                    <a:solidFill>
                      <a:srgbClr val="595959"/>
                    </a:solidFill>
                    <a:effectLst/>
                    <a:latin typeface="Avenir Next" panose="020B0503020202020204" pitchFamily="34" charset="0"/>
                  </a:rPr>
                  <a:t>Age in years</a:t>
                </a:r>
                <a:endParaRPr lang="en-US" sz="1700" dirty="0">
                  <a:solidFill>
                    <a:srgbClr val="595959"/>
                  </a:solidFill>
                  <a:latin typeface="Avenir Next" panose="020B0503020202020204" pitchFamily="34" charset="0"/>
                </a:endParaRPr>
              </a:p>
            </p:txBody>
          </p:sp>
          <p:sp>
            <p:nvSpPr>
              <p:cNvPr id="265" name="TextBox 264">
                <a:extLst>
                  <a:ext uri="{FF2B5EF4-FFF2-40B4-BE49-F238E27FC236}">
                    <a16:creationId xmlns:a16="http://schemas.microsoft.com/office/drawing/2014/main" id="{47CB2E70-612B-6C9E-7A6A-41DCF3BFB8B8}"/>
                  </a:ext>
                </a:extLst>
              </p:cNvPr>
              <p:cNvSpPr txBox="1"/>
              <p:nvPr/>
            </p:nvSpPr>
            <p:spPr>
              <a:xfrm>
                <a:off x="15875129" y="4322683"/>
                <a:ext cx="672455" cy="376571"/>
              </a:xfrm>
              <a:prstGeom prst="rect">
                <a:avLst/>
              </a:prstGeom>
              <a:noFill/>
            </p:spPr>
            <p:txBody>
              <a:bodyPr wrap="square" rtlCol="0">
                <a:spAutoFit/>
              </a:bodyPr>
              <a:lstStyle/>
              <a:p>
                <a:r>
                  <a:rPr lang="en-IN" sz="1800" b="1" i="0" u="none" strike="noStrike" dirty="0">
                    <a:solidFill>
                      <a:srgbClr val="000000"/>
                    </a:solidFill>
                    <a:effectLst/>
                    <a:latin typeface="Avenir Next" panose="020B0503020202020204" pitchFamily="34" charset="0"/>
                  </a:rPr>
                  <a:t>Age</a:t>
                </a:r>
                <a:endParaRPr lang="en-US" sz="2000" b="1" dirty="0">
                  <a:latin typeface="Avenir Next" panose="020B0503020202020204" pitchFamily="34" charset="0"/>
                </a:endParaRPr>
              </a:p>
            </p:txBody>
          </p:sp>
        </p:grpSp>
        <p:grpSp>
          <p:nvGrpSpPr>
            <p:cNvPr id="268" name="Group 267">
              <a:extLst>
                <a:ext uri="{FF2B5EF4-FFF2-40B4-BE49-F238E27FC236}">
                  <a16:creationId xmlns:a16="http://schemas.microsoft.com/office/drawing/2014/main" id="{6023462F-1745-B546-CF1D-CD8F23D320D6}"/>
                </a:ext>
              </a:extLst>
            </p:cNvPr>
            <p:cNvGrpSpPr/>
            <p:nvPr/>
          </p:nvGrpSpPr>
          <p:grpSpPr>
            <a:xfrm>
              <a:off x="24158084" y="4065605"/>
              <a:ext cx="3132175" cy="1932936"/>
              <a:chOff x="17802997" y="4046282"/>
              <a:chExt cx="3132175" cy="1932936"/>
            </a:xfrm>
          </p:grpSpPr>
          <p:sp>
            <p:nvSpPr>
              <p:cNvPr id="269" name="TextBox 268">
                <a:extLst>
                  <a:ext uri="{FF2B5EF4-FFF2-40B4-BE49-F238E27FC236}">
                    <a16:creationId xmlns:a16="http://schemas.microsoft.com/office/drawing/2014/main" id="{502E6C2F-EAFC-E05D-4126-D0591D21CB69}"/>
                  </a:ext>
                </a:extLst>
              </p:cNvPr>
              <p:cNvSpPr txBox="1"/>
              <p:nvPr/>
            </p:nvSpPr>
            <p:spPr>
              <a:xfrm>
                <a:off x="17802997" y="4317225"/>
                <a:ext cx="3132175" cy="166199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Denotes the Education Level of the individual.</a:t>
                </a:r>
                <a:endParaRPr lang="en-IN" sz="1700" b="0"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1 : Pre-College Level</a:t>
                </a:r>
                <a:endParaRPr lang="en-IN" sz="1700" b="0"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2 : Undergrad Level</a:t>
                </a:r>
                <a:endParaRPr lang="en-IN" sz="1700" b="0"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3 : Postgrad Level</a:t>
                </a:r>
                <a:endParaRPr lang="en-IN" sz="1700" b="0" dirty="0">
                  <a:solidFill>
                    <a:srgbClr val="595959"/>
                  </a:solidFill>
                  <a:effectLst/>
                  <a:latin typeface="Avenir Next" panose="020B0503020202020204" pitchFamily="34" charset="0"/>
                </a:endParaRPr>
              </a:p>
            </p:txBody>
          </p:sp>
          <p:sp>
            <p:nvSpPr>
              <p:cNvPr id="270" name="TextBox 269">
                <a:extLst>
                  <a:ext uri="{FF2B5EF4-FFF2-40B4-BE49-F238E27FC236}">
                    <a16:creationId xmlns:a16="http://schemas.microsoft.com/office/drawing/2014/main" id="{67B25760-B298-68A2-4DAE-9A5A92B12251}"/>
                  </a:ext>
                </a:extLst>
              </p:cNvPr>
              <p:cNvSpPr txBox="1"/>
              <p:nvPr/>
            </p:nvSpPr>
            <p:spPr>
              <a:xfrm>
                <a:off x="18749054" y="4046282"/>
                <a:ext cx="1322224" cy="369332"/>
              </a:xfrm>
              <a:prstGeom prst="rect">
                <a:avLst/>
              </a:prstGeom>
              <a:noFill/>
            </p:spPr>
            <p:txBody>
              <a:bodyPr wrap="square" rtlCol="0">
                <a:spAutoFit/>
              </a:bodyPr>
              <a:lstStyle/>
              <a:p>
                <a:r>
                  <a:rPr lang="en-IN" sz="1800" b="1" i="0" u="none" strike="noStrike" dirty="0">
                    <a:solidFill>
                      <a:srgbClr val="000000"/>
                    </a:solidFill>
                    <a:effectLst/>
                    <a:latin typeface="Avenir Next" panose="020B0503020202020204" pitchFamily="34" charset="0"/>
                  </a:rPr>
                  <a:t>Education</a:t>
                </a:r>
                <a:endParaRPr lang="en-US" sz="2000" b="1" dirty="0">
                  <a:latin typeface="Avenir Next" panose="020B0503020202020204" pitchFamily="34" charset="0"/>
                </a:endParaRPr>
              </a:p>
            </p:txBody>
          </p:sp>
        </p:grpSp>
        <p:grpSp>
          <p:nvGrpSpPr>
            <p:cNvPr id="9" name="Group 8">
              <a:extLst>
                <a:ext uri="{FF2B5EF4-FFF2-40B4-BE49-F238E27FC236}">
                  <a16:creationId xmlns:a16="http://schemas.microsoft.com/office/drawing/2014/main" id="{3400861D-7837-BEC5-77BF-AC43711E3400}"/>
                </a:ext>
              </a:extLst>
            </p:cNvPr>
            <p:cNvGrpSpPr/>
            <p:nvPr/>
          </p:nvGrpSpPr>
          <p:grpSpPr>
            <a:xfrm>
              <a:off x="32049526" y="4065605"/>
              <a:ext cx="3132175" cy="886496"/>
              <a:chOff x="17802997" y="4046282"/>
              <a:chExt cx="3132175" cy="886496"/>
            </a:xfrm>
          </p:grpSpPr>
          <p:sp>
            <p:nvSpPr>
              <p:cNvPr id="10" name="TextBox 9">
                <a:extLst>
                  <a:ext uri="{FF2B5EF4-FFF2-40B4-BE49-F238E27FC236}">
                    <a16:creationId xmlns:a16="http://schemas.microsoft.com/office/drawing/2014/main" id="{FEE4C723-5D36-15E6-EAA2-E57DA274F453}"/>
                  </a:ext>
                </a:extLst>
              </p:cNvPr>
              <p:cNvSpPr txBox="1"/>
              <p:nvPr/>
            </p:nvSpPr>
            <p:spPr>
              <a:xfrm>
                <a:off x="17802997" y="4317225"/>
                <a:ext cx="3132175" cy="61555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0 = Don’t Smoke , 1 = Smoke</a:t>
                </a:r>
                <a:endParaRPr lang="en-IN" sz="1700" b="0" dirty="0">
                  <a:solidFill>
                    <a:srgbClr val="595959"/>
                  </a:solidFill>
                  <a:effectLst/>
                  <a:latin typeface="Avenir Next" panose="020B0503020202020204" pitchFamily="34" charset="0"/>
                </a:endParaRPr>
              </a:p>
            </p:txBody>
          </p:sp>
          <p:sp>
            <p:nvSpPr>
              <p:cNvPr id="11" name="TextBox 10">
                <a:extLst>
                  <a:ext uri="{FF2B5EF4-FFF2-40B4-BE49-F238E27FC236}">
                    <a16:creationId xmlns:a16="http://schemas.microsoft.com/office/drawing/2014/main" id="{95546D22-2CC5-828B-F88E-DB2013A763DB}"/>
                  </a:ext>
                </a:extLst>
              </p:cNvPr>
              <p:cNvSpPr txBox="1"/>
              <p:nvPr/>
            </p:nvSpPr>
            <p:spPr>
              <a:xfrm>
                <a:off x="18345294" y="4046282"/>
                <a:ext cx="1861005" cy="369332"/>
              </a:xfrm>
              <a:prstGeom prst="rect">
                <a:avLst/>
              </a:prstGeom>
              <a:noFill/>
            </p:spPr>
            <p:txBody>
              <a:bodyPr wrap="square" rtlCol="0">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Cigs. Per Day</a:t>
                </a:r>
                <a:endParaRPr lang="en-IN" sz="2000" b="0" dirty="0">
                  <a:effectLst/>
                  <a:latin typeface="Avenir Next" panose="020B0503020202020204" pitchFamily="34" charset="0"/>
                </a:endParaRPr>
              </a:p>
            </p:txBody>
          </p:sp>
        </p:grpSp>
        <p:grpSp>
          <p:nvGrpSpPr>
            <p:cNvPr id="25" name="Group 24">
              <a:extLst>
                <a:ext uri="{FF2B5EF4-FFF2-40B4-BE49-F238E27FC236}">
                  <a16:creationId xmlns:a16="http://schemas.microsoft.com/office/drawing/2014/main" id="{52054147-DB9B-87B2-1FE9-48A4C412D589}"/>
                </a:ext>
              </a:extLst>
            </p:cNvPr>
            <p:cNvGrpSpPr/>
            <p:nvPr/>
          </p:nvGrpSpPr>
          <p:grpSpPr>
            <a:xfrm>
              <a:off x="39940968" y="4065605"/>
              <a:ext cx="3132175" cy="1682212"/>
              <a:chOff x="27482932" y="4067354"/>
              <a:chExt cx="3132175" cy="1682212"/>
            </a:xfrm>
          </p:grpSpPr>
          <p:sp>
            <p:nvSpPr>
              <p:cNvPr id="26" name="TextBox 25">
                <a:extLst>
                  <a:ext uri="{FF2B5EF4-FFF2-40B4-BE49-F238E27FC236}">
                    <a16:creationId xmlns:a16="http://schemas.microsoft.com/office/drawing/2014/main" id="{C3D71445-89AF-AFAD-C2E0-417A9B960148}"/>
                  </a:ext>
                </a:extLst>
              </p:cNvPr>
              <p:cNvSpPr txBox="1"/>
              <p:nvPr/>
            </p:nvSpPr>
            <p:spPr>
              <a:xfrm>
                <a:off x="27482932" y="4349183"/>
                <a:ext cx="3132175" cy="140038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Identifies whether the patient has previously experienced a stroke. [ 0 = Haven’t , 1 = Have experienced ] </a:t>
                </a:r>
                <a:endParaRPr lang="en-IN" sz="1700" b="0" dirty="0">
                  <a:solidFill>
                    <a:srgbClr val="595959"/>
                  </a:solidFill>
                  <a:effectLst/>
                  <a:latin typeface="Avenir Next" panose="020B0503020202020204" pitchFamily="34" charset="0"/>
                </a:endParaRPr>
              </a:p>
            </p:txBody>
          </p:sp>
          <p:sp>
            <p:nvSpPr>
              <p:cNvPr id="27" name="TextBox 26">
                <a:extLst>
                  <a:ext uri="{FF2B5EF4-FFF2-40B4-BE49-F238E27FC236}">
                    <a16:creationId xmlns:a16="http://schemas.microsoft.com/office/drawing/2014/main" id="{98F524EA-E17F-75A5-85E6-4612474C1FBC}"/>
                  </a:ext>
                </a:extLst>
              </p:cNvPr>
              <p:cNvSpPr txBox="1"/>
              <p:nvPr/>
            </p:nvSpPr>
            <p:spPr>
              <a:xfrm>
                <a:off x="28112579" y="4067354"/>
                <a:ext cx="2061475" cy="369332"/>
              </a:xfrm>
              <a:prstGeom prst="rect">
                <a:avLst/>
              </a:prstGeom>
              <a:noFill/>
            </p:spPr>
            <p:txBody>
              <a:bodyPr wrap="square" rtlCol="0">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Prevalent Stroke</a:t>
                </a:r>
                <a:endParaRPr lang="en-IN" sz="2000" b="0" dirty="0">
                  <a:effectLst/>
                  <a:latin typeface="Avenir Next" panose="020B0503020202020204" pitchFamily="34" charset="0"/>
                </a:endParaRPr>
              </a:p>
            </p:txBody>
          </p:sp>
        </p:grpSp>
        <p:grpSp>
          <p:nvGrpSpPr>
            <p:cNvPr id="30" name="Group 29">
              <a:extLst>
                <a:ext uri="{FF2B5EF4-FFF2-40B4-BE49-F238E27FC236}">
                  <a16:creationId xmlns:a16="http://schemas.microsoft.com/office/drawing/2014/main" id="{2D9F5869-6F87-95A0-D2E1-B2B81123C821}"/>
                </a:ext>
              </a:extLst>
            </p:cNvPr>
            <p:cNvGrpSpPr/>
            <p:nvPr/>
          </p:nvGrpSpPr>
          <p:grpSpPr>
            <a:xfrm>
              <a:off x="35995247" y="4065605"/>
              <a:ext cx="3132175" cy="1671326"/>
              <a:chOff x="27482932" y="4078240"/>
              <a:chExt cx="3132175" cy="1671326"/>
            </a:xfrm>
          </p:grpSpPr>
          <p:sp>
            <p:nvSpPr>
              <p:cNvPr id="31" name="TextBox 30">
                <a:extLst>
                  <a:ext uri="{FF2B5EF4-FFF2-40B4-BE49-F238E27FC236}">
                    <a16:creationId xmlns:a16="http://schemas.microsoft.com/office/drawing/2014/main" id="{3D0D745B-245C-A0C9-868F-47FFE5464752}"/>
                  </a:ext>
                </a:extLst>
              </p:cNvPr>
              <p:cNvSpPr txBox="1"/>
              <p:nvPr/>
            </p:nvSpPr>
            <p:spPr>
              <a:xfrm>
                <a:off x="27482932" y="4349183"/>
                <a:ext cx="3132175" cy="140038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Specifies if the individual was using medication for blood pressure management..[ 0 = Not Diabetic , 1 = Diabetic ]</a:t>
                </a:r>
                <a:endParaRPr lang="en-IN" sz="1700" b="0" dirty="0">
                  <a:solidFill>
                    <a:srgbClr val="595959"/>
                  </a:solidFill>
                  <a:effectLst/>
                  <a:latin typeface="Avenir Next" panose="020B0503020202020204" pitchFamily="34" charset="0"/>
                </a:endParaRPr>
              </a:p>
            </p:txBody>
          </p:sp>
          <p:sp>
            <p:nvSpPr>
              <p:cNvPr id="32" name="TextBox 31">
                <a:extLst>
                  <a:ext uri="{FF2B5EF4-FFF2-40B4-BE49-F238E27FC236}">
                    <a16:creationId xmlns:a16="http://schemas.microsoft.com/office/drawing/2014/main" id="{4E45775E-D577-7523-0BF4-BCF673BE27BC}"/>
                  </a:ext>
                </a:extLst>
              </p:cNvPr>
              <p:cNvSpPr txBox="1"/>
              <p:nvPr/>
            </p:nvSpPr>
            <p:spPr>
              <a:xfrm>
                <a:off x="28460922" y="4078240"/>
                <a:ext cx="1176194" cy="369332"/>
              </a:xfrm>
              <a:prstGeom prst="rect">
                <a:avLst/>
              </a:prstGeom>
              <a:noFill/>
            </p:spPr>
            <p:txBody>
              <a:bodyPr wrap="square" rtlCol="0">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BP Meds</a:t>
                </a:r>
                <a:endParaRPr lang="en-IN" sz="2000" b="0" dirty="0">
                  <a:effectLst/>
                  <a:latin typeface="Avenir Next" panose="020B0503020202020204" pitchFamily="34" charset="0"/>
                </a:endParaRPr>
              </a:p>
            </p:txBody>
          </p:sp>
        </p:grpSp>
        <p:grpSp>
          <p:nvGrpSpPr>
            <p:cNvPr id="33" name="Group 32">
              <a:extLst>
                <a:ext uri="{FF2B5EF4-FFF2-40B4-BE49-F238E27FC236}">
                  <a16:creationId xmlns:a16="http://schemas.microsoft.com/office/drawing/2014/main" id="{18614ADB-2FA9-BAE4-3189-E5954C185E6E}"/>
                </a:ext>
              </a:extLst>
            </p:cNvPr>
            <p:cNvGrpSpPr/>
            <p:nvPr/>
          </p:nvGrpSpPr>
          <p:grpSpPr>
            <a:xfrm>
              <a:off x="43886689" y="4065605"/>
              <a:ext cx="3255192" cy="1682212"/>
              <a:chOff x="27482932" y="4067354"/>
              <a:chExt cx="3255192" cy="1682212"/>
            </a:xfrm>
          </p:grpSpPr>
          <p:sp>
            <p:nvSpPr>
              <p:cNvPr id="34" name="TextBox 33">
                <a:extLst>
                  <a:ext uri="{FF2B5EF4-FFF2-40B4-BE49-F238E27FC236}">
                    <a16:creationId xmlns:a16="http://schemas.microsoft.com/office/drawing/2014/main" id="{061C251E-DB6F-561A-93F2-EB1AC517D20D}"/>
                  </a:ext>
                </a:extLst>
              </p:cNvPr>
              <p:cNvSpPr txBox="1"/>
              <p:nvPr/>
            </p:nvSpPr>
            <p:spPr>
              <a:xfrm>
                <a:off x="27482932" y="4349183"/>
                <a:ext cx="3132175" cy="1400383"/>
              </a:xfrm>
              <a:prstGeom prst="rect">
                <a:avLst/>
              </a:prstGeom>
              <a:noFill/>
            </p:spPr>
            <p:txBody>
              <a:bodyPr wrap="square" rtlCol="0">
                <a:spAutoFit/>
              </a:bodyPr>
              <a:lstStyle/>
              <a:p>
                <a:pPr algn="ct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Indicates whether the patient is hypertensive [ 0 =Patient isn’t Hypersensitive,1=Patient is Hypersensitive ]</a:t>
                </a:r>
                <a:endParaRPr lang="en-IN" sz="1700" b="0" dirty="0">
                  <a:solidFill>
                    <a:srgbClr val="595959"/>
                  </a:solidFill>
                  <a:effectLst/>
                  <a:latin typeface="Avenir Next" panose="020B0503020202020204" pitchFamily="34" charset="0"/>
                </a:endParaRPr>
              </a:p>
            </p:txBody>
          </p:sp>
          <p:sp>
            <p:nvSpPr>
              <p:cNvPr id="35" name="TextBox 34">
                <a:extLst>
                  <a:ext uri="{FF2B5EF4-FFF2-40B4-BE49-F238E27FC236}">
                    <a16:creationId xmlns:a16="http://schemas.microsoft.com/office/drawing/2014/main" id="{D9BAADAF-9734-1B47-B251-B45B66F0E2CE}"/>
                  </a:ext>
                </a:extLst>
              </p:cNvPr>
              <p:cNvSpPr txBox="1"/>
              <p:nvPr/>
            </p:nvSpPr>
            <p:spPr>
              <a:xfrm>
                <a:off x="27516821" y="4067354"/>
                <a:ext cx="3221303" cy="369332"/>
              </a:xfrm>
              <a:prstGeom prst="rect">
                <a:avLst/>
              </a:prstGeom>
              <a:noFill/>
            </p:spPr>
            <p:txBody>
              <a:bodyPr wrap="square" rtlCol="0">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Prevalent Hypersensitivity</a:t>
                </a:r>
                <a:endParaRPr lang="en-IN" sz="2000" b="0" dirty="0">
                  <a:effectLst/>
                  <a:latin typeface="Avenir Next" panose="020B0503020202020204" pitchFamily="34" charset="0"/>
                </a:endParaRPr>
              </a:p>
            </p:txBody>
          </p:sp>
        </p:grpSp>
        <p:grpSp>
          <p:nvGrpSpPr>
            <p:cNvPr id="36" name="Group 35">
              <a:extLst>
                <a:ext uri="{FF2B5EF4-FFF2-40B4-BE49-F238E27FC236}">
                  <a16:creationId xmlns:a16="http://schemas.microsoft.com/office/drawing/2014/main" id="{15A97AF3-3CDB-39D5-FAE4-1883DD2B32BF}"/>
                </a:ext>
              </a:extLst>
            </p:cNvPr>
            <p:cNvGrpSpPr/>
            <p:nvPr/>
          </p:nvGrpSpPr>
          <p:grpSpPr>
            <a:xfrm>
              <a:off x="47955427" y="4065605"/>
              <a:ext cx="3132175" cy="1682212"/>
              <a:chOff x="27482932" y="4067354"/>
              <a:chExt cx="3132175" cy="1682212"/>
            </a:xfrm>
          </p:grpSpPr>
          <p:sp>
            <p:nvSpPr>
              <p:cNvPr id="37" name="TextBox 36">
                <a:extLst>
                  <a:ext uri="{FF2B5EF4-FFF2-40B4-BE49-F238E27FC236}">
                    <a16:creationId xmlns:a16="http://schemas.microsoft.com/office/drawing/2014/main" id="{D7327F03-DD2A-29E9-5B41-55A7863582A8}"/>
                  </a:ext>
                </a:extLst>
              </p:cNvPr>
              <p:cNvSpPr txBox="1"/>
              <p:nvPr/>
            </p:nvSpPr>
            <p:spPr>
              <a:xfrm>
                <a:off x="27482932" y="4349183"/>
                <a:ext cx="3132175" cy="140038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Identifies whether the patient has diabetes. [0 = Patient isn’t Diabetes , 1 = Patient is Diabetic ]</a:t>
                </a:r>
                <a:endParaRPr lang="en-IN" sz="1700" b="0" dirty="0">
                  <a:solidFill>
                    <a:srgbClr val="595959"/>
                  </a:solidFill>
                  <a:effectLst/>
                  <a:latin typeface="Avenir Next" panose="020B0503020202020204" pitchFamily="34" charset="0"/>
                </a:endParaRPr>
              </a:p>
            </p:txBody>
          </p:sp>
          <p:sp>
            <p:nvSpPr>
              <p:cNvPr id="38" name="TextBox 37">
                <a:extLst>
                  <a:ext uri="{FF2B5EF4-FFF2-40B4-BE49-F238E27FC236}">
                    <a16:creationId xmlns:a16="http://schemas.microsoft.com/office/drawing/2014/main" id="{F9147EF8-4D02-3BDC-7026-59C37EEE29C1}"/>
                  </a:ext>
                </a:extLst>
              </p:cNvPr>
              <p:cNvSpPr txBox="1"/>
              <p:nvPr/>
            </p:nvSpPr>
            <p:spPr>
              <a:xfrm>
                <a:off x="28486645" y="4067354"/>
                <a:ext cx="1129274"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Diabetes</a:t>
                </a:r>
                <a:endParaRPr lang="en-IN" sz="1700" b="0" dirty="0">
                  <a:effectLst/>
                  <a:latin typeface="Avenir Next" panose="020B0503020202020204" pitchFamily="34" charset="0"/>
                </a:endParaRPr>
              </a:p>
            </p:txBody>
          </p:sp>
        </p:grpSp>
        <p:grpSp>
          <p:nvGrpSpPr>
            <p:cNvPr id="39" name="Group 38">
              <a:extLst>
                <a:ext uri="{FF2B5EF4-FFF2-40B4-BE49-F238E27FC236}">
                  <a16:creationId xmlns:a16="http://schemas.microsoft.com/office/drawing/2014/main" id="{7D9FCFE6-26F8-3B64-4F40-0F5236A4F58F}"/>
                </a:ext>
              </a:extLst>
            </p:cNvPr>
            <p:cNvGrpSpPr/>
            <p:nvPr/>
          </p:nvGrpSpPr>
          <p:grpSpPr>
            <a:xfrm>
              <a:off x="55846869" y="4065605"/>
              <a:ext cx="3132175" cy="1189769"/>
              <a:chOff x="27482932" y="4067355"/>
              <a:chExt cx="3132175" cy="1189769"/>
            </a:xfrm>
          </p:grpSpPr>
          <p:sp>
            <p:nvSpPr>
              <p:cNvPr id="44" name="TextBox 43">
                <a:extLst>
                  <a:ext uri="{FF2B5EF4-FFF2-40B4-BE49-F238E27FC236}">
                    <a16:creationId xmlns:a16="http://schemas.microsoft.com/office/drawing/2014/main" id="{FC121ACF-8CA9-729E-EB7B-B4B6F80177F5}"/>
                  </a:ext>
                </a:extLst>
              </p:cNvPr>
              <p:cNvSpPr txBox="1"/>
              <p:nvPr/>
            </p:nvSpPr>
            <p:spPr>
              <a:xfrm>
                <a:off x="27482932" y="4349183"/>
                <a:ext cx="3132175" cy="907941"/>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Represents the systolic blood pressure level.</a:t>
                </a:r>
                <a:endParaRPr lang="en-IN" sz="1700" b="0" dirty="0">
                  <a:solidFill>
                    <a:srgbClr val="595959"/>
                  </a:solidFill>
                  <a:effectLst/>
                  <a:latin typeface="Avenir Next" panose="020B0503020202020204" pitchFamily="34" charset="0"/>
                </a:endParaRPr>
              </a:p>
            </p:txBody>
          </p:sp>
          <p:sp>
            <p:nvSpPr>
              <p:cNvPr id="45" name="TextBox 44">
                <a:extLst>
                  <a:ext uri="{FF2B5EF4-FFF2-40B4-BE49-F238E27FC236}">
                    <a16:creationId xmlns:a16="http://schemas.microsoft.com/office/drawing/2014/main" id="{AEAA05CC-3E45-C51B-053A-D00E7610CD7F}"/>
                  </a:ext>
                </a:extLst>
              </p:cNvPr>
              <p:cNvSpPr txBox="1"/>
              <p:nvPr/>
            </p:nvSpPr>
            <p:spPr>
              <a:xfrm>
                <a:off x="28546280" y="4067355"/>
                <a:ext cx="1015423"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Sys BP</a:t>
                </a:r>
                <a:endParaRPr lang="en-IN" sz="1700" b="0" dirty="0">
                  <a:effectLst/>
                  <a:latin typeface="Avenir Next" panose="020B0503020202020204" pitchFamily="34" charset="0"/>
                </a:endParaRPr>
              </a:p>
            </p:txBody>
          </p:sp>
        </p:grpSp>
        <p:grpSp>
          <p:nvGrpSpPr>
            <p:cNvPr id="48" name="Group 47">
              <a:extLst>
                <a:ext uri="{FF2B5EF4-FFF2-40B4-BE49-F238E27FC236}">
                  <a16:creationId xmlns:a16="http://schemas.microsoft.com/office/drawing/2014/main" id="{BFA42269-DC0D-8DC0-51CF-847F77AB00CA}"/>
                </a:ext>
              </a:extLst>
            </p:cNvPr>
            <p:cNvGrpSpPr/>
            <p:nvPr/>
          </p:nvGrpSpPr>
          <p:grpSpPr>
            <a:xfrm>
              <a:off x="51901148" y="4065605"/>
              <a:ext cx="3132175" cy="1189770"/>
              <a:chOff x="27482932" y="4067354"/>
              <a:chExt cx="3132175" cy="1189770"/>
            </a:xfrm>
          </p:grpSpPr>
          <p:sp>
            <p:nvSpPr>
              <p:cNvPr id="50" name="TextBox 49">
                <a:extLst>
                  <a:ext uri="{FF2B5EF4-FFF2-40B4-BE49-F238E27FC236}">
                    <a16:creationId xmlns:a16="http://schemas.microsoft.com/office/drawing/2014/main" id="{D0A89E55-6519-F69D-8688-79FCA97E4DFF}"/>
                  </a:ext>
                </a:extLst>
              </p:cNvPr>
              <p:cNvSpPr txBox="1"/>
              <p:nvPr/>
            </p:nvSpPr>
            <p:spPr>
              <a:xfrm>
                <a:off x="27482932" y="4349183"/>
                <a:ext cx="3132175" cy="907941"/>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800" b="0" i="0" u="none" strike="noStrike" dirty="0">
                    <a:solidFill>
                      <a:srgbClr val="595959"/>
                    </a:solidFill>
                    <a:effectLst/>
                    <a:latin typeface="Avenir Next" panose="020B0503020202020204" pitchFamily="34" charset="0"/>
                  </a:rPr>
                  <a:t>Represents the total blood cholesterol level.</a:t>
                </a:r>
                <a:endParaRPr lang="en-IN" sz="1700" b="0" dirty="0">
                  <a:solidFill>
                    <a:srgbClr val="595959"/>
                  </a:solidFill>
                  <a:effectLst/>
                  <a:latin typeface="Avenir Next" panose="020B0503020202020204" pitchFamily="34" charset="0"/>
                </a:endParaRPr>
              </a:p>
            </p:txBody>
          </p:sp>
          <p:sp>
            <p:nvSpPr>
              <p:cNvPr id="51" name="TextBox 50">
                <a:extLst>
                  <a:ext uri="{FF2B5EF4-FFF2-40B4-BE49-F238E27FC236}">
                    <a16:creationId xmlns:a16="http://schemas.microsoft.com/office/drawing/2014/main" id="{228E587C-19DF-60CF-36BD-14534466FDBF}"/>
                  </a:ext>
                </a:extLst>
              </p:cNvPr>
              <p:cNvSpPr txBox="1"/>
              <p:nvPr/>
            </p:nvSpPr>
            <p:spPr>
              <a:xfrm>
                <a:off x="28029443" y="4067354"/>
                <a:ext cx="2043669"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Total Cholesterol</a:t>
                </a:r>
                <a:endParaRPr lang="en-IN" sz="1700" b="0" dirty="0">
                  <a:effectLst/>
                  <a:latin typeface="Avenir Next" panose="020B0503020202020204" pitchFamily="34" charset="0"/>
                </a:endParaRPr>
              </a:p>
            </p:txBody>
          </p:sp>
        </p:grpSp>
        <p:grpSp>
          <p:nvGrpSpPr>
            <p:cNvPr id="73" name="Group 72">
              <a:extLst>
                <a:ext uri="{FF2B5EF4-FFF2-40B4-BE49-F238E27FC236}">
                  <a16:creationId xmlns:a16="http://schemas.microsoft.com/office/drawing/2014/main" id="{3AD5F618-5DA3-F485-30FD-6E5207A3291D}"/>
                </a:ext>
              </a:extLst>
            </p:cNvPr>
            <p:cNvGrpSpPr/>
            <p:nvPr/>
          </p:nvGrpSpPr>
          <p:grpSpPr>
            <a:xfrm>
              <a:off x="59792590" y="4065605"/>
              <a:ext cx="3132175" cy="1189769"/>
              <a:chOff x="27482932" y="4067355"/>
              <a:chExt cx="3132175" cy="1189769"/>
            </a:xfrm>
          </p:grpSpPr>
          <p:sp>
            <p:nvSpPr>
              <p:cNvPr id="74" name="TextBox 73">
                <a:extLst>
                  <a:ext uri="{FF2B5EF4-FFF2-40B4-BE49-F238E27FC236}">
                    <a16:creationId xmlns:a16="http://schemas.microsoft.com/office/drawing/2014/main" id="{372B7C46-E338-1542-1D7E-39E08F202B11}"/>
                  </a:ext>
                </a:extLst>
              </p:cNvPr>
              <p:cNvSpPr txBox="1"/>
              <p:nvPr/>
            </p:nvSpPr>
            <p:spPr>
              <a:xfrm>
                <a:off x="27482932" y="4349183"/>
                <a:ext cx="3132175" cy="907941"/>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Represents the Diastolic blood pressure level</a:t>
                </a:r>
                <a:endParaRPr lang="en-IN" sz="1700" b="0" dirty="0">
                  <a:solidFill>
                    <a:srgbClr val="595959"/>
                  </a:solidFill>
                  <a:effectLst/>
                  <a:latin typeface="Avenir Next" panose="020B0503020202020204" pitchFamily="34" charset="0"/>
                </a:endParaRPr>
              </a:p>
            </p:txBody>
          </p:sp>
          <p:sp>
            <p:nvSpPr>
              <p:cNvPr id="75" name="TextBox 74">
                <a:extLst>
                  <a:ext uri="{FF2B5EF4-FFF2-40B4-BE49-F238E27FC236}">
                    <a16:creationId xmlns:a16="http://schemas.microsoft.com/office/drawing/2014/main" id="{37449A9B-764A-9E9B-6B13-62B5487060A2}"/>
                  </a:ext>
                </a:extLst>
              </p:cNvPr>
              <p:cNvSpPr txBox="1"/>
              <p:nvPr/>
            </p:nvSpPr>
            <p:spPr>
              <a:xfrm>
                <a:off x="28546280" y="4067355"/>
                <a:ext cx="1015423"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Dia BP</a:t>
                </a:r>
                <a:endParaRPr lang="en-IN" sz="1700" b="0" dirty="0">
                  <a:effectLst/>
                  <a:latin typeface="Avenir Next" panose="020B0503020202020204" pitchFamily="34" charset="0"/>
                </a:endParaRPr>
              </a:p>
            </p:txBody>
          </p:sp>
        </p:grpSp>
        <p:grpSp>
          <p:nvGrpSpPr>
            <p:cNvPr id="78" name="Group 77">
              <a:extLst>
                <a:ext uri="{FF2B5EF4-FFF2-40B4-BE49-F238E27FC236}">
                  <a16:creationId xmlns:a16="http://schemas.microsoft.com/office/drawing/2014/main" id="{AC46672C-2A89-8BE1-E89E-96234D0D8291}"/>
                </a:ext>
              </a:extLst>
            </p:cNvPr>
            <p:cNvGrpSpPr/>
            <p:nvPr/>
          </p:nvGrpSpPr>
          <p:grpSpPr>
            <a:xfrm>
              <a:off x="63738311" y="4065605"/>
              <a:ext cx="2844744" cy="1189769"/>
              <a:chOff x="27482933" y="4067355"/>
              <a:chExt cx="2844744" cy="1189769"/>
            </a:xfrm>
          </p:grpSpPr>
          <p:sp>
            <p:nvSpPr>
              <p:cNvPr id="79" name="TextBox 78">
                <a:extLst>
                  <a:ext uri="{FF2B5EF4-FFF2-40B4-BE49-F238E27FC236}">
                    <a16:creationId xmlns:a16="http://schemas.microsoft.com/office/drawing/2014/main" id="{BFBF6FC9-BA46-C82B-DDCB-EBDEFBE1A163}"/>
                  </a:ext>
                </a:extLst>
              </p:cNvPr>
              <p:cNvSpPr txBox="1"/>
              <p:nvPr/>
            </p:nvSpPr>
            <p:spPr>
              <a:xfrm>
                <a:off x="27482933" y="4349183"/>
                <a:ext cx="2844744" cy="907941"/>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Represents the individual’s Body Mass Index</a:t>
                </a:r>
                <a:endParaRPr lang="en-IN" sz="1700" b="0" dirty="0">
                  <a:solidFill>
                    <a:srgbClr val="595959"/>
                  </a:solidFill>
                  <a:effectLst/>
                  <a:latin typeface="Avenir Next" panose="020B0503020202020204" pitchFamily="34" charset="0"/>
                </a:endParaRPr>
              </a:p>
            </p:txBody>
          </p:sp>
          <p:sp>
            <p:nvSpPr>
              <p:cNvPr id="80" name="TextBox 79">
                <a:extLst>
                  <a:ext uri="{FF2B5EF4-FFF2-40B4-BE49-F238E27FC236}">
                    <a16:creationId xmlns:a16="http://schemas.microsoft.com/office/drawing/2014/main" id="{CC67D4FF-3DF6-1CC2-5FBA-B25FE6ADB04D}"/>
                  </a:ext>
                </a:extLst>
              </p:cNvPr>
              <p:cNvSpPr txBox="1"/>
              <p:nvPr/>
            </p:nvSpPr>
            <p:spPr>
              <a:xfrm>
                <a:off x="28546280" y="4067355"/>
                <a:ext cx="1015423" cy="369332"/>
              </a:xfrm>
              <a:prstGeom prst="rect">
                <a:avLst/>
              </a:prstGeom>
              <a:noFill/>
            </p:spPr>
            <p:txBody>
              <a:bodyPr wrap="square" rtlCol="0">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BMI</a:t>
                </a:r>
                <a:endParaRPr lang="en-IN" sz="1700" b="0" dirty="0">
                  <a:effectLst/>
                  <a:latin typeface="Avenir Next" panose="020B0503020202020204" pitchFamily="34" charset="0"/>
                </a:endParaRPr>
              </a:p>
            </p:txBody>
          </p:sp>
        </p:grpSp>
        <p:grpSp>
          <p:nvGrpSpPr>
            <p:cNvPr id="81" name="Group 80">
              <a:extLst>
                <a:ext uri="{FF2B5EF4-FFF2-40B4-BE49-F238E27FC236}">
                  <a16:creationId xmlns:a16="http://schemas.microsoft.com/office/drawing/2014/main" id="{8EE0BDD2-EF71-17D6-42E3-5D15001F4DA0}"/>
                </a:ext>
              </a:extLst>
            </p:cNvPr>
            <p:cNvGrpSpPr/>
            <p:nvPr/>
          </p:nvGrpSpPr>
          <p:grpSpPr>
            <a:xfrm>
              <a:off x="67396601" y="4065605"/>
              <a:ext cx="3132175" cy="1682211"/>
              <a:chOff x="27482932" y="4067355"/>
              <a:chExt cx="3132175" cy="1682211"/>
            </a:xfrm>
          </p:grpSpPr>
          <p:sp>
            <p:nvSpPr>
              <p:cNvPr id="82" name="TextBox 81">
                <a:extLst>
                  <a:ext uri="{FF2B5EF4-FFF2-40B4-BE49-F238E27FC236}">
                    <a16:creationId xmlns:a16="http://schemas.microsoft.com/office/drawing/2014/main" id="{928273A3-F463-E292-3CD8-D0EA4CF3A562}"/>
                  </a:ext>
                </a:extLst>
              </p:cNvPr>
              <p:cNvSpPr txBox="1"/>
              <p:nvPr/>
            </p:nvSpPr>
            <p:spPr>
              <a:xfrm>
                <a:off x="27482932" y="4349183"/>
                <a:ext cx="3132175" cy="1400383"/>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Represents the heart rate  treated as continuous due to the large number of possible values.</a:t>
                </a:r>
                <a:endParaRPr lang="en-IN" sz="1700" b="0" dirty="0">
                  <a:solidFill>
                    <a:srgbClr val="595959"/>
                  </a:solidFill>
                  <a:effectLst/>
                  <a:latin typeface="Avenir Next" panose="020B0503020202020204" pitchFamily="34" charset="0"/>
                </a:endParaRPr>
              </a:p>
            </p:txBody>
          </p:sp>
          <p:sp>
            <p:nvSpPr>
              <p:cNvPr id="83" name="TextBox 82">
                <a:extLst>
                  <a:ext uri="{FF2B5EF4-FFF2-40B4-BE49-F238E27FC236}">
                    <a16:creationId xmlns:a16="http://schemas.microsoft.com/office/drawing/2014/main" id="{F52C9F34-4370-7AA8-D789-73DCD39E5DB9}"/>
                  </a:ext>
                </a:extLst>
              </p:cNvPr>
              <p:cNvSpPr txBox="1"/>
              <p:nvPr/>
            </p:nvSpPr>
            <p:spPr>
              <a:xfrm>
                <a:off x="28424357" y="4067355"/>
                <a:ext cx="1385157"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595959"/>
                    </a:solidFill>
                    <a:effectLst/>
                    <a:latin typeface="Avenir Next" panose="020B0503020202020204" pitchFamily="34" charset="0"/>
                  </a:rPr>
                  <a:t>Heart Rate</a:t>
                </a:r>
                <a:endParaRPr lang="en-IN" sz="1700" b="0" dirty="0">
                  <a:solidFill>
                    <a:srgbClr val="595959"/>
                  </a:solidFill>
                  <a:effectLst/>
                  <a:latin typeface="Avenir Next" panose="020B0503020202020204" pitchFamily="34" charset="0"/>
                </a:endParaRPr>
              </a:p>
            </p:txBody>
          </p:sp>
        </p:grpSp>
        <p:grpSp>
          <p:nvGrpSpPr>
            <p:cNvPr id="84" name="Group 83">
              <a:extLst>
                <a:ext uri="{FF2B5EF4-FFF2-40B4-BE49-F238E27FC236}">
                  <a16:creationId xmlns:a16="http://schemas.microsoft.com/office/drawing/2014/main" id="{4C32973A-9B19-7CFF-69E2-5F3E719FB8DB}"/>
                </a:ext>
              </a:extLst>
            </p:cNvPr>
            <p:cNvGrpSpPr/>
            <p:nvPr/>
          </p:nvGrpSpPr>
          <p:grpSpPr>
            <a:xfrm>
              <a:off x="71342319" y="4065605"/>
              <a:ext cx="3132175" cy="1682211"/>
              <a:chOff x="27482932" y="4067355"/>
              <a:chExt cx="3132175" cy="1682211"/>
            </a:xfrm>
          </p:grpSpPr>
          <p:sp>
            <p:nvSpPr>
              <p:cNvPr id="85" name="TextBox 84">
                <a:extLst>
                  <a:ext uri="{FF2B5EF4-FFF2-40B4-BE49-F238E27FC236}">
                    <a16:creationId xmlns:a16="http://schemas.microsoft.com/office/drawing/2014/main" id="{3C5B63A6-328D-AAB8-0979-A04DD18DE79D}"/>
                  </a:ext>
                </a:extLst>
              </p:cNvPr>
              <p:cNvSpPr txBox="1"/>
              <p:nvPr/>
            </p:nvSpPr>
            <p:spPr>
              <a:xfrm>
                <a:off x="27482932" y="4349183"/>
                <a:ext cx="3132175" cy="1400383"/>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Represents the heart rate  treated as continuous due to the large number of possible values.</a:t>
                </a:r>
                <a:endParaRPr lang="en-IN" sz="1700" b="0" dirty="0">
                  <a:solidFill>
                    <a:srgbClr val="595959"/>
                  </a:solidFill>
                  <a:effectLst/>
                  <a:latin typeface="Avenir Next" panose="020B0503020202020204" pitchFamily="34" charset="0"/>
                </a:endParaRPr>
              </a:p>
            </p:txBody>
          </p:sp>
          <p:sp>
            <p:nvSpPr>
              <p:cNvPr id="86" name="TextBox 85">
                <a:extLst>
                  <a:ext uri="{FF2B5EF4-FFF2-40B4-BE49-F238E27FC236}">
                    <a16:creationId xmlns:a16="http://schemas.microsoft.com/office/drawing/2014/main" id="{9AEEF5EB-C41F-6669-3805-7A58D886951E}"/>
                  </a:ext>
                </a:extLst>
              </p:cNvPr>
              <p:cNvSpPr txBox="1"/>
              <p:nvPr/>
            </p:nvSpPr>
            <p:spPr>
              <a:xfrm>
                <a:off x="28502739" y="4067355"/>
                <a:ext cx="1058588"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Glucose</a:t>
                </a:r>
                <a:endParaRPr lang="en-IN" sz="1700" b="0" dirty="0">
                  <a:solidFill>
                    <a:srgbClr val="595959"/>
                  </a:solidFill>
                  <a:effectLst/>
                  <a:latin typeface="Avenir Next" panose="020B0503020202020204" pitchFamily="34" charset="0"/>
                </a:endParaRPr>
              </a:p>
            </p:txBody>
          </p:sp>
        </p:grpSp>
        <p:grpSp>
          <p:nvGrpSpPr>
            <p:cNvPr id="87" name="Group 86">
              <a:extLst>
                <a:ext uri="{FF2B5EF4-FFF2-40B4-BE49-F238E27FC236}">
                  <a16:creationId xmlns:a16="http://schemas.microsoft.com/office/drawing/2014/main" id="{26B2435A-E7AF-6677-6EBB-882B88617ECE}"/>
                </a:ext>
              </a:extLst>
            </p:cNvPr>
            <p:cNvGrpSpPr/>
            <p:nvPr/>
          </p:nvGrpSpPr>
          <p:grpSpPr>
            <a:xfrm>
              <a:off x="12563314" y="4065605"/>
              <a:ext cx="2889782" cy="1409716"/>
              <a:chOff x="27482933" y="4078240"/>
              <a:chExt cx="2889782" cy="1409716"/>
            </a:xfrm>
          </p:grpSpPr>
          <p:sp>
            <p:nvSpPr>
              <p:cNvPr id="88" name="TextBox 87">
                <a:extLst>
                  <a:ext uri="{FF2B5EF4-FFF2-40B4-BE49-F238E27FC236}">
                    <a16:creationId xmlns:a16="http://schemas.microsoft.com/office/drawing/2014/main" id="{6DB733A7-8685-6225-B771-FAABA4E482EF}"/>
                  </a:ext>
                </a:extLst>
              </p:cNvPr>
              <p:cNvSpPr txBox="1"/>
              <p:nvPr/>
            </p:nvSpPr>
            <p:spPr>
              <a:xfrm>
                <a:off x="27482933" y="4349183"/>
                <a:ext cx="2889782" cy="1138773"/>
              </a:xfrm>
              <a:prstGeom prst="rect">
                <a:avLst/>
              </a:prstGeom>
              <a:noFill/>
            </p:spPr>
            <p:txBody>
              <a:bodyPr wrap="square" rtlCol="0">
                <a:spAutoFit/>
              </a:bodyPr>
              <a:lstStyle/>
              <a:p>
                <a:pPr rtl="0">
                  <a:spcBef>
                    <a:spcPts val="0"/>
                  </a:spcBef>
                  <a:spcAft>
                    <a:spcPts val="0"/>
                  </a:spcAft>
                </a:pPr>
                <a:r>
                  <a:rPr lang="en-IN" sz="1700" b="0" i="0" u="none" strike="noStrike" dirty="0">
                    <a:solidFill>
                      <a:srgbClr val="595959"/>
                    </a:solidFill>
                    <a:effectLst/>
                    <a:latin typeface="Avenir Next" panose="020B0503020202020204" pitchFamily="34" charset="0"/>
                  </a:rPr>
                  <a:t>Binary Variables</a:t>
                </a:r>
              </a:p>
              <a:p>
                <a:pPr rtl="0">
                  <a:spcBef>
                    <a:spcPts val="0"/>
                  </a:spcBef>
                  <a:spcAft>
                    <a:spcPts val="0"/>
                  </a:spcAft>
                </a:pPr>
                <a:r>
                  <a:rPr lang="en-IN" sz="1700" b="0" i="0" u="none" strike="noStrike" dirty="0">
                    <a:solidFill>
                      <a:srgbClr val="595959"/>
                    </a:solidFill>
                    <a:effectLst/>
                    <a:latin typeface="Avenir Next" panose="020B0503020202020204" pitchFamily="34" charset="0"/>
                  </a:rPr>
                  <a:t>Binary Variable indicating the presence (1) or absence(0) of CHD risk.</a:t>
                </a:r>
                <a:endParaRPr lang="en-IN" sz="1700" b="0" dirty="0">
                  <a:solidFill>
                    <a:srgbClr val="595959"/>
                  </a:solidFill>
                  <a:effectLst/>
                  <a:latin typeface="Avenir Next" panose="020B0503020202020204" pitchFamily="34" charset="0"/>
                </a:endParaRPr>
              </a:p>
            </p:txBody>
          </p:sp>
          <p:sp>
            <p:nvSpPr>
              <p:cNvPr id="89" name="TextBox 88">
                <a:extLst>
                  <a:ext uri="{FF2B5EF4-FFF2-40B4-BE49-F238E27FC236}">
                    <a16:creationId xmlns:a16="http://schemas.microsoft.com/office/drawing/2014/main" id="{2ED26CCD-5469-B800-1C87-44B2E06EE32A}"/>
                  </a:ext>
                </a:extLst>
              </p:cNvPr>
              <p:cNvSpPr txBox="1"/>
              <p:nvPr/>
            </p:nvSpPr>
            <p:spPr>
              <a:xfrm>
                <a:off x="28069033" y="4078240"/>
                <a:ext cx="2164340"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CHD - 10 Year Risk</a:t>
                </a:r>
                <a:endParaRPr lang="en-IN" sz="1700" b="0" dirty="0">
                  <a:effectLst/>
                  <a:latin typeface="Avenir Next" panose="020B0503020202020204" pitchFamily="34" charset="0"/>
                </a:endParaRPr>
              </a:p>
            </p:txBody>
          </p:sp>
        </p:grpSp>
      </p:grpSp>
      <p:grpSp>
        <p:nvGrpSpPr>
          <p:cNvPr id="200" name="Group 199">
            <a:extLst>
              <a:ext uri="{FF2B5EF4-FFF2-40B4-BE49-F238E27FC236}">
                <a16:creationId xmlns:a16="http://schemas.microsoft.com/office/drawing/2014/main" id="{6F6ECEF0-05C2-05CB-2A3F-F84C4C2F6EF8}"/>
              </a:ext>
            </a:extLst>
          </p:cNvPr>
          <p:cNvGrpSpPr/>
          <p:nvPr/>
        </p:nvGrpSpPr>
        <p:grpSpPr>
          <a:xfrm>
            <a:off x="750277" y="773722"/>
            <a:ext cx="6031522" cy="1247146"/>
            <a:chOff x="750277" y="773722"/>
            <a:chExt cx="6031522" cy="1247146"/>
          </a:xfrm>
        </p:grpSpPr>
        <p:sp>
          <p:nvSpPr>
            <p:cNvPr id="201" name="TextBox 200">
              <a:extLst>
                <a:ext uri="{FF2B5EF4-FFF2-40B4-BE49-F238E27FC236}">
                  <a16:creationId xmlns:a16="http://schemas.microsoft.com/office/drawing/2014/main" id="{1F363AFE-6CE9-9781-C362-D4F709993997}"/>
                </a:ext>
              </a:extLst>
            </p:cNvPr>
            <p:cNvSpPr txBox="1"/>
            <p:nvPr/>
          </p:nvSpPr>
          <p:spPr>
            <a:xfrm>
              <a:off x="750277" y="773722"/>
              <a:ext cx="6031522" cy="707886"/>
            </a:xfrm>
            <a:prstGeom prst="rect">
              <a:avLst/>
            </a:prstGeom>
            <a:noFill/>
          </p:spPr>
          <p:txBody>
            <a:bodyPr wrap="square" rtlCol="0">
              <a:spAutoFit/>
            </a:bodyPr>
            <a:lstStyle/>
            <a:p>
              <a:r>
                <a:rPr lang="en-US" sz="4000" dirty="0">
                  <a:latin typeface="Avenir Next" panose="020B0503020202020204" pitchFamily="34" charset="0"/>
                </a:rPr>
                <a:t>GETTING TO KNOW THE</a:t>
              </a:r>
            </a:p>
          </p:txBody>
        </p:sp>
        <p:sp>
          <p:nvSpPr>
            <p:cNvPr id="202" name="TextBox 201">
              <a:extLst>
                <a:ext uri="{FF2B5EF4-FFF2-40B4-BE49-F238E27FC236}">
                  <a16:creationId xmlns:a16="http://schemas.microsoft.com/office/drawing/2014/main" id="{2A16E8F8-0504-B676-4A07-F156F27D474D}"/>
                </a:ext>
              </a:extLst>
            </p:cNvPr>
            <p:cNvSpPr txBox="1"/>
            <p:nvPr/>
          </p:nvSpPr>
          <p:spPr>
            <a:xfrm>
              <a:off x="750277" y="1312982"/>
              <a:ext cx="2450123" cy="707886"/>
            </a:xfrm>
            <a:prstGeom prst="rect">
              <a:avLst/>
            </a:prstGeom>
            <a:noFill/>
          </p:spPr>
          <p:txBody>
            <a:bodyPr wrap="square" rtlCol="0">
              <a:spAutoFit/>
            </a:bodyPr>
            <a:lstStyle/>
            <a:p>
              <a:r>
                <a:rPr lang="en-US" sz="4000" b="1" dirty="0">
                  <a:latin typeface="Avenir Next" panose="020B0503020202020204" pitchFamily="34" charset="0"/>
                </a:rPr>
                <a:t>DATASET</a:t>
              </a:r>
            </a:p>
          </p:txBody>
        </p:sp>
      </p:grpSp>
      <p:grpSp>
        <p:nvGrpSpPr>
          <p:cNvPr id="231" name="Group 230">
            <a:extLst>
              <a:ext uri="{FF2B5EF4-FFF2-40B4-BE49-F238E27FC236}">
                <a16:creationId xmlns:a16="http://schemas.microsoft.com/office/drawing/2014/main" id="{C5477187-48DC-B8FF-E7F2-5FED348BB418}"/>
              </a:ext>
            </a:extLst>
          </p:cNvPr>
          <p:cNvGrpSpPr/>
          <p:nvPr/>
        </p:nvGrpSpPr>
        <p:grpSpPr>
          <a:xfrm>
            <a:off x="-4225943" y="2541061"/>
            <a:ext cx="39236040" cy="745791"/>
            <a:chOff x="-23532255" y="2582625"/>
            <a:chExt cx="39236040" cy="745791"/>
          </a:xfrm>
        </p:grpSpPr>
        <p:cxnSp>
          <p:nvCxnSpPr>
            <p:cNvPr id="49" name="Straight Connector 48">
              <a:extLst>
                <a:ext uri="{FF2B5EF4-FFF2-40B4-BE49-F238E27FC236}">
                  <a16:creationId xmlns:a16="http://schemas.microsoft.com/office/drawing/2014/main" id="{31FD9DBA-B33C-ADC9-B78F-C1694A14B288}"/>
                </a:ext>
              </a:extLst>
            </p:cNvPr>
            <p:cNvCxnSpPr>
              <a:cxnSpLocks/>
            </p:cNvCxnSpPr>
            <p:nvPr/>
          </p:nvCxnSpPr>
          <p:spPr>
            <a:xfrm>
              <a:off x="-23532255" y="2942625"/>
              <a:ext cx="37723864" cy="0"/>
            </a:xfrm>
            <a:prstGeom prst="line">
              <a:avLst/>
            </a:prstGeom>
            <a:ln w="25400" cap="sq">
              <a:prstDash val="dash"/>
            </a:ln>
          </p:spPr>
          <p:style>
            <a:lnRef idx="3">
              <a:schemeClr val="dk1"/>
            </a:lnRef>
            <a:fillRef idx="0">
              <a:schemeClr val="dk1"/>
            </a:fillRef>
            <a:effectRef idx="2">
              <a:schemeClr val="dk1"/>
            </a:effectRef>
            <a:fontRef idx="minor">
              <a:schemeClr val="tx1"/>
            </a:fontRef>
          </p:style>
        </p:cxnSp>
        <p:grpSp>
          <p:nvGrpSpPr>
            <p:cNvPr id="13" name="Group 12">
              <a:extLst>
                <a:ext uri="{FF2B5EF4-FFF2-40B4-BE49-F238E27FC236}">
                  <a16:creationId xmlns:a16="http://schemas.microsoft.com/office/drawing/2014/main" id="{D871DAD5-490B-6125-DB51-170D2DCFF794}"/>
                </a:ext>
              </a:extLst>
            </p:cNvPr>
            <p:cNvGrpSpPr/>
            <p:nvPr/>
          </p:nvGrpSpPr>
          <p:grpSpPr>
            <a:xfrm>
              <a:off x="2248616" y="2582625"/>
              <a:ext cx="720000" cy="720000"/>
              <a:chOff x="9325624" y="2471014"/>
              <a:chExt cx="720000" cy="720000"/>
            </a:xfrm>
          </p:grpSpPr>
          <p:sp>
            <p:nvSpPr>
              <p:cNvPr id="151" name="Oval 150">
                <a:extLst>
                  <a:ext uri="{FF2B5EF4-FFF2-40B4-BE49-F238E27FC236}">
                    <a16:creationId xmlns:a16="http://schemas.microsoft.com/office/drawing/2014/main" id="{D4FBD9A5-B067-4786-6F6D-D88517D03A75}"/>
                  </a:ext>
                </a:extLst>
              </p:cNvPr>
              <p:cNvSpPr/>
              <p:nvPr/>
            </p:nvSpPr>
            <p:spPr>
              <a:xfrm>
                <a:off x="9325624" y="2471014"/>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pic>
            <p:nvPicPr>
              <p:cNvPr id="152" name="Picture 151" descr="A black and white image of a couple of circles&#10;&#10;Description automatically generated">
                <a:extLst>
                  <a:ext uri="{FF2B5EF4-FFF2-40B4-BE49-F238E27FC236}">
                    <a16:creationId xmlns:a16="http://schemas.microsoft.com/office/drawing/2014/main" id="{BACB1B9D-8416-85C6-FFEF-7F0BA8620409}"/>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85000"/>
                        </a14:imgEffect>
                      </a14:imgLayer>
                    </a14:imgProps>
                  </a:ext>
                </a:extLst>
              </a:blip>
              <a:stretch>
                <a:fillRect/>
              </a:stretch>
            </p:blipFill>
            <p:spPr>
              <a:xfrm>
                <a:off x="9539863" y="2606203"/>
                <a:ext cx="315946" cy="444837"/>
              </a:xfrm>
              <a:prstGeom prst="rect">
                <a:avLst/>
              </a:prstGeom>
            </p:spPr>
          </p:pic>
        </p:grpSp>
        <p:grpSp>
          <p:nvGrpSpPr>
            <p:cNvPr id="14" name="Group 13">
              <a:extLst>
                <a:ext uri="{FF2B5EF4-FFF2-40B4-BE49-F238E27FC236}">
                  <a16:creationId xmlns:a16="http://schemas.microsoft.com/office/drawing/2014/main" id="{789CE624-8E6E-AC1B-D0F8-F576B3374070}"/>
                </a:ext>
              </a:extLst>
            </p:cNvPr>
            <p:cNvGrpSpPr/>
            <p:nvPr/>
          </p:nvGrpSpPr>
          <p:grpSpPr>
            <a:xfrm>
              <a:off x="532064" y="2582625"/>
              <a:ext cx="720000" cy="720000"/>
              <a:chOff x="3927371" y="2471014"/>
              <a:chExt cx="720000" cy="720000"/>
            </a:xfrm>
          </p:grpSpPr>
          <p:sp>
            <p:nvSpPr>
              <p:cNvPr id="149" name="Oval 148">
                <a:extLst>
                  <a:ext uri="{FF2B5EF4-FFF2-40B4-BE49-F238E27FC236}">
                    <a16:creationId xmlns:a16="http://schemas.microsoft.com/office/drawing/2014/main" id="{EAF69027-6B13-E02C-F042-7AAA8595C87C}"/>
                  </a:ext>
                </a:extLst>
              </p:cNvPr>
              <p:cNvSpPr/>
              <p:nvPr/>
            </p:nvSpPr>
            <p:spPr>
              <a:xfrm>
                <a:off x="3927371" y="2471014"/>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pic>
            <p:nvPicPr>
              <p:cNvPr id="150" name="Picture 149" descr="A black background with a black square&#10;&#10;Description automatically generated with medium confidence">
                <a:extLst>
                  <a:ext uri="{FF2B5EF4-FFF2-40B4-BE49-F238E27FC236}">
                    <a16:creationId xmlns:a16="http://schemas.microsoft.com/office/drawing/2014/main" id="{F7C5967D-BCB6-83DC-15F9-318ECF19FF2B}"/>
                  </a:ext>
                </a:extLst>
              </p:cNvPr>
              <p:cNvPicPr>
                <a:picLocks noChangeAspect="1"/>
              </p:cNvPicPr>
              <p:nvPr/>
            </p:nvPicPr>
            <p:blipFill>
              <a:blip r:embed="rId4"/>
              <a:stretch>
                <a:fillRect/>
              </a:stretch>
            </p:blipFill>
            <p:spPr>
              <a:xfrm>
                <a:off x="4074441" y="2597844"/>
                <a:ext cx="416279" cy="442206"/>
              </a:xfrm>
              <a:prstGeom prst="rect">
                <a:avLst/>
              </a:prstGeom>
            </p:spPr>
          </p:pic>
        </p:grpSp>
        <p:grpSp>
          <p:nvGrpSpPr>
            <p:cNvPr id="15" name="Group 14">
              <a:extLst>
                <a:ext uri="{FF2B5EF4-FFF2-40B4-BE49-F238E27FC236}">
                  <a16:creationId xmlns:a16="http://schemas.microsoft.com/office/drawing/2014/main" id="{985601D8-EDBE-62D0-B8F6-D964DFEA3D7C}"/>
                </a:ext>
              </a:extLst>
            </p:cNvPr>
            <p:cNvGrpSpPr/>
            <p:nvPr/>
          </p:nvGrpSpPr>
          <p:grpSpPr>
            <a:xfrm>
              <a:off x="-1184488" y="2582625"/>
              <a:ext cx="720000" cy="720000"/>
              <a:chOff x="2146376" y="2471014"/>
              <a:chExt cx="720000" cy="720000"/>
            </a:xfrm>
          </p:grpSpPr>
          <p:sp>
            <p:nvSpPr>
              <p:cNvPr id="147" name="Oval 146">
                <a:extLst>
                  <a:ext uri="{FF2B5EF4-FFF2-40B4-BE49-F238E27FC236}">
                    <a16:creationId xmlns:a16="http://schemas.microsoft.com/office/drawing/2014/main" id="{51F6ECFF-C53D-D56E-F529-BF01630B98B1}"/>
                  </a:ext>
                </a:extLst>
              </p:cNvPr>
              <p:cNvSpPr/>
              <p:nvPr/>
            </p:nvSpPr>
            <p:spPr>
              <a:xfrm>
                <a:off x="2146376" y="2471014"/>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pic>
            <p:nvPicPr>
              <p:cNvPr id="148" name="Picture 147" descr="A white and black logo&#10;&#10;Description automatically generated with medium confidence">
                <a:extLst>
                  <a:ext uri="{FF2B5EF4-FFF2-40B4-BE49-F238E27FC236}">
                    <a16:creationId xmlns:a16="http://schemas.microsoft.com/office/drawing/2014/main" id="{0679453C-FEA5-0742-95C4-CF481146AD03}"/>
                  </a:ext>
                </a:extLst>
              </p:cNvPr>
              <p:cNvPicPr>
                <a:picLocks noChangeAspect="1"/>
              </p:cNvPicPr>
              <p:nvPr/>
            </p:nvPicPr>
            <p:blipFill>
              <a:blip r:embed="rId5">
                <a:biLevel thresh="75000"/>
              </a:blip>
              <a:stretch>
                <a:fillRect/>
              </a:stretch>
            </p:blipFill>
            <p:spPr>
              <a:xfrm>
                <a:off x="2260601" y="2595967"/>
                <a:ext cx="477520" cy="483782"/>
              </a:xfrm>
              <a:prstGeom prst="rect">
                <a:avLst/>
              </a:prstGeom>
            </p:spPr>
          </p:pic>
        </p:grpSp>
        <p:grpSp>
          <p:nvGrpSpPr>
            <p:cNvPr id="17" name="Group 16">
              <a:extLst>
                <a:ext uri="{FF2B5EF4-FFF2-40B4-BE49-F238E27FC236}">
                  <a16:creationId xmlns:a16="http://schemas.microsoft.com/office/drawing/2014/main" id="{95FFCE34-9F11-ED36-3FFC-C341EDB887F9}"/>
                </a:ext>
              </a:extLst>
            </p:cNvPr>
            <p:cNvGrpSpPr/>
            <p:nvPr/>
          </p:nvGrpSpPr>
          <p:grpSpPr>
            <a:xfrm>
              <a:off x="-2930438" y="2582625"/>
              <a:ext cx="749398" cy="720000"/>
              <a:chOff x="11031693" y="2492638"/>
              <a:chExt cx="749398" cy="720000"/>
            </a:xfrm>
          </p:grpSpPr>
          <p:sp>
            <p:nvSpPr>
              <p:cNvPr id="145" name="Oval 144">
                <a:extLst>
                  <a:ext uri="{FF2B5EF4-FFF2-40B4-BE49-F238E27FC236}">
                    <a16:creationId xmlns:a16="http://schemas.microsoft.com/office/drawing/2014/main" id="{86473C52-F1F0-2193-4FD4-C166BBFC8EA4}"/>
                  </a:ext>
                </a:extLst>
              </p:cNvPr>
              <p:cNvSpPr/>
              <p:nvPr/>
            </p:nvSpPr>
            <p:spPr>
              <a:xfrm>
                <a:off x="11031693" y="2492638"/>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pic>
            <p:nvPicPr>
              <p:cNvPr id="146" name="Picture 145" descr="A cigarette with smoke coming out of it&#10;&#10;Description automatically generated">
                <a:extLst>
                  <a:ext uri="{FF2B5EF4-FFF2-40B4-BE49-F238E27FC236}">
                    <a16:creationId xmlns:a16="http://schemas.microsoft.com/office/drawing/2014/main" id="{057C9F4F-3927-DADD-58D3-D15E77151AD5}"/>
                  </a:ext>
                </a:extLst>
              </p:cNvPr>
              <p:cNvPicPr>
                <a:picLocks noChangeAspect="1"/>
              </p:cNvPicPr>
              <p:nvPr/>
            </p:nvPicPr>
            <p:blipFill>
              <a:blip r:embed="rId6"/>
              <a:stretch>
                <a:fillRect/>
              </a:stretch>
            </p:blipFill>
            <p:spPr>
              <a:xfrm>
                <a:off x="11112298" y="2541917"/>
                <a:ext cx="668793" cy="584716"/>
              </a:xfrm>
              <a:prstGeom prst="rect">
                <a:avLst/>
              </a:prstGeom>
            </p:spPr>
          </p:pic>
        </p:grpSp>
        <p:grpSp>
          <p:nvGrpSpPr>
            <p:cNvPr id="18" name="Group 17">
              <a:extLst>
                <a:ext uri="{FF2B5EF4-FFF2-40B4-BE49-F238E27FC236}">
                  <a16:creationId xmlns:a16="http://schemas.microsoft.com/office/drawing/2014/main" id="{3D1211F1-AFD2-78D7-7CC8-DDDBE58E056A}"/>
                </a:ext>
              </a:extLst>
            </p:cNvPr>
            <p:cNvGrpSpPr/>
            <p:nvPr/>
          </p:nvGrpSpPr>
          <p:grpSpPr>
            <a:xfrm>
              <a:off x="-6378083" y="2582625"/>
              <a:ext cx="720000" cy="720000"/>
              <a:chOff x="14505459" y="2533035"/>
              <a:chExt cx="720000" cy="720000"/>
            </a:xfrm>
          </p:grpSpPr>
          <p:sp>
            <p:nvSpPr>
              <p:cNvPr id="142" name="Oval 141">
                <a:extLst>
                  <a:ext uri="{FF2B5EF4-FFF2-40B4-BE49-F238E27FC236}">
                    <a16:creationId xmlns:a16="http://schemas.microsoft.com/office/drawing/2014/main" id="{3609D2E8-649A-7638-E509-73A606E1FAE8}"/>
                  </a:ext>
                </a:extLst>
              </p:cNvPr>
              <p:cNvSpPr/>
              <p:nvPr/>
            </p:nvSpPr>
            <p:spPr>
              <a:xfrm>
                <a:off x="14505459" y="25330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44" name="TextBox 143">
                <a:extLst>
                  <a:ext uri="{FF2B5EF4-FFF2-40B4-BE49-F238E27FC236}">
                    <a16:creationId xmlns:a16="http://schemas.microsoft.com/office/drawing/2014/main" id="{2FB37843-B003-4312-6A71-20F15BC2B10D}"/>
                  </a:ext>
                </a:extLst>
              </p:cNvPr>
              <p:cNvSpPr txBox="1"/>
              <p:nvPr/>
            </p:nvSpPr>
            <p:spPr>
              <a:xfrm>
                <a:off x="14632352" y="2743995"/>
                <a:ext cx="539074" cy="369332"/>
              </a:xfrm>
              <a:prstGeom prst="rect">
                <a:avLst/>
              </a:prstGeom>
              <a:noFill/>
            </p:spPr>
            <p:txBody>
              <a:bodyPr wrap="square" rtlCol="0">
                <a:spAutoFit/>
              </a:bodyPr>
              <a:lstStyle/>
              <a:p>
                <a:r>
                  <a:rPr lang="en-US" b="1" dirty="0">
                    <a:latin typeface="Avenir Next" panose="020B0503020202020204" pitchFamily="34" charset="0"/>
                  </a:rPr>
                  <a:t>BP</a:t>
                </a:r>
              </a:p>
            </p:txBody>
          </p:sp>
        </p:grpSp>
        <p:grpSp>
          <p:nvGrpSpPr>
            <p:cNvPr id="23" name="Group 22">
              <a:extLst>
                <a:ext uri="{FF2B5EF4-FFF2-40B4-BE49-F238E27FC236}">
                  <a16:creationId xmlns:a16="http://schemas.microsoft.com/office/drawing/2014/main" id="{8A30FD41-FD8A-EAF8-E3E0-15865C64A83B}"/>
                </a:ext>
              </a:extLst>
            </p:cNvPr>
            <p:cNvGrpSpPr/>
            <p:nvPr/>
          </p:nvGrpSpPr>
          <p:grpSpPr>
            <a:xfrm>
              <a:off x="-8268305" y="2582625"/>
              <a:ext cx="893670" cy="720000"/>
              <a:chOff x="16284347" y="2533035"/>
              <a:chExt cx="893670" cy="720000"/>
            </a:xfrm>
          </p:grpSpPr>
          <p:sp>
            <p:nvSpPr>
              <p:cNvPr id="137" name="Oval 136">
                <a:extLst>
                  <a:ext uri="{FF2B5EF4-FFF2-40B4-BE49-F238E27FC236}">
                    <a16:creationId xmlns:a16="http://schemas.microsoft.com/office/drawing/2014/main" id="{89415DF4-C65F-C6ED-26B4-61FD1A23A13A}"/>
                  </a:ext>
                </a:extLst>
              </p:cNvPr>
              <p:cNvSpPr/>
              <p:nvPr/>
            </p:nvSpPr>
            <p:spPr>
              <a:xfrm>
                <a:off x="16333082" y="25330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38" name="TextBox 137">
                <a:extLst>
                  <a:ext uri="{FF2B5EF4-FFF2-40B4-BE49-F238E27FC236}">
                    <a16:creationId xmlns:a16="http://schemas.microsoft.com/office/drawing/2014/main" id="{C3483A1B-223D-17E9-5BBD-E70CEB331582}"/>
                  </a:ext>
                </a:extLst>
              </p:cNvPr>
              <p:cNvSpPr txBox="1"/>
              <p:nvPr/>
            </p:nvSpPr>
            <p:spPr>
              <a:xfrm>
                <a:off x="16284347" y="2744153"/>
                <a:ext cx="893670" cy="307777"/>
              </a:xfrm>
              <a:prstGeom prst="rect">
                <a:avLst/>
              </a:prstGeom>
              <a:noFill/>
            </p:spPr>
            <p:txBody>
              <a:bodyPr wrap="square" rtlCol="0">
                <a:spAutoFit/>
              </a:bodyPr>
              <a:lstStyle/>
              <a:p>
                <a:r>
                  <a:rPr lang="en-US" sz="1400" b="1" dirty="0">
                    <a:latin typeface="Avenir Next" panose="020B0503020202020204" pitchFamily="34" charset="0"/>
                  </a:rPr>
                  <a:t>STROKE</a:t>
                </a:r>
              </a:p>
            </p:txBody>
          </p:sp>
        </p:grpSp>
        <p:grpSp>
          <p:nvGrpSpPr>
            <p:cNvPr id="58" name="Group 57">
              <a:extLst>
                <a:ext uri="{FF2B5EF4-FFF2-40B4-BE49-F238E27FC236}">
                  <a16:creationId xmlns:a16="http://schemas.microsoft.com/office/drawing/2014/main" id="{7292193D-CCDD-4BE4-BCB4-48497EF23C35}"/>
                </a:ext>
              </a:extLst>
            </p:cNvPr>
            <p:cNvGrpSpPr/>
            <p:nvPr/>
          </p:nvGrpSpPr>
          <p:grpSpPr>
            <a:xfrm>
              <a:off x="-11872133" y="2582625"/>
              <a:ext cx="890724" cy="720000"/>
              <a:chOff x="14572256" y="2546398"/>
              <a:chExt cx="890724" cy="720000"/>
            </a:xfrm>
          </p:grpSpPr>
          <p:sp>
            <p:nvSpPr>
              <p:cNvPr id="135" name="Oval 134">
                <a:extLst>
                  <a:ext uri="{FF2B5EF4-FFF2-40B4-BE49-F238E27FC236}">
                    <a16:creationId xmlns:a16="http://schemas.microsoft.com/office/drawing/2014/main" id="{3DBBFD11-CE74-BD85-6541-39E3388128A8}"/>
                  </a:ext>
                </a:extLst>
              </p:cNvPr>
              <p:cNvSpPr/>
              <p:nvPr/>
            </p:nvSpPr>
            <p:spPr>
              <a:xfrm>
                <a:off x="14642072" y="2546398"/>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36" name="TextBox 135">
                <a:extLst>
                  <a:ext uri="{FF2B5EF4-FFF2-40B4-BE49-F238E27FC236}">
                    <a16:creationId xmlns:a16="http://schemas.microsoft.com/office/drawing/2014/main" id="{22C6ABAE-B4E2-5B9E-053D-1030191EA11D}"/>
                  </a:ext>
                </a:extLst>
              </p:cNvPr>
              <p:cNvSpPr txBox="1"/>
              <p:nvPr/>
            </p:nvSpPr>
            <p:spPr>
              <a:xfrm>
                <a:off x="14572256" y="2772519"/>
                <a:ext cx="890724" cy="292388"/>
              </a:xfrm>
              <a:prstGeom prst="rect">
                <a:avLst/>
              </a:prstGeom>
              <a:noFill/>
            </p:spPr>
            <p:txBody>
              <a:bodyPr wrap="square" rtlCol="0">
                <a:spAutoFit/>
              </a:bodyPr>
              <a:lstStyle/>
              <a:p>
                <a:r>
                  <a:rPr lang="en-US" sz="1300" dirty="0">
                    <a:latin typeface="Avenir Next" panose="020B0503020202020204" pitchFamily="34" charset="0"/>
                  </a:rPr>
                  <a:t>Diabetes</a:t>
                </a:r>
              </a:p>
            </p:txBody>
          </p:sp>
        </p:grpSp>
        <p:grpSp>
          <p:nvGrpSpPr>
            <p:cNvPr id="59" name="Group 58">
              <a:extLst>
                <a:ext uri="{FF2B5EF4-FFF2-40B4-BE49-F238E27FC236}">
                  <a16:creationId xmlns:a16="http://schemas.microsoft.com/office/drawing/2014/main" id="{D5096E78-2C8A-24C7-E1BB-B74C622ADF35}"/>
                </a:ext>
              </a:extLst>
            </p:cNvPr>
            <p:cNvGrpSpPr/>
            <p:nvPr/>
          </p:nvGrpSpPr>
          <p:grpSpPr>
            <a:xfrm>
              <a:off x="-9984857" y="2582625"/>
              <a:ext cx="720000" cy="720000"/>
              <a:chOff x="14642072" y="2546398"/>
              <a:chExt cx="720000" cy="720000"/>
            </a:xfrm>
          </p:grpSpPr>
          <p:sp>
            <p:nvSpPr>
              <p:cNvPr id="128" name="Oval 127">
                <a:extLst>
                  <a:ext uri="{FF2B5EF4-FFF2-40B4-BE49-F238E27FC236}">
                    <a16:creationId xmlns:a16="http://schemas.microsoft.com/office/drawing/2014/main" id="{C1DDAAD0-9C4F-D51B-DC61-9A8139FB1AD9}"/>
                  </a:ext>
                </a:extLst>
              </p:cNvPr>
              <p:cNvSpPr/>
              <p:nvPr/>
            </p:nvSpPr>
            <p:spPr>
              <a:xfrm>
                <a:off x="14642072" y="2546398"/>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29" name="TextBox 128">
                <a:extLst>
                  <a:ext uri="{FF2B5EF4-FFF2-40B4-BE49-F238E27FC236}">
                    <a16:creationId xmlns:a16="http://schemas.microsoft.com/office/drawing/2014/main" id="{272D2DAC-FA32-8CEF-A2D0-915D62351EC0}"/>
                  </a:ext>
                </a:extLst>
              </p:cNvPr>
              <p:cNvSpPr txBox="1"/>
              <p:nvPr/>
            </p:nvSpPr>
            <p:spPr>
              <a:xfrm>
                <a:off x="14733289" y="2795174"/>
                <a:ext cx="618052" cy="323165"/>
              </a:xfrm>
              <a:prstGeom prst="rect">
                <a:avLst/>
              </a:prstGeom>
              <a:noFill/>
            </p:spPr>
            <p:txBody>
              <a:bodyPr wrap="square" rtlCol="0">
                <a:spAutoFit/>
              </a:bodyPr>
              <a:lstStyle/>
              <a:p>
                <a:r>
                  <a:rPr lang="en-US" sz="1500" b="1" dirty="0">
                    <a:latin typeface="Avenir Next" panose="020B0503020202020204" pitchFamily="34" charset="0"/>
                  </a:rPr>
                  <a:t>HYP</a:t>
                </a:r>
              </a:p>
            </p:txBody>
          </p:sp>
        </p:grpSp>
        <p:grpSp>
          <p:nvGrpSpPr>
            <p:cNvPr id="60" name="Group 59">
              <a:extLst>
                <a:ext uri="{FF2B5EF4-FFF2-40B4-BE49-F238E27FC236}">
                  <a16:creationId xmlns:a16="http://schemas.microsoft.com/office/drawing/2014/main" id="{43A757DC-F7E9-35BC-1C50-4AA09B4E1660}"/>
                </a:ext>
              </a:extLst>
            </p:cNvPr>
            <p:cNvGrpSpPr/>
            <p:nvPr/>
          </p:nvGrpSpPr>
          <p:grpSpPr>
            <a:xfrm>
              <a:off x="-13588685" y="2582625"/>
              <a:ext cx="720000" cy="720000"/>
              <a:chOff x="14642072" y="2546398"/>
              <a:chExt cx="720000" cy="720000"/>
            </a:xfrm>
          </p:grpSpPr>
          <p:sp>
            <p:nvSpPr>
              <p:cNvPr id="123" name="Oval 122">
                <a:extLst>
                  <a:ext uri="{FF2B5EF4-FFF2-40B4-BE49-F238E27FC236}">
                    <a16:creationId xmlns:a16="http://schemas.microsoft.com/office/drawing/2014/main" id="{BFFE9276-3D91-DC70-16AD-2D8970D8FB9A}"/>
                  </a:ext>
                </a:extLst>
              </p:cNvPr>
              <p:cNvSpPr/>
              <p:nvPr/>
            </p:nvSpPr>
            <p:spPr>
              <a:xfrm>
                <a:off x="14642072" y="2546398"/>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27" name="TextBox 126">
                <a:extLst>
                  <a:ext uri="{FF2B5EF4-FFF2-40B4-BE49-F238E27FC236}">
                    <a16:creationId xmlns:a16="http://schemas.microsoft.com/office/drawing/2014/main" id="{A040C48C-27B8-043E-10C1-7DEEEDE8FD49}"/>
                  </a:ext>
                </a:extLst>
              </p:cNvPr>
              <p:cNvSpPr txBox="1"/>
              <p:nvPr/>
            </p:nvSpPr>
            <p:spPr>
              <a:xfrm>
                <a:off x="14719759" y="2777518"/>
                <a:ext cx="613097" cy="292388"/>
              </a:xfrm>
              <a:prstGeom prst="rect">
                <a:avLst/>
              </a:prstGeom>
              <a:noFill/>
            </p:spPr>
            <p:txBody>
              <a:bodyPr wrap="square" rtlCol="0">
                <a:spAutoFit/>
              </a:bodyPr>
              <a:lstStyle/>
              <a:p>
                <a:r>
                  <a:rPr lang="en-US" sz="1300" b="1" dirty="0">
                    <a:latin typeface="Avenir Next" panose="020B0503020202020204" pitchFamily="34" charset="0"/>
                  </a:rPr>
                  <a:t>Chol.</a:t>
                </a:r>
              </a:p>
            </p:txBody>
          </p:sp>
        </p:grpSp>
        <p:grpSp>
          <p:nvGrpSpPr>
            <p:cNvPr id="90" name="Group 89">
              <a:extLst>
                <a:ext uri="{FF2B5EF4-FFF2-40B4-BE49-F238E27FC236}">
                  <a16:creationId xmlns:a16="http://schemas.microsoft.com/office/drawing/2014/main" id="{5973F9BC-3FA1-D0F4-96D3-302E1B80F507}"/>
                </a:ext>
              </a:extLst>
            </p:cNvPr>
            <p:cNvGrpSpPr/>
            <p:nvPr/>
          </p:nvGrpSpPr>
          <p:grpSpPr>
            <a:xfrm>
              <a:off x="-17264309" y="2582625"/>
              <a:ext cx="879474" cy="720000"/>
              <a:chOff x="25375513" y="2459896"/>
              <a:chExt cx="879474" cy="720000"/>
            </a:xfrm>
          </p:grpSpPr>
          <p:sp>
            <p:nvSpPr>
              <p:cNvPr id="121" name="Oval 120">
                <a:extLst>
                  <a:ext uri="{FF2B5EF4-FFF2-40B4-BE49-F238E27FC236}">
                    <a16:creationId xmlns:a16="http://schemas.microsoft.com/office/drawing/2014/main" id="{BBC923B1-C66B-5884-D443-10D8651360F1}"/>
                  </a:ext>
                </a:extLst>
              </p:cNvPr>
              <p:cNvSpPr/>
              <p:nvPr/>
            </p:nvSpPr>
            <p:spPr>
              <a:xfrm>
                <a:off x="25375513" y="2459896"/>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22" name="TextBox 121">
                <a:extLst>
                  <a:ext uri="{FF2B5EF4-FFF2-40B4-BE49-F238E27FC236}">
                    <a16:creationId xmlns:a16="http://schemas.microsoft.com/office/drawing/2014/main" id="{391D4546-11EC-5F1D-0A84-565DD2B3F72C}"/>
                  </a:ext>
                </a:extLst>
              </p:cNvPr>
              <p:cNvSpPr txBox="1"/>
              <p:nvPr/>
            </p:nvSpPr>
            <p:spPr>
              <a:xfrm>
                <a:off x="25454009" y="2643372"/>
                <a:ext cx="800978" cy="478144"/>
              </a:xfrm>
              <a:prstGeom prst="rect">
                <a:avLst/>
              </a:prstGeom>
              <a:noFill/>
            </p:spPr>
            <p:txBody>
              <a:bodyPr wrap="square" tIns="46800" rtlCol="0">
                <a:spAutoFit/>
              </a:bodyPr>
              <a:lstStyle/>
              <a:p>
                <a:r>
                  <a:rPr lang="en-US" sz="1300" b="1" dirty="0">
                    <a:latin typeface="Avenir Next" panose="020B0503020202020204" pitchFamily="34" charset="0"/>
                  </a:rPr>
                  <a:t>DIAS </a:t>
                </a:r>
                <a:r>
                  <a:rPr lang="en-US" sz="1200" dirty="0">
                    <a:latin typeface="Avenir Next" panose="020B0503020202020204" pitchFamily="34" charset="0"/>
                  </a:rPr>
                  <a:t>BP</a:t>
                </a:r>
              </a:p>
            </p:txBody>
          </p:sp>
        </p:grpSp>
        <p:grpSp>
          <p:nvGrpSpPr>
            <p:cNvPr id="93" name="Group 92">
              <a:extLst>
                <a:ext uri="{FF2B5EF4-FFF2-40B4-BE49-F238E27FC236}">
                  <a16:creationId xmlns:a16="http://schemas.microsoft.com/office/drawing/2014/main" id="{4F46CBCE-8CE9-54B9-B7D8-7A83E8686FE3}"/>
                </a:ext>
              </a:extLst>
            </p:cNvPr>
            <p:cNvGrpSpPr/>
            <p:nvPr/>
          </p:nvGrpSpPr>
          <p:grpSpPr>
            <a:xfrm>
              <a:off x="-18980861" y="2582625"/>
              <a:ext cx="720000" cy="720000"/>
              <a:chOff x="27150973" y="2497996"/>
              <a:chExt cx="720000" cy="720000"/>
            </a:xfrm>
          </p:grpSpPr>
          <p:sp>
            <p:nvSpPr>
              <p:cNvPr id="119" name="Oval 118">
                <a:extLst>
                  <a:ext uri="{FF2B5EF4-FFF2-40B4-BE49-F238E27FC236}">
                    <a16:creationId xmlns:a16="http://schemas.microsoft.com/office/drawing/2014/main" id="{71863504-488A-A4F1-E8F9-69A6C4D13B12}"/>
                  </a:ext>
                </a:extLst>
              </p:cNvPr>
              <p:cNvSpPr/>
              <p:nvPr/>
            </p:nvSpPr>
            <p:spPr>
              <a:xfrm>
                <a:off x="27150973" y="2497996"/>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20" name="TextBox 119">
                <a:extLst>
                  <a:ext uri="{FF2B5EF4-FFF2-40B4-BE49-F238E27FC236}">
                    <a16:creationId xmlns:a16="http://schemas.microsoft.com/office/drawing/2014/main" id="{48B75EFA-08E0-72EC-7A41-96508A823A79}"/>
                  </a:ext>
                </a:extLst>
              </p:cNvPr>
              <p:cNvSpPr txBox="1"/>
              <p:nvPr/>
            </p:nvSpPr>
            <p:spPr>
              <a:xfrm>
                <a:off x="27271579" y="2711802"/>
                <a:ext cx="580124" cy="292388"/>
              </a:xfrm>
              <a:prstGeom prst="rect">
                <a:avLst/>
              </a:prstGeom>
              <a:noFill/>
            </p:spPr>
            <p:txBody>
              <a:bodyPr wrap="square" rtlCol="0">
                <a:spAutoFit/>
              </a:bodyPr>
              <a:lstStyle/>
              <a:p>
                <a:r>
                  <a:rPr lang="en-US" sz="1300" b="1" dirty="0">
                    <a:latin typeface="Avenir Next" panose="020B0503020202020204" pitchFamily="34" charset="0"/>
                  </a:rPr>
                  <a:t>BMI</a:t>
                </a:r>
              </a:p>
            </p:txBody>
          </p:sp>
        </p:grpSp>
        <p:grpSp>
          <p:nvGrpSpPr>
            <p:cNvPr id="96" name="Group 95">
              <a:extLst>
                <a:ext uri="{FF2B5EF4-FFF2-40B4-BE49-F238E27FC236}">
                  <a16:creationId xmlns:a16="http://schemas.microsoft.com/office/drawing/2014/main" id="{3A9093B3-36BE-57A9-3C75-2E38CF657B06}"/>
                </a:ext>
              </a:extLst>
            </p:cNvPr>
            <p:cNvGrpSpPr/>
            <p:nvPr/>
          </p:nvGrpSpPr>
          <p:grpSpPr>
            <a:xfrm>
              <a:off x="-22841423" y="2582625"/>
              <a:ext cx="827171" cy="720000"/>
              <a:chOff x="30510078" y="2469535"/>
              <a:chExt cx="827171" cy="720000"/>
            </a:xfrm>
          </p:grpSpPr>
          <p:sp>
            <p:nvSpPr>
              <p:cNvPr id="115" name="Oval 114">
                <a:extLst>
                  <a:ext uri="{FF2B5EF4-FFF2-40B4-BE49-F238E27FC236}">
                    <a16:creationId xmlns:a16="http://schemas.microsoft.com/office/drawing/2014/main" id="{08BEE699-048A-7C4E-2279-6D937559A6EF}"/>
                  </a:ext>
                </a:extLst>
              </p:cNvPr>
              <p:cNvSpPr/>
              <p:nvPr/>
            </p:nvSpPr>
            <p:spPr>
              <a:xfrm>
                <a:off x="30563663" y="24695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16" name="TextBox 115">
                <a:extLst>
                  <a:ext uri="{FF2B5EF4-FFF2-40B4-BE49-F238E27FC236}">
                    <a16:creationId xmlns:a16="http://schemas.microsoft.com/office/drawing/2014/main" id="{2558610E-F548-ADEA-FA38-E50EE001EF67}"/>
                  </a:ext>
                </a:extLst>
              </p:cNvPr>
              <p:cNvSpPr txBox="1"/>
              <p:nvPr/>
            </p:nvSpPr>
            <p:spPr>
              <a:xfrm>
                <a:off x="30510078" y="2683341"/>
                <a:ext cx="827171" cy="292388"/>
              </a:xfrm>
              <a:prstGeom prst="rect">
                <a:avLst/>
              </a:prstGeom>
              <a:noFill/>
            </p:spPr>
            <p:txBody>
              <a:bodyPr wrap="square" rtlCol="0">
                <a:spAutoFit/>
              </a:bodyPr>
              <a:lstStyle/>
              <a:p>
                <a:r>
                  <a:rPr lang="en-US" sz="1300" b="1" dirty="0">
                    <a:latin typeface="Avenir Next" panose="020B0503020202020204" pitchFamily="34" charset="0"/>
                  </a:rPr>
                  <a:t>Glucose</a:t>
                </a:r>
              </a:p>
            </p:txBody>
          </p:sp>
        </p:grpSp>
        <p:grpSp>
          <p:nvGrpSpPr>
            <p:cNvPr id="98" name="Group 97">
              <a:extLst>
                <a:ext uri="{FF2B5EF4-FFF2-40B4-BE49-F238E27FC236}">
                  <a16:creationId xmlns:a16="http://schemas.microsoft.com/office/drawing/2014/main" id="{2E39250A-5CC4-72CD-9394-6944D7A3A90F}"/>
                </a:ext>
              </a:extLst>
            </p:cNvPr>
            <p:cNvGrpSpPr/>
            <p:nvPr/>
          </p:nvGrpSpPr>
          <p:grpSpPr>
            <a:xfrm>
              <a:off x="-21017700" y="2582625"/>
              <a:ext cx="1040287" cy="720000"/>
              <a:chOff x="30563663" y="2469535"/>
              <a:chExt cx="1040287" cy="720000"/>
            </a:xfrm>
          </p:grpSpPr>
          <p:sp>
            <p:nvSpPr>
              <p:cNvPr id="113" name="Oval 112">
                <a:extLst>
                  <a:ext uri="{FF2B5EF4-FFF2-40B4-BE49-F238E27FC236}">
                    <a16:creationId xmlns:a16="http://schemas.microsoft.com/office/drawing/2014/main" id="{2001FA2C-AA04-1673-7528-3B5215AF82DF}"/>
                  </a:ext>
                </a:extLst>
              </p:cNvPr>
              <p:cNvSpPr/>
              <p:nvPr/>
            </p:nvSpPr>
            <p:spPr>
              <a:xfrm>
                <a:off x="30563663" y="24695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14" name="TextBox 113">
                <a:extLst>
                  <a:ext uri="{FF2B5EF4-FFF2-40B4-BE49-F238E27FC236}">
                    <a16:creationId xmlns:a16="http://schemas.microsoft.com/office/drawing/2014/main" id="{675D9F2E-69A6-03DB-3D56-05A023AC58E1}"/>
                  </a:ext>
                </a:extLst>
              </p:cNvPr>
              <p:cNvSpPr txBox="1"/>
              <p:nvPr/>
            </p:nvSpPr>
            <p:spPr>
              <a:xfrm>
                <a:off x="30630728" y="2619841"/>
                <a:ext cx="973222" cy="492443"/>
              </a:xfrm>
              <a:prstGeom prst="rect">
                <a:avLst/>
              </a:prstGeom>
              <a:noFill/>
            </p:spPr>
            <p:txBody>
              <a:bodyPr wrap="square" rtlCol="0">
                <a:spAutoFit/>
              </a:bodyPr>
              <a:lstStyle/>
              <a:p>
                <a:r>
                  <a:rPr lang="en-US" sz="1300" b="1" dirty="0">
                    <a:latin typeface="Avenir Next" panose="020B0503020202020204" pitchFamily="34" charset="0"/>
                  </a:rPr>
                  <a:t>Heart </a:t>
                </a:r>
              </a:p>
              <a:p>
                <a:r>
                  <a:rPr lang="en-US" sz="1300" dirty="0">
                    <a:latin typeface="Avenir Next" panose="020B0503020202020204" pitchFamily="34" charset="0"/>
                  </a:rPr>
                  <a:t>Rate</a:t>
                </a:r>
              </a:p>
            </p:txBody>
          </p:sp>
        </p:grpSp>
        <p:grpSp>
          <p:nvGrpSpPr>
            <p:cNvPr id="100" name="Group 99">
              <a:extLst>
                <a:ext uri="{FF2B5EF4-FFF2-40B4-BE49-F238E27FC236}">
                  <a16:creationId xmlns:a16="http://schemas.microsoft.com/office/drawing/2014/main" id="{AE925208-3C27-5429-65BD-1E91A11BF4B0}"/>
                </a:ext>
              </a:extLst>
            </p:cNvPr>
            <p:cNvGrpSpPr/>
            <p:nvPr/>
          </p:nvGrpSpPr>
          <p:grpSpPr>
            <a:xfrm>
              <a:off x="-4661531" y="2582625"/>
              <a:ext cx="734541" cy="720000"/>
              <a:chOff x="12759209" y="2545735"/>
              <a:chExt cx="734541" cy="720000"/>
            </a:xfrm>
          </p:grpSpPr>
          <p:sp>
            <p:nvSpPr>
              <p:cNvPr id="105" name="Oval 104">
                <a:extLst>
                  <a:ext uri="{FF2B5EF4-FFF2-40B4-BE49-F238E27FC236}">
                    <a16:creationId xmlns:a16="http://schemas.microsoft.com/office/drawing/2014/main" id="{FDA8712B-9F23-88F3-4D97-CEC0BE5B649C}"/>
                  </a:ext>
                </a:extLst>
              </p:cNvPr>
              <p:cNvSpPr/>
              <p:nvPr/>
            </p:nvSpPr>
            <p:spPr>
              <a:xfrm>
                <a:off x="12759209" y="25457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06" name="TextBox 105">
                <a:extLst>
                  <a:ext uri="{FF2B5EF4-FFF2-40B4-BE49-F238E27FC236}">
                    <a16:creationId xmlns:a16="http://schemas.microsoft.com/office/drawing/2014/main" id="{AAFF1E84-B644-DA69-F601-31CE2D334533}"/>
                  </a:ext>
                </a:extLst>
              </p:cNvPr>
              <p:cNvSpPr txBox="1"/>
              <p:nvPr/>
            </p:nvSpPr>
            <p:spPr>
              <a:xfrm>
                <a:off x="12822602" y="2704233"/>
                <a:ext cx="671148" cy="292388"/>
              </a:xfrm>
              <a:prstGeom prst="rect">
                <a:avLst/>
              </a:prstGeom>
              <a:noFill/>
            </p:spPr>
            <p:txBody>
              <a:bodyPr wrap="square" rtlCol="0">
                <a:spAutoFit/>
              </a:bodyPr>
              <a:lstStyle/>
              <a:p>
                <a:r>
                  <a:rPr lang="en-US" sz="1300" b="1" dirty="0">
                    <a:latin typeface="Avenir Next" panose="020B0503020202020204" pitchFamily="34" charset="0"/>
                  </a:rPr>
                  <a:t>No. of</a:t>
                </a:r>
                <a:endParaRPr lang="en-US" sz="1300" dirty="0">
                  <a:latin typeface="Avenir Next" panose="020B0503020202020204" pitchFamily="34" charset="0"/>
                </a:endParaRPr>
              </a:p>
            </p:txBody>
          </p:sp>
          <p:sp>
            <p:nvSpPr>
              <p:cNvPr id="107" name="TextBox 106">
                <a:extLst>
                  <a:ext uri="{FF2B5EF4-FFF2-40B4-BE49-F238E27FC236}">
                    <a16:creationId xmlns:a16="http://schemas.microsoft.com/office/drawing/2014/main" id="{95D9FD83-C7E7-EFD0-40E5-3AB24D695AAE}"/>
                  </a:ext>
                </a:extLst>
              </p:cNvPr>
              <p:cNvSpPr txBox="1"/>
              <p:nvPr/>
            </p:nvSpPr>
            <p:spPr>
              <a:xfrm>
                <a:off x="12828951" y="2850283"/>
                <a:ext cx="635913" cy="292388"/>
              </a:xfrm>
              <a:prstGeom prst="rect">
                <a:avLst/>
              </a:prstGeom>
              <a:noFill/>
            </p:spPr>
            <p:txBody>
              <a:bodyPr wrap="square" rtlCol="0">
                <a:spAutoFit/>
              </a:bodyPr>
              <a:lstStyle/>
              <a:p>
                <a:r>
                  <a:rPr lang="en-US" sz="1300" dirty="0">
                    <a:latin typeface="Avenir Next" panose="020B0503020202020204" pitchFamily="34" charset="0"/>
                  </a:rPr>
                  <a:t>Cigs</a:t>
                </a:r>
              </a:p>
            </p:txBody>
          </p:sp>
        </p:grpSp>
        <p:grpSp>
          <p:nvGrpSpPr>
            <p:cNvPr id="167" name="Group 166">
              <a:extLst>
                <a:ext uri="{FF2B5EF4-FFF2-40B4-BE49-F238E27FC236}">
                  <a16:creationId xmlns:a16="http://schemas.microsoft.com/office/drawing/2014/main" id="{DA970D25-AA7E-9014-3976-FF9B48D80533}"/>
                </a:ext>
              </a:extLst>
            </p:cNvPr>
            <p:cNvGrpSpPr/>
            <p:nvPr/>
          </p:nvGrpSpPr>
          <p:grpSpPr>
            <a:xfrm>
              <a:off x="-15388283" y="2582625"/>
              <a:ext cx="803046" cy="720000"/>
              <a:chOff x="25387620" y="2459896"/>
              <a:chExt cx="803046" cy="720000"/>
            </a:xfrm>
          </p:grpSpPr>
          <p:sp>
            <p:nvSpPr>
              <p:cNvPr id="168" name="Oval 167">
                <a:extLst>
                  <a:ext uri="{FF2B5EF4-FFF2-40B4-BE49-F238E27FC236}">
                    <a16:creationId xmlns:a16="http://schemas.microsoft.com/office/drawing/2014/main" id="{D20E0C3A-19D7-E3AE-2820-EBDF62C59D0E}"/>
                  </a:ext>
                </a:extLst>
              </p:cNvPr>
              <p:cNvSpPr/>
              <p:nvPr/>
            </p:nvSpPr>
            <p:spPr>
              <a:xfrm>
                <a:off x="25387620" y="2459896"/>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69" name="TextBox 168">
                <a:extLst>
                  <a:ext uri="{FF2B5EF4-FFF2-40B4-BE49-F238E27FC236}">
                    <a16:creationId xmlns:a16="http://schemas.microsoft.com/office/drawing/2014/main" id="{DA5D4E5F-F8B5-FF2C-A4D4-EE7F25387E91}"/>
                  </a:ext>
                </a:extLst>
              </p:cNvPr>
              <p:cNvSpPr txBox="1"/>
              <p:nvPr/>
            </p:nvSpPr>
            <p:spPr>
              <a:xfrm>
                <a:off x="25502646" y="2656130"/>
                <a:ext cx="688020" cy="478144"/>
              </a:xfrm>
              <a:prstGeom prst="rect">
                <a:avLst/>
              </a:prstGeom>
              <a:noFill/>
            </p:spPr>
            <p:txBody>
              <a:bodyPr wrap="square" tIns="46800" rtlCol="0">
                <a:spAutoFit/>
              </a:bodyPr>
              <a:lstStyle/>
              <a:p>
                <a:r>
                  <a:rPr lang="en-US" sz="1300" b="1" dirty="0">
                    <a:latin typeface="Avenir Next" panose="020B0503020202020204" pitchFamily="34" charset="0"/>
                  </a:rPr>
                  <a:t>SYS </a:t>
                </a:r>
                <a:r>
                  <a:rPr lang="en-US" sz="1200" dirty="0">
                    <a:latin typeface="Avenir Next" panose="020B0503020202020204" pitchFamily="34" charset="0"/>
                  </a:rPr>
                  <a:t>BP</a:t>
                </a:r>
              </a:p>
            </p:txBody>
          </p:sp>
        </p:grpSp>
        <p:grpSp>
          <p:nvGrpSpPr>
            <p:cNvPr id="177" name="Group 176">
              <a:extLst>
                <a:ext uri="{FF2B5EF4-FFF2-40B4-BE49-F238E27FC236}">
                  <a16:creationId xmlns:a16="http://schemas.microsoft.com/office/drawing/2014/main" id="{2306DECF-D8E5-0B82-D6AE-DE59AECE21C9}"/>
                </a:ext>
              </a:extLst>
            </p:cNvPr>
            <p:cNvGrpSpPr/>
            <p:nvPr/>
          </p:nvGrpSpPr>
          <p:grpSpPr>
            <a:xfrm>
              <a:off x="9247203" y="2582625"/>
              <a:ext cx="827171" cy="720000"/>
              <a:chOff x="30510078" y="2469535"/>
              <a:chExt cx="827171" cy="720000"/>
            </a:xfrm>
          </p:grpSpPr>
          <p:sp>
            <p:nvSpPr>
              <p:cNvPr id="178" name="Oval 177">
                <a:extLst>
                  <a:ext uri="{FF2B5EF4-FFF2-40B4-BE49-F238E27FC236}">
                    <a16:creationId xmlns:a16="http://schemas.microsoft.com/office/drawing/2014/main" id="{161A65DB-2A8C-5A7C-3AA9-AEF480F6A28D}"/>
                  </a:ext>
                </a:extLst>
              </p:cNvPr>
              <p:cNvSpPr/>
              <p:nvPr/>
            </p:nvSpPr>
            <p:spPr>
              <a:xfrm>
                <a:off x="30563663" y="24695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79" name="TextBox 178">
                <a:extLst>
                  <a:ext uri="{FF2B5EF4-FFF2-40B4-BE49-F238E27FC236}">
                    <a16:creationId xmlns:a16="http://schemas.microsoft.com/office/drawing/2014/main" id="{AF1889E8-DB21-0D34-5286-C3FA45FB1712}"/>
                  </a:ext>
                </a:extLst>
              </p:cNvPr>
              <p:cNvSpPr txBox="1"/>
              <p:nvPr/>
            </p:nvSpPr>
            <p:spPr>
              <a:xfrm>
                <a:off x="30510078" y="2683341"/>
                <a:ext cx="827171" cy="292388"/>
              </a:xfrm>
              <a:prstGeom prst="rect">
                <a:avLst/>
              </a:prstGeom>
              <a:noFill/>
            </p:spPr>
            <p:txBody>
              <a:bodyPr wrap="square" rtlCol="0">
                <a:spAutoFit/>
              </a:bodyPr>
              <a:lstStyle/>
              <a:p>
                <a:r>
                  <a:rPr lang="en-US" sz="1300" b="1" dirty="0">
                    <a:latin typeface="Avenir Next" panose="020B0503020202020204" pitchFamily="34" charset="0"/>
                  </a:rPr>
                  <a:t>Glucose</a:t>
                </a:r>
              </a:p>
            </p:txBody>
          </p:sp>
        </p:grpSp>
        <p:grpSp>
          <p:nvGrpSpPr>
            <p:cNvPr id="180" name="Group 179">
              <a:extLst>
                <a:ext uri="{FF2B5EF4-FFF2-40B4-BE49-F238E27FC236}">
                  <a16:creationId xmlns:a16="http://schemas.microsoft.com/office/drawing/2014/main" id="{0385F152-18FD-6493-F5B8-F5AC11B47460}"/>
                </a:ext>
              </a:extLst>
            </p:cNvPr>
            <p:cNvGrpSpPr/>
            <p:nvPr/>
          </p:nvGrpSpPr>
          <p:grpSpPr>
            <a:xfrm>
              <a:off x="11070926" y="2582625"/>
              <a:ext cx="1040287" cy="720000"/>
              <a:chOff x="30563663" y="2469535"/>
              <a:chExt cx="1040287" cy="720000"/>
            </a:xfrm>
          </p:grpSpPr>
          <p:sp>
            <p:nvSpPr>
              <p:cNvPr id="181" name="Oval 180">
                <a:extLst>
                  <a:ext uri="{FF2B5EF4-FFF2-40B4-BE49-F238E27FC236}">
                    <a16:creationId xmlns:a16="http://schemas.microsoft.com/office/drawing/2014/main" id="{FEEBD6B5-99C7-CC11-C13D-E3C5F8B5DB88}"/>
                  </a:ext>
                </a:extLst>
              </p:cNvPr>
              <p:cNvSpPr/>
              <p:nvPr/>
            </p:nvSpPr>
            <p:spPr>
              <a:xfrm>
                <a:off x="30563663" y="24695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82" name="TextBox 181">
                <a:extLst>
                  <a:ext uri="{FF2B5EF4-FFF2-40B4-BE49-F238E27FC236}">
                    <a16:creationId xmlns:a16="http://schemas.microsoft.com/office/drawing/2014/main" id="{2C523CD7-0547-2C7A-4DE8-57DB985F60DF}"/>
                  </a:ext>
                </a:extLst>
              </p:cNvPr>
              <p:cNvSpPr txBox="1"/>
              <p:nvPr/>
            </p:nvSpPr>
            <p:spPr>
              <a:xfrm>
                <a:off x="30630728" y="2619841"/>
                <a:ext cx="973222" cy="492443"/>
              </a:xfrm>
              <a:prstGeom prst="rect">
                <a:avLst/>
              </a:prstGeom>
              <a:noFill/>
            </p:spPr>
            <p:txBody>
              <a:bodyPr wrap="square" rtlCol="0">
                <a:spAutoFit/>
              </a:bodyPr>
              <a:lstStyle/>
              <a:p>
                <a:r>
                  <a:rPr lang="en-US" sz="1300" b="1" dirty="0">
                    <a:latin typeface="Avenir Next" panose="020B0503020202020204" pitchFamily="34" charset="0"/>
                  </a:rPr>
                  <a:t>Heart </a:t>
                </a:r>
              </a:p>
              <a:p>
                <a:r>
                  <a:rPr lang="en-US" sz="1300" dirty="0">
                    <a:latin typeface="Avenir Next" panose="020B0503020202020204" pitchFamily="34" charset="0"/>
                  </a:rPr>
                  <a:t>Rate</a:t>
                </a:r>
              </a:p>
            </p:txBody>
          </p:sp>
        </p:grpSp>
        <p:grpSp>
          <p:nvGrpSpPr>
            <p:cNvPr id="183" name="Group 182">
              <a:extLst>
                <a:ext uri="{FF2B5EF4-FFF2-40B4-BE49-F238E27FC236}">
                  <a16:creationId xmlns:a16="http://schemas.microsoft.com/office/drawing/2014/main" id="{1CAA457A-8535-E5A8-BD43-C5FDB700B07C}"/>
                </a:ext>
              </a:extLst>
            </p:cNvPr>
            <p:cNvGrpSpPr/>
            <p:nvPr/>
          </p:nvGrpSpPr>
          <p:grpSpPr>
            <a:xfrm>
              <a:off x="14824311" y="2582625"/>
              <a:ext cx="879474" cy="720000"/>
              <a:chOff x="25375513" y="2459896"/>
              <a:chExt cx="879474" cy="720000"/>
            </a:xfrm>
          </p:grpSpPr>
          <p:sp>
            <p:nvSpPr>
              <p:cNvPr id="184" name="Oval 183">
                <a:extLst>
                  <a:ext uri="{FF2B5EF4-FFF2-40B4-BE49-F238E27FC236}">
                    <a16:creationId xmlns:a16="http://schemas.microsoft.com/office/drawing/2014/main" id="{B45C954B-F39C-A460-1A26-F8C9E05E07D7}"/>
                  </a:ext>
                </a:extLst>
              </p:cNvPr>
              <p:cNvSpPr/>
              <p:nvPr/>
            </p:nvSpPr>
            <p:spPr>
              <a:xfrm>
                <a:off x="25375513" y="2459896"/>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85" name="TextBox 184">
                <a:extLst>
                  <a:ext uri="{FF2B5EF4-FFF2-40B4-BE49-F238E27FC236}">
                    <a16:creationId xmlns:a16="http://schemas.microsoft.com/office/drawing/2014/main" id="{8C8E5C91-DC2A-B208-B372-E489C175BC6F}"/>
                  </a:ext>
                </a:extLst>
              </p:cNvPr>
              <p:cNvSpPr txBox="1"/>
              <p:nvPr/>
            </p:nvSpPr>
            <p:spPr>
              <a:xfrm>
                <a:off x="25454009" y="2643372"/>
                <a:ext cx="800978" cy="478144"/>
              </a:xfrm>
              <a:prstGeom prst="rect">
                <a:avLst/>
              </a:prstGeom>
              <a:noFill/>
            </p:spPr>
            <p:txBody>
              <a:bodyPr wrap="square" tIns="46800" rtlCol="0">
                <a:spAutoFit/>
              </a:bodyPr>
              <a:lstStyle/>
              <a:p>
                <a:r>
                  <a:rPr lang="en-US" sz="1300" b="1" dirty="0">
                    <a:latin typeface="Avenir Next" panose="020B0503020202020204" pitchFamily="34" charset="0"/>
                  </a:rPr>
                  <a:t>DIAS </a:t>
                </a:r>
                <a:r>
                  <a:rPr lang="en-US" sz="1200" dirty="0">
                    <a:latin typeface="Avenir Next" panose="020B0503020202020204" pitchFamily="34" charset="0"/>
                  </a:rPr>
                  <a:t>BP</a:t>
                </a:r>
              </a:p>
            </p:txBody>
          </p:sp>
        </p:grpSp>
        <p:grpSp>
          <p:nvGrpSpPr>
            <p:cNvPr id="186" name="Group 185">
              <a:extLst>
                <a:ext uri="{FF2B5EF4-FFF2-40B4-BE49-F238E27FC236}">
                  <a16:creationId xmlns:a16="http://schemas.microsoft.com/office/drawing/2014/main" id="{A2D54C79-89C3-FDBE-0EFE-1389A33082A9}"/>
                </a:ext>
              </a:extLst>
            </p:cNvPr>
            <p:cNvGrpSpPr/>
            <p:nvPr/>
          </p:nvGrpSpPr>
          <p:grpSpPr>
            <a:xfrm>
              <a:off x="13107765" y="2582625"/>
              <a:ext cx="720000" cy="720000"/>
              <a:chOff x="27150973" y="2497996"/>
              <a:chExt cx="720000" cy="720000"/>
            </a:xfrm>
          </p:grpSpPr>
          <p:sp>
            <p:nvSpPr>
              <p:cNvPr id="187" name="Oval 186">
                <a:extLst>
                  <a:ext uri="{FF2B5EF4-FFF2-40B4-BE49-F238E27FC236}">
                    <a16:creationId xmlns:a16="http://schemas.microsoft.com/office/drawing/2014/main" id="{D18BBB57-AB50-D380-D172-5C8A5511AE3F}"/>
                  </a:ext>
                </a:extLst>
              </p:cNvPr>
              <p:cNvSpPr/>
              <p:nvPr/>
            </p:nvSpPr>
            <p:spPr>
              <a:xfrm>
                <a:off x="27150973" y="2497996"/>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88" name="TextBox 187">
                <a:extLst>
                  <a:ext uri="{FF2B5EF4-FFF2-40B4-BE49-F238E27FC236}">
                    <a16:creationId xmlns:a16="http://schemas.microsoft.com/office/drawing/2014/main" id="{02D1A592-AC75-5A61-967A-E907684EA973}"/>
                  </a:ext>
                </a:extLst>
              </p:cNvPr>
              <p:cNvSpPr txBox="1"/>
              <p:nvPr/>
            </p:nvSpPr>
            <p:spPr>
              <a:xfrm>
                <a:off x="27271579" y="2711802"/>
                <a:ext cx="580124" cy="292388"/>
              </a:xfrm>
              <a:prstGeom prst="rect">
                <a:avLst/>
              </a:prstGeom>
              <a:noFill/>
            </p:spPr>
            <p:txBody>
              <a:bodyPr wrap="square" rtlCol="0">
                <a:spAutoFit/>
              </a:bodyPr>
              <a:lstStyle/>
              <a:p>
                <a:r>
                  <a:rPr lang="en-US" sz="1300" b="1" dirty="0">
                    <a:latin typeface="Avenir Next" panose="020B0503020202020204" pitchFamily="34" charset="0"/>
                  </a:rPr>
                  <a:t>BMI</a:t>
                </a:r>
              </a:p>
            </p:txBody>
          </p:sp>
        </p:grpSp>
        <p:grpSp>
          <p:nvGrpSpPr>
            <p:cNvPr id="212" name="Group 211">
              <a:extLst>
                <a:ext uri="{FF2B5EF4-FFF2-40B4-BE49-F238E27FC236}">
                  <a16:creationId xmlns:a16="http://schemas.microsoft.com/office/drawing/2014/main" id="{6420164C-A30C-4289-3B51-7A9FC1A30D1D}"/>
                </a:ext>
              </a:extLst>
            </p:cNvPr>
            <p:cNvGrpSpPr/>
            <p:nvPr/>
          </p:nvGrpSpPr>
          <p:grpSpPr>
            <a:xfrm>
              <a:off x="7355779" y="2582625"/>
              <a:ext cx="894872" cy="720000"/>
              <a:chOff x="1912177" y="2828308"/>
              <a:chExt cx="894872" cy="720000"/>
            </a:xfrm>
          </p:grpSpPr>
          <p:sp>
            <p:nvSpPr>
              <p:cNvPr id="216" name="Oval 215">
                <a:extLst>
                  <a:ext uri="{FF2B5EF4-FFF2-40B4-BE49-F238E27FC236}">
                    <a16:creationId xmlns:a16="http://schemas.microsoft.com/office/drawing/2014/main" id="{960B9170-FE11-477C-7177-88951C2E40E7}"/>
                  </a:ext>
                </a:extLst>
              </p:cNvPr>
              <p:cNvSpPr/>
              <p:nvPr/>
            </p:nvSpPr>
            <p:spPr>
              <a:xfrm>
                <a:off x="1939811" y="2828308"/>
                <a:ext cx="720000" cy="720000"/>
              </a:xfrm>
              <a:prstGeom prst="ellipse">
                <a:avLst/>
              </a:prstGeom>
              <a:solidFill>
                <a:schemeClr val="tx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217" name="TextBox 216">
                <a:extLst>
                  <a:ext uri="{FF2B5EF4-FFF2-40B4-BE49-F238E27FC236}">
                    <a16:creationId xmlns:a16="http://schemas.microsoft.com/office/drawing/2014/main" id="{20D347F3-AF28-B682-7BEC-60C469EF8EF5}"/>
                  </a:ext>
                </a:extLst>
              </p:cNvPr>
              <p:cNvSpPr txBox="1"/>
              <p:nvPr/>
            </p:nvSpPr>
            <p:spPr>
              <a:xfrm>
                <a:off x="1912177" y="3003642"/>
                <a:ext cx="894872" cy="369332"/>
              </a:xfrm>
              <a:prstGeom prst="rect">
                <a:avLst/>
              </a:prstGeom>
              <a:noFill/>
            </p:spPr>
            <p:txBody>
              <a:bodyPr wrap="square" rtlCol="0">
                <a:spAutoFit/>
              </a:bodyPr>
              <a:lstStyle/>
              <a:p>
                <a:r>
                  <a:rPr lang="en-US" dirty="0">
                    <a:solidFill>
                      <a:schemeClr val="bg1"/>
                    </a:solidFill>
                    <a:latin typeface="Avenir Next" panose="020B0503020202020204" pitchFamily="34" charset="0"/>
                  </a:rPr>
                  <a:t>Origin</a:t>
                </a:r>
              </a:p>
            </p:txBody>
          </p:sp>
        </p:grpSp>
        <p:grpSp>
          <p:nvGrpSpPr>
            <p:cNvPr id="213" name="Group 212">
              <a:extLst>
                <a:ext uri="{FF2B5EF4-FFF2-40B4-BE49-F238E27FC236}">
                  <a16:creationId xmlns:a16="http://schemas.microsoft.com/office/drawing/2014/main" id="{32ABFC74-F26F-D7B1-02AA-F70599A83AC5}"/>
                </a:ext>
              </a:extLst>
            </p:cNvPr>
            <p:cNvGrpSpPr/>
            <p:nvPr/>
          </p:nvGrpSpPr>
          <p:grpSpPr>
            <a:xfrm>
              <a:off x="5639227" y="2582625"/>
              <a:ext cx="720000" cy="720000"/>
              <a:chOff x="7531659" y="2479723"/>
              <a:chExt cx="720000" cy="720000"/>
            </a:xfrm>
          </p:grpSpPr>
          <p:sp>
            <p:nvSpPr>
              <p:cNvPr id="214" name="Oval 213">
                <a:extLst>
                  <a:ext uri="{FF2B5EF4-FFF2-40B4-BE49-F238E27FC236}">
                    <a16:creationId xmlns:a16="http://schemas.microsoft.com/office/drawing/2014/main" id="{8A526B2E-C2E1-C3AA-DC8A-65861A4A3A82}"/>
                  </a:ext>
                </a:extLst>
              </p:cNvPr>
              <p:cNvSpPr/>
              <p:nvPr/>
            </p:nvSpPr>
            <p:spPr>
              <a:xfrm>
                <a:off x="7531659" y="2479723"/>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215" name="TextBox 214">
                <a:extLst>
                  <a:ext uri="{FF2B5EF4-FFF2-40B4-BE49-F238E27FC236}">
                    <a16:creationId xmlns:a16="http://schemas.microsoft.com/office/drawing/2014/main" id="{61CE31B0-FBE3-F046-35ED-499EA44C8FEB}"/>
                  </a:ext>
                </a:extLst>
              </p:cNvPr>
              <p:cNvSpPr txBox="1"/>
              <p:nvPr/>
            </p:nvSpPr>
            <p:spPr>
              <a:xfrm>
                <a:off x="7650377" y="2681183"/>
                <a:ext cx="500846" cy="369332"/>
              </a:xfrm>
              <a:prstGeom prst="rect">
                <a:avLst/>
              </a:prstGeom>
              <a:noFill/>
            </p:spPr>
            <p:txBody>
              <a:bodyPr wrap="square" rtlCol="0">
                <a:spAutoFit/>
              </a:bodyPr>
              <a:lstStyle/>
              <a:p>
                <a:r>
                  <a:rPr lang="en-US" dirty="0">
                    <a:latin typeface="Avenir Next" panose="020B0503020202020204" pitchFamily="34" charset="0"/>
                  </a:rPr>
                  <a:t>No</a:t>
                </a:r>
              </a:p>
            </p:txBody>
          </p:sp>
        </p:grpSp>
        <p:grpSp>
          <p:nvGrpSpPr>
            <p:cNvPr id="221" name="Group 220">
              <a:extLst>
                <a:ext uri="{FF2B5EF4-FFF2-40B4-BE49-F238E27FC236}">
                  <a16:creationId xmlns:a16="http://schemas.microsoft.com/office/drawing/2014/main" id="{F0CB29C0-13A8-7BD1-B869-9D4D62DFAA22}"/>
                </a:ext>
              </a:extLst>
            </p:cNvPr>
            <p:cNvGrpSpPr/>
            <p:nvPr/>
          </p:nvGrpSpPr>
          <p:grpSpPr>
            <a:xfrm>
              <a:off x="3906556" y="2608416"/>
              <a:ext cx="763918" cy="720000"/>
              <a:chOff x="7531659" y="2479723"/>
              <a:chExt cx="763918" cy="720000"/>
            </a:xfrm>
          </p:grpSpPr>
          <p:sp>
            <p:nvSpPr>
              <p:cNvPr id="222" name="Oval 221">
                <a:extLst>
                  <a:ext uri="{FF2B5EF4-FFF2-40B4-BE49-F238E27FC236}">
                    <a16:creationId xmlns:a16="http://schemas.microsoft.com/office/drawing/2014/main" id="{9B477829-7EB2-64DD-A28D-AE223F6ACAA6}"/>
                  </a:ext>
                </a:extLst>
              </p:cNvPr>
              <p:cNvSpPr/>
              <p:nvPr/>
            </p:nvSpPr>
            <p:spPr>
              <a:xfrm>
                <a:off x="7531659" y="2479723"/>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223" name="TextBox 222">
                <a:extLst>
                  <a:ext uri="{FF2B5EF4-FFF2-40B4-BE49-F238E27FC236}">
                    <a16:creationId xmlns:a16="http://schemas.microsoft.com/office/drawing/2014/main" id="{AA917814-D6A2-3245-1024-6ACE5F374769}"/>
                  </a:ext>
                </a:extLst>
              </p:cNvPr>
              <p:cNvSpPr txBox="1"/>
              <p:nvPr/>
            </p:nvSpPr>
            <p:spPr>
              <a:xfrm>
                <a:off x="7580039" y="2695251"/>
                <a:ext cx="715538" cy="353943"/>
              </a:xfrm>
              <a:prstGeom prst="rect">
                <a:avLst/>
              </a:prstGeom>
              <a:noFill/>
            </p:spPr>
            <p:txBody>
              <a:bodyPr wrap="square" rtlCol="0">
                <a:spAutoFit/>
              </a:bodyPr>
              <a:lstStyle/>
              <a:p>
                <a:r>
                  <a:rPr lang="en-US" sz="1700" b="1" dirty="0">
                    <a:latin typeface="Avenir Next" panose="020B0503020202020204" pitchFamily="34" charset="0"/>
                  </a:rPr>
                  <a:t>CVD</a:t>
                </a:r>
              </a:p>
            </p:txBody>
          </p:sp>
        </p:grpSp>
      </p:grpSp>
      <p:sp>
        <p:nvSpPr>
          <p:cNvPr id="2" name="Rounded Rectangle 1">
            <a:extLst>
              <a:ext uri="{FF2B5EF4-FFF2-40B4-BE49-F238E27FC236}">
                <a16:creationId xmlns:a16="http://schemas.microsoft.com/office/drawing/2014/main" id="{14F31033-6B70-B898-F5AB-8E595A2A9D6D}"/>
              </a:ext>
            </a:extLst>
          </p:cNvPr>
          <p:cNvSpPr/>
          <p:nvPr/>
        </p:nvSpPr>
        <p:spPr>
          <a:xfrm>
            <a:off x="0" y="3770415"/>
            <a:ext cx="4227615" cy="3087585"/>
          </a:xfrm>
          <a:prstGeom prst="roundRect">
            <a:avLst>
              <a:gd name="adj" fmla="val 0"/>
            </a:avLst>
          </a:prstGeom>
          <a:solidFill>
            <a:schemeClr val="bg1">
              <a:alpha val="8998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ounded Rectangle 2">
            <a:extLst>
              <a:ext uri="{FF2B5EF4-FFF2-40B4-BE49-F238E27FC236}">
                <a16:creationId xmlns:a16="http://schemas.microsoft.com/office/drawing/2014/main" id="{50E7BBCE-6359-3461-6A36-F127B9A91571}"/>
              </a:ext>
            </a:extLst>
          </p:cNvPr>
          <p:cNvSpPr/>
          <p:nvPr/>
        </p:nvSpPr>
        <p:spPr>
          <a:xfrm>
            <a:off x="7964385" y="3770415"/>
            <a:ext cx="4227615" cy="3087585"/>
          </a:xfrm>
          <a:prstGeom prst="roundRect">
            <a:avLst>
              <a:gd name="adj" fmla="val 0"/>
            </a:avLst>
          </a:prstGeom>
          <a:solidFill>
            <a:schemeClr val="bg1">
              <a:alpha val="8998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7ABCD756-526F-7BB3-110D-93A2402A7881}"/>
              </a:ext>
            </a:extLst>
          </p:cNvPr>
          <p:cNvSpPr/>
          <p:nvPr/>
        </p:nvSpPr>
        <p:spPr>
          <a:xfrm>
            <a:off x="5631370" y="2447052"/>
            <a:ext cx="900000" cy="900000"/>
          </a:xfrm>
          <a:prstGeom prst="ellipse">
            <a:avLst/>
          </a:prstGeom>
          <a:noFill/>
          <a:ln w="76200">
            <a:solidFill>
              <a:srgbClr val="DE574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a:extLst>
              <a:ext uri="{FF2B5EF4-FFF2-40B4-BE49-F238E27FC236}">
                <a16:creationId xmlns:a16="http://schemas.microsoft.com/office/drawing/2014/main" id="{BBF28756-9934-7142-4EFD-7752EC970E03}"/>
              </a:ext>
            </a:extLst>
          </p:cNvPr>
          <p:cNvGrpSpPr/>
          <p:nvPr/>
        </p:nvGrpSpPr>
        <p:grpSpPr>
          <a:xfrm>
            <a:off x="9288965" y="-301083"/>
            <a:ext cx="2430966" cy="1107863"/>
            <a:chOff x="9288965" y="-312234"/>
            <a:chExt cx="2430966" cy="1107863"/>
          </a:xfrm>
          <a:solidFill>
            <a:srgbClr val="DE5746"/>
          </a:solidFill>
        </p:grpSpPr>
        <p:sp>
          <p:nvSpPr>
            <p:cNvPr id="8" name="Rounded Rectangle 7">
              <a:extLst>
                <a:ext uri="{FF2B5EF4-FFF2-40B4-BE49-F238E27FC236}">
                  <a16:creationId xmlns:a16="http://schemas.microsoft.com/office/drawing/2014/main" id="{64AD57E2-11FE-A687-08D5-FF241BD9AEDC}"/>
                </a:ext>
              </a:extLst>
            </p:cNvPr>
            <p:cNvSpPr/>
            <p:nvPr/>
          </p:nvSpPr>
          <p:spPr>
            <a:xfrm>
              <a:off x="9288965" y="-312234"/>
              <a:ext cx="2430966" cy="1107863"/>
            </a:xfrm>
            <a:prstGeom prst="roundRect">
              <a:avLst>
                <a:gd name="adj" fmla="val 8731"/>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5EA097D6-C8E7-9E09-E9D6-5C6EB2C7D3D8}"/>
                </a:ext>
              </a:extLst>
            </p:cNvPr>
            <p:cNvSpPr txBox="1"/>
            <p:nvPr/>
          </p:nvSpPr>
          <p:spPr>
            <a:xfrm>
              <a:off x="9400125" y="97272"/>
              <a:ext cx="2220686" cy="646331"/>
            </a:xfrm>
            <a:prstGeom prst="rect">
              <a:avLst/>
            </a:prstGeom>
            <a:grpFill/>
          </p:spPr>
          <p:txBody>
            <a:bodyPr wrap="square" rtlCol="0">
              <a:spAutoFit/>
            </a:bodyPr>
            <a:lstStyle/>
            <a:p>
              <a:r>
                <a:rPr lang="en-US" b="1" dirty="0">
                  <a:solidFill>
                    <a:schemeClr val="bg1"/>
                  </a:solidFill>
                  <a:latin typeface="Avenir Next" panose="020B0503020202020204" pitchFamily="34" charset="0"/>
                </a:rPr>
                <a:t>Medical </a:t>
              </a:r>
              <a:endParaRPr lang="en-US" dirty="0">
                <a:solidFill>
                  <a:schemeClr val="bg1"/>
                </a:solidFill>
                <a:latin typeface="Avenir Next" panose="020B0503020202020204" pitchFamily="34" charset="0"/>
              </a:endParaRPr>
            </a:p>
            <a:p>
              <a:r>
                <a:rPr lang="en-US" dirty="0">
                  <a:solidFill>
                    <a:schemeClr val="bg1"/>
                  </a:solidFill>
                  <a:latin typeface="Avenir Next" panose="020B0503020202020204" pitchFamily="34" charset="0"/>
                </a:rPr>
                <a:t>History</a:t>
              </a:r>
            </a:p>
          </p:txBody>
        </p:sp>
      </p:grpSp>
    </p:spTree>
    <p:extLst>
      <p:ext uri="{BB962C8B-B14F-4D97-AF65-F5344CB8AC3E}">
        <p14:creationId xmlns:p14="http://schemas.microsoft.com/office/powerpoint/2010/main" val="319947381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61" name="Straight Connector 60">
            <a:extLst>
              <a:ext uri="{FF2B5EF4-FFF2-40B4-BE49-F238E27FC236}">
                <a16:creationId xmlns:a16="http://schemas.microsoft.com/office/drawing/2014/main" id="{E68EA752-9ACF-FDA5-AD71-A83F791F49C9}"/>
              </a:ext>
            </a:extLst>
          </p:cNvPr>
          <p:cNvCxnSpPr>
            <a:cxnSpLocks/>
          </p:cNvCxnSpPr>
          <p:nvPr/>
        </p:nvCxnSpPr>
        <p:spPr>
          <a:xfrm flipH="1">
            <a:off x="6095971" y="3346935"/>
            <a:ext cx="58" cy="805500"/>
          </a:xfrm>
          <a:prstGeom prst="line">
            <a:avLst/>
          </a:prstGeom>
          <a:ln w="25400">
            <a:solidFill>
              <a:schemeClr val="tx1">
                <a:lumMod val="65000"/>
                <a:lumOff val="35000"/>
              </a:schemeClr>
            </a:solidFill>
          </a:ln>
        </p:spPr>
        <p:style>
          <a:lnRef idx="2">
            <a:schemeClr val="accent1"/>
          </a:lnRef>
          <a:fillRef idx="0">
            <a:schemeClr val="accent1"/>
          </a:fillRef>
          <a:effectRef idx="1">
            <a:schemeClr val="accent1"/>
          </a:effectRef>
          <a:fontRef idx="minor">
            <a:schemeClr val="tx1"/>
          </a:fontRef>
        </p:style>
      </p:cxnSp>
      <p:grpSp>
        <p:nvGrpSpPr>
          <p:cNvPr id="230" name="Group 229">
            <a:extLst>
              <a:ext uri="{FF2B5EF4-FFF2-40B4-BE49-F238E27FC236}">
                <a16:creationId xmlns:a16="http://schemas.microsoft.com/office/drawing/2014/main" id="{DBDE48A5-5F3F-43DF-21AF-9895DB9706BD}"/>
              </a:ext>
            </a:extLst>
          </p:cNvPr>
          <p:cNvGrpSpPr/>
          <p:nvPr/>
        </p:nvGrpSpPr>
        <p:grpSpPr>
          <a:xfrm>
            <a:off x="-50480266" y="4190297"/>
            <a:ext cx="73748343" cy="1955238"/>
            <a:chOff x="726151" y="4065605"/>
            <a:chExt cx="73748343" cy="1955238"/>
          </a:xfrm>
        </p:grpSpPr>
        <p:grpSp>
          <p:nvGrpSpPr>
            <p:cNvPr id="204" name="Group 203">
              <a:extLst>
                <a:ext uri="{FF2B5EF4-FFF2-40B4-BE49-F238E27FC236}">
                  <a16:creationId xmlns:a16="http://schemas.microsoft.com/office/drawing/2014/main" id="{0626AE25-DE86-E212-7608-5D44FB9C1F0E}"/>
                </a:ext>
              </a:extLst>
            </p:cNvPr>
            <p:cNvGrpSpPr/>
            <p:nvPr/>
          </p:nvGrpSpPr>
          <p:grpSpPr>
            <a:xfrm>
              <a:off x="726151" y="4065605"/>
              <a:ext cx="3132175" cy="1955238"/>
              <a:chOff x="373025" y="4127718"/>
              <a:chExt cx="3132175" cy="1955238"/>
            </a:xfrm>
          </p:grpSpPr>
          <p:sp>
            <p:nvSpPr>
              <p:cNvPr id="244" name="TextBox 243">
                <a:extLst>
                  <a:ext uri="{FF2B5EF4-FFF2-40B4-BE49-F238E27FC236}">
                    <a16:creationId xmlns:a16="http://schemas.microsoft.com/office/drawing/2014/main" id="{0A3A12E3-48E8-62D7-043E-F5BD22F71ED7}"/>
                  </a:ext>
                </a:extLst>
              </p:cNvPr>
              <p:cNvSpPr txBox="1"/>
              <p:nvPr/>
            </p:nvSpPr>
            <p:spPr>
              <a:xfrm>
                <a:off x="373025" y="4420963"/>
                <a:ext cx="3132175" cy="1661993"/>
              </a:xfrm>
              <a:prstGeom prst="rect">
                <a:avLst/>
              </a:prstGeom>
              <a:noFill/>
            </p:spPr>
            <p:txBody>
              <a:bodyPr wrap="square" rtlCol="0">
                <a:spAutoFit/>
              </a:bodyPr>
              <a:lstStyle/>
              <a:p>
                <a:pPr algn="ctr"/>
                <a:r>
                  <a:rPr lang="en-US" sz="1700" dirty="0">
                    <a:solidFill>
                      <a:schemeClr val="tx1">
                        <a:lumMod val="65000"/>
                        <a:lumOff val="35000"/>
                      </a:schemeClr>
                    </a:solidFill>
                    <a:latin typeface="Avenir Next" panose="020B0503020202020204" pitchFamily="34" charset="0"/>
                  </a:rPr>
                  <a:t>In the Dataset, there are in total 3,657  data points available </a:t>
                </a:r>
                <a:r>
                  <a:rPr lang="en-IN" sz="1700" b="0" i="0" u="none" strike="noStrike" dirty="0">
                    <a:solidFill>
                      <a:schemeClr val="tx1">
                        <a:lumMod val="65000"/>
                        <a:lumOff val="35000"/>
                      </a:schemeClr>
                    </a:solidFill>
                    <a:effectLst/>
                    <a:latin typeface="Avenir Next" panose="020B0503020202020204" pitchFamily="34" charset="0"/>
                  </a:rPr>
                  <a:t>encompassing various demographic, behavioural, and medical risk factors. </a:t>
                </a:r>
                <a:endParaRPr lang="en-US" sz="1700" dirty="0">
                  <a:solidFill>
                    <a:schemeClr val="tx1">
                      <a:lumMod val="65000"/>
                      <a:lumOff val="35000"/>
                    </a:schemeClr>
                  </a:solidFill>
                  <a:latin typeface="Avenir Next" panose="020B0503020202020204" pitchFamily="34" charset="0"/>
                </a:endParaRPr>
              </a:p>
            </p:txBody>
          </p:sp>
          <p:sp>
            <p:nvSpPr>
              <p:cNvPr id="245" name="TextBox 244">
                <a:extLst>
                  <a:ext uri="{FF2B5EF4-FFF2-40B4-BE49-F238E27FC236}">
                    <a16:creationId xmlns:a16="http://schemas.microsoft.com/office/drawing/2014/main" id="{D215743E-D79C-878E-A32E-630453A869E9}"/>
                  </a:ext>
                </a:extLst>
              </p:cNvPr>
              <p:cNvSpPr txBox="1"/>
              <p:nvPr/>
            </p:nvSpPr>
            <p:spPr>
              <a:xfrm>
                <a:off x="849246" y="4127718"/>
                <a:ext cx="2424500" cy="400110"/>
              </a:xfrm>
              <a:prstGeom prst="rect">
                <a:avLst/>
              </a:prstGeom>
              <a:noFill/>
            </p:spPr>
            <p:txBody>
              <a:bodyPr wrap="square" rtlCol="0">
                <a:spAutoFit/>
              </a:bodyPr>
              <a:lstStyle/>
              <a:p>
                <a:r>
                  <a:rPr lang="en-US" sz="2000" b="1" dirty="0">
                    <a:latin typeface="Avenir Next" panose="020B0503020202020204" pitchFamily="34" charset="0"/>
                  </a:rPr>
                  <a:t>No of Datapoints</a:t>
                </a:r>
              </a:p>
            </p:txBody>
          </p:sp>
        </p:grpSp>
        <p:grpSp>
          <p:nvGrpSpPr>
            <p:cNvPr id="203" name="Group 202">
              <a:extLst>
                <a:ext uri="{FF2B5EF4-FFF2-40B4-BE49-F238E27FC236}">
                  <a16:creationId xmlns:a16="http://schemas.microsoft.com/office/drawing/2014/main" id="{49229A37-13D3-DA7F-50E3-4F0C870A3206}"/>
                </a:ext>
              </a:extLst>
            </p:cNvPr>
            <p:cNvGrpSpPr/>
            <p:nvPr/>
          </p:nvGrpSpPr>
          <p:grpSpPr>
            <a:xfrm>
              <a:off x="4671872" y="4065605"/>
              <a:ext cx="3132175" cy="1451068"/>
              <a:chOff x="4529913" y="4127718"/>
              <a:chExt cx="3132175" cy="1451068"/>
            </a:xfrm>
          </p:grpSpPr>
          <p:sp>
            <p:nvSpPr>
              <p:cNvPr id="253" name="TextBox 252">
                <a:extLst>
                  <a:ext uri="{FF2B5EF4-FFF2-40B4-BE49-F238E27FC236}">
                    <a16:creationId xmlns:a16="http://schemas.microsoft.com/office/drawing/2014/main" id="{F4D38451-15EE-27A8-C47F-9D0D6D287F0C}"/>
                  </a:ext>
                </a:extLst>
              </p:cNvPr>
              <p:cNvSpPr txBox="1"/>
              <p:nvPr/>
            </p:nvSpPr>
            <p:spPr>
              <a:xfrm>
                <a:off x="4529913" y="4440013"/>
                <a:ext cx="3132175" cy="1138773"/>
              </a:xfrm>
              <a:prstGeom prst="rect">
                <a:avLst/>
              </a:prstGeom>
              <a:noFill/>
            </p:spPr>
            <p:txBody>
              <a:bodyPr wrap="square" rtlCol="0">
                <a:spAutoFit/>
              </a:bodyPr>
              <a:lstStyle/>
              <a:p>
                <a:r>
                  <a:rPr lang="en-US" sz="1700" dirty="0">
                    <a:solidFill>
                      <a:schemeClr val="tx1">
                        <a:lumMod val="65000"/>
                        <a:lumOff val="35000"/>
                      </a:schemeClr>
                    </a:solidFill>
                    <a:latin typeface="Avenir Next" panose="020B0503020202020204" pitchFamily="34" charset="0"/>
                  </a:rPr>
                  <a:t>This Cardiovascular Disease Dataset Dataset Was collected from the UCI Machine Learning Library </a:t>
                </a:r>
              </a:p>
            </p:txBody>
          </p:sp>
          <p:sp>
            <p:nvSpPr>
              <p:cNvPr id="254" name="TextBox 253">
                <a:extLst>
                  <a:ext uri="{FF2B5EF4-FFF2-40B4-BE49-F238E27FC236}">
                    <a16:creationId xmlns:a16="http://schemas.microsoft.com/office/drawing/2014/main" id="{246BAA6E-1207-1739-C76E-CFA3E77C0F8B}"/>
                  </a:ext>
                </a:extLst>
              </p:cNvPr>
              <p:cNvSpPr txBox="1"/>
              <p:nvPr/>
            </p:nvSpPr>
            <p:spPr>
              <a:xfrm>
                <a:off x="4529913" y="4127718"/>
                <a:ext cx="2898998" cy="400110"/>
              </a:xfrm>
              <a:prstGeom prst="rect">
                <a:avLst/>
              </a:prstGeom>
              <a:noFill/>
            </p:spPr>
            <p:txBody>
              <a:bodyPr wrap="square" rtlCol="0">
                <a:spAutoFit/>
              </a:bodyPr>
              <a:lstStyle/>
              <a:p>
                <a:r>
                  <a:rPr lang="en-US" sz="2000" b="1" dirty="0">
                    <a:latin typeface="Avenir Next" panose="020B0503020202020204" pitchFamily="34" charset="0"/>
                  </a:rPr>
                  <a:t>Origin Of the Dataset</a:t>
                </a:r>
              </a:p>
            </p:txBody>
          </p:sp>
        </p:grpSp>
        <p:grpSp>
          <p:nvGrpSpPr>
            <p:cNvPr id="77" name="Group 76">
              <a:extLst>
                <a:ext uri="{FF2B5EF4-FFF2-40B4-BE49-F238E27FC236}">
                  <a16:creationId xmlns:a16="http://schemas.microsoft.com/office/drawing/2014/main" id="{FB6FA891-9134-6E15-3AB7-018CE178F507}"/>
                </a:ext>
              </a:extLst>
            </p:cNvPr>
            <p:cNvGrpSpPr/>
            <p:nvPr/>
          </p:nvGrpSpPr>
          <p:grpSpPr>
            <a:xfrm>
              <a:off x="16266642" y="4065605"/>
              <a:ext cx="3132175" cy="946898"/>
              <a:chOff x="4559893" y="4187216"/>
              <a:chExt cx="3132175" cy="946898"/>
            </a:xfrm>
          </p:grpSpPr>
          <p:sp>
            <p:nvSpPr>
              <p:cNvPr id="62" name="TextBox 61">
                <a:extLst>
                  <a:ext uri="{FF2B5EF4-FFF2-40B4-BE49-F238E27FC236}">
                    <a16:creationId xmlns:a16="http://schemas.microsoft.com/office/drawing/2014/main" id="{DA07F8DC-C202-353E-0FF9-729945C69592}"/>
                  </a:ext>
                </a:extLst>
              </p:cNvPr>
              <p:cNvSpPr txBox="1"/>
              <p:nvPr/>
            </p:nvSpPr>
            <p:spPr>
              <a:xfrm>
                <a:off x="4559893" y="4518561"/>
                <a:ext cx="3132175" cy="615553"/>
              </a:xfrm>
              <a:prstGeom prst="rect">
                <a:avLst/>
              </a:prstGeom>
              <a:noFill/>
            </p:spPr>
            <p:txBody>
              <a:bodyPr wrap="square" rtlCol="0">
                <a:spAutoFit/>
              </a:bodyPr>
              <a:lstStyle/>
              <a:p>
                <a:pPr algn="ctr"/>
                <a:r>
                  <a:rPr lang="en-IN" sz="1700" b="0" i="0" u="none" strike="noStrike" dirty="0">
                    <a:solidFill>
                      <a:srgbClr val="595959"/>
                    </a:solidFill>
                    <a:effectLst/>
                    <a:latin typeface="Avenir Next" panose="020B0503020202020204" pitchFamily="34" charset="0"/>
                  </a:rPr>
                  <a:t>Categorical ( Nominal )</a:t>
                </a:r>
              </a:p>
              <a:p>
                <a:pPr algn="ctr"/>
                <a:r>
                  <a:rPr lang="en-IN" sz="1700" b="0" i="0" u="none" strike="noStrike" dirty="0">
                    <a:solidFill>
                      <a:srgbClr val="595959"/>
                    </a:solidFill>
                    <a:effectLst/>
                    <a:latin typeface="Avenir Next" panose="020B0503020202020204" pitchFamily="34" charset="0"/>
                  </a:rPr>
                  <a:t>0 = Female , 1 = male</a:t>
                </a:r>
                <a:endParaRPr lang="en-US" sz="1700" dirty="0">
                  <a:solidFill>
                    <a:srgbClr val="595959"/>
                  </a:solidFill>
                  <a:latin typeface="Avenir Next" panose="020B0503020202020204" pitchFamily="34" charset="0"/>
                </a:endParaRPr>
              </a:p>
            </p:txBody>
          </p:sp>
          <p:sp>
            <p:nvSpPr>
              <p:cNvPr id="76" name="TextBox 75">
                <a:extLst>
                  <a:ext uri="{FF2B5EF4-FFF2-40B4-BE49-F238E27FC236}">
                    <a16:creationId xmlns:a16="http://schemas.microsoft.com/office/drawing/2014/main" id="{35E7D9E6-7DB6-25A6-56CC-0C82655240D7}"/>
                  </a:ext>
                </a:extLst>
              </p:cNvPr>
              <p:cNvSpPr txBox="1"/>
              <p:nvPr/>
            </p:nvSpPr>
            <p:spPr>
              <a:xfrm>
                <a:off x="5763318" y="4187216"/>
                <a:ext cx="725324" cy="400110"/>
              </a:xfrm>
              <a:prstGeom prst="rect">
                <a:avLst/>
              </a:prstGeom>
              <a:noFill/>
            </p:spPr>
            <p:txBody>
              <a:bodyPr wrap="square" rtlCol="0">
                <a:spAutoFit/>
              </a:bodyPr>
              <a:lstStyle/>
              <a:p>
                <a:r>
                  <a:rPr lang="en-US" sz="2000" b="1" dirty="0">
                    <a:latin typeface="Avenir Next" panose="020B0503020202020204" pitchFamily="34" charset="0"/>
                  </a:rPr>
                  <a:t>Sex</a:t>
                </a:r>
              </a:p>
            </p:txBody>
          </p:sp>
        </p:grpSp>
        <p:grpSp>
          <p:nvGrpSpPr>
            <p:cNvPr id="247" name="Group 246">
              <a:extLst>
                <a:ext uri="{FF2B5EF4-FFF2-40B4-BE49-F238E27FC236}">
                  <a16:creationId xmlns:a16="http://schemas.microsoft.com/office/drawing/2014/main" id="{9641C33F-467D-45DB-82F5-7F897E31989B}"/>
                </a:ext>
              </a:extLst>
            </p:cNvPr>
            <p:cNvGrpSpPr/>
            <p:nvPr/>
          </p:nvGrpSpPr>
          <p:grpSpPr>
            <a:xfrm>
              <a:off x="8617593" y="4065605"/>
              <a:ext cx="3132175" cy="1955238"/>
              <a:chOff x="4559893" y="4225316"/>
              <a:chExt cx="3132175" cy="1955238"/>
            </a:xfrm>
          </p:grpSpPr>
          <p:sp>
            <p:nvSpPr>
              <p:cNvPr id="248" name="TextBox 247">
                <a:extLst>
                  <a:ext uri="{FF2B5EF4-FFF2-40B4-BE49-F238E27FC236}">
                    <a16:creationId xmlns:a16="http://schemas.microsoft.com/office/drawing/2014/main" id="{493216AB-1C78-7DE6-4551-7D17EF975ED4}"/>
                  </a:ext>
                </a:extLst>
              </p:cNvPr>
              <p:cNvSpPr txBox="1"/>
              <p:nvPr/>
            </p:nvSpPr>
            <p:spPr>
              <a:xfrm>
                <a:off x="4559893" y="4518561"/>
                <a:ext cx="3132175" cy="1661993"/>
              </a:xfrm>
              <a:prstGeom prst="rect">
                <a:avLst/>
              </a:prstGeom>
              <a:noFill/>
            </p:spPr>
            <p:txBody>
              <a:bodyPr wrap="square" rtlCol="0">
                <a:spAutoFit/>
              </a:bodyPr>
              <a:lstStyle/>
              <a:p>
                <a:pPr algn="ctr"/>
                <a:r>
                  <a:rPr lang="en-US" sz="1700" dirty="0">
                    <a:solidFill>
                      <a:srgbClr val="595959"/>
                    </a:solidFill>
                    <a:latin typeface="Avenir Next" panose="020B0503020202020204" pitchFamily="34" charset="0"/>
                  </a:rPr>
                  <a:t>In the Dataset, there are in total 3,657  data points available </a:t>
                </a:r>
                <a:r>
                  <a:rPr lang="en-IN" sz="1700" b="0" i="0" u="none" strike="noStrike" dirty="0">
                    <a:solidFill>
                      <a:srgbClr val="595959"/>
                    </a:solidFill>
                    <a:effectLst/>
                    <a:latin typeface="Avenir Next" panose="020B0503020202020204" pitchFamily="34" charset="0"/>
                  </a:rPr>
                  <a:t>encompassing various demographic, behavioural, and medical risk factors. </a:t>
                </a:r>
                <a:endParaRPr lang="en-US" sz="1700" dirty="0">
                  <a:solidFill>
                    <a:srgbClr val="595959"/>
                  </a:solidFill>
                  <a:latin typeface="Avenir Next" panose="020B0503020202020204" pitchFamily="34" charset="0"/>
                </a:endParaRPr>
              </a:p>
            </p:txBody>
          </p:sp>
          <p:sp>
            <p:nvSpPr>
              <p:cNvPr id="249" name="TextBox 248">
                <a:extLst>
                  <a:ext uri="{FF2B5EF4-FFF2-40B4-BE49-F238E27FC236}">
                    <a16:creationId xmlns:a16="http://schemas.microsoft.com/office/drawing/2014/main" id="{C727592D-80B8-0D4A-AEBD-367A27EDD6AB}"/>
                  </a:ext>
                </a:extLst>
              </p:cNvPr>
              <p:cNvSpPr txBox="1"/>
              <p:nvPr/>
            </p:nvSpPr>
            <p:spPr>
              <a:xfrm>
                <a:off x="4902793" y="4225316"/>
                <a:ext cx="2677858" cy="400110"/>
              </a:xfrm>
              <a:prstGeom prst="rect">
                <a:avLst/>
              </a:prstGeom>
              <a:noFill/>
            </p:spPr>
            <p:txBody>
              <a:bodyPr wrap="square" rtlCol="0">
                <a:spAutoFit/>
              </a:bodyPr>
              <a:lstStyle/>
              <a:p>
                <a:r>
                  <a:rPr lang="en-US" sz="2000" b="1" dirty="0">
                    <a:latin typeface="Avenir Next" panose="020B0503020202020204" pitchFamily="34" charset="0"/>
                  </a:rPr>
                  <a:t>No of Datapoints</a:t>
                </a:r>
              </a:p>
            </p:txBody>
          </p:sp>
        </p:grpSp>
        <p:grpSp>
          <p:nvGrpSpPr>
            <p:cNvPr id="267" name="Group 266">
              <a:extLst>
                <a:ext uri="{FF2B5EF4-FFF2-40B4-BE49-F238E27FC236}">
                  <a16:creationId xmlns:a16="http://schemas.microsoft.com/office/drawing/2014/main" id="{1064413D-579E-6A53-523B-80BD7255F90D}"/>
                </a:ext>
              </a:extLst>
            </p:cNvPr>
            <p:cNvGrpSpPr/>
            <p:nvPr/>
          </p:nvGrpSpPr>
          <p:grpSpPr>
            <a:xfrm>
              <a:off x="28103805" y="4065605"/>
              <a:ext cx="3132175" cy="886496"/>
              <a:chOff x="17802997" y="4046282"/>
              <a:chExt cx="3132175" cy="886496"/>
            </a:xfrm>
          </p:grpSpPr>
          <p:sp>
            <p:nvSpPr>
              <p:cNvPr id="258" name="TextBox 257">
                <a:extLst>
                  <a:ext uri="{FF2B5EF4-FFF2-40B4-BE49-F238E27FC236}">
                    <a16:creationId xmlns:a16="http://schemas.microsoft.com/office/drawing/2014/main" id="{84D888D2-5131-ED72-00AD-9E95FD5CE89E}"/>
                  </a:ext>
                </a:extLst>
              </p:cNvPr>
              <p:cNvSpPr txBox="1"/>
              <p:nvPr/>
            </p:nvSpPr>
            <p:spPr>
              <a:xfrm>
                <a:off x="17802997" y="4317225"/>
                <a:ext cx="3132175" cy="61555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0 = Don’t Smoke , 1 = Smoke</a:t>
                </a:r>
                <a:endParaRPr lang="en-IN" sz="1700" b="0" dirty="0">
                  <a:solidFill>
                    <a:srgbClr val="595959"/>
                  </a:solidFill>
                  <a:effectLst/>
                  <a:latin typeface="Avenir Next" panose="020B0503020202020204" pitchFamily="34" charset="0"/>
                </a:endParaRPr>
              </a:p>
            </p:txBody>
          </p:sp>
          <p:sp>
            <p:nvSpPr>
              <p:cNvPr id="259" name="TextBox 258">
                <a:extLst>
                  <a:ext uri="{FF2B5EF4-FFF2-40B4-BE49-F238E27FC236}">
                    <a16:creationId xmlns:a16="http://schemas.microsoft.com/office/drawing/2014/main" id="{F959056C-15C3-EB99-1504-F5BCFBE632AE}"/>
                  </a:ext>
                </a:extLst>
              </p:cNvPr>
              <p:cNvSpPr txBox="1"/>
              <p:nvPr/>
            </p:nvSpPr>
            <p:spPr>
              <a:xfrm>
                <a:off x="18345294" y="4046282"/>
                <a:ext cx="2003508" cy="369332"/>
              </a:xfrm>
              <a:prstGeom prst="rect">
                <a:avLst/>
              </a:prstGeom>
              <a:noFill/>
            </p:spPr>
            <p:txBody>
              <a:bodyPr wrap="square" rtlCol="0">
                <a:spAutoFit/>
              </a:bodyPr>
              <a:lstStyle/>
              <a:p>
                <a:r>
                  <a:rPr lang="en-IN" sz="1800" b="1" i="0" u="none" strike="noStrike" dirty="0">
                    <a:solidFill>
                      <a:srgbClr val="000000"/>
                    </a:solidFill>
                    <a:effectLst/>
                    <a:latin typeface="Avenir Next" panose="020B0503020202020204" pitchFamily="34" charset="0"/>
                  </a:rPr>
                  <a:t>Current Smoker</a:t>
                </a:r>
                <a:endParaRPr lang="en-US" sz="2000" b="1" dirty="0">
                  <a:latin typeface="Avenir Next" panose="020B0503020202020204" pitchFamily="34" charset="0"/>
                </a:endParaRPr>
              </a:p>
            </p:txBody>
          </p:sp>
        </p:grpSp>
        <p:grpSp>
          <p:nvGrpSpPr>
            <p:cNvPr id="266" name="Group 265">
              <a:extLst>
                <a:ext uri="{FF2B5EF4-FFF2-40B4-BE49-F238E27FC236}">
                  <a16:creationId xmlns:a16="http://schemas.microsoft.com/office/drawing/2014/main" id="{85716710-A6E7-2015-91B5-7E28BA729F5E}"/>
                </a:ext>
              </a:extLst>
            </p:cNvPr>
            <p:cNvGrpSpPr/>
            <p:nvPr/>
          </p:nvGrpSpPr>
          <p:grpSpPr>
            <a:xfrm>
              <a:off x="20212363" y="4065605"/>
              <a:ext cx="3132175" cy="908799"/>
              <a:chOff x="14645269" y="4322683"/>
              <a:chExt cx="3132175" cy="908799"/>
            </a:xfrm>
          </p:grpSpPr>
          <p:sp>
            <p:nvSpPr>
              <p:cNvPr id="264" name="TextBox 263">
                <a:extLst>
                  <a:ext uri="{FF2B5EF4-FFF2-40B4-BE49-F238E27FC236}">
                    <a16:creationId xmlns:a16="http://schemas.microsoft.com/office/drawing/2014/main" id="{C5962BC8-CF10-0D47-27BF-C53477ADBB55}"/>
                  </a:ext>
                </a:extLst>
              </p:cNvPr>
              <p:cNvSpPr txBox="1"/>
              <p:nvPr/>
            </p:nvSpPr>
            <p:spPr>
              <a:xfrm>
                <a:off x="14645269" y="4615929"/>
                <a:ext cx="3132175" cy="615553"/>
              </a:xfrm>
              <a:prstGeom prst="rect">
                <a:avLst/>
              </a:prstGeom>
              <a:noFill/>
            </p:spPr>
            <p:txBody>
              <a:bodyPr wrap="square" rtlCol="0">
                <a:spAutoFit/>
              </a:bodyPr>
              <a:lstStyle/>
              <a:p>
                <a:pPr algn="ctr"/>
                <a:r>
                  <a:rPr lang="en-IN" sz="1700" b="0" i="0" u="none" strike="noStrike" dirty="0">
                    <a:solidFill>
                      <a:srgbClr val="595959"/>
                    </a:solidFill>
                    <a:effectLst/>
                    <a:latin typeface="Avenir Next" panose="020B0503020202020204" pitchFamily="34" charset="0"/>
                  </a:rPr>
                  <a:t>Continuous </a:t>
                </a:r>
              </a:p>
              <a:p>
                <a:pPr algn="ctr"/>
                <a:r>
                  <a:rPr lang="en-IN" sz="1700" b="0" i="0" u="none" strike="noStrike" dirty="0">
                    <a:solidFill>
                      <a:srgbClr val="595959"/>
                    </a:solidFill>
                    <a:effectLst/>
                    <a:latin typeface="Avenir Next" panose="020B0503020202020204" pitchFamily="34" charset="0"/>
                  </a:rPr>
                  <a:t>Age in years</a:t>
                </a:r>
                <a:endParaRPr lang="en-US" sz="1700" dirty="0">
                  <a:solidFill>
                    <a:srgbClr val="595959"/>
                  </a:solidFill>
                  <a:latin typeface="Avenir Next" panose="020B0503020202020204" pitchFamily="34" charset="0"/>
                </a:endParaRPr>
              </a:p>
            </p:txBody>
          </p:sp>
          <p:sp>
            <p:nvSpPr>
              <p:cNvPr id="265" name="TextBox 264">
                <a:extLst>
                  <a:ext uri="{FF2B5EF4-FFF2-40B4-BE49-F238E27FC236}">
                    <a16:creationId xmlns:a16="http://schemas.microsoft.com/office/drawing/2014/main" id="{47CB2E70-612B-6C9E-7A6A-41DCF3BFB8B8}"/>
                  </a:ext>
                </a:extLst>
              </p:cNvPr>
              <p:cNvSpPr txBox="1"/>
              <p:nvPr/>
            </p:nvSpPr>
            <p:spPr>
              <a:xfrm>
                <a:off x="15875129" y="4322683"/>
                <a:ext cx="672455" cy="376571"/>
              </a:xfrm>
              <a:prstGeom prst="rect">
                <a:avLst/>
              </a:prstGeom>
              <a:noFill/>
            </p:spPr>
            <p:txBody>
              <a:bodyPr wrap="square" rtlCol="0">
                <a:spAutoFit/>
              </a:bodyPr>
              <a:lstStyle/>
              <a:p>
                <a:r>
                  <a:rPr lang="en-IN" sz="1800" b="1" i="0" u="none" strike="noStrike" dirty="0">
                    <a:solidFill>
                      <a:srgbClr val="000000"/>
                    </a:solidFill>
                    <a:effectLst/>
                    <a:latin typeface="Avenir Next" panose="020B0503020202020204" pitchFamily="34" charset="0"/>
                  </a:rPr>
                  <a:t>Age</a:t>
                </a:r>
                <a:endParaRPr lang="en-US" sz="2000" b="1" dirty="0">
                  <a:latin typeface="Avenir Next" panose="020B0503020202020204" pitchFamily="34" charset="0"/>
                </a:endParaRPr>
              </a:p>
            </p:txBody>
          </p:sp>
        </p:grpSp>
        <p:grpSp>
          <p:nvGrpSpPr>
            <p:cNvPr id="268" name="Group 267">
              <a:extLst>
                <a:ext uri="{FF2B5EF4-FFF2-40B4-BE49-F238E27FC236}">
                  <a16:creationId xmlns:a16="http://schemas.microsoft.com/office/drawing/2014/main" id="{6023462F-1745-B546-CF1D-CD8F23D320D6}"/>
                </a:ext>
              </a:extLst>
            </p:cNvPr>
            <p:cNvGrpSpPr/>
            <p:nvPr/>
          </p:nvGrpSpPr>
          <p:grpSpPr>
            <a:xfrm>
              <a:off x="24158084" y="4065605"/>
              <a:ext cx="3132175" cy="1932936"/>
              <a:chOff x="17802997" y="4046282"/>
              <a:chExt cx="3132175" cy="1932936"/>
            </a:xfrm>
          </p:grpSpPr>
          <p:sp>
            <p:nvSpPr>
              <p:cNvPr id="269" name="TextBox 268">
                <a:extLst>
                  <a:ext uri="{FF2B5EF4-FFF2-40B4-BE49-F238E27FC236}">
                    <a16:creationId xmlns:a16="http://schemas.microsoft.com/office/drawing/2014/main" id="{502E6C2F-EAFC-E05D-4126-D0591D21CB69}"/>
                  </a:ext>
                </a:extLst>
              </p:cNvPr>
              <p:cNvSpPr txBox="1"/>
              <p:nvPr/>
            </p:nvSpPr>
            <p:spPr>
              <a:xfrm>
                <a:off x="17802997" y="4317225"/>
                <a:ext cx="3132175" cy="166199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Denotes the Education Level of the individual.</a:t>
                </a:r>
                <a:endParaRPr lang="en-IN" sz="1700" b="0"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1 : Pre-College Level</a:t>
                </a:r>
                <a:endParaRPr lang="en-IN" sz="1700" b="0"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2 : Undergrad Level</a:t>
                </a:r>
                <a:endParaRPr lang="en-IN" sz="1700" b="0"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3 : Postgrad Level</a:t>
                </a:r>
                <a:endParaRPr lang="en-IN" sz="1700" b="0" dirty="0">
                  <a:solidFill>
                    <a:srgbClr val="595959"/>
                  </a:solidFill>
                  <a:effectLst/>
                  <a:latin typeface="Avenir Next" panose="020B0503020202020204" pitchFamily="34" charset="0"/>
                </a:endParaRPr>
              </a:p>
            </p:txBody>
          </p:sp>
          <p:sp>
            <p:nvSpPr>
              <p:cNvPr id="270" name="TextBox 269">
                <a:extLst>
                  <a:ext uri="{FF2B5EF4-FFF2-40B4-BE49-F238E27FC236}">
                    <a16:creationId xmlns:a16="http://schemas.microsoft.com/office/drawing/2014/main" id="{67B25760-B298-68A2-4DAE-9A5A92B12251}"/>
                  </a:ext>
                </a:extLst>
              </p:cNvPr>
              <p:cNvSpPr txBox="1"/>
              <p:nvPr/>
            </p:nvSpPr>
            <p:spPr>
              <a:xfrm>
                <a:off x="18749054" y="4046282"/>
                <a:ext cx="1322224" cy="369332"/>
              </a:xfrm>
              <a:prstGeom prst="rect">
                <a:avLst/>
              </a:prstGeom>
              <a:noFill/>
            </p:spPr>
            <p:txBody>
              <a:bodyPr wrap="square" rtlCol="0">
                <a:spAutoFit/>
              </a:bodyPr>
              <a:lstStyle/>
              <a:p>
                <a:r>
                  <a:rPr lang="en-IN" sz="1800" b="1" i="0" u="none" strike="noStrike" dirty="0">
                    <a:solidFill>
                      <a:srgbClr val="000000"/>
                    </a:solidFill>
                    <a:effectLst/>
                    <a:latin typeface="Avenir Next" panose="020B0503020202020204" pitchFamily="34" charset="0"/>
                  </a:rPr>
                  <a:t>Education</a:t>
                </a:r>
                <a:endParaRPr lang="en-US" sz="2000" b="1" dirty="0">
                  <a:latin typeface="Avenir Next" panose="020B0503020202020204" pitchFamily="34" charset="0"/>
                </a:endParaRPr>
              </a:p>
            </p:txBody>
          </p:sp>
        </p:grpSp>
        <p:grpSp>
          <p:nvGrpSpPr>
            <p:cNvPr id="9" name="Group 8">
              <a:extLst>
                <a:ext uri="{FF2B5EF4-FFF2-40B4-BE49-F238E27FC236}">
                  <a16:creationId xmlns:a16="http://schemas.microsoft.com/office/drawing/2014/main" id="{3400861D-7837-BEC5-77BF-AC43711E3400}"/>
                </a:ext>
              </a:extLst>
            </p:cNvPr>
            <p:cNvGrpSpPr/>
            <p:nvPr/>
          </p:nvGrpSpPr>
          <p:grpSpPr>
            <a:xfrm>
              <a:off x="32049526" y="4065605"/>
              <a:ext cx="3132175" cy="886496"/>
              <a:chOff x="17802997" y="4046282"/>
              <a:chExt cx="3132175" cy="886496"/>
            </a:xfrm>
          </p:grpSpPr>
          <p:sp>
            <p:nvSpPr>
              <p:cNvPr id="10" name="TextBox 9">
                <a:extLst>
                  <a:ext uri="{FF2B5EF4-FFF2-40B4-BE49-F238E27FC236}">
                    <a16:creationId xmlns:a16="http://schemas.microsoft.com/office/drawing/2014/main" id="{FEE4C723-5D36-15E6-EAA2-E57DA274F453}"/>
                  </a:ext>
                </a:extLst>
              </p:cNvPr>
              <p:cNvSpPr txBox="1"/>
              <p:nvPr/>
            </p:nvSpPr>
            <p:spPr>
              <a:xfrm>
                <a:off x="17802997" y="4317225"/>
                <a:ext cx="3132175" cy="61555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0 = Don’t Smoke , 1 = Smoke</a:t>
                </a:r>
                <a:endParaRPr lang="en-IN" sz="1700" b="0" dirty="0">
                  <a:solidFill>
                    <a:srgbClr val="595959"/>
                  </a:solidFill>
                  <a:effectLst/>
                  <a:latin typeface="Avenir Next" panose="020B0503020202020204" pitchFamily="34" charset="0"/>
                </a:endParaRPr>
              </a:p>
            </p:txBody>
          </p:sp>
          <p:sp>
            <p:nvSpPr>
              <p:cNvPr id="11" name="TextBox 10">
                <a:extLst>
                  <a:ext uri="{FF2B5EF4-FFF2-40B4-BE49-F238E27FC236}">
                    <a16:creationId xmlns:a16="http://schemas.microsoft.com/office/drawing/2014/main" id="{95546D22-2CC5-828B-F88E-DB2013A763DB}"/>
                  </a:ext>
                </a:extLst>
              </p:cNvPr>
              <p:cNvSpPr txBox="1"/>
              <p:nvPr/>
            </p:nvSpPr>
            <p:spPr>
              <a:xfrm>
                <a:off x="18345294" y="4046282"/>
                <a:ext cx="1861005" cy="369332"/>
              </a:xfrm>
              <a:prstGeom prst="rect">
                <a:avLst/>
              </a:prstGeom>
              <a:noFill/>
            </p:spPr>
            <p:txBody>
              <a:bodyPr wrap="square" rtlCol="0">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Cigs. Per Day</a:t>
                </a:r>
                <a:endParaRPr lang="en-IN" sz="2000" b="0" dirty="0">
                  <a:effectLst/>
                  <a:latin typeface="Avenir Next" panose="020B0503020202020204" pitchFamily="34" charset="0"/>
                </a:endParaRPr>
              </a:p>
            </p:txBody>
          </p:sp>
        </p:grpSp>
        <p:grpSp>
          <p:nvGrpSpPr>
            <p:cNvPr id="25" name="Group 24">
              <a:extLst>
                <a:ext uri="{FF2B5EF4-FFF2-40B4-BE49-F238E27FC236}">
                  <a16:creationId xmlns:a16="http://schemas.microsoft.com/office/drawing/2014/main" id="{52054147-DB9B-87B2-1FE9-48A4C412D589}"/>
                </a:ext>
              </a:extLst>
            </p:cNvPr>
            <p:cNvGrpSpPr/>
            <p:nvPr/>
          </p:nvGrpSpPr>
          <p:grpSpPr>
            <a:xfrm>
              <a:off x="39940968" y="4065605"/>
              <a:ext cx="3132175" cy="1682212"/>
              <a:chOff x="27482932" y="4067354"/>
              <a:chExt cx="3132175" cy="1682212"/>
            </a:xfrm>
          </p:grpSpPr>
          <p:sp>
            <p:nvSpPr>
              <p:cNvPr id="26" name="TextBox 25">
                <a:extLst>
                  <a:ext uri="{FF2B5EF4-FFF2-40B4-BE49-F238E27FC236}">
                    <a16:creationId xmlns:a16="http://schemas.microsoft.com/office/drawing/2014/main" id="{C3D71445-89AF-AFAD-C2E0-417A9B960148}"/>
                  </a:ext>
                </a:extLst>
              </p:cNvPr>
              <p:cNvSpPr txBox="1"/>
              <p:nvPr/>
            </p:nvSpPr>
            <p:spPr>
              <a:xfrm>
                <a:off x="27482932" y="4349183"/>
                <a:ext cx="3132175" cy="140038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Identifies whether the patient has previously experienced a stroke. [ 0 = Haven’t , 1 = Have experienced ] </a:t>
                </a:r>
                <a:endParaRPr lang="en-IN" sz="1700" b="0" dirty="0">
                  <a:solidFill>
                    <a:srgbClr val="595959"/>
                  </a:solidFill>
                  <a:effectLst/>
                  <a:latin typeface="Avenir Next" panose="020B0503020202020204" pitchFamily="34" charset="0"/>
                </a:endParaRPr>
              </a:p>
            </p:txBody>
          </p:sp>
          <p:sp>
            <p:nvSpPr>
              <p:cNvPr id="27" name="TextBox 26">
                <a:extLst>
                  <a:ext uri="{FF2B5EF4-FFF2-40B4-BE49-F238E27FC236}">
                    <a16:creationId xmlns:a16="http://schemas.microsoft.com/office/drawing/2014/main" id="{98F524EA-E17F-75A5-85E6-4612474C1FBC}"/>
                  </a:ext>
                </a:extLst>
              </p:cNvPr>
              <p:cNvSpPr txBox="1"/>
              <p:nvPr/>
            </p:nvSpPr>
            <p:spPr>
              <a:xfrm>
                <a:off x="28112579" y="4067354"/>
                <a:ext cx="2061475" cy="369332"/>
              </a:xfrm>
              <a:prstGeom prst="rect">
                <a:avLst/>
              </a:prstGeom>
              <a:noFill/>
            </p:spPr>
            <p:txBody>
              <a:bodyPr wrap="square" rtlCol="0">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Prevalent Stroke</a:t>
                </a:r>
                <a:endParaRPr lang="en-IN" sz="2000" b="0" dirty="0">
                  <a:effectLst/>
                  <a:latin typeface="Avenir Next" panose="020B0503020202020204" pitchFamily="34" charset="0"/>
                </a:endParaRPr>
              </a:p>
            </p:txBody>
          </p:sp>
        </p:grpSp>
        <p:grpSp>
          <p:nvGrpSpPr>
            <p:cNvPr id="30" name="Group 29">
              <a:extLst>
                <a:ext uri="{FF2B5EF4-FFF2-40B4-BE49-F238E27FC236}">
                  <a16:creationId xmlns:a16="http://schemas.microsoft.com/office/drawing/2014/main" id="{2D9F5869-6F87-95A0-D2E1-B2B81123C821}"/>
                </a:ext>
              </a:extLst>
            </p:cNvPr>
            <p:cNvGrpSpPr/>
            <p:nvPr/>
          </p:nvGrpSpPr>
          <p:grpSpPr>
            <a:xfrm>
              <a:off x="35995247" y="4065605"/>
              <a:ext cx="3132175" cy="1671326"/>
              <a:chOff x="27482932" y="4078240"/>
              <a:chExt cx="3132175" cy="1671326"/>
            </a:xfrm>
          </p:grpSpPr>
          <p:sp>
            <p:nvSpPr>
              <p:cNvPr id="31" name="TextBox 30">
                <a:extLst>
                  <a:ext uri="{FF2B5EF4-FFF2-40B4-BE49-F238E27FC236}">
                    <a16:creationId xmlns:a16="http://schemas.microsoft.com/office/drawing/2014/main" id="{3D0D745B-245C-A0C9-868F-47FFE5464752}"/>
                  </a:ext>
                </a:extLst>
              </p:cNvPr>
              <p:cNvSpPr txBox="1"/>
              <p:nvPr/>
            </p:nvSpPr>
            <p:spPr>
              <a:xfrm>
                <a:off x="27482932" y="4349183"/>
                <a:ext cx="3132175" cy="140038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Specifies if the individual was using medication for blood pressure management..[ 0 = Not Diabetic , 1 = Diabetic ]</a:t>
                </a:r>
                <a:endParaRPr lang="en-IN" sz="1700" b="0" dirty="0">
                  <a:solidFill>
                    <a:srgbClr val="595959"/>
                  </a:solidFill>
                  <a:effectLst/>
                  <a:latin typeface="Avenir Next" panose="020B0503020202020204" pitchFamily="34" charset="0"/>
                </a:endParaRPr>
              </a:p>
            </p:txBody>
          </p:sp>
          <p:sp>
            <p:nvSpPr>
              <p:cNvPr id="32" name="TextBox 31">
                <a:extLst>
                  <a:ext uri="{FF2B5EF4-FFF2-40B4-BE49-F238E27FC236}">
                    <a16:creationId xmlns:a16="http://schemas.microsoft.com/office/drawing/2014/main" id="{4E45775E-D577-7523-0BF4-BCF673BE27BC}"/>
                  </a:ext>
                </a:extLst>
              </p:cNvPr>
              <p:cNvSpPr txBox="1"/>
              <p:nvPr/>
            </p:nvSpPr>
            <p:spPr>
              <a:xfrm>
                <a:off x="28460922" y="4078240"/>
                <a:ext cx="1176194" cy="369332"/>
              </a:xfrm>
              <a:prstGeom prst="rect">
                <a:avLst/>
              </a:prstGeom>
              <a:noFill/>
            </p:spPr>
            <p:txBody>
              <a:bodyPr wrap="square" rtlCol="0">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BP Meds</a:t>
                </a:r>
                <a:endParaRPr lang="en-IN" sz="2000" b="0" dirty="0">
                  <a:effectLst/>
                  <a:latin typeface="Avenir Next" panose="020B0503020202020204" pitchFamily="34" charset="0"/>
                </a:endParaRPr>
              </a:p>
            </p:txBody>
          </p:sp>
        </p:grpSp>
        <p:grpSp>
          <p:nvGrpSpPr>
            <p:cNvPr id="33" name="Group 32">
              <a:extLst>
                <a:ext uri="{FF2B5EF4-FFF2-40B4-BE49-F238E27FC236}">
                  <a16:creationId xmlns:a16="http://schemas.microsoft.com/office/drawing/2014/main" id="{18614ADB-2FA9-BAE4-3189-E5954C185E6E}"/>
                </a:ext>
              </a:extLst>
            </p:cNvPr>
            <p:cNvGrpSpPr/>
            <p:nvPr/>
          </p:nvGrpSpPr>
          <p:grpSpPr>
            <a:xfrm>
              <a:off x="43886689" y="4065605"/>
              <a:ext cx="3255192" cy="1682212"/>
              <a:chOff x="27482932" y="4067354"/>
              <a:chExt cx="3255192" cy="1682212"/>
            </a:xfrm>
          </p:grpSpPr>
          <p:sp>
            <p:nvSpPr>
              <p:cNvPr id="34" name="TextBox 33">
                <a:extLst>
                  <a:ext uri="{FF2B5EF4-FFF2-40B4-BE49-F238E27FC236}">
                    <a16:creationId xmlns:a16="http://schemas.microsoft.com/office/drawing/2014/main" id="{061C251E-DB6F-561A-93F2-EB1AC517D20D}"/>
                  </a:ext>
                </a:extLst>
              </p:cNvPr>
              <p:cNvSpPr txBox="1"/>
              <p:nvPr/>
            </p:nvSpPr>
            <p:spPr>
              <a:xfrm>
                <a:off x="27482932" y="4349183"/>
                <a:ext cx="3132175" cy="1400383"/>
              </a:xfrm>
              <a:prstGeom prst="rect">
                <a:avLst/>
              </a:prstGeom>
              <a:noFill/>
            </p:spPr>
            <p:txBody>
              <a:bodyPr wrap="square" rtlCol="0">
                <a:spAutoFit/>
              </a:bodyPr>
              <a:lstStyle/>
              <a:p>
                <a:pPr algn="ct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Indicates whether the patient is hypertensive [ 0 =Patient isn’t Hypersensitive,1=Patient is Hypersensitive ]</a:t>
                </a:r>
                <a:endParaRPr lang="en-IN" sz="1700" b="0" dirty="0">
                  <a:solidFill>
                    <a:srgbClr val="595959"/>
                  </a:solidFill>
                  <a:effectLst/>
                  <a:latin typeface="Avenir Next" panose="020B0503020202020204" pitchFamily="34" charset="0"/>
                </a:endParaRPr>
              </a:p>
            </p:txBody>
          </p:sp>
          <p:sp>
            <p:nvSpPr>
              <p:cNvPr id="35" name="TextBox 34">
                <a:extLst>
                  <a:ext uri="{FF2B5EF4-FFF2-40B4-BE49-F238E27FC236}">
                    <a16:creationId xmlns:a16="http://schemas.microsoft.com/office/drawing/2014/main" id="{D9BAADAF-9734-1B47-B251-B45B66F0E2CE}"/>
                  </a:ext>
                </a:extLst>
              </p:cNvPr>
              <p:cNvSpPr txBox="1"/>
              <p:nvPr/>
            </p:nvSpPr>
            <p:spPr>
              <a:xfrm>
                <a:off x="27516821" y="4067354"/>
                <a:ext cx="3221303" cy="369332"/>
              </a:xfrm>
              <a:prstGeom prst="rect">
                <a:avLst/>
              </a:prstGeom>
              <a:noFill/>
            </p:spPr>
            <p:txBody>
              <a:bodyPr wrap="square" rtlCol="0">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Prevalent Hypersensitivity</a:t>
                </a:r>
                <a:endParaRPr lang="en-IN" sz="2000" b="0" dirty="0">
                  <a:effectLst/>
                  <a:latin typeface="Avenir Next" panose="020B0503020202020204" pitchFamily="34" charset="0"/>
                </a:endParaRPr>
              </a:p>
            </p:txBody>
          </p:sp>
        </p:grpSp>
        <p:grpSp>
          <p:nvGrpSpPr>
            <p:cNvPr id="36" name="Group 35">
              <a:extLst>
                <a:ext uri="{FF2B5EF4-FFF2-40B4-BE49-F238E27FC236}">
                  <a16:creationId xmlns:a16="http://schemas.microsoft.com/office/drawing/2014/main" id="{15A97AF3-3CDB-39D5-FAE4-1883DD2B32BF}"/>
                </a:ext>
              </a:extLst>
            </p:cNvPr>
            <p:cNvGrpSpPr/>
            <p:nvPr/>
          </p:nvGrpSpPr>
          <p:grpSpPr>
            <a:xfrm>
              <a:off x="47955427" y="4065605"/>
              <a:ext cx="3132175" cy="1682212"/>
              <a:chOff x="27482932" y="4067354"/>
              <a:chExt cx="3132175" cy="1682212"/>
            </a:xfrm>
          </p:grpSpPr>
          <p:sp>
            <p:nvSpPr>
              <p:cNvPr id="37" name="TextBox 36">
                <a:extLst>
                  <a:ext uri="{FF2B5EF4-FFF2-40B4-BE49-F238E27FC236}">
                    <a16:creationId xmlns:a16="http://schemas.microsoft.com/office/drawing/2014/main" id="{D7327F03-DD2A-29E9-5B41-55A7863582A8}"/>
                  </a:ext>
                </a:extLst>
              </p:cNvPr>
              <p:cNvSpPr txBox="1"/>
              <p:nvPr/>
            </p:nvSpPr>
            <p:spPr>
              <a:xfrm>
                <a:off x="27482932" y="4349183"/>
                <a:ext cx="3132175" cy="140038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Identifies whether the patient has diabetes. [0 = Patient isn’t Diabetes , 1 = Patient is Diabetic ]</a:t>
                </a:r>
                <a:endParaRPr lang="en-IN" sz="1700" b="0" dirty="0">
                  <a:solidFill>
                    <a:srgbClr val="595959"/>
                  </a:solidFill>
                  <a:effectLst/>
                  <a:latin typeface="Avenir Next" panose="020B0503020202020204" pitchFamily="34" charset="0"/>
                </a:endParaRPr>
              </a:p>
            </p:txBody>
          </p:sp>
          <p:sp>
            <p:nvSpPr>
              <p:cNvPr id="38" name="TextBox 37">
                <a:extLst>
                  <a:ext uri="{FF2B5EF4-FFF2-40B4-BE49-F238E27FC236}">
                    <a16:creationId xmlns:a16="http://schemas.microsoft.com/office/drawing/2014/main" id="{F9147EF8-4D02-3BDC-7026-59C37EEE29C1}"/>
                  </a:ext>
                </a:extLst>
              </p:cNvPr>
              <p:cNvSpPr txBox="1"/>
              <p:nvPr/>
            </p:nvSpPr>
            <p:spPr>
              <a:xfrm>
                <a:off x="28486645" y="4067354"/>
                <a:ext cx="1129274"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Diabetes</a:t>
                </a:r>
                <a:endParaRPr lang="en-IN" sz="1700" b="0" dirty="0">
                  <a:effectLst/>
                  <a:latin typeface="Avenir Next" panose="020B0503020202020204" pitchFamily="34" charset="0"/>
                </a:endParaRPr>
              </a:p>
            </p:txBody>
          </p:sp>
        </p:grpSp>
        <p:grpSp>
          <p:nvGrpSpPr>
            <p:cNvPr id="39" name="Group 38">
              <a:extLst>
                <a:ext uri="{FF2B5EF4-FFF2-40B4-BE49-F238E27FC236}">
                  <a16:creationId xmlns:a16="http://schemas.microsoft.com/office/drawing/2014/main" id="{7D9FCFE6-26F8-3B64-4F40-0F5236A4F58F}"/>
                </a:ext>
              </a:extLst>
            </p:cNvPr>
            <p:cNvGrpSpPr/>
            <p:nvPr/>
          </p:nvGrpSpPr>
          <p:grpSpPr>
            <a:xfrm>
              <a:off x="55846869" y="4065605"/>
              <a:ext cx="3132175" cy="1189769"/>
              <a:chOff x="27482932" y="4067355"/>
              <a:chExt cx="3132175" cy="1189769"/>
            </a:xfrm>
          </p:grpSpPr>
          <p:sp>
            <p:nvSpPr>
              <p:cNvPr id="44" name="TextBox 43">
                <a:extLst>
                  <a:ext uri="{FF2B5EF4-FFF2-40B4-BE49-F238E27FC236}">
                    <a16:creationId xmlns:a16="http://schemas.microsoft.com/office/drawing/2014/main" id="{FC121ACF-8CA9-729E-EB7B-B4B6F80177F5}"/>
                  </a:ext>
                </a:extLst>
              </p:cNvPr>
              <p:cNvSpPr txBox="1"/>
              <p:nvPr/>
            </p:nvSpPr>
            <p:spPr>
              <a:xfrm>
                <a:off x="27482932" y="4349183"/>
                <a:ext cx="3132175" cy="907941"/>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Represents the systolic blood pressure level.</a:t>
                </a:r>
                <a:endParaRPr lang="en-IN" sz="1700" b="0" dirty="0">
                  <a:solidFill>
                    <a:srgbClr val="595959"/>
                  </a:solidFill>
                  <a:effectLst/>
                  <a:latin typeface="Avenir Next" panose="020B0503020202020204" pitchFamily="34" charset="0"/>
                </a:endParaRPr>
              </a:p>
            </p:txBody>
          </p:sp>
          <p:sp>
            <p:nvSpPr>
              <p:cNvPr id="45" name="TextBox 44">
                <a:extLst>
                  <a:ext uri="{FF2B5EF4-FFF2-40B4-BE49-F238E27FC236}">
                    <a16:creationId xmlns:a16="http://schemas.microsoft.com/office/drawing/2014/main" id="{AEAA05CC-3E45-C51B-053A-D00E7610CD7F}"/>
                  </a:ext>
                </a:extLst>
              </p:cNvPr>
              <p:cNvSpPr txBox="1"/>
              <p:nvPr/>
            </p:nvSpPr>
            <p:spPr>
              <a:xfrm>
                <a:off x="28546280" y="4067355"/>
                <a:ext cx="1015423"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Sys BP</a:t>
                </a:r>
                <a:endParaRPr lang="en-IN" sz="1700" b="0" dirty="0">
                  <a:effectLst/>
                  <a:latin typeface="Avenir Next" panose="020B0503020202020204" pitchFamily="34" charset="0"/>
                </a:endParaRPr>
              </a:p>
            </p:txBody>
          </p:sp>
        </p:grpSp>
        <p:grpSp>
          <p:nvGrpSpPr>
            <p:cNvPr id="48" name="Group 47">
              <a:extLst>
                <a:ext uri="{FF2B5EF4-FFF2-40B4-BE49-F238E27FC236}">
                  <a16:creationId xmlns:a16="http://schemas.microsoft.com/office/drawing/2014/main" id="{BFA42269-DC0D-8DC0-51CF-847F77AB00CA}"/>
                </a:ext>
              </a:extLst>
            </p:cNvPr>
            <p:cNvGrpSpPr/>
            <p:nvPr/>
          </p:nvGrpSpPr>
          <p:grpSpPr>
            <a:xfrm>
              <a:off x="51901148" y="4065605"/>
              <a:ext cx="3132175" cy="1189770"/>
              <a:chOff x="27482932" y="4067354"/>
              <a:chExt cx="3132175" cy="1189770"/>
            </a:xfrm>
          </p:grpSpPr>
          <p:sp>
            <p:nvSpPr>
              <p:cNvPr id="50" name="TextBox 49">
                <a:extLst>
                  <a:ext uri="{FF2B5EF4-FFF2-40B4-BE49-F238E27FC236}">
                    <a16:creationId xmlns:a16="http://schemas.microsoft.com/office/drawing/2014/main" id="{D0A89E55-6519-F69D-8688-79FCA97E4DFF}"/>
                  </a:ext>
                </a:extLst>
              </p:cNvPr>
              <p:cNvSpPr txBox="1"/>
              <p:nvPr/>
            </p:nvSpPr>
            <p:spPr>
              <a:xfrm>
                <a:off x="27482932" y="4349183"/>
                <a:ext cx="3132175" cy="907941"/>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800" b="0" i="0" u="none" strike="noStrike" dirty="0">
                    <a:solidFill>
                      <a:srgbClr val="595959"/>
                    </a:solidFill>
                    <a:effectLst/>
                    <a:latin typeface="Avenir Next" panose="020B0503020202020204" pitchFamily="34" charset="0"/>
                  </a:rPr>
                  <a:t>Represents the total blood cholesterol level.</a:t>
                </a:r>
                <a:endParaRPr lang="en-IN" sz="1700" b="0" dirty="0">
                  <a:solidFill>
                    <a:srgbClr val="595959"/>
                  </a:solidFill>
                  <a:effectLst/>
                  <a:latin typeface="Avenir Next" panose="020B0503020202020204" pitchFamily="34" charset="0"/>
                </a:endParaRPr>
              </a:p>
            </p:txBody>
          </p:sp>
          <p:sp>
            <p:nvSpPr>
              <p:cNvPr id="51" name="TextBox 50">
                <a:extLst>
                  <a:ext uri="{FF2B5EF4-FFF2-40B4-BE49-F238E27FC236}">
                    <a16:creationId xmlns:a16="http://schemas.microsoft.com/office/drawing/2014/main" id="{228E587C-19DF-60CF-36BD-14534466FDBF}"/>
                  </a:ext>
                </a:extLst>
              </p:cNvPr>
              <p:cNvSpPr txBox="1"/>
              <p:nvPr/>
            </p:nvSpPr>
            <p:spPr>
              <a:xfrm>
                <a:off x="28029443" y="4067354"/>
                <a:ext cx="2043669"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Total Cholesterol</a:t>
                </a:r>
                <a:endParaRPr lang="en-IN" sz="1700" b="0" dirty="0">
                  <a:effectLst/>
                  <a:latin typeface="Avenir Next" panose="020B0503020202020204" pitchFamily="34" charset="0"/>
                </a:endParaRPr>
              </a:p>
            </p:txBody>
          </p:sp>
        </p:grpSp>
        <p:grpSp>
          <p:nvGrpSpPr>
            <p:cNvPr id="73" name="Group 72">
              <a:extLst>
                <a:ext uri="{FF2B5EF4-FFF2-40B4-BE49-F238E27FC236}">
                  <a16:creationId xmlns:a16="http://schemas.microsoft.com/office/drawing/2014/main" id="{3AD5F618-5DA3-F485-30FD-6E5207A3291D}"/>
                </a:ext>
              </a:extLst>
            </p:cNvPr>
            <p:cNvGrpSpPr/>
            <p:nvPr/>
          </p:nvGrpSpPr>
          <p:grpSpPr>
            <a:xfrm>
              <a:off x="59792590" y="4065605"/>
              <a:ext cx="3132175" cy="1189769"/>
              <a:chOff x="27482932" y="4067355"/>
              <a:chExt cx="3132175" cy="1189769"/>
            </a:xfrm>
          </p:grpSpPr>
          <p:sp>
            <p:nvSpPr>
              <p:cNvPr id="74" name="TextBox 73">
                <a:extLst>
                  <a:ext uri="{FF2B5EF4-FFF2-40B4-BE49-F238E27FC236}">
                    <a16:creationId xmlns:a16="http://schemas.microsoft.com/office/drawing/2014/main" id="{372B7C46-E338-1542-1D7E-39E08F202B11}"/>
                  </a:ext>
                </a:extLst>
              </p:cNvPr>
              <p:cNvSpPr txBox="1"/>
              <p:nvPr/>
            </p:nvSpPr>
            <p:spPr>
              <a:xfrm>
                <a:off x="27482932" y="4349183"/>
                <a:ext cx="3132175" cy="907941"/>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Represents the Diastolic blood pressure level</a:t>
                </a:r>
                <a:endParaRPr lang="en-IN" sz="1700" b="0" dirty="0">
                  <a:solidFill>
                    <a:srgbClr val="595959"/>
                  </a:solidFill>
                  <a:effectLst/>
                  <a:latin typeface="Avenir Next" panose="020B0503020202020204" pitchFamily="34" charset="0"/>
                </a:endParaRPr>
              </a:p>
            </p:txBody>
          </p:sp>
          <p:sp>
            <p:nvSpPr>
              <p:cNvPr id="75" name="TextBox 74">
                <a:extLst>
                  <a:ext uri="{FF2B5EF4-FFF2-40B4-BE49-F238E27FC236}">
                    <a16:creationId xmlns:a16="http://schemas.microsoft.com/office/drawing/2014/main" id="{37449A9B-764A-9E9B-6B13-62B5487060A2}"/>
                  </a:ext>
                </a:extLst>
              </p:cNvPr>
              <p:cNvSpPr txBox="1"/>
              <p:nvPr/>
            </p:nvSpPr>
            <p:spPr>
              <a:xfrm>
                <a:off x="28546280" y="4067355"/>
                <a:ext cx="1015423"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Dia BP</a:t>
                </a:r>
                <a:endParaRPr lang="en-IN" sz="1700" b="0" dirty="0">
                  <a:effectLst/>
                  <a:latin typeface="Avenir Next" panose="020B0503020202020204" pitchFamily="34" charset="0"/>
                </a:endParaRPr>
              </a:p>
            </p:txBody>
          </p:sp>
        </p:grpSp>
        <p:grpSp>
          <p:nvGrpSpPr>
            <p:cNvPr id="78" name="Group 77">
              <a:extLst>
                <a:ext uri="{FF2B5EF4-FFF2-40B4-BE49-F238E27FC236}">
                  <a16:creationId xmlns:a16="http://schemas.microsoft.com/office/drawing/2014/main" id="{AC46672C-2A89-8BE1-E89E-96234D0D8291}"/>
                </a:ext>
              </a:extLst>
            </p:cNvPr>
            <p:cNvGrpSpPr/>
            <p:nvPr/>
          </p:nvGrpSpPr>
          <p:grpSpPr>
            <a:xfrm>
              <a:off x="63738311" y="4065605"/>
              <a:ext cx="2844744" cy="1189769"/>
              <a:chOff x="27482933" y="4067355"/>
              <a:chExt cx="2844744" cy="1189769"/>
            </a:xfrm>
          </p:grpSpPr>
          <p:sp>
            <p:nvSpPr>
              <p:cNvPr id="79" name="TextBox 78">
                <a:extLst>
                  <a:ext uri="{FF2B5EF4-FFF2-40B4-BE49-F238E27FC236}">
                    <a16:creationId xmlns:a16="http://schemas.microsoft.com/office/drawing/2014/main" id="{BFBF6FC9-BA46-C82B-DDCB-EBDEFBE1A163}"/>
                  </a:ext>
                </a:extLst>
              </p:cNvPr>
              <p:cNvSpPr txBox="1"/>
              <p:nvPr/>
            </p:nvSpPr>
            <p:spPr>
              <a:xfrm>
                <a:off x="27482933" y="4349183"/>
                <a:ext cx="2844744" cy="907941"/>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Represents the individual’s Body Mass Index</a:t>
                </a:r>
                <a:endParaRPr lang="en-IN" sz="1700" b="0" dirty="0">
                  <a:solidFill>
                    <a:srgbClr val="595959"/>
                  </a:solidFill>
                  <a:effectLst/>
                  <a:latin typeface="Avenir Next" panose="020B0503020202020204" pitchFamily="34" charset="0"/>
                </a:endParaRPr>
              </a:p>
            </p:txBody>
          </p:sp>
          <p:sp>
            <p:nvSpPr>
              <p:cNvPr id="80" name="TextBox 79">
                <a:extLst>
                  <a:ext uri="{FF2B5EF4-FFF2-40B4-BE49-F238E27FC236}">
                    <a16:creationId xmlns:a16="http://schemas.microsoft.com/office/drawing/2014/main" id="{CC67D4FF-3DF6-1CC2-5FBA-B25FE6ADB04D}"/>
                  </a:ext>
                </a:extLst>
              </p:cNvPr>
              <p:cNvSpPr txBox="1"/>
              <p:nvPr/>
            </p:nvSpPr>
            <p:spPr>
              <a:xfrm>
                <a:off x="28546280" y="4067355"/>
                <a:ext cx="1015423" cy="369332"/>
              </a:xfrm>
              <a:prstGeom prst="rect">
                <a:avLst/>
              </a:prstGeom>
              <a:noFill/>
            </p:spPr>
            <p:txBody>
              <a:bodyPr wrap="square" rtlCol="0">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BMI</a:t>
                </a:r>
                <a:endParaRPr lang="en-IN" sz="1700" b="0" dirty="0">
                  <a:effectLst/>
                  <a:latin typeface="Avenir Next" panose="020B0503020202020204" pitchFamily="34" charset="0"/>
                </a:endParaRPr>
              </a:p>
            </p:txBody>
          </p:sp>
        </p:grpSp>
        <p:grpSp>
          <p:nvGrpSpPr>
            <p:cNvPr id="81" name="Group 80">
              <a:extLst>
                <a:ext uri="{FF2B5EF4-FFF2-40B4-BE49-F238E27FC236}">
                  <a16:creationId xmlns:a16="http://schemas.microsoft.com/office/drawing/2014/main" id="{8EE0BDD2-EF71-17D6-42E3-5D15001F4DA0}"/>
                </a:ext>
              </a:extLst>
            </p:cNvPr>
            <p:cNvGrpSpPr/>
            <p:nvPr/>
          </p:nvGrpSpPr>
          <p:grpSpPr>
            <a:xfrm>
              <a:off x="67396601" y="4065605"/>
              <a:ext cx="3132175" cy="1682211"/>
              <a:chOff x="27482932" y="4067355"/>
              <a:chExt cx="3132175" cy="1682211"/>
            </a:xfrm>
          </p:grpSpPr>
          <p:sp>
            <p:nvSpPr>
              <p:cNvPr id="82" name="TextBox 81">
                <a:extLst>
                  <a:ext uri="{FF2B5EF4-FFF2-40B4-BE49-F238E27FC236}">
                    <a16:creationId xmlns:a16="http://schemas.microsoft.com/office/drawing/2014/main" id="{928273A3-F463-E292-3CD8-D0EA4CF3A562}"/>
                  </a:ext>
                </a:extLst>
              </p:cNvPr>
              <p:cNvSpPr txBox="1"/>
              <p:nvPr/>
            </p:nvSpPr>
            <p:spPr>
              <a:xfrm>
                <a:off x="27482932" y="4349183"/>
                <a:ext cx="3132175" cy="1400383"/>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Represents the heart rate  treated as continuous due to the large number of possible values.</a:t>
                </a:r>
                <a:endParaRPr lang="en-IN" sz="1700" b="0" dirty="0">
                  <a:solidFill>
                    <a:srgbClr val="595959"/>
                  </a:solidFill>
                  <a:effectLst/>
                  <a:latin typeface="Avenir Next" panose="020B0503020202020204" pitchFamily="34" charset="0"/>
                </a:endParaRPr>
              </a:p>
            </p:txBody>
          </p:sp>
          <p:sp>
            <p:nvSpPr>
              <p:cNvPr id="83" name="TextBox 82">
                <a:extLst>
                  <a:ext uri="{FF2B5EF4-FFF2-40B4-BE49-F238E27FC236}">
                    <a16:creationId xmlns:a16="http://schemas.microsoft.com/office/drawing/2014/main" id="{F52C9F34-4370-7AA8-D789-73DCD39E5DB9}"/>
                  </a:ext>
                </a:extLst>
              </p:cNvPr>
              <p:cNvSpPr txBox="1"/>
              <p:nvPr/>
            </p:nvSpPr>
            <p:spPr>
              <a:xfrm>
                <a:off x="28424357" y="4067355"/>
                <a:ext cx="1385157"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595959"/>
                    </a:solidFill>
                    <a:effectLst/>
                    <a:latin typeface="Avenir Next" panose="020B0503020202020204" pitchFamily="34" charset="0"/>
                  </a:rPr>
                  <a:t>Heart Rate</a:t>
                </a:r>
                <a:endParaRPr lang="en-IN" sz="1700" b="0" dirty="0">
                  <a:solidFill>
                    <a:srgbClr val="595959"/>
                  </a:solidFill>
                  <a:effectLst/>
                  <a:latin typeface="Avenir Next" panose="020B0503020202020204" pitchFamily="34" charset="0"/>
                </a:endParaRPr>
              </a:p>
            </p:txBody>
          </p:sp>
        </p:grpSp>
        <p:grpSp>
          <p:nvGrpSpPr>
            <p:cNvPr id="84" name="Group 83">
              <a:extLst>
                <a:ext uri="{FF2B5EF4-FFF2-40B4-BE49-F238E27FC236}">
                  <a16:creationId xmlns:a16="http://schemas.microsoft.com/office/drawing/2014/main" id="{4C32973A-9B19-7CFF-69E2-5F3E719FB8DB}"/>
                </a:ext>
              </a:extLst>
            </p:cNvPr>
            <p:cNvGrpSpPr/>
            <p:nvPr/>
          </p:nvGrpSpPr>
          <p:grpSpPr>
            <a:xfrm>
              <a:off x="71342319" y="4065605"/>
              <a:ext cx="3132175" cy="1682211"/>
              <a:chOff x="27482932" y="4067355"/>
              <a:chExt cx="3132175" cy="1682211"/>
            </a:xfrm>
          </p:grpSpPr>
          <p:sp>
            <p:nvSpPr>
              <p:cNvPr id="85" name="TextBox 84">
                <a:extLst>
                  <a:ext uri="{FF2B5EF4-FFF2-40B4-BE49-F238E27FC236}">
                    <a16:creationId xmlns:a16="http://schemas.microsoft.com/office/drawing/2014/main" id="{3C5B63A6-328D-AAB8-0979-A04DD18DE79D}"/>
                  </a:ext>
                </a:extLst>
              </p:cNvPr>
              <p:cNvSpPr txBox="1"/>
              <p:nvPr/>
            </p:nvSpPr>
            <p:spPr>
              <a:xfrm>
                <a:off x="27482932" y="4349183"/>
                <a:ext cx="3132175" cy="1400383"/>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Represents the heart rate  treated as continuous due to the large number of possible values.</a:t>
                </a:r>
                <a:endParaRPr lang="en-IN" sz="1700" b="0" dirty="0">
                  <a:solidFill>
                    <a:srgbClr val="595959"/>
                  </a:solidFill>
                  <a:effectLst/>
                  <a:latin typeface="Avenir Next" panose="020B0503020202020204" pitchFamily="34" charset="0"/>
                </a:endParaRPr>
              </a:p>
            </p:txBody>
          </p:sp>
          <p:sp>
            <p:nvSpPr>
              <p:cNvPr id="86" name="TextBox 85">
                <a:extLst>
                  <a:ext uri="{FF2B5EF4-FFF2-40B4-BE49-F238E27FC236}">
                    <a16:creationId xmlns:a16="http://schemas.microsoft.com/office/drawing/2014/main" id="{9AEEF5EB-C41F-6669-3805-7A58D886951E}"/>
                  </a:ext>
                </a:extLst>
              </p:cNvPr>
              <p:cNvSpPr txBox="1"/>
              <p:nvPr/>
            </p:nvSpPr>
            <p:spPr>
              <a:xfrm>
                <a:off x="28502739" y="4067355"/>
                <a:ext cx="1058588"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Glucose</a:t>
                </a:r>
                <a:endParaRPr lang="en-IN" sz="1700" b="0" dirty="0">
                  <a:solidFill>
                    <a:srgbClr val="595959"/>
                  </a:solidFill>
                  <a:effectLst/>
                  <a:latin typeface="Avenir Next" panose="020B0503020202020204" pitchFamily="34" charset="0"/>
                </a:endParaRPr>
              </a:p>
            </p:txBody>
          </p:sp>
        </p:grpSp>
        <p:grpSp>
          <p:nvGrpSpPr>
            <p:cNvPr id="87" name="Group 86">
              <a:extLst>
                <a:ext uri="{FF2B5EF4-FFF2-40B4-BE49-F238E27FC236}">
                  <a16:creationId xmlns:a16="http://schemas.microsoft.com/office/drawing/2014/main" id="{26B2435A-E7AF-6677-6EBB-882B88617ECE}"/>
                </a:ext>
              </a:extLst>
            </p:cNvPr>
            <p:cNvGrpSpPr/>
            <p:nvPr/>
          </p:nvGrpSpPr>
          <p:grpSpPr>
            <a:xfrm>
              <a:off x="12563314" y="4065605"/>
              <a:ext cx="2889782" cy="1409716"/>
              <a:chOff x="27482933" y="4078240"/>
              <a:chExt cx="2889782" cy="1409716"/>
            </a:xfrm>
          </p:grpSpPr>
          <p:sp>
            <p:nvSpPr>
              <p:cNvPr id="88" name="TextBox 87">
                <a:extLst>
                  <a:ext uri="{FF2B5EF4-FFF2-40B4-BE49-F238E27FC236}">
                    <a16:creationId xmlns:a16="http://schemas.microsoft.com/office/drawing/2014/main" id="{6DB733A7-8685-6225-B771-FAABA4E482EF}"/>
                  </a:ext>
                </a:extLst>
              </p:cNvPr>
              <p:cNvSpPr txBox="1"/>
              <p:nvPr/>
            </p:nvSpPr>
            <p:spPr>
              <a:xfrm>
                <a:off x="27482933" y="4349183"/>
                <a:ext cx="2889782" cy="1138773"/>
              </a:xfrm>
              <a:prstGeom prst="rect">
                <a:avLst/>
              </a:prstGeom>
              <a:noFill/>
            </p:spPr>
            <p:txBody>
              <a:bodyPr wrap="square" rtlCol="0">
                <a:spAutoFit/>
              </a:bodyPr>
              <a:lstStyle/>
              <a:p>
                <a:pPr rtl="0">
                  <a:spcBef>
                    <a:spcPts val="0"/>
                  </a:spcBef>
                  <a:spcAft>
                    <a:spcPts val="0"/>
                  </a:spcAft>
                </a:pPr>
                <a:r>
                  <a:rPr lang="en-IN" sz="1700" b="0" i="0" u="none" strike="noStrike" dirty="0">
                    <a:solidFill>
                      <a:srgbClr val="595959"/>
                    </a:solidFill>
                    <a:effectLst/>
                    <a:latin typeface="Avenir Next" panose="020B0503020202020204" pitchFamily="34" charset="0"/>
                  </a:rPr>
                  <a:t>Binary Variables</a:t>
                </a:r>
              </a:p>
              <a:p>
                <a:pPr rtl="0">
                  <a:spcBef>
                    <a:spcPts val="0"/>
                  </a:spcBef>
                  <a:spcAft>
                    <a:spcPts val="0"/>
                  </a:spcAft>
                </a:pPr>
                <a:r>
                  <a:rPr lang="en-IN" sz="1700" b="0" i="0" u="none" strike="noStrike" dirty="0">
                    <a:solidFill>
                      <a:srgbClr val="595959"/>
                    </a:solidFill>
                    <a:effectLst/>
                    <a:latin typeface="Avenir Next" panose="020B0503020202020204" pitchFamily="34" charset="0"/>
                  </a:rPr>
                  <a:t>Binary Variable indicating the presence (1) or absence(0) of CHD risk.</a:t>
                </a:r>
                <a:endParaRPr lang="en-IN" sz="1700" b="0" dirty="0">
                  <a:solidFill>
                    <a:srgbClr val="595959"/>
                  </a:solidFill>
                  <a:effectLst/>
                  <a:latin typeface="Avenir Next" panose="020B0503020202020204" pitchFamily="34" charset="0"/>
                </a:endParaRPr>
              </a:p>
            </p:txBody>
          </p:sp>
          <p:sp>
            <p:nvSpPr>
              <p:cNvPr id="89" name="TextBox 88">
                <a:extLst>
                  <a:ext uri="{FF2B5EF4-FFF2-40B4-BE49-F238E27FC236}">
                    <a16:creationId xmlns:a16="http://schemas.microsoft.com/office/drawing/2014/main" id="{2ED26CCD-5469-B800-1C87-44B2E06EE32A}"/>
                  </a:ext>
                </a:extLst>
              </p:cNvPr>
              <p:cNvSpPr txBox="1"/>
              <p:nvPr/>
            </p:nvSpPr>
            <p:spPr>
              <a:xfrm>
                <a:off x="28069033" y="4078240"/>
                <a:ext cx="2164340"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CHD - 10 Year Risk</a:t>
                </a:r>
                <a:endParaRPr lang="en-IN" sz="1700" b="0" dirty="0">
                  <a:effectLst/>
                  <a:latin typeface="Avenir Next" panose="020B0503020202020204" pitchFamily="34" charset="0"/>
                </a:endParaRPr>
              </a:p>
            </p:txBody>
          </p:sp>
        </p:grpSp>
      </p:grpSp>
      <p:grpSp>
        <p:nvGrpSpPr>
          <p:cNvPr id="200" name="Group 199">
            <a:extLst>
              <a:ext uri="{FF2B5EF4-FFF2-40B4-BE49-F238E27FC236}">
                <a16:creationId xmlns:a16="http://schemas.microsoft.com/office/drawing/2014/main" id="{6F6ECEF0-05C2-05CB-2A3F-F84C4C2F6EF8}"/>
              </a:ext>
            </a:extLst>
          </p:cNvPr>
          <p:cNvGrpSpPr/>
          <p:nvPr/>
        </p:nvGrpSpPr>
        <p:grpSpPr>
          <a:xfrm>
            <a:off x="750277" y="773722"/>
            <a:ext cx="6031522" cy="1247146"/>
            <a:chOff x="750277" y="773722"/>
            <a:chExt cx="6031522" cy="1247146"/>
          </a:xfrm>
        </p:grpSpPr>
        <p:sp>
          <p:nvSpPr>
            <p:cNvPr id="201" name="TextBox 200">
              <a:extLst>
                <a:ext uri="{FF2B5EF4-FFF2-40B4-BE49-F238E27FC236}">
                  <a16:creationId xmlns:a16="http://schemas.microsoft.com/office/drawing/2014/main" id="{1F363AFE-6CE9-9781-C362-D4F709993997}"/>
                </a:ext>
              </a:extLst>
            </p:cNvPr>
            <p:cNvSpPr txBox="1"/>
            <p:nvPr/>
          </p:nvSpPr>
          <p:spPr>
            <a:xfrm>
              <a:off x="750277" y="773722"/>
              <a:ext cx="6031522" cy="707886"/>
            </a:xfrm>
            <a:prstGeom prst="rect">
              <a:avLst/>
            </a:prstGeom>
            <a:noFill/>
          </p:spPr>
          <p:txBody>
            <a:bodyPr wrap="square" rtlCol="0">
              <a:spAutoFit/>
            </a:bodyPr>
            <a:lstStyle/>
            <a:p>
              <a:r>
                <a:rPr lang="en-US" sz="4000" dirty="0">
                  <a:latin typeface="Avenir Next" panose="020B0503020202020204" pitchFamily="34" charset="0"/>
                </a:rPr>
                <a:t>GETTING TO KNOW THE</a:t>
              </a:r>
            </a:p>
          </p:txBody>
        </p:sp>
        <p:sp>
          <p:nvSpPr>
            <p:cNvPr id="202" name="TextBox 201">
              <a:extLst>
                <a:ext uri="{FF2B5EF4-FFF2-40B4-BE49-F238E27FC236}">
                  <a16:creationId xmlns:a16="http://schemas.microsoft.com/office/drawing/2014/main" id="{2A16E8F8-0504-B676-4A07-F156F27D474D}"/>
                </a:ext>
              </a:extLst>
            </p:cNvPr>
            <p:cNvSpPr txBox="1"/>
            <p:nvPr/>
          </p:nvSpPr>
          <p:spPr>
            <a:xfrm>
              <a:off x="750277" y="1312982"/>
              <a:ext cx="2450123" cy="707886"/>
            </a:xfrm>
            <a:prstGeom prst="rect">
              <a:avLst/>
            </a:prstGeom>
            <a:noFill/>
          </p:spPr>
          <p:txBody>
            <a:bodyPr wrap="square" rtlCol="0">
              <a:spAutoFit/>
            </a:bodyPr>
            <a:lstStyle/>
            <a:p>
              <a:r>
                <a:rPr lang="en-US" sz="4000" b="1" dirty="0">
                  <a:latin typeface="Avenir Next" panose="020B0503020202020204" pitchFamily="34" charset="0"/>
                </a:rPr>
                <a:t>DATASET</a:t>
              </a:r>
            </a:p>
          </p:txBody>
        </p:sp>
      </p:grpSp>
      <p:grpSp>
        <p:nvGrpSpPr>
          <p:cNvPr id="231" name="Group 230">
            <a:extLst>
              <a:ext uri="{FF2B5EF4-FFF2-40B4-BE49-F238E27FC236}">
                <a16:creationId xmlns:a16="http://schemas.microsoft.com/office/drawing/2014/main" id="{C5477187-48DC-B8FF-E7F2-5FED348BB418}"/>
              </a:ext>
            </a:extLst>
          </p:cNvPr>
          <p:cNvGrpSpPr/>
          <p:nvPr/>
        </p:nvGrpSpPr>
        <p:grpSpPr>
          <a:xfrm>
            <a:off x="-2417924" y="2541061"/>
            <a:ext cx="39236040" cy="745791"/>
            <a:chOff x="-23532255" y="2582625"/>
            <a:chExt cx="39236040" cy="745791"/>
          </a:xfrm>
        </p:grpSpPr>
        <p:cxnSp>
          <p:nvCxnSpPr>
            <p:cNvPr id="49" name="Straight Connector 48">
              <a:extLst>
                <a:ext uri="{FF2B5EF4-FFF2-40B4-BE49-F238E27FC236}">
                  <a16:creationId xmlns:a16="http://schemas.microsoft.com/office/drawing/2014/main" id="{31FD9DBA-B33C-ADC9-B78F-C1694A14B288}"/>
                </a:ext>
              </a:extLst>
            </p:cNvPr>
            <p:cNvCxnSpPr>
              <a:cxnSpLocks/>
            </p:cNvCxnSpPr>
            <p:nvPr/>
          </p:nvCxnSpPr>
          <p:spPr>
            <a:xfrm>
              <a:off x="-23532255" y="2942625"/>
              <a:ext cx="37723864" cy="0"/>
            </a:xfrm>
            <a:prstGeom prst="line">
              <a:avLst/>
            </a:prstGeom>
            <a:ln w="25400" cap="sq">
              <a:prstDash val="dash"/>
            </a:ln>
          </p:spPr>
          <p:style>
            <a:lnRef idx="3">
              <a:schemeClr val="dk1"/>
            </a:lnRef>
            <a:fillRef idx="0">
              <a:schemeClr val="dk1"/>
            </a:fillRef>
            <a:effectRef idx="2">
              <a:schemeClr val="dk1"/>
            </a:effectRef>
            <a:fontRef idx="minor">
              <a:schemeClr val="tx1"/>
            </a:fontRef>
          </p:style>
        </p:cxnSp>
        <p:grpSp>
          <p:nvGrpSpPr>
            <p:cNvPr id="13" name="Group 12">
              <a:extLst>
                <a:ext uri="{FF2B5EF4-FFF2-40B4-BE49-F238E27FC236}">
                  <a16:creationId xmlns:a16="http://schemas.microsoft.com/office/drawing/2014/main" id="{D871DAD5-490B-6125-DB51-170D2DCFF794}"/>
                </a:ext>
              </a:extLst>
            </p:cNvPr>
            <p:cNvGrpSpPr/>
            <p:nvPr/>
          </p:nvGrpSpPr>
          <p:grpSpPr>
            <a:xfrm>
              <a:off x="2248616" y="2582625"/>
              <a:ext cx="720000" cy="720000"/>
              <a:chOff x="9325624" y="2471014"/>
              <a:chExt cx="720000" cy="720000"/>
            </a:xfrm>
          </p:grpSpPr>
          <p:sp>
            <p:nvSpPr>
              <p:cNvPr id="151" name="Oval 150">
                <a:extLst>
                  <a:ext uri="{FF2B5EF4-FFF2-40B4-BE49-F238E27FC236}">
                    <a16:creationId xmlns:a16="http://schemas.microsoft.com/office/drawing/2014/main" id="{D4FBD9A5-B067-4786-6F6D-D88517D03A75}"/>
                  </a:ext>
                </a:extLst>
              </p:cNvPr>
              <p:cNvSpPr/>
              <p:nvPr/>
            </p:nvSpPr>
            <p:spPr>
              <a:xfrm>
                <a:off x="9325624" y="2471014"/>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pic>
            <p:nvPicPr>
              <p:cNvPr id="152" name="Picture 151" descr="A black and white image of a couple of circles&#10;&#10;Description automatically generated">
                <a:extLst>
                  <a:ext uri="{FF2B5EF4-FFF2-40B4-BE49-F238E27FC236}">
                    <a16:creationId xmlns:a16="http://schemas.microsoft.com/office/drawing/2014/main" id="{BACB1B9D-8416-85C6-FFEF-7F0BA8620409}"/>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85000"/>
                        </a14:imgEffect>
                      </a14:imgLayer>
                    </a14:imgProps>
                  </a:ext>
                </a:extLst>
              </a:blip>
              <a:stretch>
                <a:fillRect/>
              </a:stretch>
            </p:blipFill>
            <p:spPr>
              <a:xfrm>
                <a:off x="9539863" y="2606203"/>
                <a:ext cx="315946" cy="444837"/>
              </a:xfrm>
              <a:prstGeom prst="rect">
                <a:avLst/>
              </a:prstGeom>
            </p:spPr>
          </p:pic>
        </p:grpSp>
        <p:grpSp>
          <p:nvGrpSpPr>
            <p:cNvPr id="14" name="Group 13">
              <a:extLst>
                <a:ext uri="{FF2B5EF4-FFF2-40B4-BE49-F238E27FC236}">
                  <a16:creationId xmlns:a16="http://schemas.microsoft.com/office/drawing/2014/main" id="{789CE624-8E6E-AC1B-D0F8-F576B3374070}"/>
                </a:ext>
              </a:extLst>
            </p:cNvPr>
            <p:cNvGrpSpPr/>
            <p:nvPr/>
          </p:nvGrpSpPr>
          <p:grpSpPr>
            <a:xfrm>
              <a:off x="532064" y="2582625"/>
              <a:ext cx="720000" cy="720000"/>
              <a:chOff x="3927371" y="2471014"/>
              <a:chExt cx="720000" cy="720000"/>
            </a:xfrm>
          </p:grpSpPr>
          <p:sp>
            <p:nvSpPr>
              <p:cNvPr id="149" name="Oval 148">
                <a:extLst>
                  <a:ext uri="{FF2B5EF4-FFF2-40B4-BE49-F238E27FC236}">
                    <a16:creationId xmlns:a16="http://schemas.microsoft.com/office/drawing/2014/main" id="{EAF69027-6B13-E02C-F042-7AAA8595C87C}"/>
                  </a:ext>
                </a:extLst>
              </p:cNvPr>
              <p:cNvSpPr/>
              <p:nvPr/>
            </p:nvSpPr>
            <p:spPr>
              <a:xfrm>
                <a:off x="3927371" y="2471014"/>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pic>
            <p:nvPicPr>
              <p:cNvPr id="150" name="Picture 149" descr="A black background with a black square&#10;&#10;Description automatically generated with medium confidence">
                <a:extLst>
                  <a:ext uri="{FF2B5EF4-FFF2-40B4-BE49-F238E27FC236}">
                    <a16:creationId xmlns:a16="http://schemas.microsoft.com/office/drawing/2014/main" id="{F7C5967D-BCB6-83DC-15F9-318ECF19FF2B}"/>
                  </a:ext>
                </a:extLst>
              </p:cNvPr>
              <p:cNvPicPr>
                <a:picLocks noChangeAspect="1"/>
              </p:cNvPicPr>
              <p:nvPr/>
            </p:nvPicPr>
            <p:blipFill>
              <a:blip r:embed="rId4"/>
              <a:stretch>
                <a:fillRect/>
              </a:stretch>
            </p:blipFill>
            <p:spPr>
              <a:xfrm>
                <a:off x="4074441" y="2597844"/>
                <a:ext cx="416279" cy="442206"/>
              </a:xfrm>
              <a:prstGeom prst="rect">
                <a:avLst/>
              </a:prstGeom>
            </p:spPr>
          </p:pic>
        </p:grpSp>
        <p:grpSp>
          <p:nvGrpSpPr>
            <p:cNvPr id="15" name="Group 14">
              <a:extLst>
                <a:ext uri="{FF2B5EF4-FFF2-40B4-BE49-F238E27FC236}">
                  <a16:creationId xmlns:a16="http://schemas.microsoft.com/office/drawing/2014/main" id="{985601D8-EDBE-62D0-B8F6-D964DFEA3D7C}"/>
                </a:ext>
              </a:extLst>
            </p:cNvPr>
            <p:cNvGrpSpPr/>
            <p:nvPr/>
          </p:nvGrpSpPr>
          <p:grpSpPr>
            <a:xfrm>
              <a:off x="-1184488" y="2582625"/>
              <a:ext cx="720000" cy="720000"/>
              <a:chOff x="2146376" y="2471014"/>
              <a:chExt cx="720000" cy="720000"/>
            </a:xfrm>
          </p:grpSpPr>
          <p:sp>
            <p:nvSpPr>
              <p:cNvPr id="147" name="Oval 146">
                <a:extLst>
                  <a:ext uri="{FF2B5EF4-FFF2-40B4-BE49-F238E27FC236}">
                    <a16:creationId xmlns:a16="http://schemas.microsoft.com/office/drawing/2014/main" id="{51F6ECFF-C53D-D56E-F529-BF01630B98B1}"/>
                  </a:ext>
                </a:extLst>
              </p:cNvPr>
              <p:cNvSpPr/>
              <p:nvPr/>
            </p:nvSpPr>
            <p:spPr>
              <a:xfrm>
                <a:off x="2146376" y="2471014"/>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pic>
            <p:nvPicPr>
              <p:cNvPr id="148" name="Picture 147" descr="A white and black logo&#10;&#10;Description automatically generated with medium confidence">
                <a:extLst>
                  <a:ext uri="{FF2B5EF4-FFF2-40B4-BE49-F238E27FC236}">
                    <a16:creationId xmlns:a16="http://schemas.microsoft.com/office/drawing/2014/main" id="{0679453C-FEA5-0742-95C4-CF481146AD03}"/>
                  </a:ext>
                </a:extLst>
              </p:cNvPr>
              <p:cNvPicPr>
                <a:picLocks noChangeAspect="1"/>
              </p:cNvPicPr>
              <p:nvPr/>
            </p:nvPicPr>
            <p:blipFill>
              <a:blip r:embed="rId5">
                <a:biLevel thresh="75000"/>
              </a:blip>
              <a:stretch>
                <a:fillRect/>
              </a:stretch>
            </p:blipFill>
            <p:spPr>
              <a:xfrm>
                <a:off x="2260601" y="2595967"/>
                <a:ext cx="477520" cy="483782"/>
              </a:xfrm>
              <a:prstGeom prst="rect">
                <a:avLst/>
              </a:prstGeom>
            </p:spPr>
          </p:pic>
        </p:grpSp>
        <p:grpSp>
          <p:nvGrpSpPr>
            <p:cNvPr id="17" name="Group 16">
              <a:extLst>
                <a:ext uri="{FF2B5EF4-FFF2-40B4-BE49-F238E27FC236}">
                  <a16:creationId xmlns:a16="http://schemas.microsoft.com/office/drawing/2014/main" id="{95FFCE34-9F11-ED36-3FFC-C341EDB887F9}"/>
                </a:ext>
              </a:extLst>
            </p:cNvPr>
            <p:cNvGrpSpPr/>
            <p:nvPr/>
          </p:nvGrpSpPr>
          <p:grpSpPr>
            <a:xfrm>
              <a:off x="-2930438" y="2582625"/>
              <a:ext cx="749398" cy="720000"/>
              <a:chOff x="11031693" y="2492638"/>
              <a:chExt cx="749398" cy="720000"/>
            </a:xfrm>
          </p:grpSpPr>
          <p:sp>
            <p:nvSpPr>
              <p:cNvPr id="145" name="Oval 144">
                <a:extLst>
                  <a:ext uri="{FF2B5EF4-FFF2-40B4-BE49-F238E27FC236}">
                    <a16:creationId xmlns:a16="http://schemas.microsoft.com/office/drawing/2014/main" id="{86473C52-F1F0-2193-4FD4-C166BBFC8EA4}"/>
                  </a:ext>
                </a:extLst>
              </p:cNvPr>
              <p:cNvSpPr/>
              <p:nvPr/>
            </p:nvSpPr>
            <p:spPr>
              <a:xfrm>
                <a:off x="11031693" y="2492638"/>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pic>
            <p:nvPicPr>
              <p:cNvPr id="146" name="Picture 145" descr="A cigarette with smoke coming out of it&#10;&#10;Description automatically generated">
                <a:extLst>
                  <a:ext uri="{FF2B5EF4-FFF2-40B4-BE49-F238E27FC236}">
                    <a16:creationId xmlns:a16="http://schemas.microsoft.com/office/drawing/2014/main" id="{057C9F4F-3927-DADD-58D3-D15E77151AD5}"/>
                  </a:ext>
                </a:extLst>
              </p:cNvPr>
              <p:cNvPicPr>
                <a:picLocks noChangeAspect="1"/>
              </p:cNvPicPr>
              <p:nvPr/>
            </p:nvPicPr>
            <p:blipFill>
              <a:blip r:embed="rId6"/>
              <a:stretch>
                <a:fillRect/>
              </a:stretch>
            </p:blipFill>
            <p:spPr>
              <a:xfrm>
                <a:off x="11112298" y="2541917"/>
                <a:ext cx="668793" cy="584716"/>
              </a:xfrm>
              <a:prstGeom prst="rect">
                <a:avLst/>
              </a:prstGeom>
            </p:spPr>
          </p:pic>
        </p:grpSp>
        <p:grpSp>
          <p:nvGrpSpPr>
            <p:cNvPr id="18" name="Group 17">
              <a:extLst>
                <a:ext uri="{FF2B5EF4-FFF2-40B4-BE49-F238E27FC236}">
                  <a16:creationId xmlns:a16="http://schemas.microsoft.com/office/drawing/2014/main" id="{3D1211F1-AFD2-78D7-7CC8-DDDBE58E056A}"/>
                </a:ext>
              </a:extLst>
            </p:cNvPr>
            <p:cNvGrpSpPr/>
            <p:nvPr/>
          </p:nvGrpSpPr>
          <p:grpSpPr>
            <a:xfrm>
              <a:off x="-6378083" y="2582625"/>
              <a:ext cx="720000" cy="720000"/>
              <a:chOff x="14505459" y="2533035"/>
              <a:chExt cx="720000" cy="720000"/>
            </a:xfrm>
          </p:grpSpPr>
          <p:sp>
            <p:nvSpPr>
              <p:cNvPr id="142" name="Oval 141">
                <a:extLst>
                  <a:ext uri="{FF2B5EF4-FFF2-40B4-BE49-F238E27FC236}">
                    <a16:creationId xmlns:a16="http://schemas.microsoft.com/office/drawing/2014/main" id="{3609D2E8-649A-7638-E509-73A606E1FAE8}"/>
                  </a:ext>
                </a:extLst>
              </p:cNvPr>
              <p:cNvSpPr/>
              <p:nvPr/>
            </p:nvSpPr>
            <p:spPr>
              <a:xfrm>
                <a:off x="14505459" y="25330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44" name="TextBox 143">
                <a:extLst>
                  <a:ext uri="{FF2B5EF4-FFF2-40B4-BE49-F238E27FC236}">
                    <a16:creationId xmlns:a16="http://schemas.microsoft.com/office/drawing/2014/main" id="{2FB37843-B003-4312-6A71-20F15BC2B10D}"/>
                  </a:ext>
                </a:extLst>
              </p:cNvPr>
              <p:cNvSpPr txBox="1"/>
              <p:nvPr/>
            </p:nvSpPr>
            <p:spPr>
              <a:xfrm>
                <a:off x="14632352" y="2743995"/>
                <a:ext cx="539074" cy="369332"/>
              </a:xfrm>
              <a:prstGeom prst="rect">
                <a:avLst/>
              </a:prstGeom>
              <a:noFill/>
            </p:spPr>
            <p:txBody>
              <a:bodyPr wrap="square" rtlCol="0">
                <a:spAutoFit/>
              </a:bodyPr>
              <a:lstStyle/>
              <a:p>
                <a:r>
                  <a:rPr lang="en-US" b="1" dirty="0">
                    <a:latin typeface="Avenir Next" panose="020B0503020202020204" pitchFamily="34" charset="0"/>
                  </a:rPr>
                  <a:t>BP</a:t>
                </a:r>
              </a:p>
            </p:txBody>
          </p:sp>
        </p:grpSp>
        <p:grpSp>
          <p:nvGrpSpPr>
            <p:cNvPr id="23" name="Group 22">
              <a:extLst>
                <a:ext uri="{FF2B5EF4-FFF2-40B4-BE49-F238E27FC236}">
                  <a16:creationId xmlns:a16="http://schemas.microsoft.com/office/drawing/2014/main" id="{8A30FD41-FD8A-EAF8-E3E0-15865C64A83B}"/>
                </a:ext>
              </a:extLst>
            </p:cNvPr>
            <p:cNvGrpSpPr/>
            <p:nvPr/>
          </p:nvGrpSpPr>
          <p:grpSpPr>
            <a:xfrm>
              <a:off x="-8268305" y="2582625"/>
              <a:ext cx="893670" cy="720000"/>
              <a:chOff x="16284347" y="2533035"/>
              <a:chExt cx="893670" cy="720000"/>
            </a:xfrm>
          </p:grpSpPr>
          <p:sp>
            <p:nvSpPr>
              <p:cNvPr id="137" name="Oval 136">
                <a:extLst>
                  <a:ext uri="{FF2B5EF4-FFF2-40B4-BE49-F238E27FC236}">
                    <a16:creationId xmlns:a16="http://schemas.microsoft.com/office/drawing/2014/main" id="{89415DF4-C65F-C6ED-26B4-61FD1A23A13A}"/>
                  </a:ext>
                </a:extLst>
              </p:cNvPr>
              <p:cNvSpPr/>
              <p:nvPr/>
            </p:nvSpPr>
            <p:spPr>
              <a:xfrm>
                <a:off x="16333082" y="25330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38" name="TextBox 137">
                <a:extLst>
                  <a:ext uri="{FF2B5EF4-FFF2-40B4-BE49-F238E27FC236}">
                    <a16:creationId xmlns:a16="http://schemas.microsoft.com/office/drawing/2014/main" id="{C3483A1B-223D-17E9-5BBD-E70CEB331582}"/>
                  </a:ext>
                </a:extLst>
              </p:cNvPr>
              <p:cNvSpPr txBox="1"/>
              <p:nvPr/>
            </p:nvSpPr>
            <p:spPr>
              <a:xfrm>
                <a:off x="16284347" y="2744153"/>
                <a:ext cx="893670" cy="307777"/>
              </a:xfrm>
              <a:prstGeom prst="rect">
                <a:avLst/>
              </a:prstGeom>
              <a:noFill/>
            </p:spPr>
            <p:txBody>
              <a:bodyPr wrap="square" rtlCol="0">
                <a:spAutoFit/>
              </a:bodyPr>
              <a:lstStyle/>
              <a:p>
                <a:r>
                  <a:rPr lang="en-US" sz="1400" b="1" dirty="0">
                    <a:latin typeface="Avenir Next" panose="020B0503020202020204" pitchFamily="34" charset="0"/>
                  </a:rPr>
                  <a:t>STROKE</a:t>
                </a:r>
              </a:p>
            </p:txBody>
          </p:sp>
        </p:grpSp>
        <p:grpSp>
          <p:nvGrpSpPr>
            <p:cNvPr id="58" name="Group 57">
              <a:extLst>
                <a:ext uri="{FF2B5EF4-FFF2-40B4-BE49-F238E27FC236}">
                  <a16:creationId xmlns:a16="http://schemas.microsoft.com/office/drawing/2014/main" id="{7292193D-CCDD-4BE4-BCB4-48497EF23C35}"/>
                </a:ext>
              </a:extLst>
            </p:cNvPr>
            <p:cNvGrpSpPr/>
            <p:nvPr/>
          </p:nvGrpSpPr>
          <p:grpSpPr>
            <a:xfrm>
              <a:off x="-11872133" y="2582625"/>
              <a:ext cx="890724" cy="720000"/>
              <a:chOff x="14572256" y="2546398"/>
              <a:chExt cx="890724" cy="720000"/>
            </a:xfrm>
          </p:grpSpPr>
          <p:sp>
            <p:nvSpPr>
              <p:cNvPr id="135" name="Oval 134">
                <a:extLst>
                  <a:ext uri="{FF2B5EF4-FFF2-40B4-BE49-F238E27FC236}">
                    <a16:creationId xmlns:a16="http://schemas.microsoft.com/office/drawing/2014/main" id="{3DBBFD11-CE74-BD85-6541-39E3388128A8}"/>
                  </a:ext>
                </a:extLst>
              </p:cNvPr>
              <p:cNvSpPr/>
              <p:nvPr/>
            </p:nvSpPr>
            <p:spPr>
              <a:xfrm>
                <a:off x="14642072" y="2546398"/>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36" name="TextBox 135">
                <a:extLst>
                  <a:ext uri="{FF2B5EF4-FFF2-40B4-BE49-F238E27FC236}">
                    <a16:creationId xmlns:a16="http://schemas.microsoft.com/office/drawing/2014/main" id="{22C6ABAE-B4E2-5B9E-053D-1030191EA11D}"/>
                  </a:ext>
                </a:extLst>
              </p:cNvPr>
              <p:cNvSpPr txBox="1"/>
              <p:nvPr/>
            </p:nvSpPr>
            <p:spPr>
              <a:xfrm>
                <a:off x="14572256" y="2772519"/>
                <a:ext cx="890724" cy="292388"/>
              </a:xfrm>
              <a:prstGeom prst="rect">
                <a:avLst/>
              </a:prstGeom>
              <a:noFill/>
            </p:spPr>
            <p:txBody>
              <a:bodyPr wrap="square" rtlCol="0">
                <a:spAutoFit/>
              </a:bodyPr>
              <a:lstStyle/>
              <a:p>
                <a:r>
                  <a:rPr lang="en-US" sz="1300" dirty="0">
                    <a:latin typeface="Avenir Next" panose="020B0503020202020204" pitchFamily="34" charset="0"/>
                  </a:rPr>
                  <a:t>Diabetes</a:t>
                </a:r>
              </a:p>
            </p:txBody>
          </p:sp>
        </p:grpSp>
        <p:grpSp>
          <p:nvGrpSpPr>
            <p:cNvPr id="59" name="Group 58">
              <a:extLst>
                <a:ext uri="{FF2B5EF4-FFF2-40B4-BE49-F238E27FC236}">
                  <a16:creationId xmlns:a16="http://schemas.microsoft.com/office/drawing/2014/main" id="{D5096E78-2C8A-24C7-E1BB-B74C622ADF35}"/>
                </a:ext>
              </a:extLst>
            </p:cNvPr>
            <p:cNvGrpSpPr/>
            <p:nvPr/>
          </p:nvGrpSpPr>
          <p:grpSpPr>
            <a:xfrm>
              <a:off x="-9984857" y="2582625"/>
              <a:ext cx="720000" cy="720000"/>
              <a:chOff x="14642072" y="2546398"/>
              <a:chExt cx="720000" cy="720000"/>
            </a:xfrm>
          </p:grpSpPr>
          <p:sp>
            <p:nvSpPr>
              <p:cNvPr id="128" name="Oval 127">
                <a:extLst>
                  <a:ext uri="{FF2B5EF4-FFF2-40B4-BE49-F238E27FC236}">
                    <a16:creationId xmlns:a16="http://schemas.microsoft.com/office/drawing/2014/main" id="{C1DDAAD0-9C4F-D51B-DC61-9A8139FB1AD9}"/>
                  </a:ext>
                </a:extLst>
              </p:cNvPr>
              <p:cNvSpPr/>
              <p:nvPr/>
            </p:nvSpPr>
            <p:spPr>
              <a:xfrm>
                <a:off x="14642072" y="2546398"/>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29" name="TextBox 128">
                <a:extLst>
                  <a:ext uri="{FF2B5EF4-FFF2-40B4-BE49-F238E27FC236}">
                    <a16:creationId xmlns:a16="http://schemas.microsoft.com/office/drawing/2014/main" id="{272D2DAC-FA32-8CEF-A2D0-915D62351EC0}"/>
                  </a:ext>
                </a:extLst>
              </p:cNvPr>
              <p:cNvSpPr txBox="1"/>
              <p:nvPr/>
            </p:nvSpPr>
            <p:spPr>
              <a:xfrm>
                <a:off x="14733289" y="2795174"/>
                <a:ext cx="618052" cy="323165"/>
              </a:xfrm>
              <a:prstGeom prst="rect">
                <a:avLst/>
              </a:prstGeom>
              <a:noFill/>
            </p:spPr>
            <p:txBody>
              <a:bodyPr wrap="square" rtlCol="0">
                <a:spAutoFit/>
              </a:bodyPr>
              <a:lstStyle/>
              <a:p>
                <a:r>
                  <a:rPr lang="en-US" sz="1500" b="1" dirty="0">
                    <a:latin typeface="Avenir Next" panose="020B0503020202020204" pitchFamily="34" charset="0"/>
                  </a:rPr>
                  <a:t>HYP</a:t>
                </a:r>
              </a:p>
            </p:txBody>
          </p:sp>
        </p:grpSp>
        <p:grpSp>
          <p:nvGrpSpPr>
            <p:cNvPr id="60" name="Group 59">
              <a:extLst>
                <a:ext uri="{FF2B5EF4-FFF2-40B4-BE49-F238E27FC236}">
                  <a16:creationId xmlns:a16="http://schemas.microsoft.com/office/drawing/2014/main" id="{43A757DC-F7E9-35BC-1C50-4AA09B4E1660}"/>
                </a:ext>
              </a:extLst>
            </p:cNvPr>
            <p:cNvGrpSpPr/>
            <p:nvPr/>
          </p:nvGrpSpPr>
          <p:grpSpPr>
            <a:xfrm>
              <a:off x="-13588685" y="2582625"/>
              <a:ext cx="720000" cy="720000"/>
              <a:chOff x="14642072" y="2546398"/>
              <a:chExt cx="720000" cy="720000"/>
            </a:xfrm>
          </p:grpSpPr>
          <p:sp>
            <p:nvSpPr>
              <p:cNvPr id="123" name="Oval 122">
                <a:extLst>
                  <a:ext uri="{FF2B5EF4-FFF2-40B4-BE49-F238E27FC236}">
                    <a16:creationId xmlns:a16="http://schemas.microsoft.com/office/drawing/2014/main" id="{BFFE9276-3D91-DC70-16AD-2D8970D8FB9A}"/>
                  </a:ext>
                </a:extLst>
              </p:cNvPr>
              <p:cNvSpPr/>
              <p:nvPr/>
            </p:nvSpPr>
            <p:spPr>
              <a:xfrm>
                <a:off x="14642072" y="2546398"/>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27" name="TextBox 126">
                <a:extLst>
                  <a:ext uri="{FF2B5EF4-FFF2-40B4-BE49-F238E27FC236}">
                    <a16:creationId xmlns:a16="http://schemas.microsoft.com/office/drawing/2014/main" id="{A040C48C-27B8-043E-10C1-7DEEEDE8FD49}"/>
                  </a:ext>
                </a:extLst>
              </p:cNvPr>
              <p:cNvSpPr txBox="1"/>
              <p:nvPr/>
            </p:nvSpPr>
            <p:spPr>
              <a:xfrm>
                <a:off x="14719759" y="2777518"/>
                <a:ext cx="613097" cy="292388"/>
              </a:xfrm>
              <a:prstGeom prst="rect">
                <a:avLst/>
              </a:prstGeom>
              <a:noFill/>
            </p:spPr>
            <p:txBody>
              <a:bodyPr wrap="square" rtlCol="0">
                <a:spAutoFit/>
              </a:bodyPr>
              <a:lstStyle/>
              <a:p>
                <a:r>
                  <a:rPr lang="en-US" sz="1300" b="1" dirty="0">
                    <a:latin typeface="Avenir Next" panose="020B0503020202020204" pitchFamily="34" charset="0"/>
                  </a:rPr>
                  <a:t>Chol.</a:t>
                </a:r>
              </a:p>
            </p:txBody>
          </p:sp>
        </p:grpSp>
        <p:grpSp>
          <p:nvGrpSpPr>
            <p:cNvPr id="90" name="Group 89">
              <a:extLst>
                <a:ext uri="{FF2B5EF4-FFF2-40B4-BE49-F238E27FC236}">
                  <a16:creationId xmlns:a16="http://schemas.microsoft.com/office/drawing/2014/main" id="{5973F9BC-3FA1-D0F4-96D3-302E1B80F507}"/>
                </a:ext>
              </a:extLst>
            </p:cNvPr>
            <p:cNvGrpSpPr/>
            <p:nvPr/>
          </p:nvGrpSpPr>
          <p:grpSpPr>
            <a:xfrm>
              <a:off x="-17264309" y="2582625"/>
              <a:ext cx="879474" cy="720000"/>
              <a:chOff x="25375513" y="2459896"/>
              <a:chExt cx="879474" cy="720000"/>
            </a:xfrm>
          </p:grpSpPr>
          <p:sp>
            <p:nvSpPr>
              <p:cNvPr id="121" name="Oval 120">
                <a:extLst>
                  <a:ext uri="{FF2B5EF4-FFF2-40B4-BE49-F238E27FC236}">
                    <a16:creationId xmlns:a16="http://schemas.microsoft.com/office/drawing/2014/main" id="{BBC923B1-C66B-5884-D443-10D8651360F1}"/>
                  </a:ext>
                </a:extLst>
              </p:cNvPr>
              <p:cNvSpPr/>
              <p:nvPr/>
            </p:nvSpPr>
            <p:spPr>
              <a:xfrm>
                <a:off x="25375513" y="2459896"/>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22" name="TextBox 121">
                <a:extLst>
                  <a:ext uri="{FF2B5EF4-FFF2-40B4-BE49-F238E27FC236}">
                    <a16:creationId xmlns:a16="http://schemas.microsoft.com/office/drawing/2014/main" id="{391D4546-11EC-5F1D-0A84-565DD2B3F72C}"/>
                  </a:ext>
                </a:extLst>
              </p:cNvPr>
              <p:cNvSpPr txBox="1"/>
              <p:nvPr/>
            </p:nvSpPr>
            <p:spPr>
              <a:xfrm>
                <a:off x="25454009" y="2643372"/>
                <a:ext cx="800978" cy="478144"/>
              </a:xfrm>
              <a:prstGeom prst="rect">
                <a:avLst/>
              </a:prstGeom>
              <a:noFill/>
            </p:spPr>
            <p:txBody>
              <a:bodyPr wrap="square" tIns="46800" rtlCol="0">
                <a:spAutoFit/>
              </a:bodyPr>
              <a:lstStyle/>
              <a:p>
                <a:r>
                  <a:rPr lang="en-US" sz="1300" b="1" dirty="0">
                    <a:latin typeface="Avenir Next" panose="020B0503020202020204" pitchFamily="34" charset="0"/>
                  </a:rPr>
                  <a:t>DIAS </a:t>
                </a:r>
                <a:r>
                  <a:rPr lang="en-US" sz="1200" dirty="0">
                    <a:latin typeface="Avenir Next" panose="020B0503020202020204" pitchFamily="34" charset="0"/>
                  </a:rPr>
                  <a:t>BP</a:t>
                </a:r>
              </a:p>
            </p:txBody>
          </p:sp>
        </p:grpSp>
        <p:grpSp>
          <p:nvGrpSpPr>
            <p:cNvPr id="93" name="Group 92">
              <a:extLst>
                <a:ext uri="{FF2B5EF4-FFF2-40B4-BE49-F238E27FC236}">
                  <a16:creationId xmlns:a16="http://schemas.microsoft.com/office/drawing/2014/main" id="{4F46CBCE-8CE9-54B9-B7D8-7A83E8686FE3}"/>
                </a:ext>
              </a:extLst>
            </p:cNvPr>
            <p:cNvGrpSpPr/>
            <p:nvPr/>
          </p:nvGrpSpPr>
          <p:grpSpPr>
            <a:xfrm>
              <a:off x="-18980861" y="2582625"/>
              <a:ext cx="720000" cy="720000"/>
              <a:chOff x="27150973" y="2497996"/>
              <a:chExt cx="720000" cy="720000"/>
            </a:xfrm>
          </p:grpSpPr>
          <p:sp>
            <p:nvSpPr>
              <p:cNvPr id="119" name="Oval 118">
                <a:extLst>
                  <a:ext uri="{FF2B5EF4-FFF2-40B4-BE49-F238E27FC236}">
                    <a16:creationId xmlns:a16="http://schemas.microsoft.com/office/drawing/2014/main" id="{71863504-488A-A4F1-E8F9-69A6C4D13B12}"/>
                  </a:ext>
                </a:extLst>
              </p:cNvPr>
              <p:cNvSpPr/>
              <p:nvPr/>
            </p:nvSpPr>
            <p:spPr>
              <a:xfrm>
                <a:off x="27150973" y="2497996"/>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20" name="TextBox 119">
                <a:extLst>
                  <a:ext uri="{FF2B5EF4-FFF2-40B4-BE49-F238E27FC236}">
                    <a16:creationId xmlns:a16="http://schemas.microsoft.com/office/drawing/2014/main" id="{48B75EFA-08E0-72EC-7A41-96508A823A79}"/>
                  </a:ext>
                </a:extLst>
              </p:cNvPr>
              <p:cNvSpPr txBox="1"/>
              <p:nvPr/>
            </p:nvSpPr>
            <p:spPr>
              <a:xfrm>
                <a:off x="27271579" y="2711802"/>
                <a:ext cx="580124" cy="292388"/>
              </a:xfrm>
              <a:prstGeom prst="rect">
                <a:avLst/>
              </a:prstGeom>
              <a:noFill/>
            </p:spPr>
            <p:txBody>
              <a:bodyPr wrap="square" rtlCol="0">
                <a:spAutoFit/>
              </a:bodyPr>
              <a:lstStyle/>
              <a:p>
                <a:r>
                  <a:rPr lang="en-US" sz="1300" b="1" dirty="0">
                    <a:latin typeface="Avenir Next" panose="020B0503020202020204" pitchFamily="34" charset="0"/>
                  </a:rPr>
                  <a:t>BMI</a:t>
                </a:r>
              </a:p>
            </p:txBody>
          </p:sp>
        </p:grpSp>
        <p:grpSp>
          <p:nvGrpSpPr>
            <p:cNvPr id="96" name="Group 95">
              <a:extLst>
                <a:ext uri="{FF2B5EF4-FFF2-40B4-BE49-F238E27FC236}">
                  <a16:creationId xmlns:a16="http://schemas.microsoft.com/office/drawing/2014/main" id="{3A9093B3-36BE-57A9-3C75-2E38CF657B06}"/>
                </a:ext>
              </a:extLst>
            </p:cNvPr>
            <p:cNvGrpSpPr/>
            <p:nvPr/>
          </p:nvGrpSpPr>
          <p:grpSpPr>
            <a:xfrm>
              <a:off x="-22841423" y="2582625"/>
              <a:ext cx="827171" cy="720000"/>
              <a:chOff x="30510078" y="2469535"/>
              <a:chExt cx="827171" cy="720000"/>
            </a:xfrm>
          </p:grpSpPr>
          <p:sp>
            <p:nvSpPr>
              <p:cNvPr id="115" name="Oval 114">
                <a:extLst>
                  <a:ext uri="{FF2B5EF4-FFF2-40B4-BE49-F238E27FC236}">
                    <a16:creationId xmlns:a16="http://schemas.microsoft.com/office/drawing/2014/main" id="{08BEE699-048A-7C4E-2279-6D937559A6EF}"/>
                  </a:ext>
                </a:extLst>
              </p:cNvPr>
              <p:cNvSpPr/>
              <p:nvPr/>
            </p:nvSpPr>
            <p:spPr>
              <a:xfrm>
                <a:off x="30563663" y="24695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16" name="TextBox 115">
                <a:extLst>
                  <a:ext uri="{FF2B5EF4-FFF2-40B4-BE49-F238E27FC236}">
                    <a16:creationId xmlns:a16="http://schemas.microsoft.com/office/drawing/2014/main" id="{2558610E-F548-ADEA-FA38-E50EE001EF67}"/>
                  </a:ext>
                </a:extLst>
              </p:cNvPr>
              <p:cNvSpPr txBox="1"/>
              <p:nvPr/>
            </p:nvSpPr>
            <p:spPr>
              <a:xfrm>
                <a:off x="30510078" y="2683341"/>
                <a:ext cx="827171" cy="292388"/>
              </a:xfrm>
              <a:prstGeom prst="rect">
                <a:avLst/>
              </a:prstGeom>
              <a:noFill/>
            </p:spPr>
            <p:txBody>
              <a:bodyPr wrap="square" rtlCol="0">
                <a:spAutoFit/>
              </a:bodyPr>
              <a:lstStyle/>
              <a:p>
                <a:r>
                  <a:rPr lang="en-US" sz="1300" b="1" dirty="0">
                    <a:latin typeface="Avenir Next" panose="020B0503020202020204" pitchFamily="34" charset="0"/>
                  </a:rPr>
                  <a:t>Glucose</a:t>
                </a:r>
              </a:p>
            </p:txBody>
          </p:sp>
        </p:grpSp>
        <p:grpSp>
          <p:nvGrpSpPr>
            <p:cNvPr id="98" name="Group 97">
              <a:extLst>
                <a:ext uri="{FF2B5EF4-FFF2-40B4-BE49-F238E27FC236}">
                  <a16:creationId xmlns:a16="http://schemas.microsoft.com/office/drawing/2014/main" id="{2E39250A-5CC4-72CD-9394-6944D7A3A90F}"/>
                </a:ext>
              </a:extLst>
            </p:cNvPr>
            <p:cNvGrpSpPr/>
            <p:nvPr/>
          </p:nvGrpSpPr>
          <p:grpSpPr>
            <a:xfrm>
              <a:off x="-21017700" y="2582625"/>
              <a:ext cx="1040287" cy="720000"/>
              <a:chOff x="30563663" y="2469535"/>
              <a:chExt cx="1040287" cy="720000"/>
            </a:xfrm>
          </p:grpSpPr>
          <p:sp>
            <p:nvSpPr>
              <p:cNvPr id="113" name="Oval 112">
                <a:extLst>
                  <a:ext uri="{FF2B5EF4-FFF2-40B4-BE49-F238E27FC236}">
                    <a16:creationId xmlns:a16="http://schemas.microsoft.com/office/drawing/2014/main" id="{2001FA2C-AA04-1673-7528-3B5215AF82DF}"/>
                  </a:ext>
                </a:extLst>
              </p:cNvPr>
              <p:cNvSpPr/>
              <p:nvPr/>
            </p:nvSpPr>
            <p:spPr>
              <a:xfrm>
                <a:off x="30563663" y="24695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14" name="TextBox 113">
                <a:extLst>
                  <a:ext uri="{FF2B5EF4-FFF2-40B4-BE49-F238E27FC236}">
                    <a16:creationId xmlns:a16="http://schemas.microsoft.com/office/drawing/2014/main" id="{675D9F2E-69A6-03DB-3D56-05A023AC58E1}"/>
                  </a:ext>
                </a:extLst>
              </p:cNvPr>
              <p:cNvSpPr txBox="1"/>
              <p:nvPr/>
            </p:nvSpPr>
            <p:spPr>
              <a:xfrm>
                <a:off x="30630728" y="2619841"/>
                <a:ext cx="973222" cy="492443"/>
              </a:xfrm>
              <a:prstGeom prst="rect">
                <a:avLst/>
              </a:prstGeom>
              <a:noFill/>
            </p:spPr>
            <p:txBody>
              <a:bodyPr wrap="square" rtlCol="0">
                <a:spAutoFit/>
              </a:bodyPr>
              <a:lstStyle/>
              <a:p>
                <a:r>
                  <a:rPr lang="en-US" sz="1300" b="1" dirty="0">
                    <a:latin typeface="Avenir Next" panose="020B0503020202020204" pitchFamily="34" charset="0"/>
                  </a:rPr>
                  <a:t>Heart </a:t>
                </a:r>
              </a:p>
              <a:p>
                <a:r>
                  <a:rPr lang="en-US" sz="1300" dirty="0">
                    <a:latin typeface="Avenir Next" panose="020B0503020202020204" pitchFamily="34" charset="0"/>
                  </a:rPr>
                  <a:t>Rate</a:t>
                </a:r>
              </a:p>
            </p:txBody>
          </p:sp>
        </p:grpSp>
        <p:grpSp>
          <p:nvGrpSpPr>
            <p:cNvPr id="100" name="Group 99">
              <a:extLst>
                <a:ext uri="{FF2B5EF4-FFF2-40B4-BE49-F238E27FC236}">
                  <a16:creationId xmlns:a16="http://schemas.microsoft.com/office/drawing/2014/main" id="{AE925208-3C27-5429-65BD-1E91A11BF4B0}"/>
                </a:ext>
              </a:extLst>
            </p:cNvPr>
            <p:cNvGrpSpPr/>
            <p:nvPr/>
          </p:nvGrpSpPr>
          <p:grpSpPr>
            <a:xfrm>
              <a:off x="-4661531" y="2582625"/>
              <a:ext cx="734541" cy="720000"/>
              <a:chOff x="12759209" y="2545735"/>
              <a:chExt cx="734541" cy="720000"/>
            </a:xfrm>
          </p:grpSpPr>
          <p:sp>
            <p:nvSpPr>
              <p:cNvPr id="105" name="Oval 104">
                <a:extLst>
                  <a:ext uri="{FF2B5EF4-FFF2-40B4-BE49-F238E27FC236}">
                    <a16:creationId xmlns:a16="http://schemas.microsoft.com/office/drawing/2014/main" id="{FDA8712B-9F23-88F3-4D97-CEC0BE5B649C}"/>
                  </a:ext>
                </a:extLst>
              </p:cNvPr>
              <p:cNvSpPr/>
              <p:nvPr/>
            </p:nvSpPr>
            <p:spPr>
              <a:xfrm>
                <a:off x="12759209" y="25457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06" name="TextBox 105">
                <a:extLst>
                  <a:ext uri="{FF2B5EF4-FFF2-40B4-BE49-F238E27FC236}">
                    <a16:creationId xmlns:a16="http://schemas.microsoft.com/office/drawing/2014/main" id="{AAFF1E84-B644-DA69-F601-31CE2D334533}"/>
                  </a:ext>
                </a:extLst>
              </p:cNvPr>
              <p:cNvSpPr txBox="1"/>
              <p:nvPr/>
            </p:nvSpPr>
            <p:spPr>
              <a:xfrm>
                <a:off x="12822602" y="2704233"/>
                <a:ext cx="671148" cy="292388"/>
              </a:xfrm>
              <a:prstGeom prst="rect">
                <a:avLst/>
              </a:prstGeom>
              <a:noFill/>
            </p:spPr>
            <p:txBody>
              <a:bodyPr wrap="square" rtlCol="0">
                <a:spAutoFit/>
              </a:bodyPr>
              <a:lstStyle/>
              <a:p>
                <a:r>
                  <a:rPr lang="en-US" sz="1300" b="1" dirty="0">
                    <a:latin typeface="Avenir Next" panose="020B0503020202020204" pitchFamily="34" charset="0"/>
                  </a:rPr>
                  <a:t>No. of</a:t>
                </a:r>
                <a:endParaRPr lang="en-US" sz="1300" dirty="0">
                  <a:latin typeface="Avenir Next" panose="020B0503020202020204" pitchFamily="34" charset="0"/>
                </a:endParaRPr>
              </a:p>
            </p:txBody>
          </p:sp>
          <p:sp>
            <p:nvSpPr>
              <p:cNvPr id="107" name="TextBox 106">
                <a:extLst>
                  <a:ext uri="{FF2B5EF4-FFF2-40B4-BE49-F238E27FC236}">
                    <a16:creationId xmlns:a16="http://schemas.microsoft.com/office/drawing/2014/main" id="{95D9FD83-C7E7-EFD0-40E5-3AB24D695AAE}"/>
                  </a:ext>
                </a:extLst>
              </p:cNvPr>
              <p:cNvSpPr txBox="1"/>
              <p:nvPr/>
            </p:nvSpPr>
            <p:spPr>
              <a:xfrm>
                <a:off x="12828951" y="2850283"/>
                <a:ext cx="635913" cy="292388"/>
              </a:xfrm>
              <a:prstGeom prst="rect">
                <a:avLst/>
              </a:prstGeom>
              <a:noFill/>
            </p:spPr>
            <p:txBody>
              <a:bodyPr wrap="square" rtlCol="0">
                <a:spAutoFit/>
              </a:bodyPr>
              <a:lstStyle/>
              <a:p>
                <a:r>
                  <a:rPr lang="en-US" sz="1300" dirty="0">
                    <a:latin typeface="Avenir Next" panose="020B0503020202020204" pitchFamily="34" charset="0"/>
                  </a:rPr>
                  <a:t>Cigs</a:t>
                </a:r>
              </a:p>
            </p:txBody>
          </p:sp>
        </p:grpSp>
        <p:grpSp>
          <p:nvGrpSpPr>
            <p:cNvPr id="167" name="Group 166">
              <a:extLst>
                <a:ext uri="{FF2B5EF4-FFF2-40B4-BE49-F238E27FC236}">
                  <a16:creationId xmlns:a16="http://schemas.microsoft.com/office/drawing/2014/main" id="{DA970D25-AA7E-9014-3976-FF9B48D80533}"/>
                </a:ext>
              </a:extLst>
            </p:cNvPr>
            <p:cNvGrpSpPr/>
            <p:nvPr/>
          </p:nvGrpSpPr>
          <p:grpSpPr>
            <a:xfrm>
              <a:off x="-15388283" y="2582625"/>
              <a:ext cx="803046" cy="720000"/>
              <a:chOff x="25387620" y="2459896"/>
              <a:chExt cx="803046" cy="720000"/>
            </a:xfrm>
          </p:grpSpPr>
          <p:sp>
            <p:nvSpPr>
              <p:cNvPr id="168" name="Oval 167">
                <a:extLst>
                  <a:ext uri="{FF2B5EF4-FFF2-40B4-BE49-F238E27FC236}">
                    <a16:creationId xmlns:a16="http://schemas.microsoft.com/office/drawing/2014/main" id="{D20E0C3A-19D7-E3AE-2820-EBDF62C59D0E}"/>
                  </a:ext>
                </a:extLst>
              </p:cNvPr>
              <p:cNvSpPr/>
              <p:nvPr/>
            </p:nvSpPr>
            <p:spPr>
              <a:xfrm>
                <a:off x="25387620" y="2459896"/>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69" name="TextBox 168">
                <a:extLst>
                  <a:ext uri="{FF2B5EF4-FFF2-40B4-BE49-F238E27FC236}">
                    <a16:creationId xmlns:a16="http://schemas.microsoft.com/office/drawing/2014/main" id="{DA5D4E5F-F8B5-FF2C-A4D4-EE7F25387E91}"/>
                  </a:ext>
                </a:extLst>
              </p:cNvPr>
              <p:cNvSpPr txBox="1"/>
              <p:nvPr/>
            </p:nvSpPr>
            <p:spPr>
              <a:xfrm>
                <a:off x="25502646" y="2656130"/>
                <a:ext cx="688020" cy="478144"/>
              </a:xfrm>
              <a:prstGeom prst="rect">
                <a:avLst/>
              </a:prstGeom>
              <a:noFill/>
            </p:spPr>
            <p:txBody>
              <a:bodyPr wrap="square" tIns="46800" rtlCol="0">
                <a:spAutoFit/>
              </a:bodyPr>
              <a:lstStyle/>
              <a:p>
                <a:r>
                  <a:rPr lang="en-US" sz="1300" b="1" dirty="0">
                    <a:latin typeface="Avenir Next" panose="020B0503020202020204" pitchFamily="34" charset="0"/>
                  </a:rPr>
                  <a:t>SYS </a:t>
                </a:r>
                <a:r>
                  <a:rPr lang="en-US" sz="1200" dirty="0">
                    <a:latin typeface="Avenir Next" panose="020B0503020202020204" pitchFamily="34" charset="0"/>
                  </a:rPr>
                  <a:t>BP</a:t>
                </a:r>
              </a:p>
            </p:txBody>
          </p:sp>
        </p:grpSp>
        <p:grpSp>
          <p:nvGrpSpPr>
            <p:cNvPr id="177" name="Group 176">
              <a:extLst>
                <a:ext uri="{FF2B5EF4-FFF2-40B4-BE49-F238E27FC236}">
                  <a16:creationId xmlns:a16="http://schemas.microsoft.com/office/drawing/2014/main" id="{2306DECF-D8E5-0B82-D6AE-DE59AECE21C9}"/>
                </a:ext>
              </a:extLst>
            </p:cNvPr>
            <p:cNvGrpSpPr/>
            <p:nvPr/>
          </p:nvGrpSpPr>
          <p:grpSpPr>
            <a:xfrm>
              <a:off x="9247203" y="2582625"/>
              <a:ext cx="827171" cy="720000"/>
              <a:chOff x="30510078" y="2469535"/>
              <a:chExt cx="827171" cy="720000"/>
            </a:xfrm>
          </p:grpSpPr>
          <p:sp>
            <p:nvSpPr>
              <p:cNvPr id="178" name="Oval 177">
                <a:extLst>
                  <a:ext uri="{FF2B5EF4-FFF2-40B4-BE49-F238E27FC236}">
                    <a16:creationId xmlns:a16="http://schemas.microsoft.com/office/drawing/2014/main" id="{161A65DB-2A8C-5A7C-3AA9-AEF480F6A28D}"/>
                  </a:ext>
                </a:extLst>
              </p:cNvPr>
              <p:cNvSpPr/>
              <p:nvPr/>
            </p:nvSpPr>
            <p:spPr>
              <a:xfrm>
                <a:off x="30563663" y="24695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79" name="TextBox 178">
                <a:extLst>
                  <a:ext uri="{FF2B5EF4-FFF2-40B4-BE49-F238E27FC236}">
                    <a16:creationId xmlns:a16="http://schemas.microsoft.com/office/drawing/2014/main" id="{AF1889E8-DB21-0D34-5286-C3FA45FB1712}"/>
                  </a:ext>
                </a:extLst>
              </p:cNvPr>
              <p:cNvSpPr txBox="1"/>
              <p:nvPr/>
            </p:nvSpPr>
            <p:spPr>
              <a:xfrm>
                <a:off x="30510078" y="2683341"/>
                <a:ext cx="827171" cy="292388"/>
              </a:xfrm>
              <a:prstGeom prst="rect">
                <a:avLst/>
              </a:prstGeom>
              <a:noFill/>
            </p:spPr>
            <p:txBody>
              <a:bodyPr wrap="square" rtlCol="0">
                <a:spAutoFit/>
              </a:bodyPr>
              <a:lstStyle/>
              <a:p>
                <a:r>
                  <a:rPr lang="en-US" sz="1300" b="1" dirty="0">
                    <a:latin typeface="Avenir Next" panose="020B0503020202020204" pitchFamily="34" charset="0"/>
                  </a:rPr>
                  <a:t>Glucose</a:t>
                </a:r>
              </a:p>
            </p:txBody>
          </p:sp>
        </p:grpSp>
        <p:grpSp>
          <p:nvGrpSpPr>
            <p:cNvPr id="180" name="Group 179">
              <a:extLst>
                <a:ext uri="{FF2B5EF4-FFF2-40B4-BE49-F238E27FC236}">
                  <a16:creationId xmlns:a16="http://schemas.microsoft.com/office/drawing/2014/main" id="{0385F152-18FD-6493-F5B8-F5AC11B47460}"/>
                </a:ext>
              </a:extLst>
            </p:cNvPr>
            <p:cNvGrpSpPr/>
            <p:nvPr/>
          </p:nvGrpSpPr>
          <p:grpSpPr>
            <a:xfrm>
              <a:off x="11070926" y="2582625"/>
              <a:ext cx="1040287" cy="720000"/>
              <a:chOff x="30563663" y="2469535"/>
              <a:chExt cx="1040287" cy="720000"/>
            </a:xfrm>
          </p:grpSpPr>
          <p:sp>
            <p:nvSpPr>
              <p:cNvPr id="181" name="Oval 180">
                <a:extLst>
                  <a:ext uri="{FF2B5EF4-FFF2-40B4-BE49-F238E27FC236}">
                    <a16:creationId xmlns:a16="http://schemas.microsoft.com/office/drawing/2014/main" id="{FEEBD6B5-99C7-CC11-C13D-E3C5F8B5DB88}"/>
                  </a:ext>
                </a:extLst>
              </p:cNvPr>
              <p:cNvSpPr/>
              <p:nvPr/>
            </p:nvSpPr>
            <p:spPr>
              <a:xfrm>
                <a:off x="30563663" y="24695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82" name="TextBox 181">
                <a:extLst>
                  <a:ext uri="{FF2B5EF4-FFF2-40B4-BE49-F238E27FC236}">
                    <a16:creationId xmlns:a16="http://schemas.microsoft.com/office/drawing/2014/main" id="{2C523CD7-0547-2C7A-4DE8-57DB985F60DF}"/>
                  </a:ext>
                </a:extLst>
              </p:cNvPr>
              <p:cNvSpPr txBox="1"/>
              <p:nvPr/>
            </p:nvSpPr>
            <p:spPr>
              <a:xfrm>
                <a:off x="30630728" y="2619841"/>
                <a:ext cx="973222" cy="492443"/>
              </a:xfrm>
              <a:prstGeom prst="rect">
                <a:avLst/>
              </a:prstGeom>
              <a:noFill/>
            </p:spPr>
            <p:txBody>
              <a:bodyPr wrap="square" rtlCol="0">
                <a:spAutoFit/>
              </a:bodyPr>
              <a:lstStyle/>
              <a:p>
                <a:r>
                  <a:rPr lang="en-US" sz="1300" b="1" dirty="0">
                    <a:latin typeface="Avenir Next" panose="020B0503020202020204" pitchFamily="34" charset="0"/>
                  </a:rPr>
                  <a:t>Heart </a:t>
                </a:r>
              </a:p>
              <a:p>
                <a:r>
                  <a:rPr lang="en-US" sz="1300" dirty="0">
                    <a:latin typeface="Avenir Next" panose="020B0503020202020204" pitchFamily="34" charset="0"/>
                  </a:rPr>
                  <a:t>Rate</a:t>
                </a:r>
              </a:p>
            </p:txBody>
          </p:sp>
        </p:grpSp>
        <p:grpSp>
          <p:nvGrpSpPr>
            <p:cNvPr id="183" name="Group 182">
              <a:extLst>
                <a:ext uri="{FF2B5EF4-FFF2-40B4-BE49-F238E27FC236}">
                  <a16:creationId xmlns:a16="http://schemas.microsoft.com/office/drawing/2014/main" id="{1CAA457A-8535-E5A8-BD43-C5FDB700B07C}"/>
                </a:ext>
              </a:extLst>
            </p:cNvPr>
            <p:cNvGrpSpPr/>
            <p:nvPr/>
          </p:nvGrpSpPr>
          <p:grpSpPr>
            <a:xfrm>
              <a:off x="14824311" y="2582625"/>
              <a:ext cx="879474" cy="720000"/>
              <a:chOff x="25375513" y="2459896"/>
              <a:chExt cx="879474" cy="720000"/>
            </a:xfrm>
          </p:grpSpPr>
          <p:sp>
            <p:nvSpPr>
              <p:cNvPr id="184" name="Oval 183">
                <a:extLst>
                  <a:ext uri="{FF2B5EF4-FFF2-40B4-BE49-F238E27FC236}">
                    <a16:creationId xmlns:a16="http://schemas.microsoft.com/office/drawing/2014/main" id="{B45C954B-F39C-A460-1A26-F8C9E05E07D7}"/>
                  </a:ext>
                </a:extLst>
              </p:cNvPr>
              <p:cNvSpPr/>
              <p:nvPr/>
            </p:nvSpPr>
            <p:spPr>
              <a:xfrm>
                <a:off x="25375513" y="2459896"/>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85" name="TextBox 184">
                <a:extLst>
                  <a:ext uri="{FF2B5EF4-FFF2-40B4-BE49-F238E27FC236}">
                    <a16:creationId xmlns:a16="http://schemas.microsoft.com/office/drawing/2014/main" id="{8C8E5C91-DC2A-B208-B372-E489C175BC6F}"/>
                  </a:ext>
                </a:extLst>
              </p:cNvPr>
              <p:cNvSpPr txBox="1"/>
              <p:nvPr/>
            </p:nvSpPr>
            <p:spPr>
              <a:xfrm>
                <a:off x="25454009" y="2643372"/>
                <a:ext cx="800978" cy="478144"/>
              </a:xfrm>
              <a:prstGeom prst="rect">
                <a:avLst/>
              </a:prstGeom>
              <a:noFill/>
            </p:spPr>
            <p:txBody>
              <a:bodyPr wrap="square" tIns="46800" rtlCol="0">
                <a:spAutoFit/>
              </a:bodyPr>
              <a:lstStyle/>
              <a:p>
                <a:r>
                  <a:rPr lang="en-US" sz="1300" b="1" dirty="0">
                    <a:latin typeface="Avenir Next" panose="020B0503020202020204" pitchFamily="34" charset="0"/>
                  </a:rPr>
                  <a:t>DIAS </a:t>
                </a:r>
                <a:r>
                  <a:rPr lang="en-US" sz="1200" dirty="0">
                    <a:latin typeface="Avenir Next" panose="020B0503020202020204" pitchFamily="34" charset="0"/>
                  </a:rPr>
                  <a:t>BP</a:t>
                </a:r>
              </a:p>
            </p:txBody>
          </p:sp>
        </p:grpSp>
        <p:grpSp>
          <p:nvGrpSpPr>
            <p:cNvPr id="186" name="Group 185">
              <a:extLst>
                <a:ext uri="{FF2B5EF4-FFF2-40B4-BE49-F238E27FC236}">
                  <a16:creationId xmlns:a16="http://schemas.microsoft.com/office/drawing/2014/main" id="{A2D54C79-89C3-FDBE-0EFE-1389A33082A9}"/>
                </a:ext>
              </a:extLst>
            </p:cNvPr>
            <p:cNvGrpSpPr/>
            <p:nvPr/>
          </p:nvGrpSpPr>
          <p:grpSpPr>
            <a:xfrm>
              <a:off x="13107765" y="2582625"/>
              <a:ext cx="720000" cy="720000"/>
              <a:chOff x="27150973" y="2497996"/>
              <a:chExt cx="720000" cy="720000"/>
            </a:xfrm>
          </p:grpSpPr>
          <p:sp>
            <p:nvSpPr>
              <p:cNvPr id="187" name="Oval 186">
                <a:extLst>
                  <a:ext uri="{FF2B5EF4-FFF2-40B4-BE49-F238E27FC236}">
                    <a16:creationId xmlns:a16="http://schemas.microsoft.com/office/drawing/2014/main" id="{D18BBB57-AB50-D380-D172-5C8A5511AE3F}"/>
                  </a:ext>
                </a:extLst>
              </p:cNvPr>
              <p:cNvSpPr/>
              <p:nvPr/>
            </p:nvSpPr>
            <p:spPr>
              <a:xfrm>
                <a:off x="27150973" y="2497996"/>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88" name="TextBox 187">
                <a:extLst>
                  <a:ext uri="{FF2B5EF4-FFF2-40B4-BE49-F238E27FC236}">
                    <a16:creationId xmlns:a16="http://schemas.microsoft.com/office/drawing/2014/main" id="{02D1A592-AC75-5A61-967A-E907684EA973}"/>
                  </a:ext>
                </a:extLst>
              </p:cNvPr>
              <p:cNvSpPr txBox="1"/>
              <p:nvPr/>
            </p:nvSpPr>
            <p:spPr>
              <a:xfrm>
                <a:off x="27271579" y="2711802"/>
                <a:ext cx="580124" cy="292388"/>
              </a:xfrm>
              <a:prstGeom prst="rect">
                <a:avLst/>
              </a:prstGeom>
              <a:noFill/>
            </p:spPr>
            <p:txBody>
              <a:bodyPr wrap="square" rtlCol="0">
                <a:spAutoFit/>
              </a:bodyPr>
              <a:lstStyle/>
              <a:p>
                <a:r>
                  <a:rPr lang="en-US" sz="1300" b="1" dirty="0">
                    <a:latin typeface="Avenir Next" panose="020B0503020202020204" pitchFamily="34" charset="0"/>
                  </a:rPr>
                  <a:t>BMI</a:t>
                </a:r>
              </a:p>
            </p:txBody>
          </p:sp>
        </p:grpSp>
        <p:grpSp>
          <p:nvGrpSpPr>
            <p:cNvPr id="212" name="Group 211">
              <a:extLst>
                <a:ext uri="{FF2B5EF4-FFF2-40B4-BE49-F238E27FC236}">
                  <a16:creationId xmlns:a16="http://schemas.microsoft.com/office/drawing/2014/main" id="{6420164C-A30C-4289-3B51-7A9FC1A30D1D}"/>
                </a:ext>
              </a:extLst>
            </p:cNvPr>
            <p:cNvGrpSpPr/>
            <p:nvPr/>
          </p:nvGrpSpPr>
          <p:grpSpPr>
            <a:xfrm>
              <a:off x="7355779" y="2582625"/>
              <a:ext cx="894872" cy="720000"/>
              <a:chOff x="1912177" y="2828308"/>
              <a:chExt cx="894872" cy="720000"/>
            </a:xfrm>
          </p:grpSpPr>
          <p:sp>
            <p:nvSpPr>
              <p:cNvPr id="216" name="Oval 215">
                <a:extLst>
                  <a:ext uri="{FF2B5EF4-FFF2-40B4-BE49-F238E27FC236}">
                    <a16:creationId xmlns:a16="http://schemas.microsoft.com/office/drawing/2014/main" id="{960B9170-FE11-477C-7177-88951C2E40E7}"/>
                  </a:ext>
                </a:extLst>
              </p:cNvPr>
              <p:cNvSpPr/>
              <p:nvPr/>
            </p:nvSpPr>
            <p:spPr>
              <a:xfrm>
                <a:off x="1939811" y="2828308"/>
                <a:ext cx="720000" cy="720000"/>
              </a:xfrm>
              <a:prstGeom prst="ellipse">
                <a:avLst/>
              </a:prstGeom>
              <a:solidFill>
                <a:schemeClr val="tx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217" name="TextBox 216">
                <a:extLst>
                  <a:ext uri="{FF2B5EF4-FFF2-40B4-BE49-F238E27FC236}">
                    <a16:creationId xmlns:a16="http://schemas.microsoft.com/office/drawing/2014/main" id="{20D347F3-AF28-B682-7BEC-60C469EF8EF5}"/>
                  </a:ext>
                </a:extLst>
              </p:cNvPr>
              <p:cNvSpPr txBox="1"/>
              <p:nvPr/>
            </p:nvSpPr>
            <p:spPr>
              <a:xfrm>
                <a:off x="1912177" y="3003642"/>
                <a:ext cx="894872" cy="369332"/>
              </a:xfrm>
              <a:prstGeom prst="rect">
                <a:avLst/>
              </a:prstGeom>
              <a:noFill/>
            </p:spPr>
            <p:txBody>
              <a:bodyPr wrap="square" rtlCol="0">
                <a:spAutoFit/>
              </a:bodyPr>
              <a:lstStyle/>
              <a:p>
                <a:r>
                  <a:rPr lang="en-US" dirty="0">
                    <a:solidFill>
                      <a:schemeClr val="bg1"/>
                    </a:solidFill>
                    <a:latin typeface="Avenir Next" panose="020B0503020202020204" pitchFamily="34" charset="0"/>
                  </a:rPr>
                  <a:t>Origin</a:t>
                </a:r>
              </a:p>
            </p:txBody>
          </p:sp>
        </p:grpSp>
        <p:grpSp>
          <p:nvGrpSpPr>
            <p:cNvPr id="213" name="Group 212">
              <a:extLst>
                <a:ext uri="{FF2B5EF4-FFF2-40B4-BE49-F238E27FC236}">
                  <a16:creationId xmlns:a16="http://schemas.microsoft.com/office/drawing/2014/main" id="{32ABFC74-F26F-D7B1-02AA-F70599A83AC5}"/>
                </a:ext>
              </a:extLst>
            </p:cNvPr>
            <p:cNvGrpSpPr/>
            <p:nvPr/>
          </p:nvGrpSpPr>
          <p:grpSpPr>
            <a:xfrm>
              <a:off x="5639227" y="2582625"/>
              <a:ext cx="720000" cy="720000"/>
              <a:chOff x="7531659" y="2479723"/>
              <a:chExt cx="720000" cy="720000"/>
            </a:xfrm>
          </p:grpSpPr>
          <p:sp>
            <p:nvSpPr>
              <p:cNvPr id="214" name="Oval 213">
                <a:extLst>
                  <a:ext uri="{FF2B5EF4-FFF2-40B4-BE49-F238E27FC236}">
                    <a16:creationId xmlns:a16="http://schemas.microsoft.com/office/drawing/2014/main" id="{8A526B2E-C2E1-C3AA-DC8A-65861A4A3A82}"/>
                  </a:ext>
                </a:extLst>
              </p:cNvPr>
              <p:cNvSpPr/>
              <p:nvPr/>
            </p:nvSpPr>
            <p:spPr>
              <a:xfrm>
                <a:off x="7531659" y="2479723"/>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215" name="TextBox 214">
                <a:extLst>
                  <a:ext uri="{FF2B5EF4-FFF2-40B4-BE49-F238E27FC236}">
                    <a16:creationId xmlns:a16="http://schemas.microsoft.com/office/drawing/2014/main" id="{61CE31B0-FBE3-F046-35ED-499EA44C8FEB}"/>
                  </a:ext>
                </a:extLst>
              </p:cNvPr>
              <p:cNvSpPr txBox="1"/>
              <p:nvPr/>
            </p:nvSpPr>
            <p:spPr>
              <a:xfrm>
                <a:off x="7650377" y="2681183"/>
                <a:ext cx="500846" cy="369332"/>
              </a:xfrm>
              <a:prstGeom prst="rect">
                <a:avLst/>
              </a:prstGeom>
              <a:noFill/>
            </p:spPr>
            <p:txBody>
              <a:bodyPr wrap="square" rtlCol="0">
                <a:spAutoFit/>
              </a:bodyPr>
              <a:lstStyle/>
              <a:p>
                <a:r>
                  <a:rPr lang="en-US" dirty="0">
                    <a:latin typeface="Avenir Next" panose="020B0503020202020204" pitchFamily="34" charset="0"/>
                  </a:rPr>
                  <a:t>No</a:t>
                </a:r>
              </a:p>
            </p:txBody>
          </p:sp>
        </p:grpSp>
        <p:grpSp>
          <p:nvGrpSpPr>
            <p:cNvPr id="221" name="Group 220">
              <a:extLst>
                <a:ext uri="{FF2B5EF4-FFF2-40B4-BE49-F238E27FC236}">
                  <a16:creationId xmlns:a16="http://schemas.microsoft.com/office/drawing/2014/main" id="{F0CB29C0-13A8-7BD1-B869-9D4D62DFAA22}"/>
                </a:ext>
              </a:extLst>
            </p:cNvPr>
            <p:cNvGrpSpPr/>
            <p:nvPr/>
          </p:nvGrpSpPr>
          <p:grpSpPr>
            <a:xfrm>
              <a:off x="3906556" y="2608416"/>
              <a:ext cx="763918" cy="720000"/>
              <a:chOff x="7531659" y="2479723"/>
              <a:chExt cx="763918" cy="720000"/>
            </a:xfrm>
          </p:grpSpPr>
          <p:sp>
            <p:nvSpPr>
              <p:cNvPr id="222" name="Oval 221">
                <a:extLst>
                  <a:ext uri="{FF2B5EF4-FFF2-40B4-BE49-F238E27FC236}">
                    <a16:creationId xmlns:a16="http://schemas.microsoft.com/office/drawing/2014/main" id="{9B477829-7EB2-64DD-A28D-AE223F6ACAA6}"/>
                  </a:ext>
                </a:extLst>
              </p:cNvPr>
              <p:cNvSpPr/>
              <p:nvPr/>
            </p:nvSpPr>
            <p:spPr>
              <a:xfrm>
                <a:off x="7531659" y="2479723"/>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223" name="TextBox 222">
                <a:extLst>
                  <a:ext uri="{FF2B5EF4-FFF2-40B4-BE49-F238E27FC236}">
                    <a16:creationId xmlns:a16="http://schemas.microsoft.com/office/drawing/2014/main" id="{AA917814-D6A2-3245-1024-6ACE5F374769}"/>
                  </a:ext>
                </a:extLst>
              </p:cNvPr>
              <p:cNvSpPr txBox="1"/>
              <p:nvPr/>
            </p:nvSpPr>
            <p:spPr>
              <a:xfrm>
                <a:off x="7580039" y="2695251"/>
                <a:ext cx="715538" cy="353943"/>
              </a:xfrm>
              <a:prstGeom prst="rect">
                <a:avLst/>
              </a:prstGeom>
              <a:noFill/>
            </p:spPr>
            <p:txBody>
              <a:bodyPr wrap="square" rtlCol="0">
                <a:spAutoFit/>
              </a:bodyPr>
              <a:lstStyle/>
              <a:p>
                <a:r>
                  <a:rPr lang="en-US" sz="1700" b="1" dirty="0">
                    <a:latin typeface="Avenir Next" panose="020B0503020202020204" pitchFamily="34" charset="0"/>
                  </a:rPr>
                  <a:t>CVD</a:t>
                </a:r>
              </a:p>
            </p:txBody>
          </p:sp>
        </p:grpSp>
      </p:grpSp>
      <p:sp>
        <p:nvSpPr>
          <p:cNvPr id="2" name="Rounded Rectangle 1">
            <a:extLst>
              <a:ext uri="{FF2B5EF4-FFF2-40B4-BE49-F238E27FC236}">
                <a16:creationId xmlns:a16="http://schemas.microsoft.com/office/drawing/2014/main" id="{5059EBDE-D966-EEEB-B4CC-450C3A29A461}"/>
              </a:ext>
            </a:extLst>
          </p:cNvPr>
          <p:cNvSpPr/>
          <p:nvPr/>
        </p:nvSpPr>
        <p:spPr>
          <a:xfrm>
            <a:off x="0" y="3770415"/>
            <a:ext cx="4227615" cy="3087585"/>
          </a:xfrm>
          <a:prstGeom prst="roundRect">
            <a:avLst>
              <a:gd name="adj" fmla="val 0"/>
            </a:avLst>
          </a:prstGeom>
          <a:solidFill>
            <a:schemeClr val="bg1">
              <a:alpha val="8998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ounded Rectangle 2">
            <a:extLst>
              <a:ext uri="{FF2B5EF4-FFF2-40B4-BE49-F238E27FC236}">
                <a16:creationId xmlns:a16="http://schemas.microsoft.com/office/drawing/2014/main" id="{5343D6D8-9679-62EF-B46E-76CDD57B1273}"/>
              </a:ext>
            </a:extLst>
          </p:cNvPr>
          <p:cNvSpPr/>
          <p:nvPr/>
        </p:nvSpPr>
        <p:spPr>
          <a:xfrm>
            <a:off x="7964385" y="3770415"/>
            <a:ext cx="4227615" cy="3087585"/>
          </a:xfrm>
          <a:prstGeom prst="roundRect">
            <a:avLst>
              <a:gd name="adj" fmla="val 0"/>
            </a:avLst>
          </a:prstGeom>
          <a:solidFill>
            <a:schemeClr val="bg1">
              <a:alpha val="8998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EF066088-5E9B-796D-6474-2FE4A6173685}"/>
              </a:ext>
            </a:extLst>
          </p:cNvPr>
          <p:cNvSpPr/>
          <p:nvPr/>
        </p:nvSpPr>
        <p:spPr>
          <a:xfrm>
            <a:off x="5639322" y="2455003"/>
            <a:ext cx="900000" cy="900000"/>
          </a:xfrm>
          <a:prstGeom prst="ellipse">
            <a:avLst/>
          </a:prstGeom>
          <a:noFill/>
          <a:ln w="76200">
            <a:solidFill>
              <a:srgbClr val="DE574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a:extLst>
              <a:ext uri="{FF2B5EF4-FFF2-40B4-BE49-F238E27FC236}">
                <a16:creationId xmlns:a16="http://schemas.microsoft.com/office/drawing/2014/main" id="{990BF8B1-17D9-C849-E14B-CD8B41D6F312}"/>
              </a:ext>
            </a:extLst>
          </p:cNvPr>
          <p:cNvGrpSpPr/>
          <p:nvPr/>
        </p:nvGrpSpPr>
        <p:grpSpPr>
          <a:xfrm>
            <a:off x="9288965" y="-301083"/>
            <a:ext cx="2430966" cy="1107863"/>
            <a:chOff x="9288965" y="-312234"/>
            <a:chExt cx="2430966" cy="1107863"/>
          </a:xfrm>
          <a:solidFill>
            <a:srgbClr val="DE5746"/>
          </a:solidFill>
        </p:grpSpPr>
        <p:sp>
          <p:nvSpPr>
            <p:cNvPr id="8" name="Rounded Rectangle 7">
              <a:extLst>
                <a:ext uri="{FF2B5EF4-FFF2-40B4-BE49-F238E27FC236}">
                  <a16:creationId xmlns:a16="http://schemas.microsoft.com/office/drawing/2014/main" id="{D53E78C7-43F7-84EB-EEF9-CDAB6DDBB090}"/>
                </a:ext>
              </a:extLst>
            </p:cNvPr>
            <p:cNvSpPr/>
            <p:nvPr/>
          </p:nvSpPr>
          <p:spPr>
            <a:xfrm>
              <a:off x="9288965" y="-312234"/>
              <a:ext cx="2430966" cy="1107863"/>
            </a:xfrm>
            <a:prstGeom prst="roundRect">
              <a:avLst>
                <a:gd name="adj" fmla="val 8731"/>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C74889A9-D84A-E4B3-6711-DEEFF5927E14}"/>
                </a:ext>
              </a:extLst>
            </p:cNvPr>
            <p:cNvSpPr txBox="1"/>
            <p:nvPr/>
          </p:nvSpPr>
          <p:spPr>
            <a:xfrm>
              <a:off x="9400125" y="97272"/>
              <a:ext cx="2220686" cy="646331"/>
            </a:xfrm>
            <a:prstGeom prst="rect">
              <a:avLst/>
            </a:prstGeom>
            <a:grpFill/>
          </p:spPr>
          <p:txBody>
            <a:bodyPr wrap="square" rtlCol="0">
              <a:spAutoFit/>
            </a:bodyPr>
            <a:lstStyle/>
            <a:p>
              <a:r>
                <a:rPr lang="en-US" b="1" dirty="0">
                  <a:solidFill>
                    <a:schemeClr val="bg1"/>
                  </a:solidFill>
                  <a:latin typeface="Avenir Next" panose="020B0503020202020204" pitchFamily="34" charset="0"/>
                </a:rPr>
                <a:t>Medical </a:t>
              </a:r>
              <a:endParaRPr lang="en-US" dirty="0">
                <a:solidFill>
                  <a:schemeClr val="bg1"/>
                </a:solidFill>
                <a:latin typeface="Avenir Next" panose="020B0503020202020204" pitchFamily="34" charset="0"/>
              </a:endParaRPr>
            </a:p>
            <a:p>
              <a:r>
                <a:rPr lang="en-US" dirty="0">
                  <a:solidFill>
                    <a:schemeClr val="bg1"/>
                  </a:solidFill>
                  <a:latin typeface="Avenir Next" panose="020B0503020202020204" pitchFamily="34" charset="0"/>
                </a:rPr>
                <a:t>History</a:t>
              </a:r>
            </a:p>
          </p:txBody>
        </p:sp>
      </p:grpSp>
    </p:spTree>
    <p:extLst>
      <p:ext uri="{BB962C8B-B14F-4D97-AF65-F5344CB8AC3E}">
        <p14:creationId xmlns:p14="http://schemas.microsoft.com/office/powerpoint/2010/main" val="151303635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61" name="Straight Connector 60">
            <a:extLst>
              <a:ext uri="{FF2B5EF4-FFF2-40B4-BE49-F238E27FC236}">
                <a16:creationId xmlns:a16="http://schemas.microsoft.com/office/drawing/2014/main" id="{E68EA752-9ACF-FDA5-AD71-A83F791F49C9}"/>
              </a:ext>
            </a:extLst>
          </p:cNvPr>
          <p:cNvCxnSpPr>
            <a:cxnSpLocks/>
          </p:cNvCxnSpPr>
          <p:nvPr/>
        </p:nvCxnSpPr>
        <p:spPr>
          <a:xfrm flipH="1">
            <a:off x="6095971" y="3346935"/>
            <a:ext cx="58" cy="805500"/>
          </a:xfrm>
          <a:prstGeom prst="line">
            <a:avLst/>
          </a:prstGeom>
          <a:ln w="25400">
            <a:solidFill>
              <a:schemeClr val="tx1">
                <a:lumMod val="65000"/>
                <a:lumOff val="35000"/>
              </a:schemeClr>
            </a:solidFill>
          </a:ln>
        </p:spPr>
        <p:style>
          <a:lnRef idx="2">
            <a:schemeClr val="accent1"/>
          </a:lnRef>
          <a:fillRef idx="0">
            <a:schemeClr val="accent1"/>
          </a:fillRef>
          <a:effectRef idx="1">
            <a:schemeClr val="accent1"/>
          </a:effectRef>
          <a:fontRef idx="minor">
            <a:schemeClr val="tx1"/>
          </a:fontRef>
        </p:style>
      </p:cxnSp>
      <p:grpSp>
        <p:nvGrpSpPr>
          <p:cNvPr id="230" name="Group 229">
            <a:extLst>
              <a:ext uri="{FF2B5EF4-FFF2-40B4-BE49-F238E27FC236}">
                <a16:creationId xmlns:a16="http://schemas.microsoft.com/office/drawing/2014/main" id="{DBDE48A5-5F3F-43DF-21AF-9895DB9706BD}"/>
              </a:ext>
            </a:extLst>
          </p:cNvPr>
          <p:cNvGrpSpPr/>
          <p:nvPr/>
        </p:nvGrpSpPr>
        <p:grpSpPr>
          <a:xfrm>
            <a:off x="-54428810" y="4190297"/>
            <a:ext cx="73748343" cy="1955238"/>
            <a:chOff x="726151" y="4065605"/>
            <a:chExt cx="73748343" cy="1955238"/>
          </a:xfrm>
        </p:grpSpPr>
        <p:grpSp>
          <p:nvGrpSpPr>
            <p:cNvPr id="204" name="Group 203">
              <a:extLst>
                <a:ext uri="{FF2B5EF4-FFF2-40B4-BE49-F238E27FC236}">
                  <a16:creationId xmlns:a16="http://schemas.microsoft.com/office/drawing/2014/main" id="{0626AE25-DE86-E212-7608-5D44FB9C1F0E}"/>
                </a:ext>
              </a:extLst>
            </p:cNvPr>
            <p:cNvGrpSpPr/>
            <p:nvPr/>
          </p:nvGrpSpPr>
          <p:grpSpPr>
            <a:xfrm>
              <a:off x="726151" y="4065605"/>
              <a:ext cx="3132175" cy="1955238"/>
              <a:chOff x="373025" y="4127718"/>
              <a:chExt cx="3132175" cy="1955238"/>
            </a:xfrm>
          </p:grpSpPr>
          <p:sp>
            <p:nvSpPr>
              <p:cNvPr id="244" name="TextBox 243">
                <a:extLst>
                  <a:ext uri="{FF2B5EF4-FFF2-40B4-BE49-F238E27FC236}">
                    <a16:creationId xmlns:a16="http://schemas.microsoft.com/office/drawing/2014/main" id="{0A3A12E3-48E8-62D7-043E-F5BD22F71ED7}"/>
                  </a:ext>
                </a:extLst>
              </p:cNvPr>
              <p:cNvSpPr txBox="1"/>
              <p:nvPr/>
            </p:nvSpPr>
            <p:spPr>
              <a:xfrm>
                <a:off x="373025" y="4420963"/>
                <a:ext cx="3132175" cy="1661993"/>
              </a:xfrm>
              <a:prstGeom prst="rect">
                <a:avLst/>
              </a:prstGeom>
              <a:noFill/>
            </p:spPr>
            <p:txBody>
              <a:bodyPr wrap="square" rtlCol="0">
                <a:spAutoFit/>
              </a:bodyPr>
              <a:lstStyle/>
              <a:p>
                <a:pPr algn="ctr"/>
                <a:r>
                  <a:rPr lang="en-US" sz="1700" dirty="0">
                    <a:solidFill>
                      <a:schemeClr val="tx1">
                        <a:lumMod val="65000"/>
                        <a:lumOff val="35000"/>
                      </a:schemeClr>
                    </a:solidFill>
                    <a:latin typeface="Avenir Next" panose="020B0503020202020204" pitchFamily="34" charset="0"/>
                  </a:rPr>
                  <a:t>In the Dataset, there are in total 3,657  data points available </a:t>
                </a:r>
                <a:r>
                  <a:rPr lang="en-IN" sz="1700" b="0" i="0" u="none" strike="noStrike" dirty="0">
                    <a:solidFill>
                      <a:schemeClr val="tx1">
                        <a:lumMod val="65000"/>
                        <a:lumOff val="35000"/>
                      </a:schemeClr>
                    </a:solidFill>
                    <a:effectLst/>
                    <a:latin typeface="Avenir Next" panose="020B0503020202020204" pitchFamily="34" charset="0"/>
                  </a:rPr>
                  <a:t>encompassing various demographic, behavioural, and medical risk factors. </a:t>
                </a:r>
                <a:endParaRPr lang="en-US" sz="1700" dirty="0">
                  <a:solidFill>
                    <a:schemeClr val="tx1">
                      <a:lumMod val="65000"/>
                      <a:lumOff val="35000"/>
                    </a:schemeClr>
                  </a:solidFill>
                  <a:latin typeface="Avenir Next" panose="020B0503020202020204" pitchFamily="34" charset="0"/>
                </a:endParaRPr>
              </a:p>
            </p:txBody>
          </p:sp>
          <p:sp>
            <p:nvSpPr>
              <p:cNvPr id="245" name="TextBox 244">
                <a:extLst>
                  <a:ext uri="{FF2B5EF4-FFF2-40B4-BE49-F238E27FC236}">
                    <a16:creationId xmlns:a16="http://schemas.microsoft.com/office/drawing/2014/main" id="{D215743E-D79C-878E-A32E-630453A869E9}"/>
                  </a:ext>
                </a:extLst>
              </p:cNvPr>
              <p:cNvSpPr txBox="1"/>
              <p:nvPr/>
            </p:nvSpPr>
            <p:spPr>
              <a:xfrm>
                <a:off x="849246" y="4127718"/>
                <a:ext cx="2424500" cy="400110"/>
              </a:xfrm>
              <a:prstGeom prst="rect">
                <a:avLst/>
              </a:prstGeom>
              <a:noFill/>
            </p:spPr>
            <p:txBody>
              <a:bodyPr wrap="square" rtlCol="0">
                <a:spAutoFit/>
              </a:bodyPr>
              <a:lstStyle/>
              <a:p>
                <a:r>
                  <a:rPr lang="en-US" sz="2000" b="1" dirty="0">
                    <a:latin typeface="Avenir Next" panose="020B0503020202020204" pitchFamily="34" charset="0"/>
                  </a:rPr>
                  <a:t>No of Datapoints</a:t>
                </a:r>
              </a:p>
            </p:txBody>
          </p:sp>
        </p:grpSp>
        <p:grpSp>
          <p:nvGrpSpPr>
            <p:cNvPr id="203" name="Group 202">
              <a:extLst>
                <a:ext uri="{FF2B5EF4-FFF2-40B4-BE49-F238E27FC236}">
                  <a16:creationId xmlns:a16="http://schemas.microsoft.com/office/drawing/2014/main" id="{49229A37-13D3-DA7F-50E3-4F0C870A3206}"/>
                </a:ext>
              </a:extLst>
            </p:cNvPr>
            <p:cNvGrpSpPr/>
            <p:nvPr/>
          </p:nvGrpSpPr>
          <p:grpSpPr>
            <a:xfrm>
              <a:off x="4671872" y="4065605"/>
              <a:ext cx="3132175" cy="1451068"/>
              <a:chOff x="4529913" y="4127718"/>
              <a:chExt cx="3132175" cy="1451068"/>
            </a:xfrm>
          </p:grpSpPr>
          <p:sp>
            <p:nvSpPr>
              <p:cNvPr id="253" name="TextBox 252">
                <a:extLst>
                  <a:ext uri="{FF2B5EF4-FFF2-40B4-BE49-F238E27FC236}">
                    <a16:creationId xmlns:a16="http://schemas.microsoft.com/office/drawing/2014/main" id="{F4D38451-15EE-27A8-C47F-9D0D6D287F0C}"/>
                  </a:ext>
                </a:extLst>
              </p:cNvPr>
              <p:cNvSpPr txBox="1"/>
              <p:nvPr/>
            </p:nvSpPr>
            <p:spPr>
              <a:xfrm>
                <a:off x="4529913" y="4440013"/>
                <a:ext cx="3132175" cy="1138773"/>
              </a:xfrm>
              <a:prstGeom prst="rect">
                <a:avLst/>
              </a:prstGeom>
              <a:noFill/>
            </p:spPr>
            <p:txBody>
              <a:bodyPr wrap="square" rtlCol="0">
                <a:spAutoFit/>
              </a:bodyPr>
              <a:lstStyle/>
              <a:p>
                <a:r>
                  <a:rPr lang="en-US" sz="1700" dirty="0">
                    <a:solidFill>
                      <a:schemeClr val="tx1">
                        <a:lumMod val="65000"/>
                        <a:lumOff val="35000"/>
                      </a:schemeClr>
                    </a:solidFill>
                    <a:latin typeface="Avenir Next" panose="020B0503020202020204" pitchFamily="34" charset="0"/>
                  </a:rPr>
                  <a:t>This Cardiovascular Disease Dataset Dataset Was collected from the UCI Machine Learning Library </a:t>
                </a:r>
              </a:p>
            </p:txBody>
          </p:sp>
          <p:sp>
            <p:nvSpPr>
              <p:cNvPr id="254" name="TextBox 253">
                <a:extLst>
                  <a:ext uri="{FF2B5EF4-FFF2-40B4-BE49-F238E27FC236}">
                    <a16:creationId xmlns:a16="http://schemas.microsoft.com/office/drawing/2014/main" id="{246BAA6E-1207-1739-C76E-CFA3E77C0F8B}"/>
                  </a:ext>
                </a:extLst>
              </p:cNvPr>
              <p:cNvSpPr txBox="1"/>
              <p:nvPr/>
            </p:nvSpPr>
            <p:spPr>
              <a:xfrm>
                <a:off x="4529913" y="4127718"/>
                <a:ext cx="2898998" cy="400110"/>
              </a:xfrm>
              <a:prstGeom prst="rect">
                <a:avLst/>
              </a:prstGeom>
              <a:noFill/>
            </p:spPr>
            <p:txBody>
              <a:bodyPr wrap="square" rtlCol="0">
                <a:spAutoFit/>
              </a:bodyPr>
              <a:lstStyle/>
              <a:p>
                <a:r>
                  <a:rPr lang="en-US" sz="2000" b="1" dirty="0">
                    <a:latin typeface="Avenir Next" panose="020B0503020202020204" pitchFamily="34" charset="0"/>
                  </a:rPr>
                  <a:t>Origin Of the Dataset</a:t>
                </a:r>
              </a:p>
            </p:txBody>
          </p:sp>
        </p:grpSp>
        <p:grpSp>
          <p:nvGrpSpPr>
            <p:cNvPr id="77" name="Group 76">
              <a:extLst>
                <a:ext uri="{FF2B5EF4-FFF2-40B4-BE49-F238E27FC236}">
                  <a16:creationId xmlns:a16="http://schemas.microsoft.com/office/drawing/2014/main" id="{FB6FA891-9134-6E15-3AB7-018CE178F507}"/>
                </a:ext>
              </a:extLst>
            </p:cNvPr>
            <p:cNvGrpSpPr/>
            <p:nvPr/>
          </p:nvGrpSpPr>
          <p:grpSpPr>
            <a:xfrm>
              <a:off x="16266642" y="4065605"/>
              <a:ext cx="3132175" cy="946898"/>
              <a:chOff x="4559893" y="4187216"/>
              <a:chExt cx="3132175" cy="946898"/>
            </a:xfrm>
          </p:grpSpPr>
          <p:sp>
            <p:nvSpPr>
              <p:cNvPr id="62" name="TextBox 61">
                <a:extLst>
                  <a:ext uri="{FF2B5EF4-FFF2-40B4-BE49-F238E27FC236}">
                    <a16:creationId xmlns:a16="http://schemas.microsoft.com/office/drawing/2014/main" id="{DA07F8DC-C202-353E-0FF9-729945C69592}"/>
                  </a:ext>
                </a:extLst>
              </p:cNvPr>
              <p:cNvSpPr txBox="1"/>
              <p:nvPr/>
            </p:nvSpPr>
            <p:spPr>
              <a:xfrm>
                <a:off x="4559893" y="4518561"/>
                <a:ext cx="3132175" cy="615553"/>
              </a:xfrm>
              <a:prstGeom prst="rect">
                <a:avLst/>
              </a:prstGeom>
              <a:noFill/>
            </p:spPr>
            <p:txBody>
              <a:bodyPr wrap="square" rtlCol="0">
                <a:spAutoFit/>
              </a:bodyPr>
              <a:lstStyle/>
              <a:p>
                <a:pPr algn="ctr"/>
                <a:r>
                  <a:rPr lang="en-IN" sz="1700" b="0" i="0" u="none" strike="noStrike" dirty="0">
                    <a:solidFill>
                      <a:srgbClr val="595959"/>
                    </a:solidFill>
                    <a:effectLst/>
                    <a:latin typeface="Avenir Next" panose="020B0503020202020204" pitchFamily="34" charset="0"/>
                  </a:rPr>
                  <a:t>Categorical ( Nominal )</a:t>
                </a:r>
              </a:p>
              <a:p>
                <a:pPr algn="ctr"/>
                <a:r>
                  <a:rPr lang="en-IN" sz="1700" b="0" i="0" u="none" strike="noStrike" dirty="0">
                    <a:solidFill>
                      <a:srgbClr val="595959"/>
                    </a:solidFill>
                    <a:effectLst/>
                    <a:latin typeface="Avenir Next" panose="020B0503020202020204" pitchFamily="34" charset="0"/>
                  </a:rPr>
                  <a:t>0 = Female , 1 = male</a:t>
                </a:r>
                <a:endParaRPr lang="en-US" sz="1700" dirty="0">
                  <a:solidFill>
                    <a:srgbClr val="595959"/>
                  </a:solidFill>
                  <a:latin typeface="Avenir Next" panose="020B0503020202020204" pitchFamily="34" charset="0"/>
                </a:endParaRPr>
              </a:p>
            </p:txBody>
          </p:sp>
          <p:sp>
            <p:nvSpPr>
              <p:cNvPr id="76" name="TextBox 75">
                <a:extLst>
                  <a:ext uri="{FF2B5EF4-FFF2-40B4-BE49-F238E27FC236}">
                    <a16:creationId xmlns:a16="http://schemas.microsoft.com/office/drawing/2014/main" id="{35E7D9E6-7DB6-25A6-56CC-0C82655240D7}"/>
                  </a:ext>
                </a:extLst>
              </p:cNvPr>
              <p:cNvSpPr txBox="1"/>
              <p:nvPr/>
            </p:nvSpPr>
            <p:spPr>
              <a:xfrm>
                <a:off x="5763318" y="4187216"/>
                <a:ext cx="725324" cy="400110"/>
              </a:xfrm>
              <a:prstGeom prst="rect">
                <a:avLst/>
              </a:prstGeom>
              <a:noFill/>
            </p:spPr>
            <p:txBody>
              <a:bodyPr wrap="square" rtlCol="0">
                <a:spAutoFit/>
              </a:bodyPr>
              <a:lstStyle/>
              <a:p>
                <a:r>
                  <a:rPr lang="en-US" sz="2000" b="1" dirty="0">
                    <a:latin typeface="Avenir Next" panose="020B0503020202020204" pitchFamily="34" charset="0"/>
                  </a:rPr>
                  <a:t>Sex</a:t>
                </a:r>
              </a:p>
            </p:txBody>
          </p:sp>
        </p:grpSp>
        <p:grpSp>
          <p:nvGrpSpPr>
            <p:cNvPr id="247" name="Group 246">
              <a:extLst>
                <a:ext uri="{FF2B5EF4-FFF2-40B4-BE49-F238E27FC236}">
                  <a16:creationId xmlns:a16="http://schemas.microsoft.com/office/drawing/2014/main" id="{9641C33F-467D-45DB-82F5-7F897E31989B}"/>
                </a:ext>
              </a:extLst>
            </p:cNvPr>
            <p:cNvGrpSpPr/>
            <p:nvPr/>
          </p:nvGrpSpPr>
          <p:grpSpPr>
            <a:xfrm>
              <a:off x="8617593" y="4065605"/>
              <a:ext cx="3132175" cy="1955238"/>
              <a:chOff x="4559893" y="4225316"/>
              <a:chExt cx="3132175" cy="1955238"/>
            </a:xfrm>
          </p:grpSpPr>
          <p:sp>
            <p:nvSpPr>
              <p:cNvPr id="248" name="TextBox 247">
                <a:extLst>
                  <a:ext uri="{FF2B5EF4-FFF2-40B4-BE49-F238E27FC236}">
                    <a16:creationId xmlns:a16="http://schemas.microsoft.com/office/drawing/2014/main" id="{493216AB-1C78-7DE6-4551-7D17EF975ED4}"/>
                  </a:ext>
                </a:extLst>
              </p:cNvPr>
              <p:cNvSpPr txBox="1"/>
              <p:nvPr/>
            </p:nvSpPr>
            <p:spPr>
              <a:xfrm>
                <a:off x="4559893" y="4518561"/>
                <a:ext cx="3132175" cy="1661993"/>
              </a:xfrm>
              <a:prstGeom prst="rect">
                <a:avLst/>
              </a:prstGeom>
              <a:noFill/>
            </p:spPr>
            <p:txBody>
              <a:bodyPr wrap="square" rtlCol="0">
                <a:spAutoFit/>
              </a:bodyPr>
              <a:lstStyle/>
              <a:p>
                <a:pPr algn="ctr"/>
                <a:r>
                  <a:rPr lang="en-US" sz="1700" dirty="0">
                    <a:solidFill>
                      <a:srgbClr val="595959"/>
                    </a:solidFill>
                    <a:latin typeface="Avenir Next" panose="020B0503020202020204" pitchFamily="34" charset="0"/>
                  </a:rPr>
                  <a:t>In the Dataset, there are in total 3,657  data points available </a:t>
                </a:r>
                <a:r>
                  <a:rPr lang="en-IN" sz="1700" b="0" i="0" u="none" strike="noStrike" dirty="0">
                    <a:solidFill>
                      <a:srgbClr val="595959"/>
                    </a:solidFill>
                    <a:effectLst/>
                    <a:latin typeface="Avenir Next" panose="020B0503020202020204" pitchFamily="34" charset="0"/>
                  </a:rPr>
                  <a:t>encompassing various demographic, behavioural, and medical risk factors. </a:t>
                </a:r>
                <a:endParaRPr lang="en-US" sz="1700" dirty="0">
                  <a:solidFill>
                    <a:srgbClr val="595959"/>
                  </a:solidFill>
                  <a:latin typeface="Avenir Next" panose="020B0503020202020204" pitchFamily="34" charset="0"/>
                </a:endParaRPr>
              </a:p>
            </p:txBody>
          </p:sp>
          <p:sp>
            <p:nvSpPr>
              <p:cNvPr id="249" name="TextBox 248">
                <a:extLst>
                  <a:ext uri="{FF2B5EF4-FFF2-40B4-BE49-F238E27FC236}">
                    <a16:creationId xmlns:a16="http://schemas.microsoft.com/office/drawing/2014/main" id="{C727592D-80B8-0D4A-AEBD-367A27EDD6AB}"/>
                  </a:ext>
                </a:extLst>
              </p:cNvPr>
              <p:cNvSpPr txBox="1"/>
              <p:nvPr/>
            </p:nvSpPr>
            <p:spPr>
              <a:xfrm>
                <a:off x="4902793" y="4225316"/>
                <a:ext cx="2677858" cy="400110"/>
              </a:xfrm>
              <a:prstGeom prst="rect">
                <a:avLst/>
              </a:prstGeom>
              <a:noFill/>
            </p:spPr>
            <p:txBody>
              <a:bodyPr wrap="square" rtlCol="0">
                <a:spAutoFit/>
              </a:bodyPr>
              <a:lstStyle/>
              <a:p>
                <a:r>
                  <a:rPr lang="en-US" sz="2000" b="1" dirty="0">
                    <a:latin typeface="Avenir Next" panose="020B0503020202020204" pitchFamily="34" charset="0"/>
                  </a:rPr>
                  <a:t>No of Datapoints</a:t>
                </a:r>
              </a:p>
            </p:txBody>
          </p:sp>
        </p:grpSp>
        <p:grpSp>
          <p:nvGrpSpPr>
            <p:cNvPr id="267" name="Group 266">
              <a:extLst>
                <a:ext uri="{FF2B5EF4-FFF2-40B4-BE49-F238E27FC236}">
                  <a16:creationId xmlns:a16="http://schemas.microsoft.com/office/drawing/2014/main" id="{1064413D-579E-6A53-523B-80BD7255F90D}"/>
                </a:ext>
              </a:extLst>
            </p:cNvPr>
            <p:cNvGrpSpPr/>
            <p:nvPr/>
          </p:nvGrpSpPr>
          <p:grpSpPr>
            <a:xfrm>
              <a:off x="28103805" y="4065605"/>
              <a:ext cx="3132175" cy="886496"/>
              <a:chOff x="17802997" y="4046282"/>
              <a:chExt cx="3132175" cy="886496"/>
            </a:xfrm>
          </p:grpSpPr>
          <p:sp>
            <p:nvSpPr>
              <p:cNvPr id="258" name="TextBox 257">
                <a:extLst>
                  <a:ext uri="{FF2B5EF4-FFF2-40B4-BE49-F238E27FC236}">
                    <a16:creationId xmlns:a16="http://schemas.microsoft.com/office/drawing/2014/main" id="{84D888D2-5131-ED72-00AD-9E95FD5CE89E}"/>
                  </a:ext>
                </a:extLst>
              </p:cNvPr>
              <p:cNvSpPr txBox="1"/>
              <p:nvPr/>
            </p:nvSpPr>
            <p:spPr>
              <a:xfrm>
                <a:off x="17802997" y="4317225"/>
                <a:ext cx="3132175" cy="61555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0 = Don’t Smoke , 1 = Smoke</a:t>
                </a:r>
                <a:endParaRPr lang="en-IN" sz="1700" b="0" dirty="0">
                  <a:solidFill>
                    <a:srgbClr val="595959"/>
                  </a:solidFill>
                  <a:effectLst/>
                  <a:latin typeface="Avenir Next" panose="020B0503020202020204" pitchFamily="34" charset="0"/>
                </a:endParaRPr>
              </a:p>
            </p:txBody>
          </p:sp>
          <p:sp>
            <p:nvSpPr>
              <p:cNvPr id="259" name="TextBox 258">
                <a:extLst>
                  <a:ext uri="{FF2B5EF4-FFF2-40B4-BE49-F238E27FC236}">
                    <a16:creationId xmlns:a16="http://schemas.microsoft.com/office/drawing/2014/main" id="{F959056C-15C3-EB99-1504-F5BCFBE632AE}"/>
                  </a:ext>
                </a:extLst>
              </p:cNvPr>
              <p:cNvSpPr txBox="1"/>
              <p:nvPr/>
            </p:nvSpPr>
            <p:spPr>
              <a:xfrm>
                <a:off x="18345294" y="4046282"/>
                <a:ext cx="2003508" cy="369332"/>
              </a:xfrm>
              <a:prstGeom prst="rect">
                <a:avLst/>
              </a:prstGeom>
              <a:noFill/>
            </p:spPr>
            <p:txBody>
              <a:bodyPr wrap="square" rtlCol="0">
                <a:spAutoFit/>
              </a:bodyPr>
              <a:lstStyle/>
              <a:p>
                <a:r>
                  <a:rPr lang="en-IN" sz="1800" b="1" i="0" u="none" strike="noStrike" dirty="0">
                    <a:solidFill>
                      <a:srgbClr val="000000"/>
                    </a:solidFill>
                    <a:effectLst/>
                    <a:latin typeface="Avenir Next" panose="020B0503020202020204" pitchFamily="34" charset="0"/>
                  </a:rPr>
                  <a:t>Current Smoker</a:t>
                </a:r>
                <a:endParaRPr lang="en-US" sz="2000" b="1" dirty="0">
                  <a:latin typeface="Avenir Next" panose="020B0503020202020204" pitchFamily="34" charset="0"/>
                </a:endParaRPr>
              </a:p>
            </p:txBody>
          </p:sp>
        </p:grpSp>
        <p:grpSp>
          <p:nvGrpSpPr>
            <p:cNvPr id="266" name="Group 265">
              <a:extLst>
                <a:ext uri="{FF2B5EF4-FFF2-40B4-BE49-F238E27FC236}">
                  <a16:creationId xmlns:a16="http://schemas.microsoft.com/office/drawing/2014/main" id="{85716710-A6E7-2015-91B5-7E28BA729F5E}"/>
                </a:ext>
              </a:extLst>
            </p:cNvPr>
            <p:cNvGrpSpPr/>
            <p:nvPr/>
          </p:nvGrpSpPr>
          <p:grpSpPr>
            <a:xfrm>
              <a:off x="20212363" y="4065605"/>
              <a:ext cx="3132175" cy="908799"/>
              <a:chOff x="14645269" y="4322683"/>
              <a:chExt cx="3132175" cy="908799"/>
            </a:xfrm>
          </p:grpSpPr>
          <p:sp>
            <p:nvSpPr>
              <p:cNvPr id="264" name="TextBox 263">
                <a:extLst>
                  <a:ext uri="{FF2B5EF4-FFF2-40B4-BE49-F238E27FC236}">
                    <a16:creationId xmlns:a16="http://schemas.microsoft.com/office/drawing/2014/main" id="{C5962BC8-CF10-0D47-27BF-C53477ADBB55}"/>
                  </a:ext>
                </a:extLst>
              </p:cNvPr>
              <p:cNvSpPr txBox="1"/>
              <p:nvPr/>
            </p:nvSpPr>
            <p:spPr>
              <a:xfrm>
                <a:off x="14645269" y="4615929"/>
                <a:ext cx="3132175" cy="615553"/>
              </a:xfrm>
              <a:prstGeom prst="rect">
                <a:avLst/>
              </a:prstGeom>
              <a:noFill/>
            </p:spPr>
            <p:txBody>
              <a:bodyPr wrap="square" rtlCol="0">
                <a:spAutoFit/>
              </a:bodyPr>
              <a:lstStyle/>
              <a:p>
                <a:pPr algn="ctr"/>
                <a:r>
                  <a:rPr lang="en-IN" sz="1700" b="0" i="0" u="none" strike="noStrike" dirty="0">
                    <a:solidFill>
                      <a:srgbClr val="595959"/>
                    </a:solidFill>
                    <a:effectLst/>
                    <a:latin typeface="Avenir Next" panose="020B0503020202020204" pitchFamily="34" charset="0"/>
                  </a:rPr>
                  <a:t>Continuous </a:t>
                </a:r>
              </a:p>
              <a:p>
                <a:pPr algn="ctr"/>
                <a:r>
                  <a:rPr lang="en-IN" sz="1700" b="0" i="0" u="none" strike="noStrike" dirty="0">
                    <a:solidFill>
                      <a:srgbClr val="595959"/>
                    </a:solidFill>
                    <a:effectLst/>
                    <a:latin typeface="Avenir Next" panose="020B0503020202020204" pitchFamily="34" charset="0"/>
                  </a:rPr>
                  <a:t>Age in years</a:t>
                </a:r>
                <a:endParaRPr lang="en-US" sz="1700" dirty="0">
                  <a:solidFill>
                    <a:srgbClr val="595959"/>
                  </a:solidFill>
                  <a:latin typeface="Avenir Next" panose="020B0503020202020204" pitchFamily="34" charset="0"/>
                </a:endParaRPr>
              </a:p>
            </p:txBody>
          </p:sp>
          <p:sp>
            <p:nvSpPr>
              <p:cNvPr id="265" name="TextBox 264">
                <a:extLst>
                  <a:ext uri="{FF2B5EF4-FFF2-40B4-BE49-F238E27FC236}">
                    <a16:creationId xmlns:a16="http://schemas.microsoft.com/office/drawing/2014/main" id="{47CB2E70-612B-6C9E-7A6A-41DCF3BFB8B8}"/>
                  </a:ext>
                </a:extLst>
              </p:cNvPr>
              <p:cNvSpPr txBox="1"/>
              <p:nvPr/>
            </p:nvSpPr>
            <p:spPr>
              <a:xfrm>
                <a:off x="15875129" y="4322683"/>
                <a:ext cx="672455" cy="376571"/>
              </a:xfrm>
              <a:prstGeom prst="rect">
                <a:avLst/>
              </a:prstGeom>
              <a:noFill/>
            </p:spPr>
            <p:txBody>
              <a:bodyPr wrap="square" rtlCol="0">
                <a:spAutoFit/>
              </a:bodyPr>
              <a:lstStyle/>
              <a:p>
                <a:r>
                  <a:rPr lang="en-IN" sz="1800" b="1" i="0" u="none" strike="noStrike" dirty="0">
                    <a:solidFill>
                      <a:srgbClr val="000000"/>
                    </a:solidFill>
                    <a:effectLst/>
                    <a:latin typeface="Avenir Next" panose="020B0503020202020204" pitchFamily="34" charset="0"/>
                  </a:rPr>
                  <a:t>Age</a:t>
                </a:r>
                <a:endParaRPr lang="en-US" sz="2000" b="1" dirty="0">
                  <a:latin typeface="Avenir Next" panose="020B0503020202020204" pitchFamily="34" charset="0"/>
                </a:endParaRPr>
              </a:p>
            </p:txBody>
          </p:sp>
        </p:grpSp>
        <p:grpSp>
          <p:nvGrpSpPr>
            <p:cNvPr id="268" name="Group 267">
              <a:extLst>
                <a:ext uri="{FF2B5EF4-FFF2-40B4-BE49-F238E27FC236}">
                  <a16:creationId xmlns:a16="http://schemas.microsoft.com/office/drawing/2014/main" id="{6023462F-1745-B546-CF1D-CD8F23D320D6}"/>
                </a:ext>
              </a:extLst>
            </p:cNvPr>
            <p:cNvGrpSpPr/>
            <p:nvPr/>
          </p:nvGrpSpPr>
          <p:grpSpPr>
            <a:xfrm>
              <a:off x="24158084" y="4065605"/>
              <a:ext cx="3132175" cy="1932936"/>
              <a:chOff x="17802997" y="4046282"/>
              <a:chExt cx="3132175" cy="1932936"/>
            </a:xfrm>
          </p:grpSpPr>
          <p:sp>
            <p:nvSpPr>
              <p:cNvPr id="269" name="TextBox 268">
                <a:extLst>
                  <a:ext uri="{FF2B5EF4-FFF2-40B4-BE49-F238E27FC236}">
                    <a16:creationId xmlns:a16="http://schemas.microsoft.com/office/drawing/2014/main" id="{502E6C2F-EAFC-E05D-4126-D0591D21CB69}"/>
                  </a:ext>
                </a:extLst>
              </p:cNvPr>
              <p:cNvSpPr txBox="1"/>
              <p:nvPr/>
            </p:nvSpPr>
            <p:spPr>
              <a:xfrm>
                <a:off x="17802997" y="4317225"/>
                <a:ext cx="3132175" cy="166199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Denotes the Education Level of the individual.</a:t>
                </a:r>
                <a:endParaRPr lang="en-IN" sz="1700" b="0"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1 : Pre-College Level</a:t>
                </a:r>
                <a:endParaRPr lang="en-IN" sz="1700" b="0"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2 : Undergrad Level</a:t>
                </a:r>
                <a:endParaRPr lang="en-IN" sz="1700" b="0"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3 : Postgrad Level</a:t>
                </a:r>
                <a:endParaRPr lang="en-IN" sz="1700" b="0" dirty="0">
                  <a:solidFill>
                    <a:srgbClr val="595959"/>
                  </a:solidFill>
                  <a:effectLst/>
                  <a:latin typeface="Avenir Next" panose="020B0503020202020204" pitchFamily="34" charset="0"/>
                </a:endParaRPr>
              </a:p>
            </p:txBody>
          </p:sp>
          <p:sp>
            <p:nvSpPr>
              <p:cNvPr id="270" name="TextBox 269">
                <a:extLst>
                  <a:ext uri="{FF2B5EF4-FFF2-40B4-BE49-F238E27FC236}">
                    <a16:creationId xmlns:a16="http://schemas.microsoft.com/office/drawing/2014/main" id="{67B25760-B298-68A2-4DAE-9A5A92B12251}"/>
                  </a:ext>
                </a:extLst>
              </p:cNvPr>
              <p:cNvSpPr txBox="1"/>
              <p:nvPr/>
            </p:nvSpPr>
            <p:spPr>
              <a:xfrm>
                <a:off x="18749054" y="4046282"/>
                <a:ext cx="1322224" cy="369332"/>
              </a:xfrm>
              <a:prstGeom prst="rect">
                <a:avLst/>
              </a:prstGeom>
              <a:noFill/>
            </p:spPr>
            <p:txBody>
              <a:bodyPr wrap="square" rtlCol="0">
                <a:spAutoFit/>
              </a:bodyPr>
              <a:lstStyle/>
              <a:p>
                <a:r>
                  <a:rPr lang="en-IN" sz="1800" b="1" i="0" u="none" strike="noStrike" dirty="0">
                    <a:solidFill>
                      <a:srgbClr val="000000"/>
                    </a:solidFill>
                    <a:effectLst/>
                    <a:latin typeface="Avenir Next" panose="020B0503020202020204" pitchFamily="34" charset="0"/>
                  </a:rPr>
                  <a:t>Education</a:t>
                </a:r>
                <a:endParaRPr lang="en-US" sz="2000" b="1" dirty="0">
                  <a:latin typeface="Avenir Next" panose="020B0503020202020204" pitchFamily="34" charset="0"/>
                </a:endParaRPr>
              </a:p>
            </p:txBody>
          </p:sp>
        </p:grpSp>
        <p:grpSp>
          <p:nvGrpSpPr>
            <p:cNvPr id="9" name="Group 8">
              <a:extLst>
                <a:ext uri="{FF2B5EF4-FFF2-40B4-BE49-F238E27FC236}">
                  <a16:creationId xmlns:a16="http://schemas.microsoft.com/office/drawing/2014/main" id="{3400861D-7837-BEC5-77BF-AC43711E3400}"/>
                </a:ext>
              </a:extLst>
            </p:cNvPr>
            <p:cNvGrpSpPr/>
            <p:nvPr/>
          </p:nvGrpSpPr>
          <p:grpSpPr>
            <a:xfrm>
              <a:off x="32049526" y="4065605"/>
              <a:ext cx="3132175" cy="886496"/>
              <a:chOff x="17802997" y="4046282"/>
              <a:chExt cx="3132175" cy="886496"/>
            </a:xfrm>
          </p:grpSpPr>
          <p:sp>
            <p:nvSpPr>
              <p:cNvPr id="10" name="TextBox 9">
                <a:extLst>
                  <a:ext uri="{FF2B5EF4-FFF2-40B4-BE49-F238E27FC236}">
                    <a16:creationId xmlns:a16="http://schemas.microsoft.com/office/drawing/2014/main" id="{FEE4C723-5D36-15E6-EAA2-E57DA274F453}"/>
                  </a:ext>
                </a:extLst>
              </p:cNvPr>
              <p:cNvSpPr txBox="1"/>
              <p:nvPr/>
            </p:nvSpPr>
            <p:spPr>
              <a:xfrm>
                <a:off x="17802997" y="4317225"/>
                <a:ext cx="3132175" cy="61555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0 = Don’t Smoke , 1 = Smoke</a:t>
                </a:r>
                <a:endParaRPr lang="en-IN" sz="1700" b="0" dirty="0">
                  <a:solidFill>
                    <a:srgbClr val="595959"/>
                  </a:solidFill>
                  <a:effectLst/>
                  <a:latin typeface="Avenir Next" panose="020B0503020202020204" pitchFamily="34" charset="0"/>
                </a:endParaRPr>
              </a:p>
            </p:txBody>
          </p:sp>
          <p:sp>
            <p:nvSpPr>
              <p:cNvPr id="11" name="TextBox 10">
                <a:extLst>
                  <a:ext uri="{FF2B5EF4-FFF2-40B4-BE49-F238E27FC236}">
                    <a16:creationId xmlns:a16="http://schemas.microsoft.com/office/drawing/2014/main" id="{95546D22-2CC5-828B-F88E-DB2013A763DB}"/>
                  </a:ext>
                </a:extLst>
              </p:cNvPr>
              <p:cNvSpPr txBox="1"/>
              <p:nvPr/>
            </p:nvSpPr>
            <p:spPr>
              <a:xfrm>
                <a:off x="18345294" y="4046282"/>
                <a:ext cx="1861005" cy="369332"/>
              </a:xfrm>
              <a:prstGeom prst="rect">
                <a:avLst/>
              </a:prstGeom>
              <a:noFill/>
            </p:spPr>
            <p:txBody>
              <a:bodyPr wrap="square" rtlCol="0">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Cigs. Per Day</a:t>
                </a:r>
                <a:endParaRPr lang="en-IN" sz="2000" b="0" dirty="0">
                  <a:effectLst/>
                  <a:latin typeface="Avenir Next" panose="020B0503020202020204" pitchFamily="34" charset="0"/>
                </a:endParaRPr>
              </a:p>
            </p:txBody>
          </p:sp>
        </p:grpSp>
        <p:grpSp>
          <p:nvGrpSpPr>
            <p:cNvPr id="25" name="Group 24">
              <a:extLst>
                <a:ext uri="{FF2B5EF4-FFF2-40B4-BE49-F238E27FC236}">
                  <a16:creationId xmlns:a16="http://schemas.microsoft.com/office/drawing/2014/main" id="{52054147-DB9B-87B2-1FE9-48A4C412D589}"/>
                </a:ext>
              </a:extLst>
            </p:cNvPr>
            <p:cNvGrpSpPr/>
            <p:nvPr/>
          </p:nvGrpSpPr>
          <p:grpSpPr>
            <a:xfrm>
              <a:off x="39940968" y="4065605"/>
              <a:ext cx="3132175" cy="1682212"/>
              <a:chOff x="27482932" y="4067354"/>
              <a:chExt cx="3132175" cy="1682212"/>
            </a:xfrm>
          </p:grpSpPr>
          <p:sp>
            <p:nvSpPr>
              <p:cNvPr id="26" name="TextBox 25">
                <a:extLst>
                  <a:ext uri="{FF2B5EF4-FFF2-40B4-BE49-F238E27FC236}">
                    <a16:creationId xmlns:a16="http://schemas.microsoft.com/office/drawing/2014/main" id="{C3D71445-89AF-AFAD-C2E0-417A9B960148}"/>
                  </a:ext>
                </a:extLst>
              </p:cNvPr>
              <p:cNvSpPr txBox="1"/>
              <p:nvPr/>
            </p:nvSpPr>
            <p:spPr>
              <a:xfrm>
                <a:off x="27482932" y="4349183"/>
                <a:ext cx="3132175" cy="140038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Identifies whether the patient has previously experienced a stroke. [ 0 = Haven’t , 1 = Have experienced ] </a:t>
                </a:r>
                <a:endParaRPr lang="en-IN" sz="1700" b="0" dirty="0">
                  <a:solidFill>
                    <a:srgbClr val="595959"/>
                  </a:solidFill>
                  <a:effectLst/>
                  <a:latin typeface="Avenir Next" panose="020B0503020202020204" pitchFamily="34" charset="0"/>
                </a:endParaRPr>
              </a:p>
            </p:txBody>
          </p:sp>
          <p:sp>
            <p:nvSpPr>
              <p:cNvPr id="27" name="TextBox 26">
                <a:extLst>
                  <a:ext uri="{FF2B5EF4-FFF2-40B4-BE49-F238E27FC236}">
                    <a16:creationId xmlns:a16="http://schemas.microsoft.com/office/drawing/2014/main" id="{98F524EA-E17F-75A5-85E6-4612474C1FBC}"/>
                  </a:ext>
                </a:extLst>
              </p:cNvPr>
              <p:cNvSpPr txBox="1"/>
              <p:nvPr/>
            </p:nvSpPr>
            <p:spPr>
              <a:xfrm>
                <a:off x="28112579" y="4067354"/>
                <a:ext cx="2061475" cy="369332"/>
              </a:xfrm>
              <a:prstGeom prst="rect">
                <a:avLst/>
              </a:prstGeom>
              <a:noFill/>
            </p:spPr>
            <p:txBody>
              <a:bodyPr wrap="square" rtlCol="0">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Prevalent Stroke</a:t>
                </a:r>
                <a:endParaRPr lang="en-IN" sz="2000" b="0" dirty="0">
                  <a:effectLst/>
                  <a:latin typeface="Avenir Next" panose="020B0503020202020204" pitchFamily="34" charset="0"/>
                </a:endParaRPr>
              </a:p>
            </p:txBody>
          </p:sp>
        </p:grpSp>
        <p:grpSp>
          <p:nvGrpSpPr>
            <p:cNvPr id="30" name="Group 29">
              <a:extLst>
                <a:ext uri="{FF2B5EF4-FFF2-40B4-BE49-F238E27FC236}">
                  <a16:creationId xmlns:a16="http://schemas.microsoft.com/office/drawing/2014/main" id="{2D9F5869-6F87-95A0-D2E1-B2B81123C821}"/>
                </a:ext>
              </a:extLst>
            </p:cNvPr>
            <p:cNvGrpSpPr/>
            <p:nvPr/>
          </p:nvGrpSpPr>
          <p:grpSpPr>
            <a:xfrm>
              <a:off x="35995247" y="4065605"/>
              <a:ext cx="3132175" cy="1671326"/>
              <a:chOff x="27482932" y="4078240"/>
              <a:chExt cx="3132175" cy="1671326"/>
            </a:xfrm>
          </p:grpSpPr>
          <p:sp>
            <p:nvSpPr>
              <p:cNvPr id="31" name="TextBox 30">
                <a:extLst>
                  <a:ext uri="{FF2B5EF4-FFF2-40B4-BE49-F238E27FC236}">
                    <a16:creationId xmlns:a16="http://schemas.microsoft.com/office/drawing/2014/main" id="{3D0D745B-245C-A0C9-868F-47FFE5464752}"/>
                  </a:ext>
                </a:extLst>
              </p:cNvPr>
              <p:cNvSpPr txBox="1"/>
              <p:nvPr/>
            </p:nvSpPr>
            <p:spPr>
              <a:xfrm>
                <a:off x="27482932" y="4349183"/>
                <a:ext cx="3132175" cy="140038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Specifies if the individual was using medication for blood pressure management..[ 0 = Not Diabetic , 1 = Diabetic ]</a:t>
                </a:r>
                <a:endParaRPr lang="en-IN" sz="1700" b="0" dirty="0">
                  <a:solidFill>
                    <a:srgbClr val="595959"/>
                  </a:solidFill>
                  <a:effectLst/>
                  <a:latin typeface="Avenir Next" panose="020B0503020202020204" pitchFamily="34" charset="0"/>
                </a:endParaRPr>
              </a:p>
            </p:txBody>
          </p:sp>
          <p:sp>
            <p:nvSpPr>
              <p:cNvPr id="32" name="TextBox 31">
                <a:extLst>
                  <a:ext uri="{FF2B5EF4-FFF2-40B4-BE49-F238E27FC236}">
                    <a16:creationId xmlns:a16="http://schemas.microsoft.com/office/drawing/2014/main" id="{4E45775E-D577-7523-0BF4-BCF673BE27BC}"/>
                  </a:ext>
                </a:extLst>
              </p:cNvPr>
              <p:cNvSpPr txBox="1"/>
              <p:nvPr/>
            </p:nvSpPr>
            <p:spPr>
              <a:xfrm>
                <a:off x="28460922" y="4078240"/>
                <a:ext cx="1176194" cy="369332"/>
              </a:xfrm>
              <a:prstGeom prst="rect">
                <a:avLst/>
              </a:prstGeom>
              <a:noFill/>
            </p:spPr>
            <p:txBody>
              <a:bodyPr wrap="square" rtlCol="0">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BP Meds</a:t>
                </a:r>
                <a:endParaRPr lang="en-IN" sz="2000" b="0" dirty="0">
                  <a:effectLst/>
                  <a:latin typeface="Avenir Next" panose="020B0503020202020204" pitchFamily="34" charset="0"/>
                </a:endParaRPr>
              </a:p>
            </p:txBody>
          </p:sp>
        </p:grpSp>
        <p:grpSp>
          <p:nvGrpSpPr>
            <p:cNvPr id="33" name="Group 32">
              <a:extLst>
                <a:ext uri="{FF2B5EF4-FFF2-40B4-BE49-F238E27FC236}">
                  <a16:creationId xmlns:a16="http://schemas.microsoft.com/office/drawing/2014/main" id="{18614ADB-2FA9-BAE4-3189-E5954C185E6E}"/>
                </a:ext>
              </a:extLst>
            </p:cNvPr>
            <p:cNvGrpSpPr/>
            <p:nvPr/>
          </p:nvGrpSpPr>
          <p:grpSpPr>
            <a:xfrm>
              <a:off x="43886689" y="4065605"/>
              <a:ext cx="3255192" cy="1682212"/>
              <a:chOff x="27482932" y="4067354"/>
              <a:chExt cx="3255192" cy="1682212"/>
            </a:xfrm>
          </p:grpSpPr>
          <p:sp>
            <p:nvSpPr>
              <p:cNvPr id="34" name="TextBox 33">
                <a:extLst>
                  <a:ext uri="{FF2B5EF4-FFF2-40B4-BE49-F238E27FC236}">
                    <a16:creationId xmlns:a16="http://schemas.microsoft.com/office/drawing/2014/main" id="{061C251E-DB6F-561A-93F2-EB1AC517D20D}"/>
                  </a:ext>
                </a:extLst>
              </p:cNvPr>
              <p:cNvSpPr txBox="1"/>
              <p:nvPr/>
            </p:nvSpPr>
            <p:spPr>
              <a:xfrm>
                <a:off x="27482932" y="4349183"/>
                <a:ext cx="3132175" cy="1400383"/>
              </a:xfrm>
              <a:prstGeom prst="rect">
                <a:avLst/>
              </a:prstGeom>
              <a:noFill/>
            </p:spPr>
            <p:txBody>
              <a:bodyPr wrap="square" rtlCol="0">
                <a:spAutoFit/>
              </a:bodyPr>
              <a:lstStyle/>
              <a:p>
                <a:pPr algn="ct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Indicates whether the patient is hypertensive [ 0 =Patient isn’t Hypersensitive,1=Patient is Hypersensitive ]</a:t>
                </a:r>
                <a:endParaRPr lang="en-IN" sz="1700" b="0" dirty="0">
                  <a:solidFill>
                    <a:srgbClr val="595959"/>
                  </a:solidFill>
                  <a:effectLst/>
                  <a:latin typeface="Avenir Next" panose="020B0503020202020204" pitchFamily="34" charset="0"/>
                </a:endParaRPr>
              </a:p>
            </p:txBody>
          </p:sp>
          <p:sp>
            <p:nvSpPr>
              <p:cNvPr id="35" name="TextBox 34">
                <a:extLst>
                  <a:ext uri="{FF2B5EF4-FFF2-40B4-BE49-F238E27FC236}">
                    <a16:creationId xmlns:a16="http://schemas.microsoft.com/office/drawing/2014/main" id="{D9BAADAF-9734-1B47-B251-B45B66F0E2CE}"/>
                  </a:ext>
                </a:extLst>
              </p:cNvPr>
              <p:cNvSpPr txBox="1"/>
              <p:nvPr/>
            </p:nvSpPr>
            <p:spPr>
              <a:xfrm>
                <a:off x="27516821" y="4067354"/>
                <a:ext cx="3221303" cy="369332"/>
              </a:xfrm>
              <a:prstGeom prst="rect">
                <a:avLst/>
              </a:prstGeom>
              <a:noFill/>
            </p:spPr>
            <p:txBody>
              <a:bodyPr wrap="square" rtlCol="0">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Prevalent Hypersensitivity</a:t>
                </a:r>
                <a:endParaRPr lang="en-IN" sz="2000" b="0" dirty="0">
                  <a:effectLst/>
                  <a:latin typeface="Avenir Next" panose="020B0503020202020204" pitchFamily="34" charset="0"/>
                </a:endParaRPr>
              </a:p>
            </p:txBody>
          </p:sp>
        </p:grpSp>
        <p:grpSp>
          <p:nvGrpSpPr>
            <p:cNvPr id="36" name="Group 35">
              <a:extLst>
                <a:ext uri="{FF2B5EF4-FFF2-40B4-BE49-F238E27FC236}">
                  <a16:creationId xmlns:a16="http://schemas.microsoft.com/office/drawing/2014/main" id="{15A97AF3-3CDB-39D5-FAE4-1883DD2B32BF}"/>
                </a:ext>
              </a:extLst>
            </p:cNvPr>
            <p:cNvGrpSpPr/>
            <p:nvPr/>
          </p:nvGrpSpPr>
          <p:grpSpPr>
            <a:xfrm>
              <a:off x="47955427" y="4065605"/>
              <a:ext cx="3132175" cy="1682212"/>
              <a:chOff x="27482932" y="4067354"/>
              <a:chExt cx="3132175" cy="1682212"/>
            </a:xfrm>
          </p:grpSpPr>
          <p:sp>
            <p:nvSpPr>
              <p:cNvPr id="37" name="TextBox 36">
                <a:extLst>
                  <a:ext uri="{FF2B5EF4-FFF2-40B4-BE49-F238E27FC236}">
                    <a16:creationId xmlns:a16="http://schemas.microsoft.com/office/drawing/2014/main" id="{D7327F03-DD2A-29E9-5B41-55A7863582A8}"/>
                  </a:ext>
                </a:extLst>
              </p:cNvPr>
              <p:cNvSpPr txBox="1"/>
              <p:nvPr/>
            </p:nvSpPr>
            <p:spPr>
              <a:xfrm>
                <a:off x="27482932" y="4349183"/>
                <a:ext cx="3132175" cy="140038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Identifies whether the patient has diabetes. [0 = Patient isn’t Diabetes , 1 = Patient is Diabetic ]</a:t>
                </a:r>
                <a:endParaRPr lang="en-IN" sz="1700" b="0" dirty="0">
                  <a:solidFill>
                    <a:srgbClr val="595959"/>
                  </a:solidFill>
                  <a:effectLst/>
                  <a:latin typeface="Avenir Next" panose="020B0503020202020204" pitchFamily="34" charset="0"/>
                </a:endParaRPr>
              </a:p>
            </p:txBody>
          </p:sp>
          <p:sp>
            <p:nvSpPr>
              <p:cNvPr id="38" name="TextBox 37">
                <a:extLst>
                  <a:ext uri="{FF2B5EF4-FFF2-40B4-BE49-F238E27FC236}">
                    <a16:creationId xmlns:a16="http://schemas.microsoft.com/office/drawing/2014/main" id="{F9147EF8-4D02-3BDC-7026-59C37EEE29C1}"/>
                  </a:ext>
                </a:extLst>
              </p:cNvPr>
              <p:cNvSpPr txBox="1"/>
              <p:nvPr/>
            </p:nvSpPr>
            <p:spPr>
              <a:xfrm>
                <a:off x="28486645" y="4067354"/>
                <a:ext cx="1129274"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Diabetes</a:t>
                </a:r>
                <a:endParaRPr lang="en-IN" sz="1700" b="0" dirty="0">
                  <a:effectLst/>
                  <a:latin typeface="Avenir Next" panose="020B0503020202020204" pitchFamily="34" charset="0"/>
                </a:endParaRPr>
              </a:p>
            </p:txBody>
          </p:sp>
        </p:grpSp>
        <p:grpSp>
          <p:nvGrpSpPr>
            <p:cNvPr id="39" name="Group 38">
              <a:extLst>
                <a:ext uri="{FF2B5EF4-FFF2-40B4-BE49-F238E27FC236}">
                  <a16:creationId xmlns:a16="http://schemas.microsoft.com/office/drawing/2014/main" id="{7D9FCFE6-26F8-3B64-4F40-0F5236A4F58F}"/>
                </a:ext>
              </a:extLst>
            </p:cNvPr>
            <p:cNvGrpSpPr/>
            <p:nvPr/>
          </p:nvGrpSpPr>
          <p:grpSpPr>
            <a:xfrm>
              <a:off x="55846869" y="4065605"/>
              <a:ext cx="3132175" cy="1189769"/>
              <a:chOff x="27482932" y="4067355"/>
              <a:chExt cx="3132175" cy="1189769"/>
            </a:xfrm>
          </p:grpSpPr>
          <p:sp>
            <p:nvSpPr>
              <p:cNvPr id="44" name="TextBox 43">
                <a:extLst>
                  <a:ext uri="{FF2B5EF4-FFF2-40B4-BE49-F238E27FC236}">
                    <a16:creationId xmlns:a16="http://schemas.microsoft.com/office/drawing/2014/main" id="{FC121ACF-8CA9-729E-EB7B-B4B6F80177F5}"/>
                  </a:ext>
                </a:extLst>
              </p:cNvPr>
              <p:cNvSpPr txBox="1"/>
              <p:nvPr/>
            </p:nvSpPr>
            <p:spPr>
              <a:xfrm>
                <a:off x="27482932" y="4349183"/>
                <a:ext cx="3132175" cy="907941"/>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Represents the systolic blood pressure level.</a:t>
                </a:r>
                <a:endParaRPr lang="en-IN" sz="1700" b="0" dirty="0">
                  <a:solidFill>
                    <a:srgbClr val="595959"/>
                  </a:solidFill>
                  <a:effectLst/>
                  <a:latin typeface="Avenir Next" panose="020B0503020202020204" pitchFamily="34" charset="0"/>
                </a:endParaRPr>
              </a:p>
            </p:txBody>
          </p:sp>
          <p:sp>
            <p:nvSpPr>
              <p:cNvPr id="45" name="TextBox 44">
                <a:extLst>
                  <a:ext uri="{FF2B5EF4-FFF2-40B4-BE49-F238E27FC236}">
                    <a16:creationId xmlns:a16="http://schemas.microsoft.com/office/drawing/2014/main" id="{AEAA05CC-3E45-C51B-053A-D00E7610CD7F}"/>
                  </a:ext>
                </a:extLst>
              </p:cNvPr>
              <p:cNvSpPr txBox="1"/>
              <p:nvPr/>
            </p:nvSpPr>
            <p:spPr>
              <a:xfrm>
                <a:off x="28546280" y="4067355"/>
                <a:ext cx="1015423"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Sys BP</a:t>
                </a:r>
                <a:endParaRPr lang="en-IN" sz="1700" b="0" dirty="0">
                  <a:effectLst/>
                  <a:latin typeface="Avenir Next" panose="020B0503020202020204" pitchFamily="34" charset="0"/>
                </a:endParaRPr>
              </a:p>
            </p:txBody>
          </p:sp>
        </p:grpSp>
        <p:grpSp>
          <p:nvGrpSpPr>
            <p:cNvPr id="48" name="Group 47">
              <a:extLst>
                <a:ext uri="{FF2B5EF4-FFF2-40B4-BE49-F238E27FC236}">
                  <a16:creationId xmlns:a16="http://schemas.microsoft.com/office/drawing/2014/main" id="{BFA42269-DC0D-8DC0-51CF-847F77AB00CA}"/>
                </a:ext>
              </a:extLst>
            </p:cNvPr>
            <p:cNvGrpSpPr/>
            <p:nvPr/>
          </p:nvGrpSpPr>
          <p:grpSpPr>
            <a:xfrm>
              <a:off x="51901148" y="4065605"/>
              <a:ext cx="3132175" cy="1189770"/>
              <a:chOff x="27482932" y="4067354"/>
              <a:chExt cx="3132175" cy="1189770"/>
            </a:xfrm>
          </p:grpSpPr>
          <p:sp>
            <p:nvSpPr>
              <p:cNvPr id="50" name="TextBox 49">
                <a:extLst>
                  <a:ext uri="{FF2B5EF4-FFF2-40B4-BE49-F238E27FC236}">
                    <a16:creationId xmlns:a16="http://schemas.microsoft.com/office/drawing/2014/main" id="{D0A89E55-6519-F69D-8688-79FCA97E4DFF}"/>
                  </a:ext>
                </a:extLst>
              </p:cNvPr>
              <p:cNvSpPr txBox="1"/>
              <p:nvPr/>
            </p:nvSpPr>
            <p:spPr>
              <a:xfrm>
                <a:off x="27482932" y="4349183"/>
                <a:ext cx="3132175" cy="907941"/>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800" b="0" i="0" u="none" strike="noStrike" dirty="0">
                    <a:solidFill>
                      <a:srgbClr val="595959"/>
                    </a:solidFill>
                    <a:effectLst/>
                    <a:latin typeface="Avenir Next" panose="020B0503020202020204" pitchFamily="34" charset="0"/>
                  </a:rPr>
                  <a:t>Represents the total blood cholesterol level.</a:t>
                </a:r>
                <a:endParaRPr lang="en-IN" sz="1700" b="0" dirty="0">
                  <a:solidFill>
                    <a:srgbClr val="595959"/>
                  </a:solidFill>
                  <a:effectLst/>
                  <a:latin typeface="Avenir Next" panose="020B0503020202020204" pitchFamily="34" charset="0"/>
                </a:endParaRPr>
              </a:p>
            </p:txBody>
          </p:sp>
          <p:sp>
            <p:nvSpPr>
              <p:cNvPr id="51" name="TextBox 50">
                <a:extLst>
                  <a:ext uri="{FF2B5EF4-FFF2-40B4-BE49-F238E27FC236}">
                    <a16:creationId xmlns:a16="http://schemas.microsoft.com/office/drawing/2014/main" id="{228E587C-19DF-60CF-36BD-14534466FDBF}"/>
                  </a:ext>
                </a:extLst>
              </p:cNvPr>
              <p:cNvSpPr txBox="1"/>
              <p:nvPr/>
            </p:nvSpPr>
            <p:spPr>
              <a:xfrm>
                <a:off x="28029443" y="4067354"/>
                <a:ext cx="2043669"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Total Cholesterol</a:t>
                </a:r>
                <a:endParaRPr lang="en-IN" sz="1700" b="0" dirty="0">
                  <a:effectLst/>
                  <a:latin typeface="Avenir Next" panose="020B0503020202020204" pitchFamily="34" charset="0"/>
                </a:endParaRPr>
              </a:p>
            </p:txBody>
          </p:sp>
        </p:grpSp>
        <p:grpSp>
          <p:nvGrpSpPr>
            <p:cNvPr id="73" name="Group 72">
              <a:extLst>
                <a:ext uri="{FF2B5EF4-FFF2-40B4-BE49-F238E27FC236}">
                  <a16:creationId xmlns:a16="http://schemas.microsoft.com/office/drawing/2014/main" id="{3AD5F618-5DA3-F485-30FD-6E5207A3291D}"/>
                </a:ext>
              </a:extLst>
            </p:cNvPr>
            <p:cNvGrpSpPr/>
            <p:nvPr/>
          </p:nvGrpSpPr>
          <p:grpSpPr>
            <a:xfrm>
              <a:off x="59792590" y="4065605"/>
              <a:ext cx="3132175" cy="1189769"/>
              <a:chOff x="27482932" y="4067355"/>
              <a:chExt cx="3132175" cy="1189769"/>
            </a:xfrm>
          </p:grpSpPr>
          <p:sp>
            <p:nvSpPr>
              <p:cNvPr id="74" name="TextBox 73">
                <a:extLst>
                  <a:ext uri="{FF2B5EF4-FFF2-40B4-BE49-F238E27FC236}">
                    <a16:creationId xmlns:a16="http://schemas.microsoft.com/office/drawing/2014/main" id="{372B7C46-E338-1542-1D7E-39E08F202B11}"/>
                  </a:ext>
                </a:extLst>
              </p:cNvPr>
              <p:cNvSpPr txBox="1"/>
              <p:nvPr/>
            </p:nvSpPr>
            <p:spPr>
              <a:xfrm>
                <a:off x="27482932" y="4349183"/>
                <a:ext cx="3132175" cy="907941"/>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Represents the Diastolic blood pressure level</a:t>
                </a:r>
                <a:endParaRPr lang="en-IN" sz="1700" b="0" dirty="0">
                  <a:solidFill>
                    <a:srgbClr val="595959"/>
                  </a:solidFill>
                  <a:effectLst/>
                  <a:latin typeface="Avenir Next" panose="020B0503020202020204" pitchFamily="34" charset="0"/>
                </a:endParaRPr>
              </a:p>
            </p:txBody>
          </p:sp>
          <p:sp>
            <p:nvSpPr>
              <p:cNvPr id="75" name="TextBox 74">
                <a:extLst>
                  <a:ext uri="{FF2B5EF4-FFF2-40B4-BE49-F238E27FC236}">
                    <a16:creationId xmlns:a16="http://schemas.microsoft.com/office/drawing/2014/main" id="{37449A9B-764A-9E9B-6B13-62B5487060A2}"/>
                  </a:ext>
                </a:extLst>
              </p:cNvPr>
              <p:cNvSpPr txBox="1"/>
              <p:nvPr/>
            </p:nvSpPr>
            <p:spPr>
              <a:xfrm>
                <a:off x="28546280" y="4067355"/>
                <a:ext cx="1015423"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Dia BP</a:t>
                </a:r>
                <a:endParaRPr lang="en-IN" sz="1700" b="0" dirty="0">
                  <a:effectLst/>
                  <a:latin typeface="Avenir Next" panose="020B0503020202020204" pitchFamily="34" charset="0"/>
                </a:endParaRPr>
              </a:p>
            </p:txBody>
          </p:sp>
        </p:grpSp>
        <p:grpSp>
          <p:nvGrpSpPr>
            <p:cNvPr id="78" name="Group 77">
              <a:extLst>
                <a:ext uri="{FF2B5EF4-FFF2-40B4-BE49-F238E27FC236}">
                  <a16:creationId xmlns:a16="http://schemas.microsoft.com/office/drawing/2014/main" id="{AC46672C-2A89-8BE1-E89E-96234D0D8291}"/>
                </a:ext>
              </a:extLst>
            </p:cNvPr>
            <p:cNvGrpSpPr/>
            <p:nvPr/>
          </p:nvGrpSpPr>
          <p:grpSpPr>
            <a:xfrm>
              <a:off x="63738311" y="4065605"/>
              <a:ext cx="2844744" cy="1189769"/>
              <a:chOff x="27482933" y="4067355"/>
              <a:chExt cx="2844744" cy="1189769"/>
            </a:xfrm>
          </p:grpSpPr>
          <p:sp>
            <p:nvSpPr>
              <p:cNvPr id="79" name="TextBox 78">
                <a:extLst>
                  <a:ext uri="{FF2B5EF4-FFF2-40B4-BE49-F238E27FC236}">
                    <a16:creationId xmlns:a16="http://schemas.microsoft.com/office/drawing/2014/main" id="{BFBF6FC9-BA46-C82B-DDCB-EBDEFBE1A163}"/>
                  </a:ext>
                </a:extLst>
              </p:cNvPr>
              <p:cNvSpPr txBox="1"/>
              <p:nvPr/>
            </p:nvSpPr>
            <p:spPr>
              <a:xfrm>
                <a:off x="27482933" y="4349183"/>
                <a:ext cx="2844744" cy="907941"/>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Represents the individual’s Body Mass Index</a:t>
                </a:r>
                <a:endParaRPr lang="en-IN" sz="1700" b="0" dirty="0">
                  <a:solidFill>
                    <a:srgbClr val="595959"/>
                  </a:solidFill>
                  <a:effectLst/>
                  <a:latin typeface="Avenir Next" panose="020B0503020202020204" pitchFamily="34" charset="0"/>
                </a:endParaRPr>
              </a:p>
            </p:txBody>
          </p:sp>
          <p:sp>
            <p:nvSpPr>
              <p:cNvPr id="80" name="TextBox 79">
                <a:extLst>
                  <a:ext uri="{FF2B5EF4-FFF2-40B4-BE49-F238E27FC236}">
                    <a16:creationId xmlns:a16="http://schemas.microsoft.com/office/drawing/2014/main" id="{CC67D4FF-3DF6-1CC2-5FBA-B25FE6ADB04D}"/>
                  </a:ext>
                </a:extLst>
              </p:cNvPr>
              <p:cNvSpPr txBox="1"/>
              <p:nvPr/>
            </p:nvSpPr>
            <p:spPr>
              <a:xfrm>
                <a:off x="28546280" y="4067355"/>
                <a:ext cx="1015423" cy="369332"/>
              </a:xfrm>
              <a:prstGeom prst="rect">
                <a:avLst/>
              </a:prstGeom>
              <a:noFill/>
            </p:spPr>
            <p:txBody>
              <a:bodyPr wrap="square" rtlCol="0">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BMI</a:t>
                </a:r>
                <a:endParaRPr lang="en-IN" sz="1700" b="0" dirty="0">
                  <a:effectLst/>
                  <a:latin typeface="Avenir Next" panose="020B0503020202020204" pitchFamily="34" charset="0"/>
                </a:endParaRPr>
              </a:p>
            </p:txBody>
          </p:sp>
        </p:grpSp>
        <p:grpSp>
          <p:nvGrpSpPr>
            <p:cNvPr id="81" name="Group 80">
              <a:extLst>
                <a:ext uri="{FF2B5EF4-FFF2-40B4-BE49-F238E27FC236}">
                  <a16:creationId xmlns:a16="http://schemas.microsoft.com/office/drawing/2014/main" id="{8EE0BDD2-EF71-17D6-42E3-5D15001F4DA0}"/>
                </a:ext>
              </a:extLst>
            </p:cNvPr>
            <p:cNvGrpSpPr/>
            <p:nvPr/>
          </p:nvGrpSpPr>
          <p:grpSpPr>
            <a:xfrm>
              <a:off x="67396601" y="4065605"/>
              <a:ext cx="3132175" cy="1682211"/>
              <a:chOff x="27482932" y="4067355"/>
              <a:chExt cx="3132175" cy="1682211"/>
            </a:xfrm>
          </p:grpSpPr>
          <p:sp>
            <p:nvSpPr>
              <p:cNvPr id="82" name="TextBox 81">
                <a:extLst>
                  <a:ext uri="{FF2B5EF4-FFF2-40B4-BE49-F238E27FC236}">
                    <a16:creationId xmlns:a16="http://schemas.microsoft.com/office/drawing/2014/main" id="{928273A3-F463-E292-3CD8-D0EA4CF3A562}"/>
                  </a:ext>
                </a:extLst>
              </p:cNvPr>
              <p:cNvSpPr txBox="1"/>
              <p:nvPr/>
            </p:nvSpPr>
            <p:spPr>
              <a:xfrm>
                <a:off x="27482932" y="4349183"/>
                <a:ext cx="3132175" cy="1400383"/>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Represents the heart rate  treated as continuous due to the large number of possible values.</a:t>
                </a:r>
                <a:endParaRPr lang="en-IN" sz="1700" b="0" dirty="0">
                  <a:solidFill>
                    <a:srgbClr val="595959"/>
                  </a:solidFill>
                  <a:effectLst/>
                  <a:latin typeface="Avenir Next" panose="020B0503020202020204" pitchFamily="34" charset="0"/>
                </a:endParaRPr>
              </a:p>
            </p:txBody>
          </p:sp>
          <p:sp>
            <p:nvSpPr>
              <p:cNvPr id="83" name="TextBox 82">
                <a:extLst>
                  <a:ext uri="{FF2B5EF4-FFF2-40B4-BE49-F238E27FC236}">
                    <a16:creationId xmlns:a16="http://schemas.microsoft.com/office/drawing/2014/main" id="{F52C9F34-4370-7AA8-D789-73DCD39E5DB9}"/>
                  </a:ext>
                </a:extLst>
              </p:cNvPr>
              <p:cNvSpPr txBox="1"/>
              <p:nvPr/>
            </p:nvSpPr>
            <p:spPr>
              <a:xfrm>
                <a:off x="28424357" y="4067355"/>
                <a:ext cx="1385157"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595959"/>
                    </a:solidFill>
                    <a:effectLst/>
                    <a:latin typeface="Avenir Next" panose="020B0503020202020204" pitchFamily="34" charset="0"/>
                  </a:rPr>
                  <a:t>Heart Rate</a:t>
                </a:r>
                <a:endParaRPr lang="en-IN" sz="1700" b="0" dirty="0">
                  <a:solidFill>
                    <a:srgbClr val="595959"/>
                  </a:solidFill>
                  <a:effectLst/>
                  <a:latin typeface="Avenir Next" panose="020B0503020202020204" pitchFamily="34" charset="0"/>
                </a:endParaRPr>
              </a:p>
            </p:txBody>
          </p:sp>
        </p:grpSp>
        <p:grpSp>
          <p:nvGrpSpPr>
            <p:cNvPr id="84" name="Group 83">
              <a:extLst>
                <a:ext uri="{FF2B5EF4-FFF2-40B4-BE49-F238E27FC236}">
                  <a16:creationId xmlns:a16="http://schemas.microsoft.com/office/drawing/2014/main" id="{4C32973A-9B19-7CFF-69E2-5F3E719FB8DB}"/>
                </a:ext>
              </a:extLst>
            </p:cNvPr>
            <p:cNvGrpSpPr/>
            <p:nvPr/>
          </p:nvGrpSpPr>
          <p:grpSpPr>
            <a:xfrm>
              <a:off x="71342319" y="4065605"/>
              <a:ext cx="3132175" cy="1682211"/>
              <a:chOff x="27482932" y="4067355"/>
              <a:chExt cx="3132175" cy="1682211"/>
            </a:xfrm>
          </p:grpSpPr>
          <p:sp>
            <p:nvSpPr>
              <p:cNvPr id="85" name="TextBox 84">
                <a:extLst>
                  <a:ext uri="{FF2B5EF4-FFF2-40B4-BE49-F238E27FC236}">
                    <a16:creationId xmlns:a16="http://schemas.microsoft.com/office/drawing/2014/main" id="{3C5B63A6-328D-AAB8-0979-A04DD18DE79D}"/>
                  </a:ext>
                </a:extLst>
              </p:cNvPr>
              <p:cNvSpPr txBox="1"/>
              <p:nvPr/>
            </p:nvSpPr>
            <p:spPr>
              <a:xfrm>
                <a:off x="27482932" y="4349183"/>
                <a:ext cx="3132175" cy="1400383"/>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Represents the heart rate  treated as continuous due to the large number of possible values.</a:t>
                </a:r>
                <a:endParaRPr lang="en-IN" sz="1700" b="0" dirty="0">
                  <a:solidFill>
                    <a:srgbClr val="595959"/>
                  </a:solidFill>
                  <a:effectLst/>
                  <a:latin typeface="Avenir Next" panose="020B0503020202020204" pitchFamily="34" charset="0"/>
                </a:endParaRPr>
              </a:p>
            </p:txBody>
          </p:sp>
          <p:sp>
            <p:nvSpPr>
              <p:cNvPr id="86" name="TextBox 85">
                <a:extLst>
                  <a:ext uri="{FF2B5EF4-FFF2-40B4-BE49-F238E27FC236}">
                    <a16:creationId xmlns:a16="http://schemas.microsoft.com/office/drawing/2014/main" id="{9AEEF5EB-C41F-6669-3805-7A58D886951E}"/>
                  </a:ext>
                </a:extLst>
              </p:cNvPr>
              <p:cNvSpPr txBox="1"/>
              <p:nvPr/>
            </p:nvSpPr>
            <p:spPr>
              <a:xfrm>
                <a:off x="28502739" y="4067355"/>
                <a:ext cx="1058588"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Glucose</a:t>
                </a:r>
                <a:endParaRPr lang="en-IN" sz="1700" b="0" dirty="0">
                  <a:solidFill>
                    <a:srgbClr val="595959"/>
                  </a:solidFill>
                  <a:effectLst/>
                  <a:latin typeface="Avenir Next" panose="020B0503020202020204" pitchFamily="34" charset="0"/>
                </a:endParaRPr>
              </a:p>
            </p:txBody>
          </p:sp>
        </p:grpSp>
        <p:grpSp>
          <p:nvGrpSpPr>
            <p:cNvPr id="87" name="Group 86">
              <a:extLst>
                <a:ext uri="{FF2B5EF4-FFF2-40B4-BE49-F238E27FC236}">
                  <a16:creationId xmlns:a16="http://schemas.microsoft.com/office/drawing/2014/main" id="{26B2435A-E7AF-6677-6EBB-882B88617ECE}"/>
                </a:ext>
              </a:extLst>
            </p:cNvPr>
            <p:cNvGrpSpPr/>
            <p:nvPr/>
          </p:nvGrpSpPr>
          <p:grpSpPr>
            <a:xfrm>
              <a:off x="12563314" y="4065605"/>
              <a:ext cx="2889782" cy="1409716"/>
              <a:chOff x="27482933" y="4078240"/>
              <a:chExt cx="2889782" cy="1409716"/>
            </a:xfrm>
          </p:grpSpPr>
          <p:sp>
            <p:nvSpPr>
              <p:cNvPr id="88" name="TextBox 87">
                <a:extLst>
                  <a:ext uri="{FF2B5EF4-FFF2-40B4-BE49-F238E27FC236}">
                    <a16:creationId xmlns:a16="http://schemas.microsoft.com/office/drawing/2014/main" id="{6DB733A7-8685-6225-B771-FAABA4E482EF}"/>
                  </a:ext>
                </a:extLst>
              </p:cNvPr>
              <p:cNvSpPr txBox="1"/>
              <p:nvPr/>
            </p:nvSpPr>
            <p:spPr>
              <a:xfrm>
                <a:off x="27482933" y="4349183"/>
                <a:ext cx="2889782" cy="1138773"/>
              </a:xfrm>
              <a:prstGeom prst="rect">
                <a:avLst/>
              </a:prstGeom>
              <a:noFill/>
            </p:spPr>
            <p:txBody>
              <a:bodyPr wrap="square" rtlCol="0">
                <a:spAutoFit/>
              </a:bodyPr>
              <a:lstStyle/>
              <a:p>
                <a:pPr rtl="0">
                  <a:spcBef>
                    <a:spcPts val="0"/>
                  </a:spcBef>
                  <a:spcAft>
                    <a:spcPts val="0"/>
                  </a:spcAft>
                </a:pPr>
                <a:r>
                  <a:rPr lang="en-IN" sz="1700" b="0" i="0" u="none" strike="noStrike" dirty="0">
                    <a:solidFill>
                      <a:srgbClr val="595959"/>
                    </a:solidFill>
                    <a:effectLst/>
                    <a:latin typeface="Avenir Next" panose="020B0503020202020204" pitchFamily="34" charset="0"/>
                  </a:rPr>
                  <a:t>Binary Variables</a:t>
                </a:r>
              </a:p>
              <a:p>
                <a:pPr rtl="0">
                  <a:spcBef>
                    <a:spcPts val="0"/>
                  </a:spcBef>
                  <a:spcAft>
                    <a:spcPts val="0"/>
                  </a:spcAft>
                </a:pPr>
                <a:r>
                  <a:rPr lang="en-IN" sz="1700" b="0" i="0" u="none" strike="noStrike" dirty="0">
                    <a:solidFill>
                      <a:srgbClr val="595959"/>
                    </a:solidFill>
                    <a:effectLst/>
                    <a:latin typeface="Avenir Next" panose="020B0503020202020204" pitchFamily="34" charset="0"/>
                  </a:rPr>
                  <a:t>Binary Variable indicating the presence (1) or absence(0) of CHD risk.</a:t>
                </a:r>
                <a:endParaRPr lang="en-IN" sz="1700" b="0" dirty="0">
                  <a:solidFill>
                    <a:srgbClr val="595959"/>
                  </a:solidFill>
                  <a:effectLst/>
                  <a:latin typeface="Avenir Next" panose="020B0503020202020204" pitchFamily="34" charset="0"/>
                </a:endParaRPr>
              </a:p>
            </p:txBody>
          </p:sp>
          <p:sp>
            <p:nvSpPr>
              <p:cNvPr id="89" name="TextBox 88">
                <a:extLst>
                  <a:ext uri="{FF2B5EF4-FFF2-40B4-BE49-F238E27FC236}">
                    <a16:creationId xmlns:a16="http://schemas.microsoft.com/office/drawing/2014/main" id="{2ED26CCD-5469-B800-1C87-44B2E06EE32A}"/>
                  </a:ext>
                </a:extLst>
              </p:cNvPr>
              <p:cNvSpPr txBox="1"/>
              <p:nvPr/>
            </p:nvSpPr>
            <p:spPr>
              <a:xfrm>
                <a:off x="28069033" y="4078240"/>
                <a:ext cx="2164340"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CHD - 10 Year Risk</a:t>
                </a:r>
                <a:endParaRPr lang="en-IN" sz="1700" b="0" dirty="0">
                  <a:effectLst/>
                  <a:latin typeface="Avenir Next" panose="020B0503020202020204" pitchFamily="34" charset="0"/>
                </a:endParaRPr>
              </a:p>
            </p:txBody>
          </p:sp>
        </p:grpSp>
      </p:grpSp>
      <p:grpSp>
        <p:nvGrpSpPr>
          <p:cNvPr id="200" name="Group 199">
            <a:extLst>
              <a:ext uri="{FF2B5EF4-FFF2-40B4-BE49-F238E27FC236}">
                <a16:creationId xmlns:a16="http://schemas.microsoft.com/office/drawing/2014/main" id="{6F6ECEF0-05C2-05CB-2A3F-F84C4C2F6EF8}"/>
              </a:ext>
            </a:extLst>
          </p:cNvPr>
          <p:cNvGrpSpPr/>
          <p:nvPr/>
        </p:nvGrpSpPr>
        <p:grpSpPr>
          <a:xfrm>
            <a:off x="750277" y="773722"/>
            <a:ext cx="6031522" cy="1247146"/>
            <a:chOff x="750277" y="773722"/>
            <a:chExt cx="6031522" cy="1247146"/>
          </a:xfrm>
        </p:grpSpPr>
        <p:sp>
          <p:nvSpPr>
            <p:cNvPr id="201" name="TextBox 200">
              <a:extLst>
                <a:ext uri="{FF2B5EF4-FFF2-40B4-BE49-F238E27FC236}">
                  <a16:creationId xmlns:a16="http://schemas.microsoft.com/office/drawing/2014/main" id="{1F363AFE-6CE9-9781-C362-D4F709993997}"/>
                </a:ext>
              </a:extLst>
            </p:cNvPr>
            <p:cNvSpPr txBox="1"/>
            <p:nvPr/>
          </p:nvSpPr>
          <p:spPr>
            <a:xfrm>
              <a:off x="750277" y="773722"/>
              <a:ext cx="6031522" cy="707886"/>
            </a:xfrm>
            <a:prstGeom prst="rect">
              <a:avLst/>
            </a:prstGeom>
            <a:noFill/>
          </p:spPr>
          <p:txBody>
            <a:bodyPr wrap="square" rtlCol="0">
              <a:spAutoFit/>
            </a:bodyPr>
            <a:lstStyle/>
            <a:p>
              <a:r>
                <a:rPr lang="en-US" sz="4000" dirty="0">
                  <a:latin typeface="Avenir Next" panose="020B0503020202020204" pitchFamily="34" charset="0"/>
                </a:rPr>
                <a:t>GETTING TO KNOW THE</a:t>
              </a:r>
            </a:p>
          </p:txBody>
        </p:sp>
        <p:sp>
          <p:nvSpPr>
            <p:cNvPr id="202" name="TextBox 201">
              <a:extLst>
                <a:ext uri="{FF2B5EF4-FFF2-40B4-BE49-F238E27FC236}">
                  <a16:creationId xmlns:a16="http://schemas.microsoft.com/office/drawing/2014/main" id="{2A16E8F8-0504-B676-4A07-F156F27D474D}"/>
                </a:ext>
              </a:extLst>
            </p:cNvPr>
            <p:cNvSpPr txBox="1"/>
            <p:nvPr/>
          </p:nvSpPr>
          <p:spPr>
            <a:xfrm>
              <a:off x="750277" y="1312982"/>
              <a:ext cx="2450123" cy="707886"/>
            </a:xfrm>
            <a:prstGeom prst="rect">
              <a:avLst/>
            </a:prstGeom>
            <a:noFill/>
          </p:spPr>
          <p:txBody>
            <a:bodyPr wrap="square" rtlCol="0">
              <a:spAutoFit/>
            </a:bodyPr>
            <a:lstStyle/>
            <a:p>
              <a:r>
                <a:rPr lang="en-US" sz="4000" b="1" dirty="0">
                  <a:latin typeface="Avenir Next" panose="020B0503020202020204" pitchFamily="34" charset="0"/>
                </a:rPr>
                <a:t>DATASET</a:t>
              </a:r>
            </a:p>
          </p:txBody>
        </p:sp>
      </p:grpSp>
      <p:grpSp>
        <p:nvGrpSpPr>
          <p:cNvPr id="231" name="Group 230">
            <a:extLst>
              <a:ext uri="{FF2B5EF4-FFF2-40B4-BE49-F238E27FC236}">
                <a16:creationId xmlns:a16="http://schemas.microsoft.com/office/drawing/2014/main" id="{C5477187-48DC-B8FF-E7F2-5FED348BB418}"/>
              </a:ext>
            </a:extLst>
          </p:cNvPr>
          <p:cNvGrpSpPr/>
          <p:nvPr/>
        </p:nvGrpSpPr>
        <p:grpSpPr>
          <a:xfrm>
            <a:off x="-483695" y="2541061"/>
            <a:ext cx="39236040" cy="745791"/>
            <a:chOff x="-23532255" y="2582625"/>
            <a:chExt cx="39236040" cy="745791"/>
          </a:xfrm>
        </p:grpSpPr>
        <p:cxnSp>
          <p:nvCxnSpPr>
            <p:cNvPr id="49" name="Straight Connector 48">
              <a:extLst>
                <a:ext uri="{FF2B5EF4-FFF2-40B4-BE49-F238E27FC236}">
                  <a16:creationId xmlns:a16="http://schemas.microsoft.com/office/drawing/2014/main" id="{31FD9DBA-B33C-ADC9-B78F-C1694A14B288}"/>
                </a:ext>
              </a:extLst>
            </p:cNvPr>
            <p:cNvCxnSpPr>
              <a:cxnSpLocks/>
            </p:cNvCxnSpPr>
            <p:nvPr/>
          </p:nvCxnSpPr>
          <p:spPr>
            <a:xfrm>
              <a:off x="-23532255" y="2942625"/>
              <a:ext cx="37723864" cy="0"/>
            </a:xfrm>
            <a:prstGeom prst="line">
              <a:avLst/>
            </a:prstGeom>
            <a:ln w="25400" cap="sq">
              <a:prstDash val="dash"/>
            </a:ln>
          </p:spPr>
          <p:style>
            <a:lnRef idx="3">
              <a:schemeClr val="dk1"/>
            </a:lnRef>
            <a:fillRef idx="0">
              <a:schemeClr val="dk1"/>
            </a:fillRef>
            <a:effectRef idx="2">
              <a:schemeClr val="dk1"/>
            </a:effectRef>
            <a:fontRef idx="minor">
              <a:schemeClr val="tx1"/>
            </a:fontRef>
          </p:style>
        </p:cxnSp>
        <p:grpSp>
          <p:nvGrpSpPr>
            <p:cNvPr id="13" name="Group 12">
              <a:extLst>
                <a:ext uri="{FF2B5EF4-FFF2-40B4-BE49-F238E27FC236}">
                  <a16:creationId xmlns:a16="http://schemas.microsoft.com/office/drawing/2014/main" id="{D871DAD5-490B-6125-DB51-170D2DCFF794}"/>
                </a:ext>
              </a:extLst>
            </p:cNvPr>
            <p:cNvGrpSpPr/>
            <p:nvPr/>
          </p:nvGrpSpPr>
          <p:grpSpPr>
            <a:xfrm>
              <a:off x="2248616" y="2582625"/>
              <a:ext cx="720000" cy="720000"/>
              <a:chOff x="9325624" y="2471014"/>
              <a:chExt cx="720000" cy="720000"/>
            </a:xfrm>
          </p:grpSpPr>
          <p:sp>
            <p:nvSpPr>
              <p:cNvPr id="151" name="Oval 150">
                <a:extLst>
                  <a:ext uri="{FF2B5EF4-FFF2-40B4-BE49-F238E27FC236}">
                    <a16:creationId xmlns:a16="http://schemas.microsoft.com/office/drawing/2014/main" id="{D4FBD9A5-B067-4786-6F6D-D88517D03A75}"/>
                  </a:ext>
                </a:extLst>
              </p:cNvPr>
              <p:cNvSpPr/>
              <p:nvPr/>
            </p:nvSpPr>
            <p:spPr>
              <a:xfrm>
                <a:off x="9325624" y="2471014"/>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pic>
            <p:nvPicPr>
              <p:cNvPr id="152" name="Picture 151" descr="A black and white image of a couple of circles&#10;&#10;Description automatically generated">
                <a:extLst>
                  <a:ext uri="{FF2B5EF4-FFF2-40B4-BE49-F238E27FC236}">
                    <a16:creationId xmlns:a16="http://schemas.microsoft.com/office/drawing/2014/main" id="{BACB1B9D-8416-85C6-FFEF-7F0BA8620409}"/>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85000"/>
                        </a14:imgEffect>
                      </a14:imgLayer>
                    </a14:imgProps>
                  </a:ext>
                </a:extLst>
              </a:blip>
              <a:stretch>
                <a:fillRect/>
              </a:stretch>
            </p:blipFill>
            <p:spPr>
              <a:xfrm>
                <a:off x="9539863" y="2606203"/>
                <a:ext cx="315946" cy="444837"/>
              </a:xfrm>
              <a:prstGeom prst="rect">
                <a:avLst/>
              </a:prstGeom>
            </p:spPr>
          </p:pic>
        </p:grpSp>
        <p:grpSp>
          <p:nvGrpSpPr>
            <p:cNvPr id="14" name="Group 13">
              <a:extLst>
                <a:ext uri="{FF2B5EF4-FFF2-40B4-BE49-F238E27FC236}">
                  <a16:creationId xmlns:a16="http://schemas.microsoft.com/office/drawing/2014/main" id="{789CE624-8E6E-AC1B-D0F8-F576B3374070}"/>
                </a:ext>
              </a:extLst>
            </p:cNvPr>
            <p:cNvGrpSpPr/>
            <p:nvPr/>
          </p:nvGrpSpPr>
          <p:grpSpPr>
            <a:xfrm>
              <a:off x="532064" y="2582625"/>
              <a:ext cx="720000" cy="720000"/>
              <a:chOff x="3927371" y="2471014"/>
              <a:chExt cx="720000" cy="720000"/>
            </a:xfrm>
          </p:grpSpPr>
          <p:sp>
            <p:nvSpPr>
              <p:cNvPr id="149" name="Oval 148">
                <a:extLst>
                  <a:ext uri="{FF2B5EF4-FFF2-40B4-BE49-F238E27FC236}">
                    <a16:creationId xmlns:a16="http://schemas.microsoft.com/office/drawing/2014/main" id="{EAF69027-6B13-E02C-F042-7AAA8595C87C}"/>
                  </a:ext>
                </a:extLst>
              </p:cNvPr>
              <p:cNvSpPr/>
              <p:nvPr/>
            </p:nvSpPr>
            <p:spPr>
              <a:xfrm>
                <a:off x="3927371" y="2471014"/>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pic>
            <p:nvPicPr>
              <p:cNvPr id="150" name="Picture 149" descr="A black background with a black square&#10;&#10;Description automatically generated with medium confidence">
                <a:extLst>
                  <a:ext uri="{FF2B5EF4-FFF2-40B4-BE49-F238E27FC236}">
                    <a16:creationId xmlns:a16="http://schemas.microsoft.com/office/drawing/2014/main" id="{F7C5967D-BCB6-83DC-15F9-318ECF19FF2B}"/>
                  </a:ext>
                </a:extLst>
              </p:cNvPr>
              <p:cNvPicPr>
                <a:picLocks noChangeAspect="1"/>
              </p:cNvPicPr>
              <p:nvPr/>
            </p:nvPicPr>
            <p:blipFill>
              <a:blip r:embed="rId4"/>
              <a:stretch>
                <a:fillRect/>
              </a:stretch>
            </p:blipFill>
            <p:spPr>
              <a:xfrm>
                <a:off x="4074441" y="2597844"/>
                <a:ext cx="416279" cy="442206"/>
              </a:xfrm>
              <a:prstGeom prst="rect">
                <a:avLst/>
              </a:prstGeom>
            </p:spPr>
          </p:pic>
        </p:grpSp>
        <p:grpSp>
          <p:nvGrpSpPr>
            <p:cNvPr id="15" name="Group 14">
              <a:extLst>
                <a:ext uri="{FF2B5EF4-FFF2-40B4-BE49-F238E27FC236}">
                  <a16:creationId xmlns:a16="http://schemas.microsoft.com/office/drawing/2014/main" id="{985601D8-EDBE-62D0-B8F6-D964DFEA3D7C}"/>
                </a:ext>
              </a:extLst>
            </p:cNvPr>
            <p:cNvGrpSpPr/>
            <p:nvPr/>
          </p:nvGrpSpPr>
          <p:grpSpPr>
            <a:xfrm>
              <a:off x="-1184488" y="2582625"/>
              <a:ext cx="720000" cy="720000"/>
              <a:chOff x="2146376" y="2471014"/>
              <a:chExt cx="720000" cy="720000"/>
            </a:xfrm>
          </p:grpSpPr>
          <p:sp>
            <p:nvSpPr>
              <p:cNvPr id="147" name="Oval 146">
                <a:extLst>
                  <a:ext uri="{FF2B5EF4-FFF2-40B4-BE49-F238E27FC236}">
                    <a16:creationId xmlns:a16="http://schemas.microsoft.com/office/drawing/2014/main" id="{51F6ECFF-C53D-D56E-F529-BF01630B98B1}"/>
                  </a:ext>
                </a:extLst>
              </p:cNvPr>
              <p:cNvSpPr/>
              <p:nvPr/>
            </p:nvSpPr>
            <p:spPr>
              <a:xfrm>
                <a:off x="2146376" y="2471014"/>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pic>
            <p:nvPicPr>
              <p:cNvPr id="148" name="Picture 147" descr="A white and black logo&#10;&#10;Description automatically generated with medium confidence">
                <a:extLst>
                  <a:ext uri="{FF2B5EF4-FFF2-40B4-BE49-F238E27FC236}">
                    <a16:creationId xmlns:a16="http://schemas.microsoft.com/office/drawing/2014/main" id="{0679453C-FEA5-0742-95C4-CF481146AD03}"/>
                  </a:ext>
                </a:extLst>
              </p:cNvPr>
              <p:cNvPicPr>
                <a:picLocks noChangeAspect="1"/>
              </p:cNvPicPr>
              <p:nvPr/>
            </p:nvPicPr>
            <p:blipFill>
              <a:blip r:embed="rId5">
                <a:biLevel thresh="75000"/>
              </a:blip>
              <a:stretch>
                <a:fillRect/>
              </a:stretch>
            </p:blipFill>
            <p:spPr>
              <a:xfrm>
                <a:off x="2260601" y="2595967"/>
                <a:ext cx="477520" cy="483782"/>
              </a:xfrm>
              <a:prstGeom prst="rect">
                <a:avLst/>
              </a:prstGeom>
            </p:spPr>
          </p:pic>
        </p:grpSp>
        <p:grpSp>
          <p:nvGrpSpPr>
            <p:cNvPr id="17" name="Group 16">
              <a:extLst>
                <a:ext uri="{FF2B5EF4-FFF2-40B4-BE49-F238E27FC236}">
                  <a16:creationId xmlns:a16="http://schemas.microsoft.com/office/drawing/2014/main" id="{95FFCE34-9F11-ED36-3FFC-C341EDB887F9}"/>
                </a:ext>
              </a:extLst>
            </p:cNvPr>
            <p:cNvGrpSpPr/>
            <p:nvPr/>
          </p:nvGrpSpPr>
          <p:grpSpPr>
            <a:xfrm>
              <a:off x="-2930438" y="2582625"/>
              <a:ext cx="749398" cy="720000"/>
              <a:chOff x="11031693" y="2492638"/>
              <a:chExt cx="749398" cy="720000"/>
            </a:xfrm>
          </p:grpSpPr>
          <p:sp>
            <p:nvSpPr>
              <p:cNvPr id="145" name="Oval 144">
                <a:extLst>
                  <a:ext uri="{FF2B5EF4-FFF2-40B4-BE49-F238E27FC236}">
                    <a16:creationId xmlns:a16="http://schemas.microsoft.com/office/drawing/2014/main" id="{86473C52-F1F0-2193-4FD4-C166BBFC8EA4}"/>
                  </a:ext>
                </a:extLst>
              </p:cNvPr>
              <p:cNvSpPr/>
              <p:nvPr/>
            </p:nvSpPr>
            <p:spPr>
              <a:xfrm>
                <a:off x="11031693" y="2492638"/>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pic>
            <p:nvPicPr>
              <p:cNvPr id="146" name="Picture 145" descr="A cigarette with smoke coming out of it&#10;&#10;Description automatically generated">
                <a:extLst>
                  <a:ext uri="{FF2B5EF4-FFF2-40B4-BE49-F238E27FC236}">
                    <a16:creationId xmlns:a16="http://schemas.microsoft.com/office/drawing/2014/main" id="{057C9F4F-3927-DADD-58D3-D15E77151AD5}"/>
                  </a:ext>
                </a:extLst>
              </p:cNvPr>
              <p:cNvPicPr>
                <a:picLocks noChangeAspect="1"/>
              </p:cNvPicPr>
              <p:nvPr/>
            </p:nvPicPr>
            <p:blipFill>
              <a:blip r:embed="rId6"/>
              <a:stretch>
                <a:fillRect/>
              </a:stretch>
            </p:blipFill>
            <p:spPr>
              <a:xfrm>
                <a:off x="11112298" y="2541917"/>
                <a:ext cx="668793" cy="584716"/>
              </a:xfrm>
              <a:prstGeom prst="rect">
                <a:avLst/>
              </a:prstGeom>
            </p:spPr>
          </p:pic>
        </p:grpSp>
        <p:grpSp>
          <p:nvGrpSpPr>
            <p:cNvPr id="18" name="Group 17">
              <a:extLst>
                <a:ext uri="{FF2B5EF4-FFF2-40B4-BE49-F238E27FC236}">
                  <a16:creationId xmlns:a16="http://schemas.microsoft.com/office/drawing/2014/main" id="{3D1211F1-AFD2-78D7-7CC8-DDDBE58E056A}"/>
                </a:ext>
              </a:extLst>
            </p:cNvPr>
            <p:cNvGrpSpPr/>
            <p:nvPr/>
          </p:nvGrpSpPr>
          <p:grpSpPr>
            <a:xfrm>
              <a:off x="-6378083" y="2582625"/>
              <a:ext cx="720000" cy="720000"/>
              <a:chOff x="14505459" y="2533035"/>
              <a:chExt cx="720000" cy="720000"/>
            </a:xfrm>
          </p:grpSpPr>
          <p:sp>
            <p:nvSpPr>
              <p:cNvPr id="142" name="Oval 141">
                <a:extLst>
                  <a:ext uri="{FF2B5EF4-FFF2-40B4-BE49-F238E27FC236}">
                    <a16:creationId xmlns:a16="http://schemas.microsoft.com/office/drawing/2014/main" id="{3609D2E8-649A-7638-E509-73A606E1FAE8}"/>
                  </a:ext>
                </a:extLst>
              </p:cNvPr>
              <p:cNvSpPr/>
              <p:nvPr/>
            </p:nvSpPr>
            <p:spPr>
              <a:xfrm>
                <a:off x="14505459" y="25330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44" name="TextBox 143">
                <a:extLst>
                  <a:ext uri="{FF2B5EF4-FFF2-40B4-BE49-F238E27FC236}">
                    <a16:creationId xmlns:a16="http://schemas.microsoft.com/office/drawing/2014/main" id="{2FB37843-B003-4312-6A71-20F15BC2B10D}"/>
                  </a:ext>
                </a:extLst>
              </p:cNvPr>
              <p:cNvSpPr txBox="1"/>
              <p:nvPr/>
            </p:nvSpPr>
            <p:spPr>
              <a:xfrm>
                <a:off x="14632352" y="2743995"/>
                <a:ext cx="539074" cy="369332"/>
              </a:xfrm>
              <a:prstGeom prst="rect">
                <a:avLst/>
              </a:prstGeom>
              <a:noFill/>
            </p:spPr>
            <p:txBody>
              <a:bodyPr wrap="square" rtlCol="0">
                <a:spAutoFit/>
              </a:bodyPr>
              <a:lstStyle/>
              <a:p>
                <a:r>
                  <a:rPr lang="en-US" b="1" dirty="0">
                    <a:latin typeface="Avenir Next" panose="020B0503020202020204" pitchFamily="34" charset="0"/>
                  </a:rPr>
                  <a:t>BP</a:t>
                </a:r>
              </a:p>
            </p:txBody>
          </p:sp>
        </p:grpSp>
        <p:grpSp>
          <p:nvGrpSpPr>
            <p:cNvPr id="23" name="Group 22">
              <a:extLst>
                <a:ext uri="{FF2B5EF4-FFF2-40B4-BE49-F238E27FC236}">
                  <a16:creationId xmlns:a16="http://schemas.microsoft.com/office/drawing/2014/main" id="{8A30FD41-FD8A-EAF8-E3E0-15865C64A83B}"/>
                </a:ext>
              </a:extLst>
            </p:cNvPr>
            <p:cNvGrpSpPr/>
            <p:nvPr/>
          </p:nvGrpSpPr>
          <p:grpSpPr>
            <a:xfrm>
              <a:off x="-8268305" y="2582625"/>
              <a:ext cx="893670" cy="720000"/>
              <a:chOff x="16284347" y="2533035"/>
              <a:chExt cx="893670" cy="720000"/>
            </a:xfrm>
          </p:grpSpPr>
          <p:sp>
            <p:nvSpPr>
              <p:cNvPr id="137" name="Oval 136">
                <a:extLst>
                  <a:ext uri="{FF2B5EF4-FFF2-40B4-BE49-F238E27FC236}">
                    <a16:creationId xmlns:a16="http://schemas.microsoft.com/office/drawing/2014/main" id="{89415DF4-C65F-C6ED-26B4-61FD1A23A13A}"/>
                  </a:ext>
                </a:extLst>
              </p:cNvPr>
              <p:cNvSpPr/>
              <p:nvPr/>
            </p:nvSpPr>
            <p:spPr>
              <a:xfrm>
                <a:off x="16333082" y="25330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38" name="TextBox 137">
                <a:extLst>
                  <a:ext uri="{FF2B5EF4-FFF2-40B4-BE49-F238E27FC236}">
                    <a16:creationId xmlns:a16="http://schemas.microsoft.com/office/drawing/2014/main" id="{C3483A1B-223D-17E9-5BBD-E70CEB331582}"/>
                  </a:ext>
                </a:extLst>
              </p:cNvPr>
              <p:cNvSpPr txBox="1"/>
              <p:nvPr/>
            </p:nvSpPr>
            <p:spPr>
              <a:xfrm>
                <a:off x="16284347" y="2744153"/>
                <a:ext cx="893670" cy="307777"/>
              </a:xfrm>
              <a:prstGeom prst="rect">
                <a:avLst/>
              </a:prstGeom>
              <a:noFill/>
            </p:spPr>
            <p:txBody>
              <a:bodyPr wrap="square" rtlCol="0">
                <a:spAutoFit/>
              </a:bodyPr>
              <a:lstStyle/>
              <a:p>
                <a:r>
                  <a:rPr lang="en-US" sz="1400" b="1" dirty="0">
                    <a:latin typeface="Avenir Next" panose="020B0503020202020204" pitchFamily="34" charset="0"/>
                  </a:rPr>
                  <a:t>STROKE</a:t>
                </a:r>
              </a:p>
            </p:txBody>
          </p:sp>
        </p:grpSp>
        <p:grpSp>
          <p:nvGrpSpPr>
            <p:cNvPr id="58" name="Group 57">
              <a:extLst>
                <a:ext uri="{FF2B5EF4-FFF2-40B4-BE49-F238E27FC236}">
                  <a16:creationId xmlns:a16="http://schemas.microsoft.com/office/drawing/2014/main" id="{7292193D-CCDD-4BE4-BCB4-48497EF23C35}"/>
                </a:ext>
              </a:extLst>
            </p:cNvPr>
            <p:cNvGrpSpPr/>
            <p:nvPr/>
          </p:nvGrpSpPr>
          <p:grpSpPr>
            <a:xfrm>
              <a:off x="-11872133" y="2582625"/>
              <a:ext cx="890724" cy="720000"/>
              <a:chOff x="14572256" y="2546398"/>
              <a:chExt cx="890724" cy="720000"/>
            </a:xfrm>
          </p:grpSpPr>
          <p:sp>
            <p:nvSpPr>
              <p:cNvPr id="135" name="Oval 134">
                <a:extLst>
                  <a:ext uri="{FF2B5EF4-FFF2-40B4-BE49-F238E27FC236}">
                    <a16:creationId xmlns:a16="http://schemas.microsoft.com/office/drawing/2014/main" id="{3DBBFD11-CE74-BD85-6541-39E3388128A8}"/>
                  </a:ext>
                </a:extLst>
              </p:cNvPr>
              <p:cNvSpPr/>
              <p:nvPr/>
            </p:nvSpPr>
            <p:spPr>
              <a:xfrm>
                <a:off x="14642072" y="2546398"/>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36" name="TextBox 135">
                <a:extLst>
                  <a:ext uri="{FF2B5EF4-FFF2-40B4-BE49-F238E27FC236}">
                    <a16:creationId xmlns:a16="http://schemas.microsoft.com/office/drawing/2014/main" id="{22C6ABAE-B4E2-5B9E-053D-1030191EA11D}"/>
                  </a:ext>
                </a:extLst>
              </p:cNvPr>
              <p:cNvSpPr txBox="1"/>
              <p:nvPr/>
            </p:nvSpPr>
            <p:spPr>
              <a:xfrm>
                <a:off x="14572256" y="2772519"/>
                <a:ext cx="890724" cy="292388"/>
              </a:xfrm>
              <a:prstGeom prst="rect">
                <a:avLst/>
              </a:prstGeom>
              <a:noFill/>
            </p:spPr>
            <p:txBody>
              <a:bodyPr wrap="square" rtlCol="0">
                <a:spAutoFit/>
              </a:bodyPr>
              <a:lstStyle/>
              <a:p>
                <a:r>
                  <a:rPr lang="en-US" sz="1300" dirty="0">
                    <a:latin typeface="Avenir Next" panose="020B0503020202020204" pitchFamily="34" charset="0"/>
                  </a:rPr>
                  <a:t>Diabetes</a:t>
                </a:r>
              </a:p>
            </p:txBody>
          </p:sp>
        </p:grpSp>
        <p:grpSp>
          <p:nvGrpSpPr>
            <p:cNvPr id="59" name="Group 58">
              <a:extLst>
                <a:ext uri="{FF2B5EF4-FFF2-40B4-BE49-F238E27FC236}">
                  <a16:creationId xmlns:a16="http://schemas.microsoft.com/office/drawing/2014/main" id="{D5096E78-2C8A-24C7-E1BB-B74C622ADF35}"/>
                </a:ext>
              </a:extLst>
            </p:cNvPr>
            <p:cNvGrpSpPr/>
            <p:nvPr/>
          </p:nvGrpSpPr>
          <p:grpSpPr>
            <a:xfrm>
              <a:off x="-9984857" y="2582625"/>
              <a:ext cx="720000" cy="720000"/>
              <a:chOff x="14642072" y="2546398"/>
              <a:chExt cx="720000" cy="720000"/>
            </a:xfrm>
          </p:grpSpPr>
          <p:sp>
            <p:nvSpPr>
              <p:cNvPr id="128" name="Oval 127">
                <a:extLst>
                  <a:ext uri="{FF2B5EF4-FFF2-40B4-BE49-F238E27FC236}">
                    <a16:creationId xmlns:a16="http://schemas.microsoft.com/office/drawing/2014/main" id="{C1DDAAD0-9C4F-D51B-DC61-9A8139FB1AD9}"/>
                  </a:ext>
                </a:extLst>
              </p:cNvPr>
              <p:cNvSpPr/>
              <p:nvPr/>
            </p:nvSpPr>
            <p:spPr>
              <a:xfrm>
                <a:off x="14642072" y="2546398"/>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29" name="TextBox 128">
                <a:extLst>
                  <a:ext uri="{FF2B5EF4-FFF2-40B4-BE49-F238E27FC236}">
                    <a16:creationId xmlns:a16="http://schemas.microsoft.com/office/drawing/2014/main" id="{272D2DAC-FA32-8CEF-A2D0-915D62351EC0}"/>
                  </a:ext>
                </a:extLst>
              </p:cNvPr>
              <p:cNvSpPr txBox="1"/>
              <p:nvPr/>
            </p:nvSpPr>
            <p:spPr>
              <a:xfrm>
                <a:off x="14733289" y="2795174"/>
                <a:ext cx="618052" cy="323165"/>
              </a:xfrm>
              <a:prstGeom prst="rect">
                <a:avLst/>
              </a:prstGeom>
              <a:noFill/>
            </p:spPr>
            <p:txBody>
              <a:bodyPr wrap="square" rtlCol="0">
                <a:spAutoFit/>
              </a:bodyPr>
              <a:lstStyle/>
              <a:p>
                <a:r>
                  <a:rPr lang="en-US" sz="1500" b="1" dirty="0">
                    <a:latin typeface="Avenir Next" panose="020B0503020202020204" pitchFamily="34" charset="0"/>
                  </a:rPr>
                  <a:t>HYP</a:t>
                </a:r>
              </a:p>
            </p:txBody>
          </p:sp>
        </p:grpSp>
        <p:grpSp>
          <p:nvGrpSpPr>
            <p:cNvPr id="60" name="Group 59">
              <a:extLst>
                <a:ext uri="{FF2B5EF4-FFF2-40B4-BE49-F238E27FC236}">
                  <a16:creationId xmlns:a16="http://schemas.microsoft.com/office/drawing/2014/main" id="{43A757DC-F7E9-35BC-1C50-4AA09B4E1660}"/>
                </a:ext>
              </a:extLst>
            </p:cNvPr>
            <p:cNvGrpSpPr/>
            <p:nvPr/>
          </p:nvGrpSpPr>
          <p:grpSpPr>
            <a:xfrm>
              <a:off x="-13588685" y="2582625"/>
              <a:ext cx="720000" cy="720000"/>
              <a:chOff x="14642072" y="2546398"/>
              <a:chExt cx="720000" cy="720000"/>
            </a:xfrm>
          </p:grpSpPr>
          <p:sp>
            <p:nvSpPr>
              <p:cNvPr id="123" name="Oval 122">
                <a:extLst>
                  <a:ext uri="{FF2B5EF4-FFF2-40B4-BE49-F238E27FC236}">
                    <a16:creationId xmlns:a16="http://schemas.microsoft.com/office/drawing/2014/main" id="{BFFE9276-3D91-DC70-16AD-2D8970D8FB9A}"/>
                  </a:ext>
                </a:extLst>
              </p:cNvPr>
              <p:cNvSpPr/>
              <p:nvPr/>
            </p:nvSpPr>
            <p:spPr>
              <a:xfrm>
                <a:off x="14642072" y="2546398"/>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27" name="TextBox 126">
                <a:extLst>
                  <a:ext uri="{FF2B5EF4-FFF2-40B4-BE49-F238E27FC236}">
                    <a16:creationId xmlns:a16="http://schemas.microsoft.com/office/drawing/2014/main" id="{A040C48C-27B8-043E-10C1-7DEEEDE8FD49}"/>
                  </a:ext>
                </a:extLst>
              </p:cNvPr>
              <p:cNvSpPr txBox="1"/>
              <p:nvPr/>
            </p:nvSpPr>
            <p:spPr>
              <a:xfrm>
                <a:off x="14719759" y="2777518"/>
                <a:ext cx="613097" cy="292388"/>
              </a:xfrm>
              <a:prstGeom prst="rect">
                <a:avLst/>
              </a:prstGeom>
              <a:noFill/>
            </p:spPr>
            <p:txBody>
              <a:bodyPr wrap="square" rtlCol="0">
                <a:spAutoFit/>
              </a:bodyPr>
              <a:lstStyle/>
              <a:p>
                <a:r>
                  <a:rPr lang="en-US" sz="1300" b="1" dirty="0">
                    <a:latin typeface="Avenir Next" panose="020B0503020202020204" pitchFamily="34" charset="0"/>
                  </a:rPr>
                  <a:t>Chol.</a:t>
                </a:r>
              </a:p>
            </p:txBody>
          </p:sp>
        </p:grpSp>
        <p:grpSp>
          <p:nvGrpSpPr>
            <p:cNvPr id="90" name="Group 89">
              <a:extLst>
                <a:ext uri="{FF2B5EF4-FFF2-40B4-BE49-F238E27FC236}">
                  <a16:creationId xmlns:a16="http://schemas.microsoft.com/office/drawing/2014/main" id="{5973F9BC-3FA1-D0F4-96D3-302E1B80F507}"/>
                </a:ext>
              </a:extLst>
            </p:cNvPr>
            <p:cNvGrpSpPr/>
            <p:nvPr/>
          </p:nvGrpSpPr>
          <p:grpSpPr>
            <a:xfrm>
              <a:off x="-17264309" y="2582625"/>
              <a:ext cx="879474" cy="720000"/>
              <a:chOff x="25375513" y="2459896"/>
              <a:chExt cx="879474" cy="720000"/>
            </a:xfrm>
          </p:grpSpPr>
          <p:sp>
            <p:nvSpPr>
              <p:cNvPr id="121" name="Oval 120">
                <a:extLst>
                  <a:ext uri="{FF2B5EF4-FFF2-40B4-BE49-F238E27FC236}">
                    <a16:creationId xmlns:a16="http://schemas.microsoft.com/office/drawing/2014/main" id="{BBC923B1-C66B-5884-D443-10D8651360F1}"/>
                  </a:ext>
                </a:extLst>
              </p:cNvPr>
              <p:cNvSpPr/>
              <p:nvPr/>
            </p:nvSpPr>
            <p:spPr>
              <a:xfrm>
                <a:off x="25375513" y="2459896"/>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22" name="TextBox 121">
                <a:extLst>
                  <a:ext uri="{FF2B5EF4-FFF2-40B4-BE49-F238E27FC236}">
                    <a16:creationId xmlns:a16="http://schemas.microsoft.com/office/drawing/2014/main" id="{391D4546-11EC-5F1D-0A84-565DD2B3F72C}"/>
                  </a:ext>
                </a:extLst>
              </p:cNvPr>
              <p:cNvSpPr txBox="1"/>
              <p:nvPr/>
            </p:nvSpPr>
            <p:spPr>
              <a:xfrm>
                <a:off x="25454009" y="2643372"/>
                <a:ext cx="800978" cy="478144"/>
              </a:xfrm>
              <a:prstGeom prst="rect">
                <a:avLst/>
              </a:prstGeom>
              <a:noFill/>
            </p:spPr>
            <p:txBody>
              <a:bodyPr wrap="square" tIns="46800" rtlCol="0">
                <a:spAutoFit/>
              </a:bodyPr>
              <a:lstStyle/>
              <a:p>
                <a:r>
                  <a:rPr lang="en-US" sz="1300" b="1" dirty="0">
                    <a:latin typeface="Avenir Next" panose="020B0503020202020204" pitchFamily="34" charset="0"/>
                  </a:rPr>
                  <a:t>DIAS </a:t>
                </a:r>
                <a:r>
                  <a:rPr lang="en-US" sz="1200" dirty="0">
                    <a:latin typeface="Avenir Next" panose="020B0503020202020204" pitchFamily="34" charset="0"/>
                  </a:rPr>
                  <a:t>BP</a:t>
                </a:r>
              </a:p>
            </p:txBody>
          </p:sp>
        </p:grpSp>
        <p:grpSp>
          <p:nvGrpSpPr>
            <p:cNvPr id="93" name="Group 92">
              <a:extLst>
                <a:ext uri="{FF2B5EF4-FFF2-40B4-BE49-F238E27FC236}">
                  <a16:creationId xmlns:a16="http://schemas.microsoft.com/office/drawing/2014/main" id="{4F46CBCE-8CE9-54B9-B7D8-7A83E8686FE3}"/>
                </a:ext>
              </a:extLst>
            </p:cNvPr>
            <p:cNvGrpSpPr/>
            <p:nvPr/>
          </p:nvGrpSpPr>
          <p:grpSpPr>
            <a:xfrm>
              <a:off x="-18980861" y="2582625"/>
              <a:ext cx="720000" cy="720000"/>
              <a:chOff x="27150973" y="2497996"/>
              <a:chExt cx="720000" cy="720000"/>
            </a:xfrm>
          </p:grpSpPr>
          <p:sp>
            <p:nvSpPr>
              <p:cNvPr id="119" name="Oval 118">
                <a:extLst>
                  <a:ext uri="{FF2B5EF4-FFF2-40B4-BE49-F238E27FC236}">
                    <a16:creationId xmlns:a16="http://schemas.microsoft.com/office/drawing/2014/main" id="{71863504-488A-A4F1-E8F9-69A6C4D13B12}"/>
                  </a:ext>
                </a:extLst>
              </p:cNvPr>
              <p:cNvSpPr/>
              <p:nvPr/>
            </p:nvSpPr>
            <p:spPr>
              <a:xfrm>
                <a:off x="27150973" y="2497996"/>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20" name="TextBox 119">
                <a:extLst>
                  <a:ext uri="{FF2B5EF4-FFF2-40B4-BE49-F238E27FC236}">
                    <a16:creationId xmlns:a16="http://schemas.microsoft.com/office/drawing/2014/main" id="{48B75EFA-08E0-72EC-7A41-96508A823A79}"/>
                  </a:ext>
                </a:extLst>
              </p:cNvPr>
              <p:cNvSpPr txBox="1"/>
              <p:nvPr/>
            </p:nvSpPr>
            <p:spPr>
              <a:xfrm>
                <a:off x="27271579" y="2711802"/>
                <a:ext cx="580124" cy="292388"/>
              </a:xfrm>
              <a:prstGeom prst="rect">
                <a:avLst/>
              </a:prstGeom>
              <a:noFill/>
            </p:spPr>
            <p:txBody>
              <a:bodyPr wrap="square" rtlCol="0">
                <a:spAutoFit/>
              </a:bodyPr>
              <a:lstStyle/>
              <a:p>
                <a:r>
                  <a:rPr lang="en-US" sz="1300" b="1" dirty="0">
                    <a:latin typeface="Avenir Next" panose="020B0503020202020204" pitchFamily="34" charset="0"/>
                  </a:rPr>
                  <a:t>BMI</a:t>
                </a:r>
              </a:p>
            </p:txBody>
          </p:sp>
        </p:grpSp>
        <p:grpSp>
          <p:nvGrpSpPr>
            <p:cNvPr id="96" name="Group 95">
              <a:extLst>
                <a:ext uri="{FF2B5EF4-FFF2-40B4-BE49-F238E27FC236}">
                  <a16:creationId xmlns:a16="http://schemas.microsoft.com/office/drawing/2014/main" id="{3A9093B3-36BE-57A9-3C75-2E38CF657B06}"/>
                </a:ext>
              </a:extLst>
            </p:cNvPr>
            <p:cNvGrpSpPr/>
            <p:nvPr/>
          </p:nvGrpSpPr>
          <p:grpSpPr>
            <a:xfrm>
              <a:off x="-22841423" y="2582625"/>
              <a:ext cx="827171" cy="720000"/>
              <a:chOff x="30510078" y="2469535"/>
              <a:chExt cx="827171" cy="720000"/>
            </a:xfrm>
          </p:grpSpPr>
          <p:sp>
            <p:nvSpPr>
              <p:cNvPr id="115" name="Oval 114">
                <a:extLst>
                  <a:ext uri="{FF2B5EF4-FFF2-40B4-BE49-F238E27FC236}">
                    <a16:creationId xmlns:a16="http://schemas.microsoft.com/office/drawing/2014/main" id="{08BEE699-048A-7C4E-2279-6D937559A6EF}"/>
                  </a:ext>
                </a:extLst>
              </p:cNvPr>
              <p:cNvSpPr/>
              <p:nvPr/>
            </p:nvSpPr>
            <p:spPr>
              <a:xfrm>
                <a:off x="30563663" y="24695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16" name="TextBox 115">
                <a:extLst>
                  <a:ext uri="{FF2B5EF4-FFF2-40B4-BE49-F238E27FC236}">
                    <a16:creationId xmlns:a16="http://schemas.microsoft.com/office/drawing/2014/main" id="{2558610E-F548-ADEA-FA38-E50EE001EF67}"/>
                  </a:ext>
                </a:extLst>
              </p:cNvPr>
              <p:cNvSpPr txBox="1"/>
              <p:nvPr/>
            </p:nvSpPr>
            <p:spPr>
              <a:xfrm>
                <a:off x="30510078" y="2683341"/>
                <a:ext cx="827171" cy="292388"/>
              </a:xfrm>
              <a:prstGeom prst="rect">
                <a:avLst/>
              </a:prstGeom>
              <a:noFill/>
            </p:spPr>
            <p:txBody>
              <a:bodyPr wrap="square" rtlCol="0">
                <a:spAutoFit/>
              </a:bodyPr>
              <a:lstStyle/>
              <a:p>
                <a:r>
                  <a:rPr lang="en-US" sz="1300" b="1" dirty="0">
                    <a:latin typeface="Avenir Next" panose="020B0503020202020204" pitchFamily="34" charset="0"/>
                  </a:rPr>
                  <a:t>Glucose</a:t>
                </a:r>
              </a:p>
            </p:txBody>
          </p:sp>
        </p:grpSp>
        <p:grpSp>
          <p:nvGrpSpPr>
            <p:cNvPr id="98" name="Group 97">
              <a:extLst>
                <a:ext uri="{FF2B5EF4-FFF2-40B4-BE49-F238E27FC236}">
                  <a16:creationId xmlns:a16="http://schemas.microsoft.com/office/drawing/2014/main" id="{2E39250A-5CC4-72CD-9394-6944D7A3A90F}"/>
                </a:ext>
              </a:extLst>
            </p:cNvPr>
            <p:cNvGrpSpPr/>
            <p:nvPr/>
          </p:nvGrpSpPr>
          <p:grpSpPr>
            <a:xfrm>
              <a:off x="-21017700" y="2582625"/>
              <a:ext cx="1040287" cy="720000"/>
              <a:chOff x="30563663" y="2469535"/>
              <a:chExt cx="1040287" cy="720000"/>
            </a:xfrm>
          </p:grpSpPr>
          <p:sp>
            <p:nvSpPr>
              <p:cNvPr id="113" name="Oval 112">
                <a:extLst>
                  <a:ext uri="{FF2B5EF4-FFF2-40B4-BE49-F238E27FC236}">
                    <a16:creationId xmlns:a16="http://schemas.microsoft.com/office/drawing/2014/main" id="{2001FA2C-AA04-1673-7528-3B5215AF82DF}"/>
                  </a:ext>
                </a:extLst>
              </p:cNvPr>
              <p:cNvSpPr/>
              <p:nvPr/>
            </p:nvSpPr>
            <p:spPr>
              <a:xfrm>
                <a:off x="30563663" y="24695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14" name="TextBox 113">
                <a:extLst>
                  <a:ext uri="{FF2B5EF4-FFF2-40B4-BE49-F238E27FC236}">
                    <a16:creationId xmlns:a16="http://schemas.microsoft.com/office/drawing/2014/main" id="{675D9F2E-69A6-03DB-3D56-05A023AC58E1}"/>
                  </a:ext>
                </a:extLst>
              </p:cNvPr>
              <p:cNvSpPr txBox="1"/>
              <p:nvPr/>
            </p:nvSpPr>
            <p:spPr>
              <a:xfrm>
                <a:off x="30630728" y="2619841"/>
                <a:ext cx="973222" cy="492443"/>
              </a:xfrm>
              <a:prstGeom prst="rect">
                <a:avLst/>
              </a:prstGeom>
              <a:noFill/>
            </p:spPr>
            <p:txBody>
              <a:bodyPr wrap="square" rtlCol="0">
                <a:spAutoFit/>
              </a:bodyPr>
              <a:lstStyle/>
              <a:p>
                <a:r>
                  <a:rPr lang="en-US" sz="1300" b="1" dirty="0">
                    <a:latin typeface="Avenir Next" panose="020B0503020202020204" pitchFamily="34" charset="0"/>
                  </a:rPr>
                  <a:t>Heart </a:t>
                </a:r>
              </a:p>
              <a:p>
                <a:r>
                  <a:rPr lang="en-US" sz="1300" dirty="0">
                    <a:latin typeface="Avenir Next" panose="020B0503020202020204" pitchFamily="34" charset="0"/>
                  </a:rPr>
                  <a:t>Rate</a:t>
                </a:r>
              </a:p>
            </p:txBody>
          </p:sp>
        </p:grpSp>
        <p:grpSp>
          <p:nvGrpSpPr>
            <p:cNvPr id="100" name="Group 99">
              <a:extLst>
                <a:ext uri="{FF2B5EF4-FFF2-40B4-BE49-F238E27FC236}">
                  <a16:creationId xmlns:a16="http://schemas.microsoft.com/office/drawing/2014/main" id="{AE925208-3C27-5429-65BD-1E91A11BF4B0}"/>
                </a:ext>
              </a:extLst>
            </p:cNvPr>
            <p:cNvGrpSpPr/>
            <p:nvPr/>
          </p:nvGrpSpPr>
          <p:grpSpPr>
            <a:xfrm>
              <a:off x="-4661531" y="2582625"/>
              <a:ext cx="734541" cy="720000"/>
              <a:chOff x="12759209" y="2545735"/>
              <a:chExt cx="734541" cy="720000"/>
            </a:xfrm>
          </p:grpSpPr>
          <p:sp>
            <p:nvSpPr>
              <p:cNvPr id="105" name="Oval 104">
                <a:extLst>
                  <a:ext uri="{FF2B5EF4-FFF2-40B4-BE49-F238E27FC236}">
                    <a16:creationId xmlns:a16="http://schemas.microsoft.com/office/drawing/2014/main" id="{FDA8712B-9F23-88F3-4D97-CEC0BE5B649C}"/>
                  </a:ext>
                </a:extLst>
              </p:cNvPr>
              <p:cNvSpPr/>
              <p:nvPr/>
            </p:nvSpPr>
            <p:spPr>
              <a:xfrm>
                <a:off x="12759209" y="25457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06" name="TextBox 105">
                <a:extLst>
                  <a:ext uri="{FF2B5EF4-FFF2-40B4-BE49-F238E27FC236}">
                    <a16:creationId xmlns:a16="http://schemas.microsoft.com/office/drawing/2014/main" id="{AAFF1E84-B644-DA69-F601-31CE2D334533}"/>
                  </a:ext>
                </a:extLst>
              </p:cNvPr>
              <p:cNvSpPr txBox="1"/>
              <p:nvPr/>
            </p:nvSpPr>
            <p:spPr>
              <a:xfrm>
                <a:off x="12822602" y="2704233"/>
                <a:ext cx="671148" cy="292388"/>
              </a:xfrm>
              <a:prstGeom prst="rect">
                <a:avLst/>
              </a:prstGeom>
              <a:noFill/>
            </p:spPr>
            <p:txBody>
              <a:bodyPr wrap="square" rtlCol="0">
                <a:spAutoFit/>
              </a:bodyPr>
              <a:lstStyle/>
              <a:p>
                <a:r>
                  <a:rPr lang="en-US" sz="1300" b="1" dirty="0">
                    <a:latin typeface="Avenir Next" panose="020B0503020202020204" pitchFamily="34" charset="0"/>
                  </a:rPr>
                  <a:t>No. of</a:t>
                </a:r>
                <a:endParaRPr lang="en-US" sz="1300" dirty="0">
                  <a:latin typeface="Avenir Next" panose="020B0503020202020204" pitchFamily="34" charset="0"/>
                </a:endParaRPr>
              </a:p>
            </p:txBody>
          </p:sp>
          <p:sp>
            <p:nvSpPr>
              <p:cNvPr id="107" name="TextBox 106">
                <a:extLst>
                  <a:ext uri="{FF2B5EF4-FFF2-40B4-BE49-F238E27FC236}">
                    <a16:creationId xmlns:a16="http://schemas.microsoft.com/office/drawing/2014/main" id="{95D9FD83-C7E7-EFD0-40E5-3AB24D695AAE}"/>
                  </a:ext>
                </a:extLst>
              </p:cNvPr>
              <p:cNvSpPr txBox="1"/>
              <p:nvPr/>
            </p:nvSpPr>
            <p:spPr>
              <a:xfrm>
                <a:off x="12828951" y="2850283"/>
                <a:ext cx="635913" cy="292388"/>
              </a:xfrm>
              <a:prstGeom prst="rect">
                <a:avLst/>
              </a:prstGeom>
              <a:noFill/>
            </p:spPr>
            <p:txBody>
              <a:bodyPr wrap="square" rtlCol="0">
                <a:spAutoFit/>
              </a:bodyPr>
              <a:lstStyle/>
              <a:p>
                <a:r>
                  <a:rPr lang="en-US" sz="1300" dirty="0">
                    <a:latin typeface="Avenir Next" panose="020B0503020202020204" pitchFamily="34" charset="0"/>
                  </a:rPr>
                  <a:t>Cigs</a:t>
                </a:r>
              </a:p>
            </p:txBody>
          </p:sp>
        </p:grpSp>
        <p:grpSp>
          <p:nvGrpSpPr>
            <p:cNvPr id="167" name="Group 166">
              <a:extLst>
                <a:ext uri="{FF2B5EF4-FFF2-40B4-BE49-F238E27FC236}">
                  <a16:creationId xmlns:a16="http://schemas.microsoft.com/office/drawing/2014/main" id="{DA970D25-AA7E-9014-3976-FF9B48D80533}"/>
                </a:ext>
              </a:extLst>
            </p:cNvPr>
            <p:cNvGrpSpPr/>
            <p:nvPr/>
          </p:nvGrpSpPr>
          <p:grpSpPr>
            <a:xfrm>
              <a:off x="-15388283" y="2582625"/>
              <a:ext cx="803046" cy="720000"/>
              <a:chOff x="25387620" y="2459896"/>
              <a:chExt cx="803046" cy="720000"/>
            </a:xfrm>
          </p:grpSpPr>
          <p:sp>
            <p:nvSpPr>
              <p:cNvPr id="168" name="Oval 167">
                <a:extLst>
                  <a:ext uri="{FF2B5EF4-FFF2-40B4-BE49-F238E27FC236}">
                    <a16:creationId xmlns:a16="http://schemas.microsoft.com/office/drawing/2014/main" id="{D20E0C3A-19D7-E3AE-2820-EBDF62C59D0E}"/>
                  </a:ext>
                </a:extLst>
              </p:cNvPr>
              <p:cNvSpPr/>
              <p:nvPr/>
            </p:nvSpPr>
            <p:spPr>
              <a:xfrm>
                <a:off x="25387620" y="2459896"/>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69" name="TextBox 168">
                <a:extLst>
                  <a:ext uri="{FF2B5EF4-FFF2-40B4-BE49-F238E27FC236}">
                    <a16:creationId xmlns:a16="http://schemas.microsoft.com/office/drawing/2014/main" id="{DA5D4E5F-F8B5-FF2C-A4D4-EE7F25387E91}"/>
                  </a:ext>
                </a:extLst>
              </p:cNvPr>
              <p:cNvSpPr txBox="1"/>
              <p:nvPr/>
            </p:nvSpPr>
            <p:spPr>
              <a:xfrm>
                <a:off x="25502646" y="2656130"/>
                <a:ext cx="688020" cy="478144"/>
              </a:xfrm>
              <a:prstGeom prst="rect">
                <a:avLst/>
              </a:prstGeom>
              <a:noFill/>
            </p:spPr>
            <p:txBody>
              <a:bodyPr wrap="square" tIns="46800" rtlCol="0">
                <a:spAutoFit/>
              </a:bodyPr>
              <a:lstStyle/>
              <a:p>
                <a:r>
                  <a:rPr lang="en-US" sz="1300" b="1" dirty="0">
                    <a:latin typeface="Avenir Next" panose="020B0503020202020204" pitchFamily="34" charset="0"/>
                  </a:rPr>
                  <a:t>SYS </a:t>
                </a:r>
                <a:r>
                  <a:rPr lang="en-US" sz="1200" dirty="0">
                    <a:latin typeface="Avenir Next" panose="020B0503020202020204" pitchFamily="34" charset="0"/>
                  </a:rPr>
                  <a:t>BP</a:t>
                </a:r>
              </a:p>
            </p:txBody>
          </p:sp>
        </p:grpSp>
        <p:grpSp>
          <p:nvGrpSpPr>
            <p:cNvPr id="177" name="Group 176">
              <a:extLst>
                <a:ext uri="{FF2B5EF4-FFF2-40B4-BE49-F238E27FC236}">
                  <a16:creationId xmlns:a16="http://schemas.microsoft.com/office/drawing/2014/main" id="{2306DECF-D8E5-0B82-D6AE-DE59AECE21C9}"/>
                </a:ext>
              </a:extLst>
            </p:cNvPr>
            <p:cNvGrpSpPr/>
            <p:nvPr/>
          </p:nvGrpSpPr>
          <p:grpSpPr>
            <a:xfrm>
              <a:off x="9247203" y="2582625"/>
              <a:ext cx="827171" cy="720000"/>
              <a:chOff x="30510078" y="2469535"/>
              <a:chExt cx="827171" cy="720000"/>
            </a:xfrm>
          </p:grpSpPr>
          <p:sp>
            <p:nvSpPr>
              <p:cNvPr id="178" name="Oval 177">
                <a:extLst>
                  <a:ext uri="{FF2B5EF4-FFF2-40B4-BE49-F238E27FC236}">
                    <a16:creationId xmlns:a16="http://schemas.microsoft.com/office/drawing/2014/main" id="{161A65DB-2A8C-5A7C-3AA9-AEF480F6A28D}"/>
                  </a:ext>
                </a:extLst>
              </p:cNvPr>
              <p:cNvSpPr/>
              <p:nvPr/>
            </p:nvSpPr>
            <p:spPr>
              <a:xfrm>
                <a:off x="30563663" y="24695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79" name="TextBox 178">
                <a:extLst>
                  <a:ext uri="{FF2B5EF4-FFF2-40B4-BE49-F238E27FC236}">
                    <a16:creationId xmlns:a16="http://schemas.microsoft.com/office/drawing/2014/main" id="{AF1889E8-DB21-0D34-5286-C3FA45FB1712}"/>
                  </a:ext>
                </a:extLst>
              </p:cNvPr>
              <p:cNvSpPr txBox="1"/>
              <p:nvPr/>
            </p:nvSpPr>
            <p:spPr>
              <a:xfrm>
                <a:off x="30510078" y="2683341"/>
                <a:ext cx="827171" cy="292388"/>
              </a:xfrm>
              <a:prstGeom prst="rect">
                <a:avLst/>
              </a:prstGeom>
              <a:noFill/>
            </p:spPr>
            <p:txBody>
              <a:bodyPr wrap="square" rtlCol="0">
                <a:spAutoFit/>
              </a:bodyPr>
              <a:lstStyle/>
              <a:p>
                <a:r>
                  <a:rPr lang="en-US" sz="1300" b="1" dirty="0">
                    <a:latin typeface="Avenir Next" panose="020B0503020202020204" pitchFamily="34" charset="0"/>
                  </a:rPr>
                  <a:t>Glucose</a:t>
                </a:r>
              </a:p>
            </p:txBody>
          </p:sp>
        </p:grpSp>
        <p:grpSp>
          <p:nvGrpSpPr>
            <p:cNvPr id="180" name="Group 179">
              <a:extLst>
                <a:ext uri="{FF2B5EF4-FFF2-40B4-BE49-F238E27FC236}">
                  <a16:creationId xmlns:a16="http://schemas.microsoft.com/office/drawing/2014/main" id="{0385F152-18FD-6493-F5B8-F5AC11B47460}"/>
                </a:ext>
              </a:extLst>
            </p:cNvPr>
            <p:cNvGrpSpPr/>
            <p:nvPr/>
          </p:nvGrpSpPr>
          <p:grpSpPr>
            <a:xfrm>
              <a:off x="11070926" y="2582625"/>
              <a:ext cx="1040287" cy="720000"/>
              <a:chOff x="30563663" y="2469535"/>
              <a:chExt cx="1040287" cy="720000"/>
            </a:xfrm>
          </p:grpSpPr>
          <p:sp>
            <p:nvSpPr>
              <p:cNvPr id="181" name="Oval 180">
                <a:extLst>
                  <a:ext uri="{FF2B5EF4-FFF2-40B4-BE49-F238E27FC236}">
                    <a16:creationId xmlns:a16="http://schemas.microsoft.com/office/drawing/2014/main" id="{FEEBD6B5-99C7-CC11-C13D-E3C5F8B5DB88}"/>
                  </a:ext>
                </a:extLst>
              </p:cNvPr>
              <p:cNvSpPr/>
              <p:nvPr/>
            </p:nvSpPr>
            <p:spPr>
              <a:xfrm>
                <a:off x="30563663" y="24695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82" name="TextBox 181">
                <a:extLst>
                  <a:ext uri="{FF2B5EF4-FFF2-40B4-BE49-F238E27FC236}">
                    <a16:creationId xmlns:a16="http://schemas.microsoft.com/office/drawing/2014/main" id="{2C523CD7-0547-2C7A-4DE8-57DB985F60DF}"/>
                  </a:ext>
                </a:extLst>
              </p:cNvPr>
              <p:cNvSpPr txBox="1"/>
              <p:nvPr/>
            </p:nvSpPr>
            <p:spPr>
              <a:xfrm>
                <a:off x="30630728" y="2619841"/>
                <a:ext cx="973222" cy="492443"/>
              </a:xfrm>
              <a:prstGeom prst="rect">
                <a:avLst/>
              </a:prstGeom>
              <a:noFill/>
            </p:spPr>
            <p:txBody>
              <a:bodyPr wrap="square" rtlCol="0">
                <a:spAutoFit/>
              </a:bodyPr>
              <a:lstStyle/>
              <a:p>
                <a:r>
                  <a:rPr lang="en-US" sz="1300" b="1" dirty="0">
                    <a:latin typeface="Avenir Next" panose="020B0503020202020204" pitchFamily="34" charset="0"/>
                  </a:rPr>
                  <a:t>Heart </a:t>
                </a:r>
              </a:p>
              <a:p>
                <a:r>
                  <a:rPr lang="en-US" sz="1300" dirty="0">
                    <a:latin typeface="Avenir Next" panose="020B0503020202020204" pitchFamily="34" charset="0"/>
                  </a:rPr>
                  <a:t>Rate</a:t>
                </a:r>
              </a:p>
            </p:txBody>
          </p:sp>
        </p:grpSp>
        <p:grpSp>
          <p:nvGrpSpPr>
            <p:cNvPr id="183" name="Group 182">
              <a:extLst>
                <a:ext uri="{FF2B5EF4-FFF2-40B4-BE49-F238E27FC236}">
                  <a16:creationId xmlns:a16="http://schemas.microsoft.com/office/drawing/2014/main" id="{1CAA457A-8535-E5A8-BD43-C5FDB700B07C}"/>
                </a:ext>
              </a:extLst>
            </p:cNvPr>
            <p:cNvGrpSpPr/>
            <p:nvPr/>
          </p:nvGrpSpPr>
          <p:grpSpPr>
            <a:xfrm>
              <a:off x="14824311" y="2582625"/>
              <a:ext cx="879474" cy="720000"/>
              <a:chOff x="25375513" y="2459896"/>
              <a:chExt cx="879474" cy="720000"/>
            </a:xfrm>
          </p:grpSpPr>
          <p:sp>
            <p:nvSpPr>
              <p:cNvPr id="184" name="Oval 183">
                <a:extLst>
                  <a:ext uri="{FF2B5EF4-FFF2-40B4-BE49-F238E27FC236}">
                    <a16:creationId xmlns:a16="http://schemas.microsoft.com/office/drawing/2014/main" id="{B45C954B-F39C-A460-1A26-F8C9E05E07D7}"/>
                  </a:ext>
                </a:extLst>
              </p:cNvPr>
              <p:cNvSpPr/>
              <p:nvPr/>
            </p:nvSpPr>
            <p:spPr>
              <a:xfrm>
                <a:off x="25375513" y="2459896"/>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85" name="TextBox 184">
                <a:extLst>
                  <a:ext uri="{FF2B5EF4-FFF2-40B4-BE49-F238E27FC236}">
                    <a16:creationId xmlns:a16="http://schemas.microsoft.com/office/drawing/2014/main" id="{8C8E5C91-DC2A-B208-B372-E489C175BC6F}"/>
                  </a:ext>
                </a:extLst>
              </p:cNvPr>
              <p:cNvSpPr txBox="1"/>
              <p:nvPr/>
            </p:nvSpPr>
            <p:spPr>
              <a:xfrm>
                <a:off x="25454009" y="2643372"/>
                <a:ext cx="800978" cy="478144"/>
              </a:xfrm>
              <a:prstGeom prst="rect">
                <a:avLst/>
              </a:prstGeom>
              <a:noFill/>
            </p:spPr>
            <p:txBody>
              <a:bodyPr wrap="square" tIns="46800" rtlCol="0">
                <a:spAutoFit/>
              </a:bodyPr>
              <a:lstStyle/>
              <a:p>
                <a:r>
                  <a:rPr lang="en-US" sz="1300" b="1" dirty="0">
                    <a:latin typeface="Avenir Next" panose="020B0503020202020204" pitchFamily="34" charset="0"/>
                  </a:rPr>
                  <a:t>DIAS </a:t>
                </a:r>
                <a:r>
                  <a:rPr lang="en-US" sz="1200" dirty="0">
                    <a:latin typeface="Avenir Next" panose="020B0503020202020204" pitchFamily="34" charset="0"/>
                  </a:rPr>
                  <a:t>BP</a:t>
                </a:r>
              </a:p>
            </p:txBody>
          </p:sp>
        </p:grpSp>
        <p:grpSp>
          <p:nvGrpSpPr>
            <p:cNvPr id="186" name="Group 185">
              <a:extLst>
                <a:ext uri="{FF2B5EF4-FFF2-40B4-BE49-F238E27FC236}">
                  <a16:creationId xmlns:a16="http://schemas.microsoft.com/office/drawing/2014/main" id="{A2D54C79-89C3-FDBE-0EFE-1389A33082A9}"/>
                </a:ext>
              </a:extLst>
            </p:cNvPr>
            <p:cNvGrpSpPr/>
            <p:nvPr/>
          </p:nvGrpSpPr>
          <p:grpSpPr>
            <a:xfrm>
              <a:off x="13107765" y="2582625"/>
              <a:ext cx="720000" cy="720000"/>
              <a:chOff x="27150973" y="2497996"/>
              <a:chExt cx="720000" cy="720000"/>
            </a:xfrm>
          </p:grpSpPr>
          <p:sp>
            <p:nvSpPr>
              <p:cNvPr id="187" name="Oval 186">
                <a:extLst>
                  <a:ext uri="{FF2B5EF4-FFF2-40B4-BE49-F238E27FC236}">
                    <a16:creationId xmlns:a16="http://schemas.microsoft.com/office/drawing/2014/main" id="{D18BBB57-AB50-D380-D172-5C8A5511AE3F}"/>
                  </a:ext>
                </a:extLst>
              </p:cNvPr>
              <p:cNvSpPr/>
              <p:nvPr/>
            </p:nvSpPr>
            <p:spPr>
              <a:xfrm>
                <a:off x="27150973" y="2497996"/>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88" name="TextBox 187">
                <a:extLst>
                  <a:ext uri="{FF2B5EF4-FFF2-40B4-BE49-F238E27FC236}">
                    <a16:creationId xmlns:a16="http://schemas.microsoft.com/office/drawing/2014/main" id="{02D1A592-AC75-5A61-967A-E907684EA973}"/>
                  </a:ext>
                </a:extLst>
              </p:cNvPr>
              <p:cNvSpPr txBox="1"/>
              <p:nvPr/>
            </p:nvSpPr>
            <p:spPr>
              <a:xfrm>
                <a:off x="27271579" y="2711802"/>
                <a:ext cx="580124" cy="292388"/>
              </a:xfrm>
              <a:prstGeom prst="rect">
                <a:avLst/>
              </a:prstGeom>
              <a:noFill/>
            </p:spPr>
            <p:txBody>
              <a:bodyPr wrap="square" rtlCol="0">
                <a:spAutoFit/>
              </a:bodyPr>
              <a:lstStyle/>
              <a:p>
                <a:r>
                  <a:rPr lang="en-US" sz="1300" b="1" dirty="0">
                    <a:latin typeface="Avenir Next" panose="020B0503020202020204" pitchFamily="34" charset="0"/>
                  </a:rPr>
                  <a:t>BMI</a:t>
                </a:r>
              </a:p>
            </p:txBody>
          </p:sp>
        </p:grpSp>
        <p:grpSp>
          <p:nvGrpSpPr>
            <p:cNvPr id="212" name="Group 211">
              <a:extLst>
                <a:ext uri="{FF2B5EF4-FFF2-40B4-BE49-F238E27FC236}">
                  <a16:creationId xmlns:a16="http://schemas.microsoft.com/office/drawing/2014/main" id="{6420164C-A30C-4289-3B51-7A9FC1A30D1D}"/>
                </a:ext>
              </a:extLst>
            </p:cNvPr>
            <p:cNvGrpSpPr/>
            <p:nvPr/>
          </p:nvGrpSpPr>
          <p:grpSpPr>
            <a:xfrm>
              <a:off x="7355779" y="2582625"/>
              <a:ext cx="894872" cy="720000"/>
              <a:chOff x="1912177" y="2828308"/>
              <a:chExt cx="894872" cy="720000"/>
            </a:xfrm>
          </p:grpSpPr>
          <p:sp>
            <p:nvSpPr>
              <p:cNvPr id="216" name="Oval 215">
                <a:extLst>
                  <a:ext uri="{FF2B5EF4-FFF2-40B4-BE49-F238E27FC236}">
                    <a16:creationId xmlns:a16="http://schemas.microsoft.com/office/drawing/2014/main" id="{960B9170-FE11-477C-7177-88951C2E40E7}"/>
                  </a:ext>
                </a:extLst>
              </p:cNvPr>
              <p:cNvSpPr/>
              <p:nvPr/>
            </p:nvSpPr>
            <p:spPr>
              <a:xfrm>
                <a:off x="1939811" y="2828308"/>
                <a:ext cx="720000" cy="720000"/>
              </a:xfrm>
              <a:prstGeom prst="ellipse">
                <a:avLst/>
              </a:prstGeom>
              <a:solidFill>
                <a:schemeClr val="tx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217" name="TextBox 216">
                <a:extLst>
                  <a:ext uri="{FF2B5EF4-FFF2-40B4-BE49-F238E27FC236}">
                    <a16:creationId xmlns:a16="http://schemas.microsoft.com/office/drawing/2014/main" id="{20D347F3-AF28-B682-7BEC-60C469EF8EF5}"/>
                  </a:ext>
                </a:extLst>
              </p:cNvPr>
              <p:cNvSpPr txBox="1"/>
              <p:nvPr/>
            </p:nvSpPr>
            <p:spPr>
              <a:xfrm>
                <a:off x="1912177" y="3003642"/>
                <a:ext cx="894872" cy="369332"/>
              </a:xfrm>
              <a:prstGeom prst="rect">
                <a:avLst/>
              </a:prstGeom>
              <a:noFill/>
            </p:spPr>
            <p:txBody>
              <a:bodyPr wrap="square" rtlCol="0">
                <a:spAutoFit/>
              </a:bodyPr>
              <a:lstStyle/>
              <a:p>
                <a:r>
                  <a:rPr lang="en-US" dirty="0">
                    <a:solidFill>
                      <a:schemeClr val="bg1"/>
                    </a:solidFill>
                    <a:latin typeface="Avenir Next" panose="020B0503020202020204" pitchFamily="34" charset="0"/>
                  </a:rPr>
                  <a:t>Origin</a:t>
                </a:r>
              </a:p>
            </p:txBody>
          </p:sp>
        </p:grpSp>
        <p:grpSp>
          <p:nvGrpSpPr>
            <p:cNvPr id="213" name="Group 212">
              <a:extLst>
                <a:ext uri="{FF2B5EF4-FFF2-40B4-BE49-F238E27FC236}">
                  <a16:creationId xmlns:a16="http://schemas.microsoft.com/office/drawing/2014/main" id="{32ABFC74-F26F-D7B1-02AA-F70599A83AC5}"/>
                </a:ext>
              </a:extLst>
            </p:cNvPr>
            <p:cNvGrpSpPr/>
            <p:nvPr/>
          </p:nvGrpSpPr>
          <p:grpSpPr>
            <a:xfrm>
              <a:off x="5639227" y="2582625"/>
              <a:ext cx="720000" cy="720000"/>
              <a:chOff x="7531659" y="2479723"/>
              <a:chExt cx="720000" cy="720000"/>
            </a:xfrm>
          </p:grpSpPr>
          <p:sp>
            <p:nvSpPr>
              <p:cNvPr id="214" name="Oval 213">
                <a:extLst>
                  <a:ext uri="{FF2B5EF4-FFF2-40B4-BE49-F238E27FC236}">
                    <a16:creationId xmlns:a16="http://schemas.microsoft.com/office/drawing/2014/main" id="{8A526B2E-C2E1-C3AA-DC8A-65861A4A3A82}"/>
                  </a:ext>
                </a:extLst>
              </p:cNvPr>
              <p:cNvSpPr/>
              <p:nvPr/>
            </p:nvSpPr>
            <p:spPr>
              <a:xfrm>
                <a:off x="7531659" y="2479723"/>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215" name="TextBox 214">
                <a:extLst>
                  <a:ext uri="{FF2B5EF4-FFF2-40B4-BE49-F238E27FC236}">
                    <a16:creationId xmlns:a16="http://schemas.microsoft.com/office/drawing/2014/main" id="{61CE31B0-FBE3-F046-35ED-499EA44C8FEB}"/>
                  </a:ext>
                </a:extLst>
              </p:cNvPr>
              <p:cNvSpPr txBox="1"/>
              <p:nvPr/>
            </p:nvSpPr>
            <p:spPr>
              <a:xfrm>
                <a:off x="7650377" y="2681183"/>
                <a:ext cx="500846" cy="369332"/>
              </a:xfrm>
              <a:prstGeom prst="rect">
                <a:avLst/>
              </a:prstGeom>
              <a:noFill/>
            </p:spPr>
            <p:txBody>
              <a:bodyPr wrap="square" rtlCol="0">
                <a:spAutoFit/>
              </a:bodyPr>
              <a:lstStyle/>
              <a:p>
                <a:r>
                  <a:rPr lang="en-US" dirty="0">
                    <a:latin typeface="Avenir Next" panose="020B0503020202020204" pitchFamily="34" charset="0"/>
                  </a:rPr>
                  <a:t>No</a:t>
                </a:r>
              </a:p>
            </p:txBody>
          </p:sp>
        </p:grpSp>
        <p:grpSp>
          <p:nvGrpSpPr>
            <p:cNvPr id="221" name="Group 220">
              <a:extLst>
                <a:ext uri="{FF2B5EF4-FFF2-40B4-BE49-F238E27FC236}">
                  <a16:creationId xmlns:a16="http://schemas.microsoft.com/office/drawing/2014/main" id="{F0CB29C0-13A8-7BD1-B869-9D4D62DFAA22}"/>
                </a:ext>
              </a:extLst>
            </p:cNvPr>
            <p:cNvGrpSpPr/>
            <p:nvPr/>
          </p:nvGrpSpPr>
          <p:grpSpPr>
            <a:xfrm>
              <a:off x="3906556" y="2608416"/>
              <a:ext cx="763918" cy="720000"/>
              <a:chOff x="7531659" y="2479723"/>
              <a:chExt cx="763918" cy="720000"/>
            </a:xfrm>
          </p:grpSpPr>
          <p:sp>
            <p:nvSpPr>
              <p:cNvPr id="222" name="Oval 221">
                <a:extLst>
                  <a:ext uri="{FF2B5EF4-FFF2-40B4-BE49-F238E27FC236}">
                    <a16:creationId xmlns:a16="http://schemas.microsoft.com/office/drawing/2014/main" id="{9B477829-7EB2-64DD-A28D-AE223F6ACAA6}"/>
                  </a:ext>
                </a:extLst>
              </p:cNvPr>
              <p:cNvSpPr/>
              <p:nvPr/>
            </p:nvSpPr>
            <p:spPr>
              <a:xfrm>
                <a:off x="7531659" y="2479723"/>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223" name="TextBox 222">
                <a:extLst>
                  <a:ext uri="{FF2B5EF4-FFF2-40B4-BE49-F238E27FC236}">
                    <a16:creationId xmlns:a16="http://schemas.microsoft.com/office/drawing/2014/main" id="{AA917814-D6A2-3245-1024-6ACE5F374769}"/>
                  </a:ext>
                </a:extLst>
              </p:cNvPr>
              <p:cNvSpPr txBox="1"/>
              <p:nvPr/>
            </p:nvSpPr>
            <p:spPr>
              <a:xfrm>
                <a:off x="7580039" y="2695251"/>
                <a:ext cx="715538" cy="353943"/>
              </a:xfrm>
              <a:prstGeom prst="rect">
                <a:avLst/>
              </a:prstGeom>
              <a:noFill/>
            </p:spPr>
            <p:txBody>
              <a:bodyPr wrap="square" rtlCol="0">
                <a:spAutoFit/>
              </a:bodyPr>
              <a:lstStyle/>
              <a:p>
                <a:r>
                  <a:rPr lang="en-US" sz="1700" b="1" dirty="0">
                    <a:latin typeface="Avenir Next" panose="020B0503020202020204" pitchFamily="34" charset="0"/>
                  </a:rPr>
                  <a:t>CVD</a:t>
                </a:r>
              </a:p>
            </p:txBody>
          </p:sp>
        </p:grpSp>
      </p:grpSp>
      <p:grpSp>
        <p:nvGrpSpPr>
          <p:cNvPr id="2" name="Group 1">
            <a:extLst>
              <a:ext uri="{FF2B5EF4-FFF2-40B4-BE49-F238E27FC236}">
                <a16:creationId xmlns:a16="http://schemas.microsoft.com/office/drawing/2014/main" id="{744B27CB-B2CE-61F6-CCF6-A5EAA3B39DB5}"/>
              </a:ext>
            </a:extLst>
          </p:cNvPr>
          <p:cNvGrpSpPr/>
          <p:nvPr/>
        </p:nvGrpSpPr>
        <p:grpSpPr>
          <a:xfrm>
            <a:off x="-9020744" y="2538061"/>
            <a:ext cx="8435073" cy="745791"/>
            <a:chOff x="-7248293" y="2541113"/>
            <a:chExt cx="8435073" cy="745791"/>
          </a:xfrm>
        </p:grpSpPr>
        <p:cxnSp>
          <p:nvCxnSpPr>
            <p:cNvPr id="3" name="Straight Connector 2">
              <a:extLst>
                <a:ext uri="{FF2B5EF4-FFF2-40B4-BE49-F238E27FC236}">
                  <a16:creationId xmlns:a16="http://schemas.microsoft.com/office/drawing/2014/main" id="{1980DB33-FA63-0DF3-7826-9557A1C71953}"/>
                </a:ext>
              </a:extLst>
            </p:cNvPr>
            <p:cNvCxnSpPr>
              <a:cxnSpLocks/>
            </p:cNvCxnSpPr>
            <p:nvPr/>
          </p:nvCxnSpPr>
          <p:spPr>
            <a:xfrm>
              <a:off x="-7248293" y="2901113"/>
              <a:ext cx="8435073" cy="0"/>
            </a:xfrm>
            <a:prstGeom prst="line">
              <a:avLst/>
            </a:prstGeom>
            <a:ln w="25400" cap="sq">
              <a:prstDash val="dash"/>
            </a:ln>
          </p:spPr>
          <p:style>
            <a:lnRef idx="3">
              <a:schemeClr val="dk1"/>
            </a:lnRef>
            <a:fillRef idx="0">
              <a:schemeClr val="dk1"/>
            </a:fillRef>
            <a:effectRef idx="2">
              <a:schemeClr val="dk1"/>
            </a:effectRef>
            <a:fontRef idx="minor">
              <a:schemeClr val="tx1"/>
            </a:fontRef>
          </p:style>
        </p:cxnSp>
        <p:grpSp>
          <p:nvGrpSpPr>
            <p:cNvPr id="4" name="Group 3">
              <a:extLst>
                <a:ext uri="{FF2B5EF4-FFF2-40B4-BE49-F238E27FC236}">
                  <a16:creationId xmlns:a16="http://schemas.microsoft.com/office/drawing/2014/main" id="{A1A8FC40-7D05-092F-4E52-3782B4E55B08}"/>
                </a:ext>
              </a:extLst>
            </p:cNvPr>
            <p:cNvGrpSpPr/>
            <p:nvPr/>
          </p:nvGrpSpPr>
          <p:grpSpPr>
            <a:xfrm>
              <a:off x="-6732427" y="2541113"/>
              <a:ext cx="7718587" cy="745791"/>
              <a:chOff x="-6732427" y="2541113"/>
              <a:chExt cx="7718587" cy="745791"/>
            </a:xfrm>
          </p:grpSpPr>
          <p:grpSp>
            <p:nvGrpSpPr>
              <p:cNvPr id="5" name="Group 4">
                <a:extLst>
                  <a:ext uri="{FF2B5EF4-FFF2-40B4-BE49-F238E27FC236}">
                    <a16:creationId xmlns:a16="http://schemas.microsoft.com/office/drawing/2014/main" id="{36AE2F73-0EEF-FB60-ACB7-41A601562A8A}"/>
                  </a:ext>
                </a:extLst>
              </p:cNvPr>
              <p:cNvGrpSpPr/>
              <p:nvPr/>
            </p:nvGrpSpPr>
            <p:grpSpPr>
              <a:xfrm>
                <a:off x="-5015875" y="2541113"/>
                <a:ext cx="720000" cy="720000"/>
                <a:chOff x="9325624" y="2471014"/>
                <a:chExt cx="720000" cy="720000"/>
              </a:xfrm>
            </p:grpSpPr>
            <p:sp>
              <p:nvSpPr>
                <p:cNvPr id="40" name="Oval 39">
                  <a:extLst>
                    <a:ext uri="{FF2B5EF4-FFF2-40B4-BE49-F238E27FC236}">
                      <a16:creationId xmlns:a16="http://schemas.microsoft.com/office/drawing/2014/main" id="{E526BD03-745E-1AB3-F10F-5764C40C06BC}"/>
                    </a:ext>
                  </a:extLst>
                </p:cNvPr>
                <p:cNvSpPr/>
                <p:nvPr/>
              </p:nvSpPr>
              <p:spPr>
                <a:xfrm>
                  <a:off x="9325624" y="2471014"/>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pic>
              <p:nvPicPr>
                <p:cNvPr id="41" name="Picture 40" descr="A black and white image of a couple of circles&#10;&#10;Description automatically generated">
                  <a:extLst>
                    <a:ext uri="{FF2B5EF4-FFF2-40B4-BE49-F238E27FC236}">
                      <a16:creationId xmlns:a16="http://schemas.microsoft.com/office/drawing/2014/main" id="{92481D4D-DF3E-16A3-2F85-A522D9F977BA}"/>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85000"/>
                          </a14:imgEffect>
                        </a14:imgLayer>
                      </a14:imgProps>
                    </a:ext>
                  </a:extLst>
                </a:blip>
                <a:stretch>
                  <a:fillRect/>
                </a:stretch>
              </p:blipFill>
              <p:spPr>
                <a:xfrm>
                  <a:off x="9539863" y="2606203"/>
                  <a:ext cx="315946" cy="444837"/>
                </a:xfrm>
                <a:prstGeom prst="rect">
                  <a:avLst/>
                </a:prstGeom>
              </p:spPr>
            </p:pic>
          </p:grpSp>
          <p:grpSp>
            <p:nvGrpSpPr>
              <p:cNvPr id="6" name="Group 5">
                <a:extLst>
                  <a:ext uri="{FF2B5EF4-FFF2-40B4-BE49-F238E27FC236}">
                    <a16:creationId xmlns:a16="http://schemas.microsoft.com/office/drawing/2014/main" id="{30F8EF73-ED64-B78E-4E97-400428E212E7}"/>
                  </a:ext>
                </a:extLst>
              </p:cNvPr>
              <p:cNvGrpSpPr/>
              <p:nvPr/>
            </p:nvGrpSpPr>
            <p:grpSpPr>
              <a:xfrm>
                <a:off x="-6732427" y="2541113"/>
                <a:ext cx="720000" cy="720000"/>
                <a:chOff x="3927371" y="2471014"/>
                <a:chExt cx="720000" cy="720000"/>
              </a:xfrm>
            </p:grpSpPr>
            <p:sp>
              <p:nvSpPr>
                <p:cNvPr id="28" name="Oval 27">
                  <a:extLst>
                    <a:ext uri="{FF2B5EF4-FFF2-40B4-BE49-F238E27FC236}">
                      <a16:creationId xmlns:a16="http://schemas.microsoft.com/office/drawing/2014/main" id="{11CB953C-1B1F-5BD7-F9C8-39A9AF8B031E}"/>
                    </a:ext>
                  </a:extLst>
                </p:cNvPr>
                <p:cNvSpPr/>
                <p:nvPr/>
              </p:nvSpPr>
              <p:spPr>
                <a:xfrm>
                  <a:off x="3927371" y="2471014"/>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pic>
              <p:nvPicPr>
                <p:cNvPr id="29" name="Picture 28" descr="A black background with a black square&#10;&#10;Description automatically generated with medium confidence">
                  <a:extLst>
                    <a:ext uri="{FF2B5EF4-FFF2-40B4-BE49-F238E27FC236}">
                      <a16:creationId xmlns:a16="http://schemas.microsoft.com/office/drawing/2014/main" id="{2D2548F3-EB4D-05A0-531F-DF887FDABEEA}"/>
                    </a:ext>
                  </a:extLst>
                </p:cNvPr>
                <p:cNvPicPr>
                  <a:picLocks noChangeAspect="1"/>
                </p:cNvPicPr>
                <p:nvPr/>
              </p:nvPicPr>
              <p:blipFill>
                <a:blip r:embed="rId4"/>
                <a:stretch>
                  <a:fillRect/>
                </a:stretch>
              </p:blipFill>
              <p:spPr>
                <a:xfrm>
                  <a:off x="4074441" y="2597844"/>
                  <a:ext cx="416279" cy="442206"/>
                </a:xfrm>
                <a:prstGeom prst="rect">
                  <a:avLst/>
                </a:prstGeom>
              </p:spPr>
            </p:pic>
          </p:grpSp>
          <p:grpSp>
            <p:nvGrpSpPr>
              <p:cNvPr id="7" name="Group 6">
                <a:extLst>
                  <a:ext uri="{FF2B5EF4-FFF2-40B4-BE49-F238E27FC236}">
                    <a16:creationId xmlns:a16="http://schemas.microsoft.com/office/drawing/2014/main" id="{7E56CE8A-7F0D-FFFD-6F8F-32D458097B21}"/>
                  </a:ext>
                </a:extLst>
              </p:cNvPr>
              <p:cNvGrpSpPr/>
              <p:nvPr/>
            </p:nvGrpSpPr>
            <p:grpSpPr>
              <a:xfrm>
                <a:off x="91288" y="2541113"/>
                <a:ext cx="894872" cy="720000"/>
                <a:chOff x="1912177" y="2828308"/>
                <a:chExt cx="894872" cy="720000"/>
              </a:xfrm>
            </p:grpSpPr>
            <p:sp>
              <p:nvSpPr>
                <p:cNvPr id="22" name="Oval 21">
                  <a:extLst>
                    <a:ext uri="{FF2B5EF4-FFF2-40B4-BE49-F238E27FC236}">
                      <a16:creationId xmlns:a16="http://schemas.microsoft.com/office/drawing/2014/main" id="{980097B8-A643-B929-6A3B-1F813A2A6A73}"/>
                    </a:ext>
                  </a:extLst>
                </p:cNvPr>
                <p:cNvSpPr/>
                <p:nvPr/>
              </p:nvSpPr>
              <p:spPr>
                <a:xfrm>
                  <a:off x="1939811" y="2828308"/>
                  <a:ext cx="720000" cy="720000"/>
                </a:xfrm>
                <a:prstGeom prst="ellipse">
                  <a:avLst/>
                </a:prstGeom>
                <a:solidFill>
                  <a:schemeClr val="tx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24" name="TextBox 23">
                  <a:extLst>
                    <a:ext uri="{FF2B5EF4-FFF2-40B4-BE49-F238E27FC236}">
                      <a16:creationId xmlns:a16="http://schemas.microsoft.com/office/drawing/2014/main" id="{1A4E978D-6D24-628C-B9FC-4830CBCFE5AF}"/>
                    </a:ext>
                  </a:extLst>
                </p:cNvPr>
                <p:cNvSpPr txBox="1"/>
                <p:nvPr/>
              </p:nvSpPr>
              <p:spPr>
                <a:xfrm>
                  <a:off x="1912177" y="3003642"/>
                  <a:ext cx="894872" cy="369332"/>
                </a:xfrm>
                <a:prstGeom prst="rect">
                  <a:avLst/>
                </a:prstGeom>
                <a:noFill/>
              </p:spPr>
              <p:txBody>
                <a:bodyPr wrap="square" rtlCol="0">
                  <a:spAutoFit/>
                </a:bodyPr>
                <a:lstStyle/>
                <a:p>
                  <a:r>
                    <a:rPr lang="en-US" dirty="0">
                      <a:solidFill>
                        <a:schemeClr val="bg1"/>
                      </a:solidFill>
                      <a:latin typeface="Avenir Next" panose="020B0503020202020204" pitchFamily="34" charset="0"/>
                    </a:rPr>
                    <a:t>Origin</a:t>
                  </a:r>
                </a:p>
              </p:txBody>
            </p:sp>
          </p:grpSp>
          <p:grpSp>
            <p:nvGrpSpPr>
              <p:cNvPr id="8" name="Group 7">
                <a:extLst>
                  <a:ext uri="{FF2B5EF4-FFF2-40B4-BE49-F238E27FC236}">
                    <a16:creationId xmlns:a16="http://schemas.microsoft.com/office/drawing/2014/main" id="{FCE22763-8019-5B77-D1DA-9A1404EE6148}"/>
                  </a:ext>
                </a:extLst>
              </p:cNvPr>
              <p:cNvGrpSpPr/>
              <p:nvPr/>
            </p:nvGrpSpPr>
            <p:grpSpPr>
              <a:xfrm>
                <a:off x="-1625264" y="2541113"/>
                <a:ext cx="720000" cy="720000"/>
                <a:chOff x="7531659" y="2479723"/>
                <a:chExt cx="720000" cy="720000"/>
              </a:xfrm>
            </p:grpSpPr>
            <p:sp>
              <p:nvSpPr>
                <p:cNvPr id="20" name="Oval 19">
                  <a:extLst>
                    <a:ext uri="{FF2B5EF4-FFF2-40B4-BE49-F238E27FC236}">
                      <a16:creationId xmlns:a16="http://schemas.microsoft.com/office/drawing/2014/main" id="{50A55404-2541-86C9-9407-114E4347175C}"/>
                    </a:ext>
                  </a:extLst>
                </p:cNvPr>
                <p:cNvSpPr/>
                <p:nvPr/>
              </p:nvSpPr>
              <p:spPr>
                <a:xfrm>
                  <a:off x="7531659" y="2479723"/>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21" name="TextBox 20">
                  <a:extLst>
                    <a:ext uri="{FF2B5EF4-FFF2-40B4-BE49-F238E27FC236}">
                      <a16:creationId xmlns:a16="http://schemas.microsoft.com/office/drawing/2014/main" id="{CA9B0BD1-FC9F-1C3B-9522-1FB9D57EC713}"/>
                    </a:ext>
                  </a:extLst>
                </p:cNvPr>
                <p:cNvSpPr txBox="1"/>
                <p:nvPr/>
              </p:nvSpPr>
              <p:spPr>
                <a:xfrm>
                  <a:off x="7650377" y="2681183"/>
                  <a:ext cx="500846" cy="369332"/>
                </a:xfrm>
                <a:prstGeom prst="rect">
                  <a:avLst/>
                </a:prstGeom>
                <a:noFill/>
              </p:spPr>
              <p:txBody>
                <a:bodyPr wrap="square" rtlCol="0">
                  <a:spAutoFit/>
                </a:bodyPr>
                <a:lstStyle/>
                <a:p>
                  <a:r>
                    <a:rPr lang="en-US" dirty="0">
                      <a:latin typeface="Avenir Next" panose="020B0503020202020204" pitchFamily="34" charset="0"/>
                    </a:rPr>
                    <a:t>No</a:t>
                  </a:r>
                </a:p>
              </p:txBody>
            </p:sp>
          </p:grpSp>
          <p:grpSp>
            <p:nvGrpSpPr>
              <p:cNvPr id="12" name="Group 11">
                <a:extLst>
                  <a:ext uri="{FF2B5EF4-FFF2-40B4-BE49-F238E27FC236}">
                    <a16:creationId xmlns:a16="http://schemas.microsoft.com/office/drawing/2014/main" id="{F42D281B-E3CB-1440-841D-CDA2CE7EC2C8}"/>
                  </a:ext>
                </a:extLst>
              </p:cNvPr>
              <p:cNvGrpSpPr/>
              <p:nvPr/>
            </p:nvGrpSpPr>
            <p:grpSpPr>
              <a:xfrm>
                <a:off x="-3357935" y="2566904"/>
                <a:ext cx="763918" cy="720000"/>
                <a:chOff x="7531659" y="2479723"/>
                <a:chExt cx="763918" cy="720000"/>
              </a:xfrm>
            </p:grpSpPr>
            <p:sp>
              <p:nvSpPr>
                <p:cNvPr id="16" name="Oval 15">
                  <a:extLst>
                    <a:ext uri="{FF2B5EF4-FFF2-40B4-BE49-F238E27FC236}">
                      <a16:creationId xmlns:a16="http://schemas.microsoft.com/office/drawing/2014/main" id="{B8A586DA-14EA-CA3D-50F1-3ADA5A902ED8}"/>
                    </a:ext>
                  </a:extLst>
                </p:cNvPr>
                <p:cNvSpPr/>
                <p:nvPr/>
              </p:nvSpPr>
              <p:spPr>
                <a:xfrm>
                  <a:off x="7531659" y="2479723"/>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9" name="TextBox 18">
                  <a:extLst>
                    <a:ext uri="{FF2B5EF4-FFF2-40B4-BE49-F238E27FC236}">
                      <a16:creationId xmlns:a16="http://schemas.microsoft.com/office/drawing/2014/main" id="{EBD9AE21-5821-CC94-FCEE-37E8A740E403}"/>
                    </a:ext>
                  </a:extLst>
                </p:cNvPr>
                <p:cNvSpPr txBox="1"/>
                <p:nvPr/>
              </p:nvSpPr>
              <p:spPr>
                <a:xfrm>
                  <a:off x="7580039" y="2695251"/>
                  <a:ext cx="715538" cy="353943"/>
                </a:xfrm>
                <a:prstGeom prst="rect">
                  <a:avLst/>
                </a:prstGeom>
                <a:noFill/>
              </p:spPr>
              <p:txBody>
                <a:bodyPr wrap="square" rtlCol="0">
                  <a:spAutoFit/>
                </a:bodyPr>
                <a:lstStyle/>
                <a:p>
                  <a:r>
                    <a:rPr lang="en-US" sz="1700" b="1" dirty="0">
                      <a:latin typeface="Avenir Next" panose="020B0503020202020204" pitchFamily="34" charset="0"/>
                    </a:rPr>
                    <a:t>CVD</a:t>
                  </a:r>
                </a:p>
              </p:txBody>
            </p:sp>
          </p:grpSp>
        </p:grpSp>
      </p:grpSp>
      <p:sp>
        <p:nvSpPr>
          <p:cNvPr id="42" name="Rounded Rectangle 41">
            <a:extLst>
              <a:ext uri="{FF2B5EF4-FFF2-40B4-BE49-F238E27FC236}">
                <a16:creationId xmlns:a16="http://schemas.microsoft.com/office/drawing/2014/main" id="{0D949FF5-D555-6C04-3356-F1F0AF1BA32D}"/>
              </a:ext>
            </a:extLst>
          </p:cNvPr>
          <p:cNvSpPr/>
          <p:nvPr/>
        </p:nvSpPr>
        <p:spPr>
          <a:xfrm>
            <a:off x="0" y="3770415"/>
            <a:ext cx="4227615" cy="3087585"/>
          </a:xfrm>
          <a:prstGeom prst="roundRect">
            <a:avLst>
              <a:gd name="adj" fmla="val 0"/>
            </a:avLst>
          </a:prstGeom>
          <a:solidFill>
            <a:schemeClr val="bg1">
              <a:alpha val="8998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ounded Rectangle 42">
            <a:extLst>
              <a:ext uri="{FF2B5EF4-FFF2-40B4-BE49-F238E27FC236}">
                <a16:creationId xmlns:a16="http://schemas.microsoft.com/office/drawing/2014/main" id="{68B8C102-26C5-1697-C968-381236EA9CE3}"/>
              </a:ext>
            </a:extLst>
          </p:cNvPr>
          <p:cNvSpPr/>
          <p:nvPr/>
        </p:nvSpPr>
        <p:spPr>
          <a:xfrm>
            <a:off x="7964385" y="3770415"/>
            <a:ext cx="4227615" cy="3087585"/>
          </a:xfrm>
          <a:prstGeom prst="roundRect">
            <a:avLst>
              <a:gd name="adj" fmla="val 0"/>
            </a:avLst>
          </a:prstGeom>
          <a:solidFill>
            <a:schemeClr val="bg1">
              <a:alpha val="8998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3B272474-FBCB-D3C9-3D16-F0B687444ADC}"/>
              </a:ext>
            </a:extLst>
          </p:cNvPr>
          <p:cNvSpPr/>
          <p:nvPr/>
        </p:nvSpPr>
        <p:spPr>
          <a:xfrm>
            <a:off x="5694981" y="2443853"/>
            <a:ext cx="900000" cy="900000"/>
          </a:xfrm>
          <a:prstGeom prst="ellipse">
            <a:avLst/>
          </a:prstGeom>
          <a:noFill/>
          <a:ln w="76200">
            <a:solidFill>
              <a:srgbClr val="DE574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3" name="Group 52">
            <a:extLst>
              <a:ext uri="{FF2B5EF4-FFF2-40B4-BE49-F238E27FC236}">
                <a16:creationId xmlns:a16="http://schemas.microsoft.com/office/drawing/2014/main" id="{BC2C2706-86C8-EA57-5CAF-5D02F2342F68}"/>
              </a:ext>
            </a:extLst>
          </p:cNvPr>
          <p:cNvGrpSpPr/>
          <p:nvPr/>
        </p:nvGrpSpPr>
        <p:grpSpPr>
          <a:xfrm>
            <a:off x="9288965" y="-301083"/>
            <a:ext cx="2430966" cy="1107863"/>
            <a:chOff x="9288965" y="-312234"/>
            <a:chExt cx="2430966" cy="1107863"/>
          </a:xfrm>
          <a:solidFill>
            <a:srgbClr val="DE5746"/>
          </a:solidFill>
        </p:grpSpPr>
        <p:sp>
          <p:nvSpPr>
            <p:cNvPr id="54" name="Rounded Rectangle 53">
              <a:extLst>
                <a:ext uri="{FF2B5EF4-FFF2-40B4-BE49-F238E27FC236}">
                  <a16:creationId xmlns:a16="http://schemas.microsoft.com/office/drawing/2014/main" id="{DF4F904A-D87B-3ADA-884F-9DC1D71A974F}"/>
                </a:ext>
              </a:extLst>
            </p:cNvPr>
            <p:cNvSpPr/>
            <p:nvPr/>
          </p:nvSpPr>
          <p:spPr>
            <a:xfrm>
              <a:off x="9288965" y="-312234"/>
              <a:ext cx="2430966" cy="1107863"/>
            </a:xfrm>
            <a:prstGeom prst="roundRect">
              <a:avLst>
                <a:gd name="adj" fmla="val 8731"/>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336C8471-C959-0E08-A00F-F98CBE7EE395}"/>
                </a:ext>
              </a:extLst>
            </p:cNvPr>
            <p:cNvSpPr txBox="1"/>
            <p:nvPr/>
          </p:nvSpPr>
          <p:spPr>
            <a:xfrm>
              <a:off x="9400125" y="97272"/>
              <a:ext cx="2220686" cy="646331"/>
            </a:xfrm>
            <a:prstGeom prst="rect">
              <a:avLst/>
            </a:prstGeom>
            <a:grpFill/>
          </p:spPr>
          <p:txBody>
            <a:bodyPr wrap="square" rtlCol="0">
              <a:spAutoFit/>
            </a:bodyPr>
            <a:lstStyle/>
            <a:p>
              <a:r>
                <a:rPr lang="en-US" b="1" dirty="0">
                  <a:solidFill>
                    <a:schemeClr val="bg1"/>
                  </a:solidFill>
                  <a:latin typeface="Avenir Next" panose="020B0503020202020204" pitchFamily="34" charset="0"/>
                </a:rPr>
                <a:t>Medical </a:t>
              </a:r>
              <a:endParaRPr lang="en-US" dirty="0">
                <a:solidFill>
                  <a:schemeClr val="bg1"/>
                </a:solidFill>
                <a:latin typeface="Avenir Next" panose="020B0503020202020204" pitchFamily="34" charset="0"/>
              </a:endParaRPr>
            </a:p>
            <a:p>
              <a:r>
                <a:rPr lang="en-US" dirty="0">
                  <a:solidFill>
                    <a:schemeClr val="bg1"/>
                  </a:solidFill>
                  <a:latin typeface="Avenir Next" panose="020B0503020202020204" pitchFamily="34" charset="0"/>
                </a:rPr>
                <a:t>History</a:t>
              </a:r>
            </a:p>
          </p:txBody>
        </p:sp>
      </p:grpSp>
    </p:spTree>
    <p:extLst>
      <p:ext uri="{BB962C8B-B14F-4D97-AF65-F5344CB8AC3E}">
        <p14:creationId xmlns:p14="http://schemas.microsoft.com/office/powerpoint/2010/main" val="195212168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61" name="Straight Connector 60">
            <a:extLst>
              <a:ext uri="{FF2B5EF4-FFF2-40B4-BE49-F238E27FC236}">
                <a16:creationId xmlns:a16="http://schemas.microsoft.com/office/drawing/2014/main" id="{E68EA752-9ACF-FDA5-AD71-A83F791F49C9}"/>
              </a:ext>
            </a:extLst>
          </p:cNvPr>
          <p:cNvCxnSpPr>
            <a:cxnSpLocks/>
          </p:cNvCxnSpPr>
          <p:nvPr/>
        </p:nvCxnSpPr>
        <p:spPr>
          <a:xfrm flipH="1">
            <a:off x="6095971" y="3346935"/>
            <a:ext cx="58" cy="805500"/>
          </a:xfrm>
          <a:prstGeom prst="line">
            <a:avLst/>
          </a:prstGeom>
          <a:ln w="25400">
            <a:solidFill>
              <a:schemeClr val="tx1">
                <a:lumMod val="65000"/>
                <a:lumOff val="35000"/>
              </a:schemeClr>
            </a:solidFill>
          </a:ln>
        </p:spPr>
        <p:style>
          <a:lnRef idx="2">
            <a:schemeClr val="accent1"/>
          </a:lnRef>
          <a:fillRef idx="0">
            <a:schemeClr val="accent1"/>
          </a:fillRef>
          <a:effectRef idx="1">
            <a:schemeClr val="accent1"/>
          </a:effectRef>
          <a:fontRef idx="minor">
            <a:schemeClr val="tx1"/>
          </a:fontRef>
        </p:style>
      </p:cxnSp>
      <p:grpSp>
        <p:nvGrpSpPr>
          <p:cNvPr id="230" name="Group 229">
            <a:extLst>
              <a:ext uri="{FF2B5EF4-FFF2-40B4-BE49-F238E27FC236}">
                <a16:creationId xmlns:a16="http://schemas.microsoft.com/office/drawing/2014/main" id="{DBDE48A5-5F3F-43DF-21AF-9895DB9706BD}"/>
              </a:ext>
            </a:extLst>
          </p:cNvPr>
          <p:cNvGrpSpPr/>
          <p:nvPr/>
        </p:nvGrpSpPr>
        <p:grpSpPr>
          <a:xfrm>
            <a:off x="-58287136" y="4190297"/>
            <a:ext cx="73748343" cy="1955238"/>
            <a:chOff x="726151" y="4065605"/>
            <a:chExt cx="73748343" cy="1955238"/>
          </a:xfrm>
        </p:grpSpPr>
        <p:grpSp>
          <p:nvGrpSpPr>
            <p:cNvPr id="204" name="Group 203">
              <a:extLst>
                <a:ext uri="{FF2B5EF4-FFF2-40B4-BE49-F238E27FC236}">
                  <a16:creationId xmlns:a16="http://schemas.microsoft.com/office/drawing/2014/main" id="{0626AE25-DE86-E212-7608-5D44FB9C1F0E}"/>
                </a:ext>
              </a:extLst>
            </p:cNvPr>
            <p:cNvGrpSpPr/>
            <p:nvPr/>
          </p:nvGrpSpPr>
          <p:grpSpPr>
            <a:xfrm>
              <a:off x="726151" y="4065605"/>
              <a:ext cx="3132175" cy="1955238"/>
              <a:chOff x="373025" y="4127718"/>
              <a:chExt cx="3132175" cy="1955238"/>
            </a:xfrm>
          </p:grpSpPr>
          <p:sp>
            <p:nvSpPr>
              <p:cNvPr id="244" name="TextBox 243">
                <a:extLst>
                  <a:ext uri="{FF2B5EF4-FFF2-40B4-BE49-F238E27FC236}">
                    <a16:creationId xmlns:a16="http://schemas.microsoft.com/office/drawing/2014/main" id="{0A3A12E3-48E8-62D7-043E-F5BD22F71ED7}"/>
                  </a:ext>
                </a:extLst>
              </p:cNvPr>
              <p:cNvSpPr txBox="1"/>
              <p:nvPr/>
            </p:nvSpPr>
            <p:spPr>
              <a:xfrm>
                <a:off x="373025" y="4420963"/>
                <a:ext cx="3132175" cy="1661993"/>
              </a:xfrm>
              <a:prstGeom prst="rect">
                <a:avLst/>
              </a:prstGeom>
              <a:noFill/>
            </p:spPr>
            <p:txBody>
              <a:bodyPr wrap="square" rtlCol="0">
                <a:spAutoFit/>
              </a:bodyPr>
              <a:lstStyle/>
              <a:p>
                <a:pPr algn="ctr"/>
                <a:r>
                  <a:rPr lang="en-US" sz="1700" dirty="0">
                    <a:solidFill>
                      <a:schemeClr val="tx1">
                        <a:lumMod val="65000"/>
                        <a:lumOff val="35000"/>
                      </a:schemeClr>
                    </a:solidFill>
                    <a:latin typeface="Avenir Next" panose="020B0503020202020204" pitchFamily="34" charset="0"/>
                  </a:rPr>
                  <a:t>In the Dataset, there are in total 3,657  data points available </a:t>
                </a:r>
                <a:r>
                  <a:rPr lang="en-IN" sz="1700" b="0" i="0" u="none" strike="noStrike" dirty="0">
                    <a:solidFill>
                      <a:schemeClr val="tx1">
                        <a:lumMod val="65000"/>
                        <a:lumOff val="35000"/>
                      </a:schemeClr>
                    </a:solidFill>
                    <a:effectLst/>
                    <a:latin typeface="Avenir Next" panose="020B0503020202020204" pitchFamily="34" charset="0"/>
                  </a:rPr>
                  <a:t>encompassing various demographic, behavioural, and medical risk factors. </a:t>
                </a:r>
                <a:endParaRPr lang="en-US" sz="1700" dirty="0">
                  <a:solidFill>
                    <a:schemeClr val="tx1">
                      <a:lumMod val="65000"/>
                      <a:lumOff val="35000"/>
                    </a:schemeClr>
                  </a:solidFill>
                  <a:latin typeface="Avenir Next" panose="020B0503020202020204" pitchFamily="34" charset="0"/>
                </a:endParaRPr>
              </a:p>
            </p:txBody>
          </p:sp>
          <p:sp>
            <p:nvSpPr>
              <p:cNvPr id="245" name="TextBox 244">
                <a:extLst>
                  <a:ext uri="{FF2B5EF4-FFF2-40B4-BE49-F238E27FC236}">
                    <a16:creationId xmlns:a16="http://schemas.microsoft.com/office/drawing/2014/main" id="{D215743E-D79C-878E-A32E-630453A869E9}"/>
                  </a:ext>
                </a:extLst>
              </p:cNvPr>
              <p:cNvSpPr txBox="1"/>
              <p:nvPr/>
            </p:nvSpPr>
            <p:spPr>
              <a:xfrm>
                <a:off x="849246" y="4127718"/>
                <a:ext cx="2424500" cy="400110"/>
              </a:xfrm>
              <a:prstGeom prst="rect">
                <a:avLst/>
              </a:prstGeom>
              <a:noFill/>
            </p:spPr>
            <p:txBody>
              <a:bodyPr wrap="square" rtlCol="0">
                <a:spAutoFit/>
              </a:bodyPr>
              <a:lstStyle/>
              <a:p>
                <a:r>
                  <a:rPr lang="en-US" sz="2000" b="1" dirty="0">
                    <a:latin typeface="Avenir Next" panose="020B0503020202020204" pitchFamily="34" charset="0"/>
                  </a:rPr>
                  <a:t>No of Datapoints</a:t>
                </a:r>
              </a:p>
            </p:txBody>
          </p:sp>
        </p:grpSp>
        <p:grpSp>
          <p:nvGrpSpPr>
            <p:cNvPr id="203" name="Group 202">
              <a:extLst>
                <a:ext uri="{FF2B5EF4-FFF2-40B4-BE49-F238E27FC236}">
                  <a16:creationId xmlns:a16="http://schemas.microsoft.com/office/drawing/2014/main" id="{49229A37-13D3-DA7F-50E3-4F0C870A3206}"/>
                </a:ext>
              </a:extLst>
            </p:cNvPr>
            <p:cNvGrpSpPr/>
            <p:nvPr/>
          </p:nvGrpSpPr>
          <p:grpSpPr>
            <a:xfrm>
              <a:off x="4671872" y="4065605"/>
              <a:ext cx="3132175" cy="1451068"/>
              <a:chOff x="4529913" y="4127718"/>
              <a:chExt cx="3132175" cy="1451068"/>
            </a:xfrm>
          </p:grpSpPr>
          <p:sp>
            <p:nvSpPr>
              <p:cNvPr id="253" name="TextBox 252">
                <a:extLst>
                  <a:ext uri="{FF2B5EF4-FFF2-40B4-BE49-F238E27FC236}">
                    <a16:creationId xmlns:a16="http://schemas.microsoft.com/office/drawing/2014/main" id="{F4D38451-15EE-27A8-C47F-9D0D6D287F0C}"/>
                  </a:ext>
                </a:extLst>
              </p:cNvPr>
              <p:cNvSpPr txBox="1"/>
              <p:nvPr/>
            </p:nvSpPr>
            <p:spPr>
              <a:xfrm>
                <a:off x="4529913" y="4440013"/>
                <a:ext cx="3132175" cy="1138773"/>
              </a:xfrm>
              <a:prstGeom prst="rect">
                <a:avLst/>
              </a:prstGeom>
              <a:noFill/>
            </p:spPr>
            <p:txBody>
              <a:bodyPr wrap="square" rtlCol="0">
                <a:spAutoFit/>
              </a:bodyPr>
              <a:lstStyle/>
              <a:p>
                <a:r>
                  <a:rPr lang="en-US" sz="1700" dirty="0">
                    <a:solidFill>
                      <a:schemeClr val="tx1">
                        <a:lumMod val="65000"/>
                        <a:lumOff val="35000"/>
                      </a:schemeClr>
                    </a:solidFill>
                    <a:latin typeface="Avenir Next" panose="020B0503020202020204" pitchFamily="34" charset="0"/>
                  </a:rPr>
                  <a:t>This Cardiovascular Disease Dataset Dataset Was collected from the UCI Machine Learning Library </a:t>
                </a:r>
              </a:p>
            </p:txBody>
          </p:sp>
          <p:sp>
            <p:nvSpPr>
              <p:cNvPr id="254" name="TextBox 253">
                <a:extLst>
                  <a:ext uri="{FF2B5EF4-FFF2-40B4-BE49-F238E27FC236}">
                    <a16:creationId xmlns:a16="http://schemas.microsoft.com/office/drawing/2014/main" id="{246BAA6E-1207-1739-C76E-CFA3E77C0F8B}"/>
                  </a:ext>
                </a:extLst>
              </p:cNvPr>
              <p:cNvSpPr txBox="1"/>
              <p:nvPr/>
            </p:nvSpPr>
            <p:spPr>
              <a:xfrm>
                <a:off x="4529913" y="4127718"/>
                <a:ext cx="2898998" cy="400110"/>
              </a:xfrm>
              <a:prstGeom prst="rect">
                <a:avLst/>
              </a:prstGeom>
              <a:noFill/>
            </p:spPr>
            <p:txBody>
              <a:bodyPr wrap="square" rtlCol="0">
                <a:spAutoFit/>
              </a:bodyPr>
              <a:lstStyle/>
              <a:p>
                <a:r>
                  <a:rPr lang="en-US" sz="2000" b="1" dirty="0">
                    <a:latin typeface="Avenir Next" panose="020B0503020202020204" pitchFamily="34" charset="0"/>
                  </a:rPr>
                  <a:t>Origin Of the Dataset</a:t>
                </a:r>
              </a:p>
            </p:txBody>
          </p:sp>
        </p:grpSp>
        <p:grpSp>
          <p:nvGrpSpPr>
            <p:cNvPr id="77" name="Group 76">
              <a:extLst>
                <a:ext uri="{FF2B5EF4-FFF2-40B4-BE49-F238E27FC236}">
                  <a16:creationId xmlns:a16="http://schemas.microsoft.com/office/drawing/2014/main" id="{FB6FA891-9134-6E15-3AB7-018CE178F507}"/>
                </a:ext>
              </a:extLst>
            </p:cNvPr>
            <p:cNvGrpSpPr/>
            <p:nvPr/>
          </p:nvGrpSpPr>
          <p:grpSpPr>
            <a:xfrm>
              <a:off x="16266642" y="4065605"/>
              <a:ext cx="3132175" cy="946898"/>
              <a:chOff x="4559893" y="4187216"/>
              <a:chExt cx="3132175" cy="946898"/>
            </a:xfrm>
          </p:grpSpPr>
          <p:sp>
            <p:nvSpPr>
              <p:cNvPr id="62" name="TextBox 61">
                <a:extLst>
                  <a:ext uri="{FF2B5EF4-FFF2-40B4-BE49-F238E27FC236}">
                    <a16:creationId xmlns:a16="http://schemas.microsoft.com/office/drawing/2014/main" id="{DA07F8DC-C202-353E-0FF9-729945C69592}"/>
                  </a:ext>
                </a:extLst>
              </p:cNvPr>
              <p:cNvSpPr txBox="1"/>
              <p:nvPr/>
            </p:nvSpPr>
            <p:spPr>
              <a:xfrm>
                <a:off x="4559893" y="4518561"/>
                <a:ext cx="3132175" cy="615553"/>
              </a:xfrm>
              <a:prstGeom prst="rect">
                <a:avLst/>
              </a:prstGeom>
              <a:noFill/>
            </p:spPr>
            <p:txBody>
              <a:bodyPr wrap="square" rtlCol="0">
                <a:spAutoFit/>
              </a:bodyPr>
              <a:lstStyle/>
              <a:p>
                <a:pPr algn="ctr"/>
                <a:r>
                  <a:rPr lang="en-IN" sz="1700" b="0" i="0" u="none" strike="noStrike" dirty="0">
                    <a:solidFill>
                      <a:srgbClr val="595959"/>
                    </a:solidFill>
                    <a:effectLst/>
                    <a:latin typeface="Avenir Next" panose="020B0503020202020204" pitchFamily="34" charset="0"/>
                  </a:rPr>
                  <a:t>Categorical ( Nominal )</a:t>
                </a:r>
              </a:p>
              <a:p>
                <a:pPr algn="ctr"/>
                <a:r>
                  <a:rPr lang="en-IN" sz="1700" b="0" i="0" u="none" strike="noStrike" dirty="0">
                    <a:solidFill>
                      <a:srgbClr val="595959"/>
                    </a:solidFill>
                    <a:effectLst/>
                    <a:latin typeface="Avenir Next" panose="020B0503020202020204" pitchFamily="34" charset="0"/>
                  </a:rPr>
                  <a:t>0 = Female , 1 = male</a:t>
                </a:r>
                <a:endParaRPr lang="en-US" sz="1700" dirty="0">
                  <a:solidFill>
                    <a:srgbClr val="595959"/>
                  </a:solidFill>
                  <a:latin typeface="Avenir Next" panose="020B0503020202020204" pitchFamily="34" charset="0"/>
                </a:endParaRPr>
              </a:p>
            </p:txBody>
          </p:sp>
          <p:sp>
            <p:nvSpPr>
              <p:cNvPr id="76" name="TextBox 75">
                <a:extLst>
                  <a:ext uri="{FF2B5EF4-FFF2-40B4-BE49-F238E27FC236}">
                    <a16:creationId xmlns:a16="http://schemas.microsoft.com/office/drawing/2014/main" id="{35E7D9E6-7DB6-25A6-56CC-0C82655240D7}"/>
                  </a:ext>
                </a:extLst>
              </p:cNvPr>
              <p:cNvSpPr txBox="1"/>
              <p:nvPr/>
            </p:nvSpPr>
            <p:spPr>
              <a:xfrm>
                <a:off x="5763318" y="4187216"/>
                <a:ext cx="725324" cy="400110"/>
              </a:xfrm>
              <a:prstGeom prst="rect">
                <a:avLst/>
              </a:prstGeom>
              <a:noFill/>
            </p:spPr>
            <p:txBody>
              <a:bodyPr wrap="square" rtlCol="0">
                <a:spAutoFit/>
              </a:bodyPr>
              <a:lstStyle/>
              <a:p>
                <a:r>
                  <a:rPr lang="en-US" sz="2000" b="1" dirty="0">
                    <a:latin typeface="Avenir Next" panose="020B0503020202020204" pitchFamily="34" charset="0"/>
                  </a:rPr>
                  <a:t>Sex</a:t>
                </a:r>
              </a:p>
            </p:txBody>
          </p:sp>
        </p:grpSp>
        <p:grpSp>
          <p:nvGrpSpPr>
            <p:cNvPr id="247" name="Group 246">
              <a:extLst>
                <a:ext uri="{FF2B5EF4-FFF2-40B4-BE49-F238E27FC236}">
                  <a16:creationId xmlns:a16="http://schemas.microsoft.com/office/drawing/2014/main" id="{9641C33F-467D-45DB-82F5-7F897E31989B}"/>
                </a:ext>
              </a:extLst>
            </p:cNvPr>
            <p:cNvGrpSpPr/>
            <p:nvPr/>
          </p:nvGrpSpPr>
          <p:grpSpPr>
            <a:xfrm>
              <a:off x="8617593" y="4065605"/>
              <a:ext cx="3132175" cy="1955238"/>
              <a:chOff x="4559893" y="4225316"/>
              <a:chExt cx="3132175" cy="1955238"/>
            </a:xfrm>
          </p:grpSpPr>
          <p:sp>
            <p:nvSpPr>
              <p:cNvPr id="248" name="TextBox 247">
                <a:extLst>
                  <a:ext uri="{FF2B5EF4-FFF2-40B4-BE49-F238E27FC236}">
                    <a16:creationId xmlns:a16="http://schemas.microsoft.com/office/drawing/2014/main" id="{493216AB-1C78-7DE6-4551-7D17EF975ED4}"/>
                  </a:ext>
                </a:extLst>
              </p:cNvPr>
              <p:cNvSpPr txBox="1"/>
              <p:nvPr/>
            </p:nvSpPr>
            <p:spPr>
              <a:xfrm>
                <a:off x="4559893" y="4518561"/>
                <a:ext cx="3132175" cy="1661993"/>
              </a:xfrm>
              <a:prstGeom prst="rect">
                <a:avLst/>
              </a:prstGeom>
              <a:noFill/>
            </p:spPr>
            <p:txBody>
              <a:bodyPr wrap="square" rtlCol="0">
                <a:spAutoFit/>
              </a:bodyPr>
              <a:lstStyle/>
              <a:p>
                <a:pPr algn="ctr"/>
                <a:r>
                  <a:rPr lang="en-US" sz="1700" dirty="0">
                    <a:solidFill>
                      <a:srgbClr val="595959"/>
                    </a:solidFill>
                    <a:latin typeface="Avenir Next" panose="020B0503020202020204" pitchFamily="34" charset="0"/>
                  </a:rPr>
                  <a:t>In the Dataset, there are in total 3,657  data points available </a:t>
                </a:r>
                <a:r>
                  <a:rPr lang="en-IN" sz="1700" b="0" i="0" u="none" strike="noStrike" dirty="0">
                    <a:solidFill>
                      <a:srgbClr val="595959"/>
                    </a:solidFill>
                    <a:effectLst/>
                    <a:latin typeface="Avenir Next" panose="020B0503020202020204" pitchFamily="34" charset="0"/>
                  </a:rPr>
                  <a:t>encompassing various demographic, behavioural, and medical risk factors. </a:t>
                </a:r>
                <a:endParaRPr lang="en-US" sz="1700" dirty="0">
                  <a:solidFill>
                    <a:srgbClr val="595959"/>
                  </a:solidFill>
                  <a:latin typeface="Avenir Next" panose="020B0503020202020204" pitchFamily="34" charset="0"/>
                </a:endParaRPr>
              </a:p>
            </p:txBody>
          </p:sp>
          <p:sp>
            <p:nvSpPr>
              <p:cNvPr id="249" name="TextBox 248">
                <a:extLst>
                  <a:ext uri="{FF2B5EF4-FFF2-40B4-BE49-F238E27FC236}">
                    <a16:creationId xmlns:a16="http://schemas.microsoft.com/office/drawing/2014/main" id="{C727592D-80B8-0D4A-AEBD-367A27EDD6AB}"/>
                  </a:ext>
                </a:extLst>
              </p:cNvPr>
              <p:cNvSpPr txBox="1"/>
              <p:nvPr/>
            </p:nvSpPr>
            <p:spPr>
              <a:xfrm>
                <a:off x="4902793" y="4225316"/>
                <a:ext cx="2677858" cy="400110"/>
              </a:xfrm>
              <a:prstGeom prst="rect">
                <a:avLst/>
              </a:prstGeom>
              <a:noFill/>
            </p:spPr>
            <p:txBody>
              <a:bodyPr wrap="square" rtlCol="0">
                <a:spAutoFit/>
              </a:bodyPr>
              <a:lstStyle/>
              <a:p>
                <a:r>
                  <a:rPr lang="en-US" sz="2000" b="1" dirty="0">
                    <a:latin typeface="Avenir Next" panose="020B0503020202020204" pitchFamily="34" charset="0"/>
                  </a:rPr>
                  <a:t>No of Datapoints</a:t>
                </a:r>
              </a:p>
            </p:txBody>
          </p:sp>
        </p:grpSp>
        <p:grpSp>
          <p:nvGrpSpPr>
            <p:cNvPr id="267" name="Group 266">
              <a:extLst>
                <a:ext uri="{FF2B5EF4-FFF2-40B4-BE49-F238E27FC236}">
                  <a16:creationId xmlns:a16="http://schemas.microsoft.com/office/drawing/2014/main" id="{1064413D-579E-6A53-523B-80BD7255F90D}"/>
                </a:ext>
              </a:extLst>
            </p:cNvPr>
            <p:cNvGrpSpPr/>
            <p:nvPr/>
          </p:nvGrpSpPr>
          <p:grpSpPr>
            <a:xfrm>
              <a:off x="28103805" y="4065605"/>
              <a:ext cx="3132175" cy="886496"/>
              <a:chOff x="17802997" y="4046282"/>
              <a:chExt cx="3132175" cy="886496"/>
            </a:xfrm>
          </p:grpSpPr>
          <p:sp>
            <p:nvSpPr>
              <p:cNvPr id="258" name="TextBox 257">
                <a:extLst>
                  <a:ext uri="{FF2B5EF4-FFF2-40B4-BE49-F238E27FC236}">
                    <a16:creationId xmlns:a16="http://schemas.microsoft.com/office/drawing/2014/main" id="{84D888D2-5131-ED72-00AD-9E95FD5CE89E}"/>
                  </a:ext>
                </a:extLst>
              </p:cNvPr>
              <p:cNvSpPr txBox="1"/>
              <p:nvPr/>
            </p:nvSpPr>
            <p:spPr>
              <a:xfrm>
                <a:off x="17802997" y="4317225"/>
                <a:ext cx="3132175" cy="61555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0 = Don’t Smoke , 1 = Smoke</a:t>
                </a:r>
                <a:endParaRPr lang="en-IN" sz="1700" b="0" dirty="0">
                  <a:solidFill>
                    <a:srgbClr val="595959"/>
                  </a:solidFill>
                  <a:effectLst/>
                  <a:latin typeface="Avenir Next" panose="020B0503020202020204" pitchFamily="34" charset="0"/>
                </a:endParaRPr>
              </a:p>
            </p:txBody>
          </p:sp>
          <p:sp>
            <p:nvSpPr>
              <p:cNvPr id="259" name="TextBox 258">
                <a:extLst>
                  <a:ext uri="{FF2B5EF4-FFF2-40B4-BE49-F238E27FC236}">
                    <a16:creationId xmlns:a16="http://schemas.microsoft.com/office/drawing/2014/main" id="{F959056C-15C3-EB99-1504-F5BCFBE632AE}"/>
                  </a:ext>
                </a:extLst>
              </p:cNvPr>
              <p:cNvSpPr txBox="1"/>
              <p:nvPr/>
            </p:nvSpPr>
            <p:spPr>
              <a:xfrm>
                <a:off x="18345294" y="4046282"/>
                <a:ext cx="2003508" cy="369332"/>
              </a:xfrm>
              <a:prstGeom prst="rect">
                <a:avLst/>
              </a:prstGeom>
              <a:noFill/>
            </p:spPr>
            <p:txBody>
              <a:bodyPr wrap="square" rtlCol="0">
                <a:spAutoFit/>
              </a:bodyPr>
              <a:lstStyle/>
              <a:p>
                <a:r>
                  <a:rPr lang="en-IN" sz="1800" b="1" i="0" u="none" strike="noStrike" dirty="0">
                    <a:solidFill>
                      <a:srgbClr val="000000"/>
                    </a:solidFill>
                    <a:effectLst/>
                    <a:latin typeface="Avenir Next" panose="020B0503020202020204" pitchFamily="34" charset="0"/>
                  </a:rPr>
                  <a:t>Current Smoker</a:t>
                </a:r>
                <a:endParaRPr lang="en-US" sz="2000" b="1" dirty="0">
                  <a:latin typeface="Avenir Next" panose="020B0503020202020204" pitchFamily="34" charset="0"/>
                </a:endParaRPr>
              </a:p>
            </p:txBody>
          </p:sp>
        </p:grpSp>
        <p:grpSp>
          <p:nvGrpSpPr>
            <p:cNvPr id="266" name="Group 265">
              <a:extLst>
                <a:ext uri="{FF2B5EF4-FFF2-40B4-BE49-F238E27FC236}">
                  <a16:creationId xmlns:a16="http://schemas.microsoft.com/office/drawing/2014/main" id="{85716710-A6E7-2015-91B5-7E28BA729F5E}"/>
                </a:ext>
              </a:extLst>
            </p:cNvPr>
            <p:cNvGrpSpPr/>
            <p:nvPr/>
          </p:nvGrpSpPr>
          <p:grpSpPr>
            <a:xfrm>
              <a:off x="20212363" y="4065605"/>
              <a:ext cx="3132175" cy="908799"/>
              <a:chOff x="14645269" y="4322683"/>
              <a:chExt cx="3132175" cy="908799"/>
            </a:xfrm>
          </p:grpSpPr>
          <p:sp>
            <p:nvSpPr>
              <p:cNvPr id="264" name="TextBox 263">
                <a:extLst>
                  <a:ext uri="{FF2B5EF4-FFF2-40B4-BE49-F238E27FC236}">
                    <a16:creationId xmlns:a16="http://schemas.microsoft.com/office/drawing/2014/main" id="{C5962BC8-CF10-0D47-27BF-C53477ADBB55}"/>
                  </a:ext>
                </a:extLst>
              </p:cNvPr>
              <p:cNvSpPr txBox="1"/>
              <p:nvPr/>
            </p:nvSpPr>
            <p:spPr>
              <a:xfrm>
                <a:off x="14645269" y="4615929"/>
                <a:ext cx="3132175" cy="615553"/>
              </a:xfrm>
              <a:prstGeom prst="rect">
                <a:avLst/>
              </a:prstGeom>
              <a:noFill/>
            </p:spPr>
            <p:txBody>
              <a:bodyPr wrap="square" rtlCol="0">
                <a:spAutoFit/>
              </a:bodyPr>
              <a:lstStyle/>
              <a:p>
                <a:pPr algn="ctr"/>
                <a:r>
                  <a:rPr lang="en-IN" sz="1700" b="0" i="0" u="none" strike="noStrike" dirty="0">
                    <a:solidFill>
                      <a:srgbClr val="595959"/>
                    </a:solidFill>
                    <a:effectLst/>
                    <a:latin typeface="Avenir Next" panose="020B0503020202020204" pitchFamily="34" charset="0"/>
                  </a:rPr>
                  <a:t>Continuous </a:t>
                </a:r>
              </a:p>
              <a:p>
                <a:pPr algn="ctr"/>
                <a:r>
                  <a:rPr lang="en-IN" sz="1700" b="0" i="0" u="none" strike="noStrike" dirty="0">
                    <a:solidFill>
                      <a:srgbClr val="595959"/>
                    </a:solidFill>
                    <a:effectLst/>
                    <a:latin typeface="Avenir Next" panose="020B0503020202020204" pitchFamily="34" charset="0"/>
                  </a:rPr>
                  <a:t>Age in years</a:t>
                </a:r>
                <a:endParaRPr lang="en-US" sz="1700" dirty="0">
                  <a:solidFill>
                    <a:srgbClr val="595959"/>
                  </a:solidFill>
                  <a:latin typeface="Avenir Next" panose="020B0503020202020204" pitchFamily="34" charset="0"/>
                </a:endParaRPr>
              </a:p>
            </p:txBody>
          </p:sp>
          <p:sp>
            <p:nvSpPr>
              <p:cNvPr id="265" name="TextBox 264">
                <a:extLst>
                  <a:ext uri="{FF2B5EF4-FFF2-40B4-BE49-F238E27FC236}">
                    <a16:creationId xmlns:a16="http://schemas.microsoft.com/office/drawing/2014/main" id="{47CB2E70-612B-6C9E-7A6A-41DCF3BFB8B8}"/>
                  </a:ext>
                </a:extLst>
              </p:cNvPr>
              <p:cNvSpPr txBox="1"/>
              <p:nvPr/>
            </p:nvSpPr>
            <p:spPr>
              <a:xfrm>
                <a:off x="15875129" y="4322683"/>
                <a:ext cx="672455" cy="376571"/>
              </a:xfrm>
              <a:prstGeom prst="rect">
                <a:avLst/>
              </a:prstGeom>
              <a:noFill/>
            </p:spPr>
            <p:txBody>
              <a:bodyPr wrap="square" rtlCol="0">
                <a:spAutoFit/>
              </a:bodyPr>
              <a:lstStyle/>
              <a:p>
                <a:r>
                  <a:rPr lang="en-IN" sz="1800" b="1" i="0" u="none" strike="noStrike" dirty="0">
                    <a:solidFill>
                      <a:srgbClr val="000000"/>
                    </a:solidFill>
                    <a:effectLst/>
                    <a:latin typeface="Avenir Next" panose="020B0503020202020204" pitchFamily="34" charset="0"/>
                  </a:rPr>
                  <a:t>Age</a:t>
                </a:r>
                <a:endParaRPr lang="en-US" sz="2000" b="1" dirty="0">
                  <a:latin typeface="Avenir Next" panose="020B0503020202020204" pitchFamily="34" charset="0"/>
                </a:endParaRPr>
              </a:p>
            </p:txBody>
          </p:sp>
        </p:grpSp>
        <p:grpSp>
          <p:nvGrpSpPr>
            <p:cNvPr id="268" name="Group 267">
              <a:extLst>
                <a:ext uri="{FF2B5EF4-FFF2-40B4-BE49-F238E27FC236}">
                  <a16:creationId xmlns:a16="http://schemas.microsoft.com/office/drawing/2014/main" id="{6023462F-1745-B546-CF1D-CD8F23D320D6}"/>
                </a:ext>
              </a:extLst>
            </p:cNvPr>
            <p:cNvGrpSpPr/>
            <p:nvPr/>
          </p:nvGrpSpPr>
          <p:grpSpPr>
            <a:xfrm>
              <a:off x="24158084" y="4065605"/>
              <a:ext cx="3132175" cy="1932936"/>
              <a:chOff x="17802997" y="4046282"/>
              <a:chExt cx="3132175" cy="1932936"/>
            </a:xfrm>
          </p:grpSpPr>
          <p:sp>
            <p:nvSpPr>
              <p:cNvPr id="269" name="TextBox 268">
                <a:extLst>
                  <a:ext uri="{FF2B5EF4-FFF2-40B4-BE49-F238E27FC236}">
                    <a16:creationId xmlns:a16="http://schemas.microsoft.com/office/drawing/2014/main" id="{502E6C2F-EAFC-E05D-4126-D0591D21CB69}"/>
                  </a:ext>
                </a:extLst>
              </p:cNvPr>
              <p:cNvSpPr txBox="1"/>
              <p:nvPr/>
            </p:nvSpPr>
            <p:spPr>
              <a:xfrm>
                <a:off x="17802997" y="4317225"/>
                <a:ext cx="3132175" cy="166199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Denotes the Education Level of the individual.</a:t>
                </a:r>
                <a:endParaRPr lang="en-IN" sz="1700" b="0"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1 : Pre-College Level</a:t>
                </a:r>
                <a:endParaRPr lang="en-IN" sz="1700" b="0"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2 : Undergrad Level</a:t>
                </a:r>
                <a:endParaRPr lang="en-IN" sz="1700" b="0"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3 : Postgrad Level</a:t>
                </a:r>
                <a:endParaRPr lang="en-IN" sz="1700" b="0" dirty="0">
                  <a:solidFill>
                    <a:srgbClr val="595959"/>
                  </a:solidFill>
                  <a:effectLst/>
                  <a:latin typeface="Avenir Next" panose="020B0503020202020204" pitchFamily="34" charset="0"/>
                </a:endParaRPr>
              </a:p>
            </p:txBody>
          </p:sp>
          <p:sp>
            <p:nvSpPr>
              <p:cNvPr id="270" name="TextBox 269">
                <a:extLst>
                  <a:ext uri="{FF2B5EF4-FFF2-40B4-BE49-F238E27FC236}">
                    <a16:creationId xmlns:a16="http://schemas.microsoft.com/office/drawing/2014/main" id="{67B25760-B298-68A2-4DAE-9A5A92B12251}"/>
                  </a:ext>
                </a:extLst>
              </p:cNvPr>
              <p:cNvSpPr txBox="1"/>
              <p:nvPr/>
            </p:nvSpPr>
            <p:spPr>
              <a:xfrm>
                <a:off x="18749054" y="4046282"/>
                <a:ext cx="1322224" cy="369332"/>
              </a:xfrm>
              <a:prstGeom prst="rect">
                <a:avLst/>
              </a:prstGeom>
              <a:noFill/>
            </p:spPr>
            <p:txBody>
              <a:bodyPr wrap="square" rtlCol="0">
                <a:spAutoFit/>
              </a:bodyPr>
              <a:lstStyle/>
              <a:p>
                <a:r>
                  <a:rPr lang="en-IN" sz="1800" b="1" i="0" u="none" strike="noStrike" dirty="0">
                    <a:solidFill>
                      <a:srgbClr val="000000"/>
                    </a:solidFill>
                    <a:effectLst/>
                    <a:latin typeface="Avenir Next" panose="020B0503020202020204" pitchFamily="34" charset="0"/>
                  </a:rPr>
                  <a:t>Education</a:t>
                </a:r>
                <a:endParaRPr lang="en-US" sz="2000" b="1" dirty="0">
                  <a:latin typeface="Avenir Next" panose="020B0503020202020204" pitchFamily="34" charset="0"/>
                </a:endParaRPr>
              </a:p>
            </p:txBody>
          </p:sp>
        </p:grpSp>
        <p:grpSp>
          <p:nvGrpSpPr>
            <p:cNvPr id="9" name="Group 8">
              <a:extLst>
                <a:ext uri="{FF2B5EF4-FFF2-40B4-BE49-F238E27FC236}">
                  <a16:creationId xmlns:a16="http://schemas.microsoft.com/office/drawing/2014/main" id="{3400861D-7837-BEC5-77BF-AC43711E3400}"/>
                </a:ext>
              </a:extLst>
            </p:cNvPr>
            <p:cNvGrpSpPr/>
            <p:nvPr/>
          </p:nvGrpSpPr>
          <p:grpSpPr>
            <a:xfrm>
              <a:off x="32049526" y="4065605"/>
              <a:ext cx="3132175" cy="886496"/>
              <a:chOff x="17802997" y="4046282"/>
              <a:chExt cx="3132175" cy="886496"/>
            </a:xfrm>
          </p:grpSpPr>
          <p:sp>
            <p:nvSpPr>
              <p:cNvPr id="10" name="TextBox 9">
                <a:extLst>
                  <a:ext uri="{FF2B5EF4-FFF2-40B4-BE49-F238E27FC236}">
                    <a16:creationId xmlns:a16="http://schemas.microsoft.com/office/drawing/2014/main" id="{FEE4C723-5D36-15E6-EAA2-E57DA274F453}"/>
                  </a:ext>
                </a:extLst>
              </p:cNvPr>
              <p:cNvSpPr txBox="1"/>
              <p:nvPr/>
            </p:nvSpPr>
            <p:spPr>
              <a:xfrm>
                <a:off x="17802997" y="4317225"/>
                <a:ext cx="3132175" cy="61555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0 = Don’t Smoke , 1 = Smoke</a:t>
                </a:r>
                <a:endParaRPr lang="en-IN" sz="1700" b="0" dirty="0">
                  <a:solidFill>
                    <a:srgbClr val="595959"/>
                  </a:solidFill>
                  <a:effectLst/>
                  <a:latin typeface="Avenir Next" panose="020B0503020202020204" pitchFamily="34" charset="0"/>
                </a:endParaRPr>
              </a:p>
            </p:txBody>
          </p:sp>
          <p:sp>
            <p:nvSpPr>
              <p:cNvPr id="11" name="TextBox 10">
                <a:extLst>
                  <a:ext uri="{FF2B5EF4-FFF2-40B4-BE49-F238E27FC236}">
                    <a16:creationId xmlns:a16="http://schemas.microsoft.com/office/drawing/2014/main" id="{95546D22-2CC5-828B-F88E-DB2013A763DB}"/>
                  </a:ext>
                </a:extLst>
              </p:cNvPr>
              <p:cNvSpPr txBox="1"/>
              <p:nvPr/>
            </p:nvSpPr>
            <p:spPr>
              <a:xfrm>
                <a:off x="18345294" y="4046282"/>
                <a:ext cx="1861005" cy="369332"/>
              </a:xfrm>
              <a:prstGeom prst="rect">
                <a:avLst/>
              </a:prstGeom>
              <a:noFill/>
            </p:spPr>
            <p:txBody>
              <a:bodyPr wrap="square" rtlCol="0">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Cigs. Per Day</a:t>
                </a:r>
                <a:endParaRPr lang="en-IN" sz="2000" b="0" dirty="0">
                  <a:effectLst/>
                  <a:latin typeface="Avenir Next" panose="020B0503020202020204" pitchFamily="34" charset="0"/>
                </a:endParaRPr>
              </a:p>
            </p:txBody>
          </p:sp>
        </p:grpSp>
        <p:grpSp>
          <p:nvGrpSpPr>
            <p:cNvPr id="25" name="Group 24">
              <a:extLst>
                <a:ext uri="{FF2B5EF4-FFF2-40B4-BE49-F238E27FC236}">
                  <a16:creationId xmlns:a16="http://schemas.microsoft.com/office/drawing/2014/main" id="{52054147-DB9B-87B2-1FE9-48A4C412D589}"/>
                </a:ext>
              </a:extLst>
            </p:cNvPr>
            <p:cNvGrpSpPr/>
            <p:nvPr/>
          </p:nvGrpSpPr>
          <p:grpSpPr>
            <a:xfrm>
              <a:off x="39940968" y="4065605"/>
              <a:ext cx="3132175" cy="1682212"/>
              <a:chOff x="27482932" y="4067354"/>
              <a:chExt cx="3132175" cy="1682212"/>
            </a:xfrm>
          </p:grpSpPr>
          <p:sp>
            <p:nvSpPr>
              <p:cNvPr id="26" name="TextBox 25">
                <a:extLst>
                  <a:ext uri="{FF2B5EF4-FFF2-40B4-BE49-F238E27FC236}">
                    <a16:creationId xmlns:a16="http://schemas.microsoft.com/office/drawing/2014/main" id="{C3D71445-89AF-AFAD-C2E0-417A9B960148}"/>
                  </a:ext>
                </a:extLst>
              </p:cNvPr>
              <p:cNvSpPr txBox="1"/>
              <p:nvPr/>
            </p:nvSpPr>
            <p:spPr>
              <a:xfrm>
                <a:off x="27482932" y="4349183"/>
                <a:ext cx="3132175" cy="140038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Identifies whether the patient has previously experienced a stroke. [ 0 = Haven’t , 1 = Have experienced ] </a:t>
                </a:r>
                <a:endParaRPr lang="en-IN" sz="1700" b="0" dirty="0">
                  <a:solidFill>
                    <a:srgbClr val="595959"/>
                  </a:solidFill>
                  <a:effectLst/>
                  <a:latin typeface="Avenir Next" panose="020B0503020202020204" pitchFamily="34" charset="0"/>
                </a:endParaRPr>
              </a:p>
            </p:txBody>
          </p:sp>
          <p:sp>
            <p:nvSpPr>
              <p:cNvPr id="27" name="TextBox 26">
                <a:extLst>
                  <a:ext uri="{FF2B5EF4-FFF2-40B4-BE49-F238E27FC236}">
                    <a16:creationId xmlns:a16="http://schemas.microsoft.com/office/drawing/2014/main" id="{98F524EA-E17F-75A5-85E6-4612474C1FBC}"/>
                  </a:ext>
                </a:extLst>
              </p:cNvPr>
              <p:cNvSpPr txBox="1"/>
              <p:nvPr/>
            </p:nvSpPr>
            <p:spPr>
              <a:xfrm>
                <a:off x="28112579" y="4067354"/>
                <a:ext cx="2061475" cy="369332"/>
              </a:xfrm>
              <a:prstGeom prst="rect">
                <a:avLst/>
              </a:prstGeom>
              <a:noFill/>
            </p:spPr>
            <p:txBody>
              <a:bodyPr wrap="square" rtlCol="0">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Prevalent Stroke</a:t>
                </a:r>
                <a:endParaRPr lang="en-IN" sz="2000" b="0" dirty="0">
                  <a:effectLst/>
                  <a:latin typeface="Avenir Next" panose="020B0503020202020204" pitchFamily="34" charset="0"/>
                </a:endParaRPr>
              </a:p>
            </p:txBody>
          </p:sp>
        </p:grpSp>
        <p:grpSp>
          <p:nvGrpSpPr>
            <p:cNvPr id="30" name="Group 29">
              <a:extLst>
                <a:ext uri="{FF2B5EF4-FFF2-40B4-BE49-F238E27FC236}">
                  <a16:creationId xmlns:a16="http://schemas.microsoft.com/office/drawing/2014/main" id="{2D9F5869-6F87-95A0-D2E1-B2B81123C821}"/>
                </a:ext>
              </a:extLst>
            </p:cNvPr>
            <p:cNvGrpSpPr/>
            <p:nvPr/>
          </p:nvGrpSpPr>
          <p:grpSpPr>
            <a:xfrm>
              <a:off x="35995247" y="4065605"/>
              <a:ext cx="3132175" cy="1671326"/>
              <a:chOff x="27482932" y="4078240"/>
              <a:chExt cx="3132175" cy="1671326"/>
            </a:xfrm>
          </p:grpSpPr>
          <p:sp>
            <p:nvSpPr>
              <p:cNvPr id="31" name="TextBox 30">
                <a:extLst>
                  <a:ext uri="{FF2B5EF4-FFF2-40B4-BE49-F238E27FC236}">
                    <a16:creationId xmlns:a16="http://schemas.microsoft.com/office/drawing/2014/main" id="{3D0D745B-245C-A0C9-868F-47FFE5464752}"/>
                  </a:ext>
                </a:extLst>
              </p:cNvPr>
              <p:cNvSpPr txBox="1"/>
              <p:nvPr/>
            </p:nvSpPr>
            <p:spPr>
              <a:xfrm>
                <a:off x="27482932" y="4349183"/>
                <a:ext cx="3132175" cy="140038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Specifies if the individual was using medication for blood pressure management..[ 0 = Not Diabetic , 1 = Diabetic ]</a:t>
                </a:r>
                <a:endParaRPr lang="en-IN" sz="1700" b="0" dirty="0">
                  <a:solidFill>
                    <a:srgbClr val="595959"/>
                  </a:solidFill>
                  <a:effectLst/>
                  <a:latin typeface="Avenir Next" panose="020B0503020202020204" pitchFamily="34" charset="0"/>
                </a:endParaRPr>
              </a:p>
            </p:txBody>
          </p:sp>
          <p:sp>
            <p:nvSpPr>
              <p:cNvPr id="32" name="TextBox 31">
                <a:extLst>
                  <a:ext uri="{FF2B5EF4-FFF2-40B4-BE49-F238E27FC236}">
                    <a16:creationId xmlns:a16="http://schemas.microsoft.com/office/drawing/2014/main" id="{4E45775E-D577-7523-0BF4-BCF673BE27BC}"/>
                  </a:ext>
                </a:extLst>
              </p:cNvPr>
              <p:cNvSpPr txBox="1"/>
              <p:nvPr/>
            </p:nvSpPr>
            <p:spPr>
              <a:xfrm>
                <a:off x="28460922" y="4078240"/>
                <a:ext cx="1176194" cy="369332"/>
              </a:xfrm>
              <a:prstGeom prst="rect">
                <a:avLst/>
              </a:prstGeom>
              <a:noFill/>
            </p:spPr>
            <p:txBody>
              <a:bodyPr wrap="square" rtlCol="0">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BP Meds</a:t>
                </a:r>
                <a:endParaRPr lang="en-IN" sz="2000" b="0" dirty="0">
                  <a:effectLst/>
                  <a:latin typeface="Avenir Next" panose="020B0503020202020204" pitchFamily="34" charset="0"/>
                </a:endParaRPr>
              </a:p>
            </p:txBody>
          </p:sp>
        </p:grpSp>
        <p:grpSp>
          <p:nvGrpSpPr>
            <p:cNvPr id="33" name="Group 32">
              <a:extLst>
                <a:ext uri="{FF2B5EF4-FFF2-40B4-BE49-F238E27FC236}">
                  <a16:creationId xmlns:a16="http://schemas.microsoft.com/office/drawing/2014/main" id="{18614ADB-2FA9-BAE4-3189-E5954C185E6E}"/>
                </a:ext>
              </a:extLst>
            </p:cNvPr>
            <p:cNvGrpSpPr/>
            <p:nvPr/>
          </p:nvGrpSpPr>
          <p:grpSpPr>
            <a:xfrm>
              <a:off x="43886689" y="4065605"/>
              <a:ext cx="3255192" cy="1682212"/>
              <a:chOff x="27482932" y="4067354"/>
              <a:chExt cx="3255192" cy="1682212"/>
            </a:xfrm>
          </p:grpSpPr>
          <p:sp>
            <p:nvSpPr>
              <p:cNvPr id="34" name="TextBox 33">
                <a:extLst>
                  <a:ext uri="{FF2B5EF4-FFF2-40B4-BE49-F238E27FC236}">
                    <a16:creationId xmlns:a16="http://schemas.microsoft.com/office/drawing/2014/main" id="{061C251E-DB6F-561A-93F2-EB1AC517D20D}"/>
                  </a:ext>
                </a:extLst>
              </p:cNvPr>
              <p:cNvSpPr txBox="1"/>
              <p:nvPr/>
            </p:nvSpPr>
            <p:spPr>
              <a:xfrm>
                <a:off x="27482932" y="4349183"/>
                <a:ext cx="3132175" cy="1400383"/>
              </a:xfrm>
              <a:prstGeom prst="rect">
                <a:avLst/>
              </a:prstGeom>
              <a:noFill/>
            </p:spPr>
            <p:txBody>
              <a:bodyPr wrap="square" rtlCol="0">
                <a:spAutoFit/>
              </a:bodyPr>
              <a:lstStyle/>
              <a:p>
                <a:pPr algn="ct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Indicates whether the patient is hypertensive [ 0 =Patient isn’t Hypersensitive,1=Patient is Hypersensitive ]</a:t>
                </a:r>
                <a:endParaRPr lang="en-IN" sz="1700" b="0" dirty="0">
                  <a:solidFill>
                    <a:srgbClr val="595959"/>
                  </a:solidFill>
                  <a:effectLst/>
                  <a:latin typeface="Avenir Next" panose="020B0503020202020204" pitchFamily="34" charset="0"/>
                </a:endParaRPr>
              </a:p>
            </p:txBody>
          </p:sp>
          <p:sp>
            <p:nvSpPr>
              <p:cNvPr id="35" name="TextBox 34">
                <a:extLst>
                  <a:ext uri="{FF2B5EF4-FFF2-40B4-BE49-F238E27FC236}">
                    <a16:creationId xmlns:a16="http://schemas.microsoft.com/office/drawing/2014/main" id="{D9BAADAF-9734-1B47-B251-B45B66F0E2CE}"/>
                  </a:ext>
                </a:extLst>
              </p:cNvPr>
              <p:cNvSpPr txBox="1"/>
              <p:nvPr/>
            </p:nvSpPr>
            <p:spPr>
              <a:xfrm>
                <a:off x="27516821" y="4067354"/>
                <a:ext cx="3221303" cy="369332"/>
              </a:xfrm>
              <a:prstGeom prst="rect">
                <a:avLst/>
              </a:prstGeom>
              <a:noFill/>
            </p:spPr>
            <p:txBody>
              <a:bodyPr wrap="square" rtlCol="0">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Prevalent Hypersensitivity</a:t>
                </a:r>
                <a:endParaRPr lang="en-IN" sz="2000" b="0" dirty="0">
                  <a:effectLst/>
                  <a:latin typeface="Avenir Next" panose="020B0503020202020204" pitchFamily="34" charset="0"/>
                </a:endParaRPr>
              </a:p>
            </p:txBody>
          </p:sp>
        </p:grpSp>
        <p:grpSp>
          <p:nvGrpSpPr>
            <p:cNvPr id="36" name="Group 35">
              <a:extLst>
                <a:ext uri="{FF2B5EF4-FFF2-40B4-BE49-F238E27FC236}">
                  <a16:creationId xmlns:a16="http://schemas.microsoft.com/office/drawing/2014/main" id="{15A97AF3-3CDB-39D5-FAE4-1883DD2B32BF}"/>
                </a:ext>
              </a:extLst>
            </p:cNvPr>
            <p:cNvGrpSpPr/>
            <p:nvPr/>
          </p:nvGrpSpPr>
          <p:grpSpPr>
            <a:xfrm>
              <a:off x="47955427" y="4065605"/>
              <a:ext cx="3132175" cy="1682212"/>
              <a:chOff x="27482932" y="4067354"/>
              <a:chExt cx="3132175" cy="1682212"/>
            </a:xfrm>
          </p:grpSpPr>
          <p:sp>
            <p:nvSpPr>
              <p:cNvPr id="37" name="TextBox 36">
                <a:extLst>
                  <a:ext uri="{FF2B5EF4-FFF2-40B4-BE49-F238E27FC236}">
                    <a16:creationId xmlns:a16="http://schemas.microsoft.com/office/drawing/2014/main" id="{D7327F03-DD2A-29E9-5B41-55A7863582A8}"/>
                  </a:ext>
                </a:extLst>
              </p:cNvPr>
              <p:cNvSpPr txBox="1"/>
              <p:nvPr/>
            </p:nvSpPr>
            <p:spPr>
              <a:xfrm>
                <a:off x="27482932" y="4349183"/>
                <a:ext cx="3132175" cy="140038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Identifies whether the patient has diabetes. [0 = Patient isn’t Diabetes , 1 = Patient is Diabetic ]</a:t>
                </a:r>
                <a:endParaRPr lang="en-IN" sz="1700" b="0" dirty="0">
                  <a:solidFill>
                    <a:srgbClr val="595959"/>
                  </a:solidFill>
                  <a:effectLst/>
                  <a:latin typeface="Avenir Next" panose="020B0503020202020204" pitchFamily="34" charset="0"/>
                </a:endParaRPr>
              </a:p>
            </p:txBody>
          </p:sp>
          <p:sp>
            <p:nvSpPr>
              <p:cNvPr id="38" name="TextBox 37">
                <a:extLst>
                  <a:ext uri="{FF2B5EF4-FFF2-40B4-BE49-F238E27FC236}">
                    <a16:creationId xmlns:a16="http://schemas.microsoft.com/office/drawing/2014/main" id="{F9147EF8-4D02-3BDC-7026-59C37EEE29C1}"/>
                  </a:ext>
                </a:extLst>
              </p:cNvPr>
              <p:cNvSpPr txBox="1"/>
              <p:nvPr/>
            </p:nvSpPr>
            <p:spPr>
              <a:xfrm>
                <a:off x="28486645" y="4067354"/>
                <a:ext cx="1129274"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Diabetes</a:t>
                </a:r>
                <a:endParaRPr lang="en-IN" sz="1700" b="0" dirty="0">
                  <a:effectLst/>
                  <a:latin typeface="Avenir Next" panose="020B0503020202020204" pitchFamily="34" charset="0"/>
                </a:endParaRPr>
              </a:p>
            </p:txBody>
          </p:sp>
        </p:grpSp>
        <p:grpSp>
          <p:nvGrpSpPr>
            <p:cNvPr id="39" name="Group 38">
              <a:extLst>
                <a:ext uri="{FF2B5EF4-FFF2-40B4-BE49-F238E27FC236}">
                  <a16:creationId xmlns:a16="http://schemas.microsoft.com/office/drawing/2014/main" id="{7D9FCFE6-26F8-3B64-4F40-0F5236A4F58F}"/>
                </a:ext>
              </a:extLst>
            </p:cNvPr>
            <p:cNvGrpSpPr/>
            <p:nvPr/>
          </p:nvGrpSpPr>
          <p:grpSpPr>
            <a:xfrm>
              <a:off x="55846869" y="4065605"/>
              <a:ext cx="3132175" cy="1189769"/>
              <a:chOff x="27482932" y="4067355"/>
              <a:chExt cx="3132175" cy="1189769"/>
            </a:xfrm>
          </p:grpSpPr>
          <p:sp>
            <p:nvSpPr>
              <p:cNvPr id="44" name="TextBox 43">
                <a:extLst>
                  <a:ext uri="{FF2B5EF4-FFF2-40B4-BE49-F238E27FC236}">
                    <a16:creationId xmlns:a16="http://schemas.microsoft.com/office/drawing/2014/main" id="{FC121ACF-8CA9-729E-EB7B-B4B6F80177F5}"/>
                  </a:ext>
                </a:extLst>
              </p:cNvPr>
              <p:cNvSpPr txBox="1"/>
              <p:nvPr/>
            </p:nvSpPr>
            <p:spPr>
              <a:xfrm>
                <a:off x="27482932" y="4349183"/>
                <a:ext cx="3132175" cy="907941"/>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Represents the systolic blood pressure level.</a:t>
                </a:r>
                <a:endParaRPr lang="en-IN" sz="1700" b="0" dirty="0">
                  <a:solidFill>
                    <a:srgbClr val="595959"/>
                  </a:solidFill>
                  <a:effectLst/>
                  <a:latin typeface="Avenir Next" panose="020B0503020202020204" pitchFamily="34" charset="0"/>
                </a:endParaRPr>
              </a:p>
            </p:txBody>
          </p:sp>
          <p:sp>
            <p:nvSpPr>
              <p:cNvPr id="45" name="TextBox 44">
                <a:extLst>
                  <a:ext uri="{FF2B5EF4-FFF2-40B4-BE49-F238E27FC236}">
                    <a16:creationId xmlns:a16="http://schemas.microsoft.com/office/drawing/2014/main" id="{AEAA05CC-3E45-C51B-053A-D00E7610CD7F}"/>
                  </a:ext>
                </a:extLst>
              </p:cNvPr>
              <p:cNvSpPr txBox="1"/>
              <p:nvPr/>
            </p:nvSpPr>
            <p:spPr>
              <a:xfrm>
                <a:off x="28546280" y="4067355"/>
                <a:ext cx="1015423"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Sys BP</a:t>
                </a:r>
                <a:endParaRPr lang="en-IN" sz="1700" b="0" dirty="0">
                  <a:effectLst/>
                  <a:latin typeface="Avenir Next" panose="020B0503020202020204" pitchFamily="34" charset="0"/>
                </a:endParaRPr>
              </a:p>
            </p:txBody>
          </p:sp>
        </p:grpSp>
        <p:grpSp>
          <p:nvGrpSpPr>
            <p:cNvPr id="48" name="Group 47">
              <a:extLst>
                <a:ext uri="{FF2B5EF4-FFF2-40B4-BE49-F238E27FC236}">
                  <a16:creationId xmlns:a16="http://schemas.microsoft.com/office/drawing/2014/main" id="{BFA42269-DC0D-8DC0-51CF-847F77AB00CA}"/>
                </a:ext>
              </a:extLst>
            </p:cNvPr>
            <p:cNvGrpSpPr/>
            <p:nvPr/>
          </p:nvGrpSpPr>
          <p:grpSpPr>
            <a:xfrm>
              <a:off x="51901148" y="4065605"/>
              <a:ext cx="3132175" cy="1189770"/>
              <a:chOff x="27482932" y="4067354"/>
              <a:chExt cx="3132175" cy="1189770"/>
            </a:xfrm>
          </p:grpSpPr>
          <p:sp>
            <p:nvSpPr>
              <p:cNvPr id="50" name="TextBox 49">
                <a:extLst>
                  <a:ext uri="{FF2B5EF4-FFF2-40B4-BE49-F238E27FC236}">
                    <a16:creationId xmlns:a16="http://schemas.microsoft.com/office/drawing/2014/main" id="{D0A89E55-6519-F69D-8688-79FCA97E4DFF}"/>
                  </a:ext>
                </a:extLst>
              </p:cNvPr>
              <p:cNvSpPr txBox="1"/>
              <p:nvPr/>
            </p:nvSpPr>
            <p:spPr>
              <a:xfrm>
                <a:off x="27482932" y="4349183"/>
                <a:ext cx="3132175" cy="907941"/>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800" b="0" i="0" u="none" strike="noStrike" dirty="0">
                    <a:solidFill>
                      <a:srgbClr val="595959"/>
                    </a:solidFill>
                    <a:effectLst/>
                    <a:latin typeface="Avenir Next" panose="020B0503020202020204" pitchFamily="34" charset="0"/>
                  </a:rPr>
                  <a:t>Represents the total blood cholesterol level.</a:t>
                </a:r>
                <a:endParaRPr lang="en-IN" sz="1700" b="0" dirty="0">
                  <a:solidFill>
                    <a:srgbClr val="595959"/>
                  </a:solidFill>
                  <a:effectLst/>
                  <a:latin typeface="Avenir Next" panose="020B0503020202020204" pitchFamily="34" charset="0"/>
                </a:endParaRPr>
              </a:p>
            </p:txBody>
          </p:sp>
          <p:sp>
            <p:nvSpPr>
              <p:cNvPr id="51" name="TextBox 50">
                <a:extLst>
                  <a:ext uri="{FF2B5EF4-FFF2-40B4-BE49-F238E27FC236}">
                    <a16:creationId xmlns:a16="http://schemas.microsoft.com/office/drawing/2014/main" id="{228E587C-19DF-60CF-36BD-14534466FDBF}"/>
                  </a:ext>
                </a:extLst>
              </p:cNvPr>
              <p:cNvSpPr txBox="1"/>
              <p:nvPr/>
            </p:nvSpPr>
            <p:spPr>
              <a:xfrm>
                <a:off x="28029443" y="4067354"/>
                <a:ext cx="2043669"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Total Cholesterol</a:t>
                </a:r>
                <a:endParaRPr lang="en-IN" sz="1700" b="0" dirty="0">
                  <a:effectLst/>
                  <a:latin typeface="Avenir Next" panose="020B0503020202020204" pitchFamily="34" charset="0"/>
                </a:endParaRPr>
              </a:p>
            </p:txBody>
          </p:sp>
        </p:grpSp>
        <p:grpSp>
          <p:nvGrpSpPr>
            <p:cNvPr id="73" name="Group 72">
              <a:extLst>
                <a:ext uri="{FF2B5EF4-FFF2-40B4-BE49-F238E27FC236}">
                  <a16:creationId xmlns:a16="http://schemas.microsoft.com/office/drawing/2014/main" id="{3AD5F618-5DA3-F485-30FD-6E5207A3291D}"/>
                </a:ext>
              </a:extLst>
            </p:cNvPr>
            <p:cNvGrpSpPr/>
            <p:nvPr/>
          </p:nvGrpSpPr>
          <p:grpSpPr>
            <a:xfrm>
              <a:off x="59792590" y="4065605"/>
              <a:ext cx="3132175" cy="1189769"/>
              <a:chOff x="27482932" y="4067355"/>
              <a:chExt cx="3132175" cy="1189769"/>
            </a:xfrm>
          </p:grpSpPr>
          <p:sp>
            <p:nvSpPr>
              <p:cNvPr id="74" name="TextBox 73">
                <a:extLst>
                  <a:ext uri="{FF2B5EF4-FFF2-40B4-BE49-F238E27FC236}">
                    <a16:creationId xmlns:a16="http://schemas.microsoft.com/office/drawing/2014/main" id="{372B7C46-E338-1542-1D7E-39E08F202B11}"/>
                  </a:ext>
                </a:extLst>
              </p:cNvPr>
              <p:cNvSpPr txBox="1"/>
              <p:nvPr/>
            </p:nvSpPr>
            <p:spPr>
              <a:xfrm>
                <a:off x="27482932" y="4349183"/>
                <a:ext cx="3132175" cy="907941"/>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Represents the Diastolic blood pressure level</a:t>
                </a:r>
                <a:endParaRPr lang="en-IN" sz="1700" b="0" dirty="0">
                  <a:solidFill>
                    <a:srgbClr val="595959"/>
                  </a:solidFill>
                  <a:effectLst/>
                  <a:latin typeface="Avenir Next" panose="020B0503020202020204" pitchFamily="34" charset="0"/>
                </a:endParaRPr>
              </a:p>
            </p:txBody>
          </p:sp>
          <p:sp>
            <p:nvSpPr>
              <p:cNvPr id="75" name="TextBox 74">
                <a:extLst>
                  <a:ext uri="{FF2B5EF4-FFF2-40B4-BE49-F238E27FC236}">
                    <a16:creationId xmlns:a16="http://schemas.microsoft.com/office/drawing/2014/main" id="{37449A9B-764A-9E9B-6B13-62B5487060A2}"/>
                  </a:ext>
                </a:extLst>
              </p:cNvPr>
              <p:cNvSpPr txBox="1"/>
              <p:nvPr/>
            </p:nvSpPr>
            <p:spPr>
              <a:xfrm>
                <a:off x="28546280" y="4067355"/>
                <a:ext cx="1015423"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Dia BP</a:t>
                </a:r>
                <a:endParaRPr lang="en-IN" sz="1700" b="0" dirty="0">
                  <a:effectLst/>
                  <a:latin typeface="Avenir Next" panose="020B0503020202020204" pitchFamily="34" charset="0"/>
                </a:endParaRPr>
              </a:p>
            </p:txBody>
          </p:sp>
        </p:grpSp>
        <p:grpSp>
          <p:nvGrpSpPr>
            <p:cNvPr id="78" name="Group 77">
              <a:extLst>
                <a:ext uri="{FF2B5EF4-FFF2-40B4-BE49-F238E27FC236}">
                  <a16:creationId xmlns:a16="http://schemas.microsoft.com/office/drawing/2014/main" id="{AC46672C-2A89-8BE1-E89E-96234D0D8291}"/>
                </a:ext>
              </a:extLst>
            </p:cNvPr>
            <p:cNvGrpSpPr/>
            <p:nvPr/>
          </p:nvGrpSpPr>
          <p:grpSpPr>
            <a:xfrm>
              <a:off x="63738311" y="4065605"/>
              <a:ext cx="2844744" cy="1189769"/>
              <a:chOff x="27482933" y="4067355"/>
              <a:chExt cx="2844744" cy="1189769"/>
            </a:xfrm>
          </p:grpSpPr>
          <p:sp>
            <p:nvSpPr>
              <p:cNvPr id="79" name="TextBox 78">
                <a:extLst>
                  <a:ext uri="{FF2B5EF4-FFF2-40B4-BE49-F238E27FC236}">
                    <a16:creationId xmlns:a16="http://schemas.microsoft.com/office/drawing/2014/main" id="{BFBF6FC9-BA46-C82B-DDCB-EBDEFBE1A163}"/>
                  </a:ext>
                </a:extLst>
              </p:cNvPr>
              <p:cNvSpPr txBox="1"/>
              <p:nvPr/>
            </p:nvSpPr>
            <p:spPr>
              <a:xfrm>
                <a:off x="27482933" y="4349183"/>
                <a:ext cx="2844744" cy="907941"/>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Represents the individual’s Body Mass Index</a:t>
                </a:r>
                <a:endParaRPr lang="en-IN" sz="1700" b="0" dirty="0">
                  <a:solidFill>
                    <a:srgbClr val="595959"/>
                  </a:solidFill>
                  <a:effectLst/>
                  <a:latin typeface="Avenir Next" panose="020B0503020202020204" pitchFamily="34" charset="0"/>
                </a:endParaRPr>
              </a:p>
            </p:txBody>
          </p:sp>
          <p:sp>
            <p:nvSpPr>
              <p:cNvPr id="80" name="TextBox 79">
                <a:extLst>
                  <a:ext uri="{FF2B5EF4-FFF2-40B4-BE49-F238E27FC236}">
                    <a16:creationId xmlns:a16="http://schemas.microsoft.com/office/drawing/2014/main" id="{CC67D4FF-3DF6-1CC2-5FBA-B25FE6ADB04D}"/>
                  </a:ext>
                </a:extLst>
              </p:cNvPr>
              <p:cNvSpPr txBox="1"/>
              <p:nvPr/>
            </p:nvSpPr>
            <p:spPr>
              <a:xfrm>
                <a:off x="28546280" y="4067355"/>
                <a:ext cx="1015423" cy="369332"/>
              </a:xfrm>
              <a:prstGeom prst="rect">
                <a:avLst/>
              </a:prstGeom>
              <a:noFill/>
            </p:spPr>
            <p:txBody>
              <a:bodyPr wrap="square" rtlCol="0">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BMI</a:t>
                </a:r>
                <a:endParaRPr lang="en-IN" sz="1700" b="0" dirty="0">
                  <a:effectLst/>
                  <a:latin typeface="Avenir Next" panose="020B0503020202020204" pitchFamily="34" charset="0"/>
                </a:endParaRPr>
              </a:p>
            </p:txBody>
          </p:sp>
        </p:grpSp>
        <p:grpSp>
          <p:nvGrpSpPr>
            <p:cNvPr id="81" name="Group 80">
              <a:extLst>
                <a:ext uri="{FF2B5EF4-FFF2-40B4-BE49-F238E27FC236}">
                  <a16:creationId xmlns:a16="http://schemas.microsoft.com/office/drawing/2014/main" id="{8EE0BDD2-EF71-17D6-42E3-5D15001F4DA0}"/>
                </a:ext>
              </a:extLst>
            </p:cNvPr>
            <p:cNvGrpSpPr/>
            <p:nvPr/>
          </p:nvGrpSpPr>
          <p:grpSpPr>
            <a:xfrm>
              <a:off x="67396601" y="4065605"/>
              <a:ext cx="3132175" cy="1682211"/>
              <a:chOff x="27482932" y="4067355"/>
              <a:chExt cx="3132175" cy="1682211"/>
            </a:xfrm>
          </p:grpSpPr>
          <p:sp>
            <p:nvSpPr>
              <p:cNvPr id="82" name="TextBox 81">
                <a:extLst>
                  <a:ext uri="{FF2B5EF4-FFF2-40B4-BE49-F238E27FC236}">
                    <a16:creationId xmlns:a16="http://schemas.microsoft.com/office/drawing/2014/main" id="{928273A3-F463-E292-3CD8-D0EA4CF3A562}"/>
                  </a:ext>
                </a:extLst>
              </p:cNvPr>
              <p:cNvSpPr txBox="1"/>
              <p:nvPr/>
            </p:nvSpPr>
            <p:spPr>
              <a:xfrm>
                <a:off x="27482932" y="4349183"/>
                <a:ext cx="3132175" cy="1400383"/>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Represents the heart rate  treated as continuous due to the large number of possible values.</a:t>
                </a:r>
                <a:endParaRPr lang="en-IN" sz="1700" b="0" dirty="0">
                  <a:solidFill>
                    <a:srgbClr val="595959"/>
                  </a:solidFill>
                  <a:effectLst/>
                  <a:latin typeface="Avenir Next" panose="020B0503020202020204" pitchFamily="34" charset="0"/>
                </a:endParaRPr>
              </a:p>
            </p:txBody>
          </p:sp>
          <p:sp>
            <p:nvSpPr>
              <p:cNvPr id="83" name="TextBox 82">
                <a:extLst>
                  <a:ext uri="{FF2B5EF4-FFF2-40B4-BE49-F238E27FC236}">
                    <a16:creationId xmlns:a16="http://schemas.microsoft.com/office/drawing/2014/main" id="{F52C9F34-4370-7AA8-D789-73DCD39E5DB9}"/>
                  </a:ext>
                </a:extLst>
              </p:cNvPr>
              <p:cNvSpPr txBox="1"/>
              <p:nvPr/>
            </p:nvSpPr>
            <p:spPr>
              <a:xfrm>
                <a:off x="28424357" y="4067355"/>
                <a:ext cx="1385157"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595959"/>
                    </a:solidFill>
                    <a:effectLst/>
                    <a:latin typeface="Avenir Next" panose="020B0503020202020204" pitchFamily="34" charset="0"/>
                  </a:rPr>
                  <a:t>Heart Rate</a:t>
                </a:r>
                <a:endParaRPr lang="en-IN" sz="1700" b="0" dirty="0">
                  <a:solidFill>
                    <a:srgbClr val="595959"/>
                  </a:solidFill>
                  <a:effectLst/>
                  <a:latin typeface="Avenir Next" panose="020B0503020202020204" pitchFamily="34" charset="0"/>
                </a:endParaRPr>
              </a:p>
            </p:txBody>
          </p:sp>
        </p:grpSp>
        <p:grpSp>
          <p:nvGrpSpPr>
            <p:cNvPr id="84" name="Group 83">
              <a:extLst>
                <a:ext uri="{FF2B5EF4-FFF2-40B4-BE49-F238E27FC236}">
                  <a16:creationId xmlns:a16="http://schemas.microsoft.com/office/drawing/2014/main" id="{4C32973A-9B19-7CFF-69E2-5F3E719FB8DB}"/>
                </a:ext>
              </a:extLst>
            </p:cNvPr>
            <p:cNvGrpSpPr/>
            <p:nvPr/>
          </p:nvGrpSpPr>
          <p:grpSpPr>
            <a:xfrm>
              <a:off x="71342319" y="4065605"/>
              <a:ext cx="3132175" cy="1682211"/>
              <a:chOff x="27482932" y="4067355"/>
              <a:chExt cx="3132175" cy="1682211"/>
            </a:xfrm>
          </p:grpSpPr>
          <p:sp>
            <p:nvSpPr>
              <p:cNvPr id="85" name="TextBox 84">
                <a:extLst>
                  <a:ext uri="{FF2B5EF4-FFF2-40B4-BE49-F238E27FC236}">
                    <a16:creationId xmlns:a16="http://schemas.microsoft.com/office/drawing/2014/main" id="{3C5B63A6-328D-AAB8-0979-A04DD18DE79D}"/>
                  </a:ext>
                </a:extLst>
              </p:cNvPr>
              <p:cNvSpPr txBox="1"/>
              <p:nvPr/>
            </p:nvSpPr>
            <p:spPr>
              <a:xfrm>
                <a:off x="27482932" y="4349183"/>
                <a:ext cx="3132175" cy="1400383"/>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Represents the heart rate  treated as continuous due to the large number of possible values.</a:t>
                </a:r>
                <a:endParaRPr lang="en-IN" sz="1700" b="0" dirty="0">
                  <a:solidFill>
                    <a:srgbClr val="595959"/>
                  </a:solidFill>
                  <a:effectLst/>
                  <a:latin typeface="Avenir Next" panose="020B0503020202020204" pitchFamily="34" charset="0"/>
                </a:endParaRPr>
              </a:p>
            </p:txBody>
          </p:sp>
          <p:sp>
            <p:nvSpPr>
              <p:cNvPr id="86" name="TextBox 85">
                <a:extLst>
                  <a:ext uri="{FF2B5EF4-FFF2-40B4-BE49-F238E27FC236}">
                    <a16:creationId xmlns:a16="http://schemas.microsoft.com/office/drawing/2014/main" id="{9AEEF5EB-C41F-6669-3805-7A58D886951E}"/>
                  </a:ext>
                </a:extLst>
              </p:cNvPr>
              <p:cNvSpPr txBox="1"/>
              <p:nvPr/>
            </p:nvSpPr>
            <p:spPr>
              <a:xfrm>
                <a:off x="28502739" y="4067355"/>
                <a:ext cx="1058588"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Glucose</a:t>
                </a:r>
                <a:endParaRPr lang="en-IN" sz="1700" b="0" dirty="0">
                  <a:solidFill>
                    <a:srgbClr val="595959"/>
                  </a:solidFill>
                  <a:effectLst/>
                  <a:latin typeface="Avenir Next" panose="020B0503020202020204" pitchFamily="34" charset="0"/>
                </a:endParaRPr>
              </a:p>
            </p:txBody>
          </p:sp>
        </p:grpSp>
        <p:grpSp>
          <p:nvGrpSpPr>
            <p:cNvPr id="87" name="Group 86">
              <a:extLst>
                <a:ext uri="{FF2B5EF4-FFF2-40B4-BE49-F238E27FC236}">
                  <a16:creationId xmlns:a16="http://schemas.microsoft.com/office/drawing/2014/main" id="{26B2435A-E7AF-6677-6EBB-882B88617ECE}"/>
                </a:ext>
              </a:extLst>
            </p:cNvPr>
            <p:cNvGrpSpPr/>
            <p:nvPr/>
          </p:nvGrpSpPr>
          <p:grpSpPr>
            <a:xfrm>
              <a:off x="12563314" y="4065605"/>
              <a:ext cx="2889782" cy="1409716"/>
              <a:chOff x="27482933" y="4078240"/>
              <a:chExt cx="2889782" cy="1409716"/>
            </a:xfrm>
          </p:grpSpPr>
          <p:sp>
            <p:nvSpPr>
              <p:cNvPr id="88" name="TextBox 87">
                <a:extLst>
                  <a:ext uri="{FF2B5EF4-FFF2-40B4-BE49-F238E27FC236}">
                    <a16:creationId xmlns:a16="http://schemas.microsoft.com/office/drawing/2014/main" id="{6DB733A7-8685-6225-B771-FAABA4E482EF}"/>
                  </a:ext>
                </a:extLst>
              </p:cNvPr>
              <p:cNvSpPr txBox="1"/>
              <p:nvPr/>
            </p:nvSpPr>
            <p:spPr>
              <a:xfrm>
                <a:off x="27482933" y="4349183"/>
                <a:ext cx="2889782" cy="1138773"/>
              </a:xfrm>
              <a:prstGeom prst="rect">
                <a:avLst/>
              </a:prstGeom>
              <a:noFill/>
            </p:spPr>
            <p:txBody>
              <a:bodyPr wrap="square" rtlCol="0">
                <a:spAutoFit/>
              </a:bodyPr>
              <a:lstStyle/>
              <a:p>
                <a:pPr rtl="0">
                  <a:spcBef>
                    <a:spcPts val="0"/>
                  </a:spcBef>
                  <a:spcAft>
                    <a:spcPts val="0"/>
                  </a:spcAft>
                </a:pPr>
                <a:r>
                  <a:rPr lang="en-IN" sz="1700" b="0" i="0" u="none" strike="noStrike" dirty="0">
                    <a:solidFill>
                      <a:srgbClr val="595959"/>
                    </a:solidFill>
                    <a:effectLst/>
                    <a:latin typeface="Avenir Next" panose="020B0503020202020204" pitchFamily="34" charset="0"/>
                  </a:rPr>
                  <a:t>Binary Variables</a:t>
                </a:r>
              </a:p>
              <a:p>
                <a:pPr rtl="0">
                  <a:spcBef>
                    <a:spcPts val="0"/>
                  </a:spcBef>
                  <a:spcAft>
                    <a:spcPts val="0"/>
                  </a:spcAft>
                </a:pPr>
                <a:r>
                  <a:rPr lang="en-IN" sz="1700" b="0" i="0" u="none" strike="noStrike" dirty="0">
                    <a:solidFill>
                      <a:srgbClr val="595959"/>
                    </a:solidFill>
                    <a:effectLst/>
                    <a:latin typeface="Avenir Next" panose="020B0503020202020204" pitchFamily="34" charset="0"/>
                  </a:rPr>
                  <a:t>Binary Variable indicating the presence (1) or absence(0) of CHD risk.</a:t>
                </a:r>
                <a:endParaRPr lang="en-IN" sz="1700" b="0" dirty="0">
                  <a:solidFill>
                    <a:srgbClr val="595959"/>
                  </a:solidFill>
                  <a:effectLst/>
                  <a:latin typeface="Avenir Next" panose="020B0503020202020204" pitchFamily="34" charset="0"/>
                </a:endParaRPr>
              </a:p>
            </p:txBody>
          </p:sp>
          <p:sp>
            <p:nvSpPr>
              <p:cNvPr id="89" name="TextBox 88">
                <a:extLst>
                  <a:ext uri="{FF2B5EF4-FFF2-40B4-BE49-F238E27FC236}">
                    <a16:creationId xmlns:a16="http://schemas.microsoft.com/office/drawing/2014/main" id="{2ED26CCD-5469-B800-1C87-44B2E06EE32A}"/>
                  </a:ext>
                </a:extLst>
              </p:cNvPr>
              <p:cNvSpPr txBox="1"/>
              <p:nvPr/>
            </p:nvSpPr>
            <p:spPr>
              <a:xfrm>
                <a:off x="28069033" y="4078240"/>
                <a:ext cx="2164340"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CHD - 10 Year Risk</a:t>
                </a:r>
                <a:endParaRPr lang="en-IN" sz="1700" b="0" dirty="0">
                  <a:effectLst/>
                  <a:latin typeface="Avenir Next" panose="020B0503020202020204" pitchFamily="34" charset="0"/>
                </a:endParaRPr>
              </a:p>
            </p:txBody>
          </p:sp>
        </p:grpSp>
      </p:grpSp>
      <p:grpSp>
        <p:nvGrpSpPr>
          <p:cNvPr id="200" name="Group 199">
            <a:extLst>
              <a:ext uri="{FF2B5EF4-FFF2-40B4-BE49-F238E27FC236}">
                <a16:creationId xmlns:a16="http://schemas.microsoft.com/office/drawing/2014/main" id="{6F6ECEF0-05C2-05CB-2A3F-F84C4C2F6EF8}"/>
              </a:ext>
            </a:extLst>
          </p:cNvPr>
          <p:cNvGrpSpPr/>
          <p:nvPr/>
        </p:nvGrpSpPr>
        <p:grpSpPr>
          <a:xfrm>
            <a:off x="750277" y="773722"/>
            <a:ext cx="6031522" cy="1247146"/>
            <a:chOff x="750277" y="773722"/>
            <a:chExt cx="6031522" cy="1247146"/>
          </a:xfrm>
        </p:grpSpPr>
        <p:sp>
          <p:nvSpPr>
            <p:cNvPr id="201" name="TextBox 200">
              <a:extLst>
                <a:ext uri="{FF2B5EF4-FFF2-40B4-BE49-F238E27FC236}">
                  <a16:creationId xmlns:a16="http://schemas.microsoft.com/office/drawing/2014/main" id="{1F363AFE-6CE9-9781-C362-D4F709993997}"/>
                </a:ext>
              </a:extLst>
            </p:cNvPr>
            <p:cNvSpPr txBox="1"/>
            <p:nvPr/>
          </p:nvSpPr>
          <p:spPr>
            <a:xfrm>
              <a:off x="750277" y="773722"/>
              <a:ext cx="6031522" cy="707886"/>
            </a:xfrm>
            <a:prstGeom prst="rect">
              <a:avLst/>
            </a:prstGeom>
            <a:noFill/>
          </p:spPr>
          <p:txBody>
            <a:bodyPr wrap="square" rtlCol="0">
              <a:spAutoFit/>
            </a:bodyPr>
            <a:lstStyle/>
            <a:p>
              <a:r>
                <a:rPr lang="en-US" sz="4000" dirty="0">
                  <a:latin typeface="Avenir Next" panose="020B0503020202020204" pitchFamily="34" charset="0"/>
                </a:rPr>
                <a:t>GETTING TO KNOW THE</a:t>
              </a:r>
            </a:p>
          </p:txBody>
        </p:sp>
        <p:sp>
          <p:nvSpPr>
            <p:cNvPr id="202" name="TextBox 201">
              <a:extLst>
                <a:ext uri="{FF2B5EF4-FFF2-40B4-BE49-F238E27FC236}">
                  <a16:creationId xmlns:a16="http://schemas.microsoft.com/office/drawing/2014/main" id="{2A16E8F8-0504-B676-4A07-F156F27D474D}"/>
                </a:ext>
              </a:extLst>
            </p:cNvPr>
            <p:cNvSpPr txBox="1"/>
            <p:nvPr/>
          </p:nvSpPr>
          <p:spPr>
            <a:xfrm>
              <a:off x="750277" y="1312982"/>
              <a:ext cx="2450123" cy="707886"/>
            </a:xfrm>
            <a:prstGeom prst="rect">
              <a:avLst/>
            </a:prstGeom>
            <a:noFill/>
          </p:spPr>
          <p:txBody>
            <a:bodyPr wrap="square" rtlCol="0">
              <a:spAutoFit/>
            </a:bodyPr>
            <a:lstStyle/>
            <a:p>
              <a:r>
                <a:rPr lang="en-US" sz="4000" b="1" dirty="0">
                  <a:latin typeface="Avenir Next" panose="020B0503020202020204" pitchFamily="34" charset="0"/>
                </a:rPr>
                <a:t>DATASET</a:t>
              </a:r>
            </a:p>
          </p:txBody>
        </p:sp>
      </p:grpSp>
      <p:grpSp>
        <p:nvGrpSpPr>
          <p:cNvPr id="231" name="Group 230">
            <a:extLst>
              <a:ext uri="{FF2B5EF4-FFF2-40B4-BE49-F238E27FC236}">
                <a16:creationId xmlns:a16="http://schemas.microsoft.com/office/drawing/2014/main" id="{C5477187-48DC-B8FF-E7F2-5FED348BB418}"/>
              </a:ext>
            </a:extLst>
          </p:cNvPr>
          <p:cNvGrpSpPr/>
          <p:nvPr/>
        </p:nvGrpSpPr>
        <p:grpSpPr>
          <a:xfrm>
            <a:off x="1144378" y="2541061"/>
            <a:ext cx="39236040" cy="745791"/>
            <a:chOff x="-23532255" y="2582625"/>
            <a:chExt cx="39236040" cy="745791"/>
          </a:xfrm>
        </p:grpSpPr>
        <p:cxnSp>
          <p:nvCxnSpPr>
            <p:cNvPr id="49" name="Straight Connector 48">
              <a:extLst>
                <a:ext uri="{FF2B5EF4-FFF2-40B4-BE49-F238E27FC236}">
                  <a16:creationId xmlns:a16="http://schemas.microsoft.com/office/drawing/2014/main" id="{31FD9DBA-B33C-ADC9-B78F-C1694A14B288}"/>
                </a:ext>
              </a:extLst>
            </p:cNvPr>
            <p:cNvCxnSpPr>
              <a:cxnSpLocks/>
            </p:cNvCxnSpPr>
            <p:nvPr/>
          </p:nvCxnSpPr>
          <p:spPr>
            <a:xfrm>
              <a:off x="-23532255" y="2942625"/>
              <a:ext cx="37723864" cy="0"/>
            </a:xfrm>
            <a:prstGeom prst="line">
              <a:avLst/>
            </a:prstGeom>
            <a:ln w="25400" cap="sq">
              <a:prstDash val="dash"/>
            </a:ln>
          </p:spPr>
          <p:style>
            <a:lnRef idx="3">
              <a:schemeClr val="dk1"/>
            </a:lnRef>
            <a:fillRef idx="0">
              <a:schemeClr val="dk1"/>
            </a:fillRef>
            <a:effectRef idx="2">
              <a:schemeClr val="dk1"/>
            </a:effectRef>
            <a:fontRef idx="minor">
              <a:schemeClr val="tx1"/>
            </a:fontRef>
          </p:style>
        </p:cxnSp>
        <p:grpSp>
          <p:nvGrpSpPr>
            <p:cNvPr id="13" name="Group 12">
              <a:extLst>
                <a:ext uri="{FF2B5EF4-FFF2-40B4-BE49-F238E27FC236}">
                  <a16:creationId xmlns:a16="http://schemas.microsoft.com/office/drawing/2014/main" id="{D871DAD5-490B-6125-DB51-170D2DCFF794}"/>
                </a:ext>
              </a:extLst>
            </p:cNvPr>
            <p:cNvGrpSpPr/>
            <p:nvPr/>
          </p:nvGrpSpPr>
          <p:grpSpPr>
            <a:xfrm>
              <a:off x="2248616" y="2582625"/>
              <a:ext cx="720000" cy="720000"/>
              <a:chOff x="9325624" y="2471014"/>
              <a:chExt cx="720000" cy="720000"/>
            </a:xfrm>
          </p:grpSpPr>
          <p:sp>
            <p:nvSpPr>
              <p:cNvPr id="151" name="Oval 150">
                <a:extLst>
                  <a:ext uri="{FF2B5EF4-FFF2-40B4-BE49-F238E27FC236}">
                    <a16:creationId xmlns:a16="http://schemas.microsoft.com/office/drawing/2014/main" id="{D4FBD9A5-B067-4786-6F6D-D88517D03A75}"/>
                  </a:ext>
                </a:extLst>
              </p:cNvPr>
              <p:cNvSpPr/>
              <p:nvPr/>
            </p:nvSpPr>
            <p:spPr>
              <a:xfrm>
                <a:off x="9325624" y="2471014"/>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pic>
            <p:nvPicPr>
              <p:cNvPr id="152" name="Picture 151" descr="A black and white image of a couple of circles&#10;&#10;Description automatically generated">
                <a:extLst>
                  <a:ext uri="{FF2B5EF4-FFF2-40B4-BE49-F238E27FC236}">
                    <a16:creationId xmlns:a16="http://schemas.microsoft.com/office/drawing/2014/main" id="{BACB1B9D-8416-85C6-FFEF-7F0BA8620409}"/>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85000"/>
                        </a14:imgEffect>
                      </a14:imgLayer>
                    </a14:imgProps>
                  </a:ext>
                </a:extLst>
              </a:blip>
              <a:stretch>
                <a:fillRect/>
              </a:stretch>
            </p:blipFill>
            <p:spPr>
              <a:xfrm>
                <a:off x="9539863" y="2606203"/>
                <a:ext cx="315946" cy="444837"/>
              </a:xfrm>
              <a:prstGeom prst="rect">
                <a:avLst/>
              </a:prstGeom>
            </p:spPr>
          </p:pic>
        </p:grpSp>
        <p:grpSp>
          <p:nvGrpSpPr>
            <p:cNvPr id="14" name="Group 13">
              <a:extLst>
                <a:ext uri="{FF2B5EF4-FFF2-40B4-BE49-F238E27FC236}">
                  <a16:creationId xmlns:a16="http://schemas.microsoft.com/office/drawing/2014/main" id="{789CE624-8E6E-AC1B-D0F8-F576B3374070}"/>
                </a:ext>
              </a:extLst>
            </p:cNvPr>
            <p:cNvGrpSpPr/>
            <p:nvPr/>
          </p:nvGrpSpPr>
          <p:grpSpPr>
            <a:xfrm>
              <a:off x="532064" y="2582625"/>
              <a:ext cx="720000" cy="720000"/>
              <a:chOff x="3927371" y="2471014"/>
              <a:chExt cx="720000" cy="720000"/>
            </a:xfrm>
          </p:grpSpPr>
          <p:sp>
            <p:nvSpPr>
              <p:cNvPr id="149" name="Oval 148">
                <a:extLst>
                  <a:ext uri="{FF2B5EF4-FFF2-40B4-BE49-F238E27FC236}">
                    <a16:creationId xmlns:a16="http://schemas.microsoft.com/office/drawing/2014/main" id="{EAF69027-6B13-E02C-F042-7AAA8595C87C}"/>
                  </a:ext>
                </a:extLst>
              </p:cNvPr>
              <p:cNvSpPr/>
              <p:nvPr/>
            </p:nvSpPr>
            <p:spPr>
              <a:xfrm>
                <a:off x="3927371" y="2471014"/>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pic>
            <p:nvPicPr>
              <p:cNvPr id="150" name="Picture 149" descr="A black background with a black square&#10;&#10;Description automatically generated with medium confidence">
                <a:extLst>
                  <a:ext uri="{FF2B5EF4-FFF2-40B4-BE49-F238E27FC236}">
                    <a16:creationId xmlns:a16="http://schemas.microsoft.com/office/drawing/2014/main" id="{F7C5967D-BCB6-83DC-15F9-318ECF19FF2B}"/>
                  </a:ext>
                </a:extLst>
              </p:cNvPr>
              <p:cNvPicPr>
                <a:picLocks noChangeAspect="1"/>
              </p:cNvPicPr>
              <p:nvPr/>
            </p:nvPicPr>
            <p:blipFill>
              <a:blip r:embed="rId4"/>
              <a:stretch>
                <a:fillRect/>
              </a:stretch>
            </p:blipFill>
            <p:spPr>
              <a:xfrm>
                <a:off x="4074441" y="2597844"/>
                <a:ext cx="416279" cy="442206"/>
              </a:xfrm>
              <a:prstGeom prst="rect">
                <a:avLst/>
              </a:prstGeom>
            </p:spPr>
          </p:pic>
        </p:grpSp>
        <p:grpSp>
          <p:nvGrpSpPr>
            <p:cNvPr id="15" name="Group 14">
              <a:extLst>
                <a:ext uri="{FF2B5EF4-FFF2-40B4-BE49-F238E27FC236}">
                  <a16:creationId xmlns:a16="http://schemas.microsoft.com/office/drawing/2014/main" id="{985601D8-EDBE-62D0-B8F6-D964DFEA3D7C}"/>
                </a:ext>
              </a:extLst>
            </p:cNvPr>
            <p:cNvGrpSpPr/>
            <p:nvPr/>
          </p:nvGrpSpPr>
          <p:grpSpPr>
            <a:xfrm>
              <a:off x="-1184488" y="2582625"/>
              <a:ext cx="720000" cy="720000"/>
              <a:chOff x="2146376" y="2471014"/>
              <a:chExt cx="720000" cy="720000"/>
            </a:xfrm>
          </p:grpSpPr>
          <p:sp>
            <p:nvSpPr>
              <p:cNvPr id="147" name="Oval 146">
                <a:extLst>
                  <a:ext uri="{FF2B5EF4-FFF2-40B4-BE49-F238E27FC236}">
                    <a16:creationId xmlns:a16="http://schemas.microsoft.com/office/drawing/2014/main" id="{51F6ECFF-C53D-D56E-F529-BF01630B98B1}"/>
                  </a:ext>
                </a:extLst>
              </p:cNvPr>
              <p:cNvSpPr/>
              <p:nvPr/>
            </p:nvSpPr>
            <p:spPr>
              <a:xfrm>
                <a:off x="2146376" y="2471014"/>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pic>
            <p:nvPicPr>
              <p:cNvPr id="148" name="Picture 147" descr="A white and black logo&#10;&#10;Description automatically generated with medium confidence">
                <a:extLst>
                  <a:ext uri="{FF2B5EF4-FFF2-40B4-BE49-F238E27FC236}">
                    <a16:creationId xmlns:a16="http://schemas.microsoft.com/office/drawing/2014/main" id="{0679453C-FEA5-0742-95C4-CF481146AD03}"/>
                  </a:ext>
                </a:extLst>
              </p:cNvPr>
              <p:cNvPicPr>
                <a:picLocks noChangeAspect="1"/>
              </p:cNvPicPr>
              <p:nvPr/>
            </p:nvPicPr>
            <p:blipFill>
              <a:blip r:embed="rId5">
                <a:biLevel thresh="75000"/>
              </a:blip>
              <a:stretch>
                <a:fillRect/>
              </a:stretch>
            </p:blipFill>
            <p:spPr>
              <a:xfrm>
                <a:off x="2260601" y="2595967"/>
                <a:ext cx="477520" cy="483782"/>
              </a:xfrm>
              <a:prstGeom prst="rect">
                <a:avLst/>
              </a:prstGeom>
            </p:spPr>
          </p:pic>
        </p:grpSp>
        <p:grpSp>
          <p:nvGrpSpPr>
            <p:cNvPr id="17" name="Group 16">
              <a:extLst>
                <a:ext uri="{FF2B5EF4-FFF2-40B4-BE49-F238E27FC236}">
                  <a16:creationId xmlns:a16="http://schemas.microsoft.com/office/drawing/2014/main" id="{95FFCE34-9F11-ED36-3FFC-C341EDB887F9}"/>
                </a:ext>
              </a:extLst>
            </p:cNvPr>
            <p:cNvGrpSpPr/>
            <p:nvPr/>
          </p:nvGrpSpPr>
          <p:grpSpPr>
            <a:xfrm>
              <a:off x="-2930438" y="2582625"/>
              <a:ext cx="749398" cy="720000"/>
              <a:chOff x="11031693" y="2492638"/>
              <a:chExt cx="749398" cy="720000"/>
            </a:xfrm>
          </p:grpSpPr>
          <p:sp>
            <p:nvSpPr>
              <p:cNvPr id="145" name="Oval 144">
                <a:extLst>
                  <a:ext uri="{FF2B5EF4-FFF2-40B4-BE49-F238E27FC236}">
                    <a16:creationId xmlns:a16="http://schemas.microsoft.com/office/drawing/2014/main" id="{86473C52-F1F0-2193-4FD4-C166BBFC8EA4}"/>
                  </a:ext>
                </a:extLst>
              </p:cNvPr>
              <p:cNvSpPr/>
              <p:nvPr/>
            </p:nvSpPr>
            <p:spPr>
              <a:xfrm>
                <a:off x="11031693" y="2492638"/>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pic>
            <p:nvPicPr>
              <p:cNvPr id="146" name="Picture 145" descr="A cigarette with smoke coming out of it&#10;&#10;Description automatically generated">
                <a:extLst>
                  <a:ext uri="{FF2B5EF4-FFF2-40B4-BE49-F238E27FC236}">
                    <a16:creationId xmlns:a16="http://schemas.microsoft.com/office/drawing/2014/main" id="{057C9F4F-3927-DADD-58D3-D15E77151AD5}"/>
                  </a:ext>
                </a:extLst>
              </p:cNvPr>
              <p:cNvPicPr>
                <a:picLocks noChangeAspect="1"/>
              </p:cNvPicPr>
              <p:nvPr/>
            </p:nvPicPr>
            <p:blipFill>
              <a:blip r:embed="rId6"/>
              <a:stretch>
                <a:fillRect/>
              </a:stretch>
            </p:blipFill>
            <p:spPr>
              <a:xfrm>
                <a:off x="11112298" y="2541917"/>
                <a:ext cx="668793" cy="584716"/>
              </a:xfrm>
              <a:prstGeom prst="rect">
                <a:avLst/>
              </a:prstGeom>
            </p:spPr>
          </p:pic>
        </p:grpSp>
        <p:grpSp>
          <p:nvGrpSpPr>
            <p:cNvPr id="18" name="Group 17">
              <a:extLst>
                <a:ext uri="{FF2B5EF4-FFF2-40B4-BE49-F238E27FC236}">
                  <a16:creationId xmlns:a16="http://schemas.microsoft.com/office/drawing/2014/main" id="{3D1211F1-AFD2-78D7-7CC8-DDDBE58E056A}"/>
                </a:ext>
              </a:extLst>
            </p:cNvPr>
            <p:cNvGrpSpPr/>
            <p:nvPr/>
          </p:nvGrpSpPr>
          <p:grpSpPr>
            <a:xfrm>
              <a:off x="-6378083" y="2582625"/>
              <a:ext cx="720000" cy="720000"/>
              <a:chOff x="14505459" y="2533035"/>
              <a:chExt cx="720000" cy="720000"/>
            </a:xfrm>
          </p:grpSpPr>
          <p:sp>
            <p:nvSpPr>
              <p:cNvPr id="142" name="Oval 141">
                <a:extLst>
                  <a:ext uri="{FF2B5EF4-FFF2-40B4-BE49-F238E27FC236}">
                    <a16:creationId xmlns:a16="http://schemas.microsoft.com/office/drawing/2014/main" id="{3609D2E8-649A-7638-E509-73A606E1FAE8}"/>
                  </a:ext>
                </a:extLst>
              </p:cNvPr>
              <p:cNvSpPr/>
              <p:nvPr/>
            </p:nvSpPr>
            <p:spPr>
              <a:xfrm>
                <a:off x="14505459" y="25330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44" name="TextBox 143">
                <a:extLst>
                  <a:ext uri="{FF2B5EF4-FFF2-40B4-BE49-F238E27FC236}">
                    <a16:creationId xmlns:a16="http://schemas.microsoft.com/office/drawing/2014/main" id="{2FB37843-B003-4312-6A71-20F15BC2B10D}"/>
                  </a:ext>
                </a:extLst>
              </p:cNvPr>
              <p:cNvSpPr txBox="1"/>
              <p:nvPr/>
            </p:nvSpPr>
            <p:spPr>
              <a:xfrm>
                <a:off x="14632352" y="2743995"/>
                <a:ext cx="539074" cy="369332"/>
              </a:xfrm>
              <a:prstGeom prst="rect">
                <a:avLst/>
              </a:prstGeom>
              <a:noFill/>
            </p:spPr>
            <p:txBody>
              <a:bodyPr wrap="square" rtlCol="0">
                <a:spAutoFit/>
              </a:bodyPr>
              <a:lstStyle/>
              <a:p>
                <a:r>
                  <a:rPr lang="en-US" b="1" dirty="0">
                    <a:latin typeface="Avenir Next" panose="020B0503020202020204" pitchFamily="34" charset="0"/>
                  </a:rPr>
                  <a:t>BP</a:t>
                </a:r>
              </a:p>
            </p:txBody>
          </p:sp>
        </p:grpSp>
        <p:grpSp>
          <p:nvGrpSpPr>
            <p:cNvPr id="23" name="Group 22">
              <a:extLst>
                <a:ext uri="{FF2B5EF4-FFF2-40B4-BE49-F238E27FC236}">
                  <a16:creationId xmlns:a16="http://schemas.microsoft.com/office/drawing/2014/main" id="{8A30FD41-FD8A-EAF8-E3E0-15865C64A83B}"/>
                </a:ext>
              </a:extLst>
            </p:cNvPr>
            <p:cNvGrpSpPr/>
            <p:nvPr/>
          </p:nvGrpSpPr>
          <p:grpSpPr>
            <a:xfrm>
              <a:off x="-8268305" y="2582625"/>
              <a:ext cx="893670" cy="720000"/>
              <a:chOff x="16284347" y="2533035"/>
              <a:chExt cx="893670" cy="720000"/>
            </a:xfrm>
          </p:grpSpPr>
          <p:sp>
            <p:nvSpPr>
              <p:cNvPr id="137" name="Oval 136">
                <a:extLst>
                  <a:ext uri="{FF2B5EF4-FFF2-40B4-BE49-F238E27FC236}">
                    <a16:creationId xmlns:a16="http://schemas.microsoft.com/office/drawing/2014/main" id="{89415DF4-C65F-C6ED-26B4-61FD1A23A13A}"/>
                  </a:ext>
                </a:extLst>
              </p:cNvPr>
              <p:cNvSpPr/>
              <p:nvPr/>
            </p:nvSpPr>
            <p:spPr>
              <a:xfrm>
                <a:off x="16333082" y="25330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38" name="TextBox 137">
                <a:extLst>
                  <a:ext uri="{FF2B5EF4-FFF2-40B4-BE49-F238E27FC236}">
                    <a16:creationId xmlns:a16="http://schemas.microsoft.com/office/drawing/2014/main" id="{C3483A1B-223D-17E9-5BBD-E70CEB331582}"/>
                  </a:ext>
                </a:extLst>
              </p:cNvPr>
              <p:cNvSpPr txBox="1"/>
              <p:nvPr/>
            </p:nvSpPr>
            <p:spPr>
              <a:xfrm>
                <a:off x="16284347" y="2744153"/>
                <a:ext cx="893670" cy="307777"/>
              </a:xfrm>
              <a:prstGeom prst="rect">
                <a:avLst/>
              </a:prstGeom>
              <a:noFill/>
            </p:spPr>
            <p:txBody>
              <a:bodyPr wrap="square" rtlCol="0">
                <a:spAutoFit/>
              </a:bodyPr>
              <a:lstStyle/>
              <a:p>
                <a:r>
                  <a:rPr lang="en-US" sz="1400" b="1" dirty="0">
                    <a:latin typeface="Avenir Next" panose="020B0503020202020204" pitchFamily="34" charset="0"/>
                  </a:rPr>
                  <a:t>STROKE</a:t>
                </a:r>
              </a:p>
            </p:txBody>
          </p:sp>
        </p:grpSp>
        <p:grpSp>
          <p:nvGrpSpPr>
            <p:cNvPr id="58" name="Group 57">
              <a:extLst>
                <a:ext uri="{FF2B5EF4-FFF2-40B4-BE49-F238E27FC236}">
                  <a16:creationId xmlns:a16="http://schemas.microsoft.com/office/drawing/2014/main" id="{7292193D-CCDD-4BE4-BCB4-48497EF23C35}"/>
                </a:ext>
              </a:extLst>
            </p:cNvPr>
            <p:cNvGrpSpPr/>
            <p:nvPr/>
          </p:nvGrpSpPr>
          <p:grpSpPr>
            <a:xfrm>
              <a:off x="-11872133" y="2582625"/>
              <a:ext cx="890724" cy="720000"/>
              <a:chOff x="14572256" y="2546398"/>
              <a:chExt cx="890724" cy="720000"/>
            </a:xfrm>
          </p:grpSpPr>
          <p:sp>
            <p:nvSpPr>
              <p:cNvPr id="135" name="Oval 134">
                <a:extLst>
                  <a:ext uri="{FF2B5EF4-FFF2-40B4-BE49-F238E27FC236}">
                    <a16:creationId xmlns:a16="http://schemas.microsoft.com/office/drawing/2014/main" id="{3DBBFD11-CE74-BD85-6541-39E3388128A8}"/>
                  </a:ext>
                </a:extLst>
              </p:cNvPr>
              <p:cNvSpPr/>
              <p:nvPr/>
            </p:nvSpPr>
            <p:spPr>
              <a:xfrm>
                <a:off x="14642072" y="2546398"/>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36" name="TextBox 135">
                <a:extLst>
                  <a:ext uri="{FF2B5EF4-FFF2-40B4-BE49-F238E27FC236}">
                    <a16:creationId xmlns:a16="http://schemas.microsoft.com/office/drawing/2014/main" id="{22C6ABAE-B4E2-5B9E-053D-1030191EA11D}"/>
                  </a:ext>
                </a:extLst>
              </p:cNvPr>
              <p:cNvSpPr txBox="1"/>
              <p:nvPr/>
            </p:nvSpPr>
            <p:spPr>
              <a:xfrm>
                <a:off x="14572256" y="2772519"/>
                <a:ext cx="890724" cy="292388"/>
              </a:xfrm>
              <a:prstGeom prst="rect">
                <a:avLst/>
              </a:prstGeom>
              <a:noFill/>
            </p:spPr>
            <p:txBody>
              <a:bodyPr wrap="square" rtlCol="0">
                <a:spAutoFit/>
              </a:bodyPr>
              <a:lstStyle/>
              <a:p>
                <a:r>
                  <a:rPr lang="en-US" sz="1300" dirty="0">
                    <a:latin typeface="Avenir Next" panose="020B0503020202020204" pitchFamily="34" charset="0"/>
                  </a:rPr>
                  <a:t>Diabetes</a:t>
                </a:r>
              </a:p>
            </p:txBody>
          </p:sp>
        </p:grpSp>
        <p:grpSp>
          <p:nvGrpSpPr>
            <p:cNvPr id="59" name="Group 58">
              <a:extLst>
                <a:ext uri="{FF2B5EF4-FFF2-40B4-BE49-F238E27FC236}">
                  <a16:creationId xmlns:a16="http://schemas.microsoft.com/office/drawing/2014/main" id="{D5096E78-2C8A-24C7-E1BB-B74C622ADF35}"/>
                </a:ext>
              </a:extLst>
            </p:cNvPr>
            <p:cNvGrpSpPr/>
            <p:nvPr/>
          </p:nvGrpSpPr>
          <p:grpSpPr>
            <a:xfrm>
              <a:off x="-9984857" y="2582625"/>
              <a:ext cx="720000" cy="720000"/>
              <a:chOff x="14642072" y="2546398"/>
              <a:chExt cx="720000" cy="720000"/>
            </a:xfrm>
          </p:grpSpPr>
          <p:sp>
            <p:nvSpPr>
              <p:cNvPr id="128" name="Oval 127">
                <a:extLst>
                  <a:ext uri="{FF2B5EF4-FFF2-40B4-BE49-F238E27FC236}">
                    <a16:creationId xmlns:a16="http://schemas.microsoft.com/office/drawing/2014/main" id="{C1DDAAD0-9C4F-D51B-DC61-9A8139FB1AD9}"/>
                  </a:ext>
                </a:extLst>
              </p:cNvPr>
              <p:cNvSpPr/>
              <p:nvPr/>
            </p:nvSpPr>
            <p:spPr>
              <a:xfrm>
                <a:off x="14642072" y="2546398"/>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29" name="TextBox 128">
                <a:extLst>
                  <a:ext uri="{FF2B5EF4-FFF2-40B4-BE49-F238E27FC236}">
                    <a16:creationId xmlns:a16="http://schemas.microsoft.com/office/drawing/2014/main" id="{272D2DAC-FA32-8CEF-A2D0-915D62351EC0}"/>
                  </a:ext>
                </a:extLst>
              </p:cNvPr>
              <p:cNvSpPr txBox="1"/>
              <p:nvPr/>
            </p:nvSpPr>
            <p:spPr>
              <a:xfrm>
                <a:off x="14733289" y="2795174"/>
                <a:ext cx="618052" cy="323165"/>
              </a:xfrm>
              <a:prstGeom prst="rect">
                <a:avLst/>
              </a:prstGeom>
              <a:noFill/>
            </p:spPr>
            <p:txBody>
              <a:bodyPr wrap="square" rtlCol="0">
                <a:spAutoFit/>
              </a:bodyPr>
              <a:lstStyle/>
              <a:p>
                <a:r>
                  <a:rPr lang="en-US" sz="1500" b="1" dirty="0">
                    <a:latin typeface="Avenir Next" panose="020B0503020202020204" pitchFamily="34" charset="0"/>
                  </a:rPr>
                  <a:t>HYP</a:t>
                </a:r>
              </a:p>
            </p:txBody>
          </p:sp>
        </p:grpSp>
        <p:grpSp>
          <p:nvGrpSpPr>
            <p:cNvPr id="60" name="Group 59">
              <a:extLst>
                <a:ext uri="{FF2B5EF4-FFF2-40B4-BE49-F238E27FC236}">
                  <a16:creationId xmlns:a16="http://schemas.microsoft.com/office/drawing/2014/main" id="{43A757DC-F7E9-35BC-1C50-4AA09B4E1660}"/>
                </a:ext>
              </a:extLst>
            </p:cNvPr>
            <p:cNvGrpSpPr/>
            <p:nvPr/>
          </p:nvGrpSpPr>
          <p:grpSpPr>
            <a:xfrm>
              <a:off x="-13588685" y="2582625"/>
              <a:ext cx="720000" cy="720000"/>
              <a:chOff x="14642072" y="2546398"/>
              <a:chExt cx="720000" cy="720000"/>
            </a:xfrm>
          </p:grpSpPr>
          <p:sp>
            <p:nvSpPr>
              <p:cNvPr id="123" name="Oval 122">
                <a:extLst>
                  <a:ext uri="{FF2B5EF4-FFF2-40B4-BE49-F238E27FC236}">
                    <a16:creationId xmlns:a16="http://schemas.microsoft.com/office/drawing/2014/main" id="{BFFE9276-3D91-DC70-16AD-2D8970D8FB9A}"/>
                  </a:ext>
                </a:extLst>
              </p:cNvPr>
              <p:cNvSpPr/>
              <p:nvPr/>
            </p:nvSpPr>
            <p:spPr>
              <a:xfrm>
                <a:off x="14642072" y="2546398"/>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27" name="TextBox 126">
                <a:extLst>
                  <a:ext uri="{FF2B5EF4-FFF2-40B4-BE49-F238E27FC236}">
                    <a16:creationId xmlns:a16="http://schemas.microsoft.com/office/drawing/2014/main" id="{A040C48C-27B8-043E-10C1-7DEEEDE8FD49}"/>
                  </a:ext>
                </a:extLst>
              </p:cNvPr>
              <p:cNvSpPr txBox="1"/>
              <p:nvPr/>
            </p:nvSpPr>
            <p:spPr>
              <a:xfrm>
                <a:off x="14719759" y="2777518"/>
                <a:ext cx="613097" cy="292388"/>
              </a:xfrm>
              <a:prstGeom prst="rect">
                <a:avLst/>
              </a:prstGeom>
              <a:noFill/>
            </p:spPr>
            <p:txBody>
              <a:bodyPr wrap="square" rtlCol="0">
                <a:spAutoFit/>
              </a:bodyPr>
              <a:lstStyle/>
              <a:p>
                <a:r>
                  <a:rPr lang="en-US" sz="1300" b="1" dirty="0">
                    <a:latin typeface="Avenir Next" panose="020B0503020202020204" pitchFamily="34" charset="0"/>
                  </a:rPr>
                  <a:t>Chol.</a:t>
                </a:r>
              </a:p>
            </p:txBody>
          </p:sp>
        </p:grpSp>
        <p:grpSp>
          <p:nvGrpSpPr>
            <p:cNvPr id="90" name="Group 89">
              <a:extLst>
                <a:ext uri="{FF2B5EF4-FFF2-40B4-BE49-F238E27FC236}">
                  <a16:creationId xmlns:a16="http://schemas.microsoft.com/office/drawing/2014/main" id="{5973F9BC-3FA1-D0F4-96D3-302E1B80F507}"/>
                </a:ext>
              </a:extLst>
            </p:cNvPr>
            <p:cNvGrpSpPr/>
            <p:nvPr/>
          </p:nvGrpSpPr>
          <p:grpSpPr>
            <a:xfrm>
              <a:off x="-17264309" y="2582625"/>
              <a:ext cx="879474" cy="720000"/>
              <a:chOff x="25375513" y="2459896"/>
              <a:chExt cx="879474" cy="720000"/>
            </a:xfrm>
          </p:grpSpPr>
          <p:sp>
            <p:nvSpPr>
              <p:cNvPr id="121" name="Oval 120">
                <a:extLst>
                  <a:ext uri="{FF2B5EF4-FFF2-40B4-BE49-F238E27FC236}">
                    <a16:creationId xmlns:a16="http://schemas.microsoft.com/office/drawing/2014/main" id="{BBC923B1-C66B-5884-D443-10D8651360F1}"/>
                  </a:ext>
                </a:extLst>
              </p:cNvPr>
              <p:cNvSpPr/>
              <p:nvPr/>
            </p:nvSpPr>
            <p:spPr>
              <a:xfrm>
                <a:off x="25375513" y="2459896"/>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22" name="TextBox 121">
                <a:extLst>
                  <a:ext uri="{FF2B5EF4-FFF2-40B4-BE49-F238E27FC236}">
                    <a16:creationId xmlns:a16="http://schemas.microsoft.com/office/drawing/2014/main" id="{391D4546-11EC-5F1D-0A84-565DD2B3F72C}"/>
                  </a:ext>
                </a:extLst>
              </p:cNvPr>
              <p:cNvSpPr txBox="1"/>
              <p:nvPr/>
            </p:nvSpPr>
            <p:spPr>
              <a:xfrm>
                <a:off x="25454009" y="2643372"/>
                <a:ext cx="800978" cy="478144"/>
              </a:xfrm>
              <a:prstGeom prst="rect">
                <a:avLst/>
              </a:prstGeom>
              <a:noFill/>
            </p:spPr>
            <p:txBody>
              <a:bodyPr wrap="square" tIns="46800" rtlCol="0">
                <a:spAutoFit/>
              </a:bodyPr>
              <a:lstStyle/>
              <a:p>
                <a:r>
                  <a:rPr lang="en-US" sz="1300" b="1" dirty="0">
                    <a:latin typeface="Avenir Next" panose="020B0503020202020204" pitchFamily="34" charset="0"/>
                  </a:rPr>
                  <a:t>DIAS </a:t>
                </a:r>
                <a:r>
                  <a:rPr lang="en-US" sz="1200" dirty="0">
                    <a:latin typeface="Avenir Next" panose="020B0503020202020204" pitchFamily="34" charset="0"/>
                  </a:rPr>
                  <a:t>BP</a:t>
                </a:r>
              </a:p>
            </p:txBody>
          </p:sp>
        </p:grpSp>
        <p:grpSp>
          <p:nvGrpSpPr>
            <p:cNvPr id="93" name="Group 92">
              <a:extLst>
                <a:ext uri="{FF2B5EF4-FFF2-40B4-BE49-F238E27FC236}">
                  <a16:creationId xmlns:a16="http://schemas.microsoft.com/office/drawing/2014/main" id="{4F46CBCE-8CE9-54B9-B7D8-7A83E8686FE3}"/>
                </a:ext>
              </a:extLst>
            </p:cNvPr>
            <p:cNvGrpSpPr/>
            <p:nvPr/>
          </p:nvGrpSpPr>
          <p:grpSpPr>
            <a:xfrm>
              <a:off x="-18980861" y="2582625"/>
              <a:ext cx="720000" cy="720000"/>
              <a:chOff x="27150973" y="2497996"/>
              <a:chExt cx="720000" cy="720000"/>
            </a:xfrm>
          </p:grpSpPr>
          <p:sp>
            <p:nvSpPr>
              <p:cNvPr id="119" name="Oval 118">
                <a:extLst>
                  <a:ext uri="{FF2B5EF4-FFF2-40B4-BE49-F238E27FC236}">
                    <a16:creationId xmlns:a16="http://schemas.microsoft.com/office/drawing/2014/main" id="{71863504-488A-A4F1-E8F9-69A6C4D13B12}"/>
                  </a:ext>
                </a:extLst>
              </p:cNvPr>
              <p:cNvSpPr/>
              <p:nvPr/>
            </p:nvSpPr>
            <p:spPr>
              <a:xfrm>
                <a:off x="27150973" y="2497996"/>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20" name="TextBox 119">
                <a:extLst>
                  <a:ext uri="{FF2B5EF4-FFF2-40B4-BE49-F238E27FC236}">
                    <a16:creationId xmlns:a16="http://schemas.microsoft.com/office/drawing/2014/main" id="{48B75EFA-08E0-72EC-7A41-96508A823A79}"/>
                  </a:ext>
                </a:extLst>
              </p:cNvPr>
              <p:cNvSpPr txBox="1"/>
              <p:nvPr/>
            </p:nvSpPr>
            <p:spPr>
              <a:xfrm>
                <a:off x="27271579" y="2711802"/>
                <a:ext cx="580124" cy="292388"/>
              </a:xfrm>
              <a:prstGeom prst="rect">
                <a:avLst/>
              </a:prstGeom>
              <a:noFill/>
            </p:spPr>
            <p:txBody>
              <a:bodyPr wrap="square" rtlCol="0">
                <a:spAutoFit/>
              </a:bodyPr>
              <a:lstStyle/>
              <a:p>
                <a:r>
                  <a:rPr lang="en-US" sz="1300" b="1" dirty="0">
                    <a:latin typeface="Avenir Next" panose="020B0503020202020204" pitchFamily="34" charset="0"/>
                  </a:rPr>
                  <a:t>BMI</a:t>
                </a:r>
              </a:p>
            </p:txBody>
          </p:sp>
        </p:grpSp>
        <p:grpSp>
          <p:nvGrpSpPr>
            <p:cNvPr id="96" name="Group 95">
              <a:extLst>
                <a:ext uri="{FF2B5EF4-FFF2-40B4-BE49-F238E27FC236}">
                  <a16:creationId xmlns:a16="http://schemas.microsoft.com/office/drawing/2014/main" id="{3A9093B3-36BE-57A9-3C75-2E38CF657B06}"/>
                </a:ext>
              </a:extLst>
            </p:cNvPr>
            <p:cNvGrpSpPr/>
            <p:nvPr/>
          </p:nvGrpSpPr>
          <p:grpSpPr>
            <a:xfrm>
              <a:off x="-22841423" y="2582625"/>
              <a:ext cx="827171" cy="720000"/>
              <a:chOff x="30510078" y="2469535"/>
              <a:chExt cx="827171" cy="720000"/>
            </a:xfrm>
          </p:grpSpPr>
          <p:sp>
            <p:nvSpPr>
              <p:cNvPr id="115" name="Oval 114">
                <a:extLst>
                  <a:ext uri="{FF2B5EF4-FFF2-40B4-BE49-F238E27FC236}">
                    <a16:creationId xmlns:a16="http://schemas.microsoft.com/office/drawing/2014/main" id="{08BEE699-048A-7C4E-2279-6D937559A6EF}"/>
                  </a:ext>
                </a:extLst>
              </p:cNvPr>
              <p:cNvSpPr/>
              <p:nvPr/>
            </p:nvSpPr>
            <p:spPr>
              <a:xfrm>
                <a:off x="30563663" y="24695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16" name="TextBox 115">
                <a:extLst>
                  <a:ext uri="{FF2B5EF4-FFF2-40B4-BE49-F238E27FC236}">
                    <a16:creationId xmlns:a16="http://schemas.microsoft.com/office/drawing/2014/main" id="{2558610E-F548-ADEA-FA38-E50EE001EF67}"/>
                  </a:ext>
                </a:extLst>
              </p:cNvPr>
              <p:cNvSpPr txBox="1"/>
              <p:nvPr/>
            </p:nvSpPr>
            <p:spPr>
              <a:xfrm>
                <a:off x="30510078" y="2683341"/>
                <a:ext cx="827171" cy="292388"/>
              </a:xfrm>
              <a:prstGeom prst="rect">
                <a:avLst/>
              </a:prstGeom>
              <a:noFill/>
            </p:spPr>
            <p:txBody>
              <a:bodyPr wrap="square" rtlCol="0">
                <a:spAutoFit/>
              </a:bodyPr>
              <a:lstStyle/>
              <a:p>
                <a:r>
                  <a:rPr lang="en-US" sz="1300" b="1" dirty="0">
                    <a:latin typeface="Avenir Next" panose="020B0503020202020204" pitchFamily="34" charset="0"/>
                  </a:rPr>
                  <a:t>Glucose</a:t>
                </a:r>
              </a:p>
            </p:txBody>
          </p:sp>
        </p:grpSp>
        <p:grpSp>
          <p:nvGrpSpPr>
            <p:cNvPr id="98" name="Group 97">
              <a:extLst>
                <a:ext uri="{FF2B5EF4-FFF2-40B4-BE49-F238E27FC236}">
                  <a16:creationId xmlns:a16="http://schemas.microsoft.com/office/drawing/2014/main" id="{2E39250A-5CC4-72CD-9394-6944D7A3A90F}"/>
                </a:ext>
              </a:extLst>
            </p:cNvPr>
            <p:cNvGrpSpPr/>
            <p:nvPr/>
          </p:nvGrpSpPr>
          <p:grpSpPr>
            <a:xfrm>
              <a:off x="-21017700" y="2582625"/>
              <a:ext cx="1040287" cy="720000"/>
              <a:chOff x="30563663" y="2469535"/>
              <a:chExt cx="1040287" cy="720000"/>
            </a:xfrm>
          </p:grpSpPr>
          <p:sp>
            <p:nvSpPr>
              <p:cNvPr id="113" name="Oval 112">
                <a:extLst>
                  <a:ext uri="{FF2B5EF4-FFF2-40B4-BE49-F238E27FC236}">
                    <a16:creationId xmlns:a16="http://schemas.microsoft.com/office/drawing/2014/main" id="{2001FA2C-AA04-1673-7528-3B5215AF82DF}"/>
                  </a:ext>
                </a:extLst>
              </p:cNvPr>
              <p:cNvSpPr/>
              <p:nvPr/>
            </p:nvSpPr>
            <p:spPr>
              <a:xfrm>
                <a:off x="30563663" y="24695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14" name="TextBox 113">
                <a:extLst>
                  <a:ext uri="{FF2B5EF4-FFF2-40B4-BE49-F238E27FC236}">
                    <a16:creationId xmlns:a16="http://schemas.microsoft.com/office/drawing/2014/main" id="{675D9F2E-69A6-03DB-3D56-05A023AC58E1}"/>
                  </a:ext>
                </a:extLst>
              </p:cNvPr>
              <p:cNvSpPr txBox="1"/>
              <p:nvPr/>
            </p:nvSpPr>
            <p:spPr>
              <a:xfrm>
                <a:off x="30630728" y="2619841"/>
                <a:ext cx="973222" cy="492443"/>
              </a:xfrm>
              <a:prstGeom prst="rect">
                <a:avLst/>
              </a:prstGeom>
              <a:noFill/>
            </p:spPr>
            <p:txBody>
              <a:bodyPr wrap="square" rtlCol="0">
                <a:spAutoFit/>
              </a:bodyPr>
              <a:lstStyle/>
              <a:p>
                <a:r>
                  <a:rPr lang="en-US" sz="1300" b="1" dirty="0">
                    <a:latin typeface="Avenir Next" panose="020B0503020202020204" pitchFamily="34" charset="0"/>
                  </a:rPr>
                  <a:t>Heart </a:t>
                </a:r>
              </a:p>
              <a:p>
                <a:r>
                  <a:rPr lang="en-US" sz="1300" dirty="0">
                    <a:latin typeface="Avenir Next" panose="020B0503020202020204" pitchFamily="34" charset="0"/>
                  </a:rPr>
                  <a:t>Rate</a:t>
                </a:r>
              </a:p>
            </p:txBody>
          </p:sp>
        </p:grpSp>
        <p:grpSp>
          <p:nvGrpSpPr>
            <p:cNvPr id="100" name="Group 99">
              <a:extLst>
                <a:ext uri="{FF2B5EF4-FFF2-40B4-BE49-F238E27FC236}">
                  <a16:creationId xmlns:a16="http://schemas.microsoft.com/office/drawing/2014/main" id="{AE925208-3C27-5429-65BD-1E91A11BF4B0}"/>
                </a:ext>
              </a:extLst>
            </p:cNvPr>
            <p:cNvGrpSpPr/>
            <p:nvPr/>
          </p:nvGrpSpPr>
          <p:grpSpPr>
            <a:xfrm>
              <a:off x="-4661531" y="2582625"/>
              <a:ext cx="734541" cy="720000"/>
              <a:chOff x="12759209" y="2545735"/>
              <a:chExt cx="734541" cy="720000"/>
            </a:xfrm>
          </p:grpSpPr>
          <p:sp>
            <p:nvSpPr>
              <p:cNvPr id="105" name="Oval 104">
                <a:extLst>
                  <a:ext uri="{FF2B5EF4-FFF2-40B4-BE49-F238E27FC236}">
                    <a16:creationId xmlns:a16="http://schemas.microsoft.com/office/drawing/2014/main" id="{FDA8712B-9F23-88F3-4D97-CEC0BE5B649C}"/>
                  </a:ext>
                </a:extLst>
              </p:cNvPr>
              <p:cNvSpPr/>
              <p:nvPr/>
            </p:nvSpPr>
            <p:spPr>
              <a:xfrm>
                <a:off x="12759209" y="25457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06" name="TextBox 105">
                <a:extLst>
                  <a:ext uri="{FF2B5EF4-FFF2-40B4-BE49-F238E27FC236}">
                    <a16:creationId xmlns:a16="http://schemas.microsoft.com/office/drawing/2014/main" id="{AAFF1E84-B644-DA69-F601-31CE2D334533}"/>
                  </a:ext>
                </a:extLst>
              </p:cNvPr>
              <p:cNvSpPr txBox="1"/>
              <p:nvPr/>
            </p:nvSpPr>
            <p:spPr>
              <a:xfrm>
                <a:off x="12822602" y="2704233"/>
                <a:ext cx="671148" cy="292388"/>
              </a:xfrm>
              <a:prstGeom prst="rect">
                <a:avLst/>
              </a:prstGeom>
              <a:noFill/>
            </p:spPr>
            <p:txBody>
              <a:bodyPr wrap="square" rtlCol="0">
                <a:spAutoFit/>
              </a:bodyPr>
              <a:lstStyle/>
              <a:p>
                <a:r>
                  <a:rPr lang="en-US" sz="1300" b="1" dirty="0">
                    <a:latin typeface="Avenir Next" panose="020B0503020202020204" pitchFamily="34" charset="0"/>
                  </a:rPr>
                  <a:t>No. of</a:t>
                </a:r>
                <a:endParaRPr lang="en-US" sz="1300" dirty="0">
                  <a:latin typeface="Avenir Next" panose="020B0503020202020204" pitchFamily="34" charset="0"/>
                </a:endParaRPr>
              </a:p>
            </p:txBody>
          </p:sp>
          <p:sp>
            <p:nvSpPr>
              <p:cNvPr id="107" name="TextBox 106">
                <a:extLst>
                  <a:ext uri="{FF2B5EF4-FFF2-40B4-BE49-F238E27FC236}">
                    <a16:creationId xmlns:a16="http://schemas.microsoft.com/office/drawing/2014/main" id="{95D9FD83-C7E7-EFD0-40E5-3AB24D695AAE}"/>
                  </a:ext>
                </a:extLst>
              </p:cNvPr>
              <p:cNvSpPr txBox="1"/>
              <p:nvPr/>
            </p:nvSpPr>
            <p:spPr>
              <a:xfrm>
                <a:off x="12828951" y="2850283"/>
                <a:ext cx="635913" cy="292388"/>
              </a:xfrm>
              <a:prstGeom prst="rect">
                <a:avLst/>
              </a:prstGeom>
              <a:noFill/>
            </p:spPr>
            <p:txBody>
              <a:bodyPr wrap="square" rtlCol="0">
                <a:spAutoFit/>
              </a:bodyPr>
              <a:lstStyle/>
              <a:p>
                <a:r>
                  <a:rPr lang="en-US" sz="1300" dirty="0">
                    <a:latin typeface="Avenir Next" panose="020B0503020202020204" pitchFamily="34" charset="0"/>
                  </a:rPr>
                  <a:t>Cigs</a:t>
                </a:r>
              </a:p>
            </p:txBody>
          </p:sp>
        </p:grpSp>
        <p:grpSp>
          <p:nvGrpSpPr>
            <p:cNvPr id="167" name="Group 166">
              <a:extLst>
                <a:ext uri="{FF2B5EF4-FFF2-40B4-BE49-F238E27FC236}">
                  <a16:creationId xmlns:a16="http://schemas.microsoft.com/office/drawing/2014/main" id="{DA970D25-AA7E-9014-3976-FF9B48D80533}"/>
                </a:ext>
              </a:extLst>
            </p:cNvPr>
            <p:cNvGrpSpPr/>
            <p:nvPr/>
          </p:nvGrpSpPr>
          <p:grpSpPr>
            <a:xfrm>
              <a:off x="-15388283" y="2582625"/>
              <a:ext cx="803046" cy="720000"/>
              <a:chOff x="25387620" y="2459896"/>
              <a:chExt cx="803046" cy="720000"/>
            </a:xfrm>
          </p:grpSpPr>
          <p:sp>
            <p:nvSpPr>
              <p:cNvPr id="168" name="Oval 167">
                <a:extLst>
                  <a:ext uri="{FF2B5EF4-FFF2-40B4-BE49-F238E27FC236}">
                    <a16:creationId xmlns:a16="http://schemas.microsoft.com/office/drawing/2014/main" id="{D20E0C3A-19D7-E3AE-2820-EBDF62C59D0E}"/>
                  </a:ext>
                </a:extLst>
              </p:cNvPr>
              <p:cNvSpPr/>
              <p:nvPr/>
            </p:nvSpPr>
            <p:spPr>
              <a:xfrm>
                <a:off x="25387620" y="2459896"/>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69" name="TextBox 168">
                <a:extLst>
                  <a:ext uri="{FF2B5EF4-FFF2-40B4-BE49-F238E27FC236}">
                    <a16:creationId xmlns:a16="http://schemas.microsoft.com/office/drawing/2014/main" id="{DA5D4E5F-F8B5-FF2C-A4D4-EE7F25387E91}"/>
                  </a:ext>
                </a:extLst>
              </p:cNvPr>
              <p:cNvSpPr txBox="1"/>
              <p:nvPr/>
            </p:nvSpPr>
            <p:spPr>
              <a:xfrm>
                <a:off x="25502646" y="2656130"/>
                <a:ext cx="688020" cy="478144"/>
              </a:xfrm>
              <a:prstGeom prst="rect">
                <a:avLst/>
              </a:prstGeom>
              <a:noFill/>
            </p:spPr>
            <p:txBody>
              <a:bodyPr wrap="square" tIns="46800" rtlCol="0">
                <a:spAutoFit/>
              </a:bodyPr>
              <a:lstStyle/>
              <a:p>
                <a:r>
                  <a:rPr lang="en-US" sz="1300" b="1" dirty="0">
                    <a:latin typeface="Avenir Next" panose="020B0503020202020204" pitchFamily="34" charset="0"/>
                  </a:rPr>
                  <a:t>SYS </a:t>
                </a:r>
                <a:r>
                  <a:rPr lang="en-US" sz="1200" dirty="0">
                    <a:latin typeface="Avenir Next" panose="020B0503020202020204" pitchFamily="34" charset="0"/>
                  </a:rPr>
                  <a:t>BP</a:t>
                </a:r>
              </a:p>
            </p:txBody>
          </p:sp>
        </p:grpSp>
        <p:grpSp>
          <p:nvGrpSpPr>
            <p:cNvPr id="177" name="Group 176">
              <a:extLst>
                <a:ext uri="{FF2B5EF4-FFF2-40B4-BE49-F238E27FC236}">
                  <a16:creationId xmlns:a16="http://schemas.microsoft.com/office/drawing/2014/main" id="{2306DECF-D8E5-0B82-D6AE-DE59AECE21C9}"/>
                </a:ext>
              </a:extLst>
            </p:cNvPr>
            <p:cNvGrpSpPr/>
            <p:nvPr/>
          </p:nvGrpSpPr>
          <p:grpSpPr>
            <a:xfrm>
              <a:off x="9247203" y="2582625"/>
              <a:ext cx="827171" cy="720000"/>
              <a:chOff x="30510078" y="2469535"/>
              <a:chExt cx="827171" cy="720000"/>
            </a:xfrm>
          </p:grpSpPr>
          <p:sp>
            <p:nvSpPr>
              <p:cNvPr id="178" name="Oval 177">
                <a:extLst>
                  <a:ext uri="{FF2B5EF4-FFF2-40B4-BE49-F238E27FC236}">
                    <a16:creationId xmlns:a16="http://schemas.microsoft.com/office/drawing/2014/main" id="{161A65DB-2A8C-5A7C-3AA9-AEF480F6A28D}"/>
                  </a:ext>
                </a:extLst>
              </p:cNvPr>
              <p:cNvSpPr/>
              <p:nvPr/>
            </p:nvSpPr>
            <p:spPr>
              <a:xfrm>
                <a:off x="30563663" y="24695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79" name="TextBox 178">
                <a:extLst>
                  <a:ext uri="{FF2B5EF4-FFF2-40B4-BE49-F238E27FC236}">
                    <a16:creationId xmlns:a16="http://schemas.microsoft.com/office/drawing/2014/main" id="{AF1889E8-DB21-0D34-5286-C3FA45FB1712}"/>
                  </a:ext>
                </a:extLst>
              </p:cNvPr>
              <p:cNvSpPr txBox="1"/>
              <p:nvPr/>
            </p:nvSpPr>
            <p:spPr>
              <a:xfrm>
                <a:off x="30510078" y="2683341"/>
                <a:ext cx="827171" cy="292388"/>
              </a:xfrm>
              <a:prstGeom prst="rect">
                <a:avLst/>
              </a:prstGeom>
              <a:noFill/>
            </p:spPr>
            <p:txBody>
              <a:bodyPr wrap="square" rtlCol="0">
                <a:spAutoFit/>
              </a:bodyPr>
              <a:lstStyle/>
              <a:p>
                <a:r>
                  <a:rPr lang="en-US" sz="1300" b="1" dirty="0">
                    <a:latin typeface="Avenir Next" panose="020B0503020202020204" pitchFamily="34" charset="0"/>
                  </a:rPr>
                  <a:t>Glucose</a:t>
                </a:r>
              </a:p>
            </p:txBody>
          </p:sp>
        </p:grpSp>
        <p:grpSp>
          <p:nvGrpSpPr>
            <p:cNvPr id="180" name="Group 179">
              <a:extLst>
                <a:ext uri="{FF2B5EF4-FFF2-40B4-BE49-F238E27FC236}">
                  <a16:creationId xmlns:a16="http://schemas.microsoft.com/office/drawing/2014/main" id="{0385F152-18FD-6493-F5B8-F5AC11B47460}"/>
                </a:ext>
              </a:extLst>
            </p:cNvPr>
            <p:cNvGrpSpPr/>
            <p:nvPr/>
          </p:nvGrpSpPr>
          <p:grpSpPr>
            <a:xfrm>
              <a:off x="11070926" y="2582625"/>
              <a:ext cx="1040287" cy="720000"/>
              <a:chOff x="30563663" y="2469535"/>
              <a:chExt cx="1040287" cy="720000"/>
            </a:xfrm>
          </p:grpSpPr>
          <p:sp>
            <p:nvSpPr>
              <p:cNvPr id="181" name="Oval 180">
                <a:extLst>
                  <a:ext uri="{FF2B5EF4-FFF2-40B4-BE49-F238E27FC236}">
                    <a16:creationId xmlns:a16="http://schemas.microsoft.com/office/drawing/2014/main" id="{FEEBD6B5-99C7-CC11-C13D-E3C5F8B5DB88}"/>
                  </a:ext>
                </a:extLst>
              </p:cNvPr>
              <p:cNvSpPr/>
              <p:nvPr/>
            </p:nvSpPr>
            <p:spPr>
              <a:xfrm>
                <a:off x="30563663" y="24695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82" name="TextBox 181">
                <a:extLst>
                  <a:ext uri="{FF2B5EF4-FFF2-40B4-BE49-F238E27FC236}">
                    <a16:creationId xmlns:a16="http://schemas.microsoft.com/office/drawing/2014/main" id="{2C523CD7-0547-2C7A-4DE8-57DB985F60DF}"/>
                  </a:ext>
                </a:extLst>
              </p:cNvPr>
              <p:cNvSpPr txBox="1"/>
              <p:nvPr/>
            </p:nvSpPr>
            <p:spPr>
              <a:xfrm>
                <a:off x="30630728" y="2619841"/>
                <a:ext cx="973222" cy="492443"/>
              </a:xfrm>
              <a:prstGeom prst="rect">
                <a:avLst/>
              </a:prstGeom>
              <a:noFill/>
            </p:spPr>
            <p:txBody>
              <a:bodyPr wrap="square" rtlCol="0">
                <a:spAutoFit/>
              </a:bodyPr>
              <a:lstStyle/>
              <a:p>
                <a:r>
                  <a:rPr lang="en-US" sz="1300" b="1" dirty="0">
                    <a:latin typeface="Avenir Next" panose="020B0503020202020204" pitchFamily="34" charset="0"/>
                  </a:rPr>
                  <a:t>Heart </a:t>
                </a:r>
              </a:p>
              <a:p>
                <a:r>
                  <a:rPr lang="en-US" sz="1300" dirty="0">
                    <a:latin typeface="Avenir Next" panose="020B0503020202020204" pitchFamily="34" charset="0"/>
                  </a:rPr>
                  <a:t>Rate</a:t>
                </a:r>
              </a:p>
            </p:txBody>
          </p:sp>
        </p:grpSp>
        <p:grpSp>
          <p:nvGrpSpPr>
            <p:cNvPr id="183" name="Group 182">
              <a:extLst>
                <a:ext uri="{FF2B5EF4-FFF2-40B4-BE49-F238E27FC236}">
                  <a16:creationId xmlns:a16="http://schemas.microsoft.com/office/drawing/2014/main" id="{1CAA457A-8535-E5A8-BD43-C5FDB700B07C}"/>
                </a:ext>
              </a:extLst>
            </p:cNvPr>
            <p:cNvGrpSpPr/>
            <p:nvPr/>
          </p:nvGrpSpPr>
          <p:grpSpPr>
            <a:xfrm>
              <a:off x="14824311" y="2582625"/>
              <a:ext cx="879474" cy="720000"/>
              <a:chOff x="25375513" y="2459896"/>
              <a:chExt cx="879474" cy="720000"/>
            </a:xfrm>
          </p:grpSpPr>
          <p:sp>
            <p:nvSpPr>
              <p:cNvPr id="184" name="Oval 183">
                <a:extLst>
                  <a:ext uri="{FF2B5EF4-FFF2-40B4-BE49-F238E27FC236}">
                    <a16:creationId xmlns:a16="http://schemas.microsoft.com/office/drawing/2014/main" id="{B45C954B-F39C-A460-1A26-F8C9E05E07D7}"/>
                  </a:ext>
                </a:extLst>
              </p:cNvPr>
              <p:cNvSpPr/>
              <p:nvPr/>
            </p:nvSpPr>
            <p:spPr>
              <a:xfrm>
                <a:off x="25375513" y="2459896"/>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85" name="TextBox 184">
                <a:extLst>
                  <a:ext uri="{FF2B5EF4-FFF2-40B4-BE49-F238E27FC236}">
                    <a16:creationId xmlns:a16="http://schemas.microsoft.com/office/drawing/2014/main" id="{8C8E5C91-DC2A-B208-B372-E489C175BC6F}"/>
                  </a:ext>
                </a:extLst>
              </p:cNvPr>
              <p:cNvSpPr txBox="1"/>
              <p:nvPr/>
            </p:nvSpPr>
            <p:spPr>
              <a:xfrm>
                <a:off x="25454009" y="2643372"/>
                <a:ext cx="800978" cy="478144"/>
              </a:xfrm>
              <a:prstGeom prst="rect">
                <a:avLst/>
              </a:prstGeom>
              <a:noFill/>
            </p:spPr>
            <p:txBody>
              <a:bodyPr wrap="square" tIns="46800" rtlCol="0">
                <a:spAutoFit/>
              </a:bodyPr>
              <a:lstStyle/>
              <a:p>
                <a:r>
                  <a:rPr lang="en-US" sz="1300" b="1" dirty="0">
                    <a:latin typeface="Avenir Next" panose="020B0503020202020204" pitchFamily="34" charset="0"/>
                  </a:rPr>
                  <a:t>DIAS </a:t>
                </a:r>
                <a:r>
                  <a:rPr lang="en-US" sz="1200" dirty="0">
                    <a:latin typeface="Avenir Next" panose="020B0503020202020204" pitchFamily="34" charset="0"/>
                  </a:rPr>
                  <a:t>BP</a:t>
                </a:r>
              </a:p>
            </p:txBody>
          </p:sp>
        </p:grpSp>
        <p:grpSp>
          <p:nvGrpSpPr>
            <p:cNvPr id="186" name="Group 185">
              <a:extLst>
                <a:ext uri="{FF2B5EF4-FFF2-40B4-BE49-F238E27FC236}">
                  <a16:creationId xmlns:a16="http://schemas.microsoft.com/office/drawing/2014/main" id="{A2D54C79-89C3-FDBE-0EFE-1389A33082A9}"/>
                </a:ext>
              </a:extLst>
            </p:cNvPr>
            <p:cNvGrpSpPr/>
            <p:nvPr/>
          </p:nvGrpSpPr>
          <p:grpSpPr>
            <a:xfrm>
              <a:off x="13107765" y="2582625"/>
              <a:ext cx="720000" cy="720000"/>
              <a:chOff x="27150973" y="2497996"/>
              <a:chExt cx="720000" cy="720000"/>
            </a:xfrm>
          </p:grpSpPr>
          <p:sp>
            <p:nvSpPr>
              <p:cNvPr id="187" name="Oval 186">
                <a:extLst>
                  <a:ext uri="{FF2B5EF4-FFF2-40B4-BE49-F238E27FC236}">
                    <a16:creationId xmlns:a16="http://schemas.microsoft.com/office/drawing/2014/main" id="{D18BBB57-AB50-D380-D172-5C8A5511AE3F}"/>
                  </a:ext>
                </a:extLst>
              </p:cNvPr>
              <p:cNvSpPr/>
              <p:nvPr/>
            </p:nvSpPr>
            <p:spPr>
              <a:xfrm>
                <a:off x="27150973" y="2497996"/>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88" name="TextBox 187">
                <a:extLst>
                  <a:ext uri="{FF2B5EF4-FFF2-40B4-BE49-F238E27FC236}">
                    <a16:creationId xmlns:a16="http://schemas.microsoft.com/office/drawing/2014/main" id="{02D1A592-AC75-5A61-967A-E907684EA973}"/>
                  </a:ext>
                </a:extLst>
              </p:cNvPr>
              <p:cNvSpPr txBox="1"/>
              <p:nvPr/>
            </p:nvSpPr>
            <p:spPr>
              <a:xfrm>
                <a:off x="27271579" y="2711802"/>
                <a:ext cx="580124" cy="292388"/>
              </a:xfrm>
              <a:prstGeom prst="rect">
                <a:avLst/>
              </a:prstGeom>
              <a:noFill/>
            </p:spPr>
            <p:txBody>
              <a:bodyPr wrap="square" rtlCol="0">
                <a:spAutoFit/>
              </a:bodyPr>
              <a:lstStyle/>
              <a:p>
                <a:r>
                  <a:rPr lang="en-US" sz="1300" b="1" dirty="0">
                    <a:latin typeface="Avenir Next" panose="020B0503020202020204" pitchFamily="34" charset="0"/>
                  </a:rPr>
                  <a:t>BMI</a:t>
                </a:r>
              </a:p>
            </p:txBody>
          </p:sp>
        </p:grpSp>
        <p:grpSp>
          <p:nvGrpSpPr>
            <p:cNvPr id="212" name="Group 211">
              <a:extLst>
                <a:ext uri="{FF2B5EF4-FFF2-40B4-BE49-F238E27FC236}">
                  <a16:creationId xmlns:a16="http://schemas.microsoft.com/office/drawing/2014/main" id="{6420164C-A30C-4289-3B51-7A9FC1A30D1D}"/>
                </a:ext>
              </a:extLst>
            </p:cNvPr>
            <p:cNvGrpSpPr/>
            <p:nvPr/>
          </p:nvGrpSpPr>
          <p:grpSpPr>
            <a:xfrm>
              <a:off x="7355779" y="2582625"/>
              <a:ext cx="894872" cy="720000"/>
              <a:chOff x="1912177" y="2828308"/>
              <a:chExt cx="894872" cy="720000"/>
            </a:xfrm>
          </p:grpSpPr>
          <p:sp>
            <p:nvSpPr>
              <p:cNvPr id="216" name="Oval 215">
                <a:extLst>
                  <a:ext uri="{FF2B5EF4-FFF2-40B4-BE49-F238E27FC236}">
                    <a16:creationId xmlns:a16="http://schemas.microsoft.com/office/drawing/2014/main" id="{960B9170-FE11-477C-7177-88951C2E40E7}"/>
                  </a:ext>
                </a:extLst>
              </p:cNvPr>
              <p:cNvSpPr/>
              <p:nvPr/>
            </p:nvSpPr>
            <p:spPr>
              <a:xfrm>
                <a:off x="1939811" y="2828308"/>
                <a:ext cx="720000" cy="720000"/>
              </a:xfrm>
              <a:prstGeom prst="ellipse">
                <a:avLst/>
              </a:prstGeom>
              <a:solidFill>
                <a:schemeClr val="tx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217" name="TextBox 216">
                <a:extLst>
                  <a:ext uri="{FF2B5EF4-FFF2-40B4-BE49-F238E27FC236}">
                    <a16:creationId xmlns:a16="http://schemas.microsoft.com/office/drawing/2014/main" id="{20D347F3-AF28-B682-7BEC-60C469EF8EF5}"/>
                  </a:ext>
                </a:extLst>
              </p:cNvPr>
              <p:cNvSpPr txBox="1"/>
              <p:nvPr/>
            </p:nvSpPr>
            <p:spPr>
              <a:xfrm>
                <a:off x="1912177" y="3003642"/>
                <a:ext cx="894872" cy="369332"/>
              </a:xfrm>
              <a:prstGeom prst="rect">
                <a:avLst/>
              </a:prstGeom>
              <a:noFill/>
            </p:spPr>
            <p:txBody>
              <a:bodyPr wrap="square" rtlCol="0">
                <a:spAutoFit/>
              </a:bodyPr>
              <a:lstStyle/>
              <a:p>
                <a:r>
                  <a:rPr lang="en-US" dirty="0">
                    <a:solidFill>
                      <a:schemeClr val="bg1"/>
                    </a:solidFill>
                    <a:latin typeface="Avenir Next" panose="020B0503020202020204" pitchFamily="34" charset="0"/>
                  </a:rPr>
                  <a:t>Origin</a:t>
                </a:r>
              </a:p>
            </p:txBody>
          </p:sp>
        </p:grpSp>
        <p:grpSp>
          <p:nvGrpSpPr>
            <p:cNvPr id="213" name="Group 212">
              <a:extLst>
                <a:ext uri="{FF2B5EF4-FFF2-40B4-BE49-F238E27FC236}">
                  <a16:creationId xmlns:a16="http://schemas.microsoft.com/office/drawing/2014/main" id="{32ABFC74-F26F-D7B1-02AA-F70599A83AC5}"/>
                </a:ext>
              </a:extLst>
            </p:cNvPr>
            <p:cNvGrpSpPr/>
            <p:nvPr/>
          </p:nvGrpSpPr>
          <p:grpSpPr>
            <a:xfrm>
              <a:off x="5639227" y="2582625"/>
              <a:ext cx="720000" cy="720000"/>
              <a:chOff x="7531659" y="2479723"/>
              <a:chExt cx="720000" cy="720000"/>
            </a:xfrm>
          </p:grpSpPr>
          <p:sp>
            <p:nvSpPr>
              <p:cNvPr id="214" name="Oval 213">
                <a:extLst>
                  <a:ext uri="{FF2B5EF4-FFF2-40B4-BE49-F238E27FC236}">
                    <a16:creationId xmlns:a16="http://schemas.microsoft.com/office/drawing/2014/main" id="{8A526B2E-C2E1-C3AA-DC8A-65861A4A3A82}"/>
                  </a:ext>
                </a:extLst>
              </p:cNvPr>
              <p:cNvSpPr/>
              <p:nvPr/>
            </p:nvSpPr>
            <p:spPr>
              <a:xfrm>
                <a:off x="7531659" y="2479723"/>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215" name="TextBox 214">
                <a:extLst>
                  <a:ext uri="{FF2B5EF4-FFF2-40B4-BE49-F238E27FC236}">
                    <a16:creationId xmlns:a16="http://schemas.microsoft.com/office/drawing/2014/main" id="{61CE31B0-FBE3-F046-35ED-499EA44C8FEB}"/>
                  </a:ext>
                </a:extLst>
              </p:cNvPr>
              <p:cNvSpPr txBox="1"/>
              <p:nvPr/>
            </p:nvSpPr>
            <p:spPr>
              <a:xfrm>
                <a:off x="7650377" y="2681183"/>
                <a:ext cx="500846" cy="369332"/>
              </a:xfrm>
              <a:prstGeom prst="rect">
                <a:avLst/>
              </a:prstGeom>
              <a:noFill/>
            </p:spPr>
            <p:txBody>
              <a:bodyPr wrap="square" rtlCol="0">
                <a:spAutoFit/>
              </a:bodyPr>
              <a:lstStyle/>
              <a:p>
                <a:r>
                  <a:rPr lang="en-US" dirty="0">
                    <a:latin typeface="Avenir Next" panose="020B0503020202020204" pitchFamily="34" charset="0"/>
                  </a:rPr>
                  <a:t>No</a:t>
                </a:r>
              </a:p>
            </p:txBody>
          </p:sp>
        </p:grpSp>
        <p:grpSp>
          <p:nvGrpSpPr>
            <p:cNvPr id="221" name="Group 220">
              <a:extLst>
                <a:ext uri="{FF2B5EF4-FFF2-40B4-BE49-F238E27FC236}">
                  <a16:creationId xmlns:a16="http://schemas.microsoft.com/office/drawing/2014/main" id="{F0CB29C0-13A8-7BD1-B869-9D4D62DFAA22}"/>
                </a:ext>
              </a:extLst>
            </p:cNvPr>
            <p:cNvGrpSpPr/>
            <p:nvPr/>
          </p:nvGrpSpPr>
          <p:grpSpPr>
            <a:xfrm>
              <a:off x="3906556" y="2608416"/>
              <a:ext cx="763918" cy="720000"/>
              <a:chOff x="7531659" y="2479723"/>
              <a:chExt cx="763918" cy="720000"/>
            </a:xfrm>
          </p:grpSpPr>
          <p:sp>
            <p:nvSpPr>
              <p:cNvPr id="222" name="Oval 221">
                <a:extLst>
                  <a:ext uri="{FF2B5EF4-FFF2-40B4-BE49-F238E27FC236}">
                    <a16:creationId xmlns:a16="http://schemas.microsoft.com/office/drawing/2014/main" id="{9B477829-7EB2-64DD-A28D-AE223F6ACAA6}"/>
                  </a:ext>
                </a:extLst>
              </p:cNvPr>
              <p:cNvSpPr/>
              <p:nvPr/>
            </p:nvSpPr>
            <p:spPr>
              <a:xfrm>
                <a:off x="7531659" y="2479723"/>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223" name="TextBox 222">
                <a:extLst>
                  <a:ext uri="{FF2B5EF4-FFF2-40B4-BE49-F238E27FC236}">
                    <a16:creationId xmlns:a16="http://schemas.microsoft.com/office/drawing/2014/main" id="{AA917814-D6A2-3245-1024-6ACE5F374769}"/>
                  </a:ext>
                </a:extLst>
              </p:cNvPr>
              <p:cNvSpPr txBox="1"/>
              <p:nvPr/>
            </p:nvSpPr>
            <p:spPr>
              <a:xfrm>
                <a:off x="7580039" y="2695251"/>
                <a:ext cx="715538" cy="353943"/>
              </a:xfrm>
              <a:prstGeom prst="rect">
                <a:avLst/>
              </a:prstGeom>
              <a:noFill/>
            </p:spPr>
            <p:txBody>
              <a:bodyPr wrap="square" rtlCol="0">
                <a:spAutoFit/>
              </a:bodyPr>
              <a:lstStyle/>
              <a:p>
                <a:r>
                  <a:rPr lang="en-US" sz="1700" b="1" dirty="0">
                    <a:latin typeface="Avenir Next" panose="020B0503020202020204" pitchFamily="34" charset="0"/>
                  </a:rPr>
                  <a:t>CVD</a:t>
                </a:r>
              </a:p>
            </p:txBody>
          </p:sp>
        </p:grpSp>
      </p:grpSp>
      <p:grpSp>
        <p:nvGrpSpPr>
          <p:cNvPr id="2" name="Group 1">
            <a:extLst>
              <a:ext uri="{FF2B5EF4-FFF2-40B4-BE49-F238E27FC236}">
                <a16:creationId xmlns:a16="http://schemas.microsoft.com/office/drawing/2014/main" id="{744B27CB-B2CE-61F6-CCF6-A5EAA3B39DB5}"/>
              </a:ext>
            </a:extLst>
          </p:cNvPr>
          <p:cNvGrpSpPr/>
          <p:nvPr/>
        </p:nvGrpSpPr>
        <p:grpSpPr>
          <a:xfrm>
            <a:off x="-7392671" y="2538061"/>
            <a:ext cx="8435073" cy="745791"/>
            <a:chOff x="-7248293" y="2541113"/>
            <a:chExt cx="8435073" cy="745791"/>
          </a:xfrm>
        </p:grpSpPr>
        <p:cxnSp>
          <p:nvCxnSpPr>
            <p:cNvPr id="3" name="Straight Connector 2">
              <a:extLst>
                <a:ext uri="{FF2B5EF4-FFF2-40B4-BE49-F238E27FC236}">
                  <a16:creationId xmlns:a16="http://schemas.microsoft.com/office/drawing/2014/main" id="{1980DB33-FA63-0DF3-7826-9557A1C71953}"/>
                </a:ext>
              </a:extLst>
            </p:cNvPr>
            <p:cNvCxnSpPr>
              <a:cxnSpLocks/>
            </p:cNvCxnSpPr>
            <p:nvPr/>
          </p:nvCxnSpPr>
          <p:spPr>
            <a:xfrm>
              <a:off x="-7248293" y="2901113"/>
              <a:ext cx="8435073" cy="0"/>
            </a:xfrm>
            <a:prstGeom prst="line">
              <a:avLst/>
            </a:prstGeom>
            <a:ln w="25400" cap="sq">
              <a:prstDash val="dash"/>
            </a:ln>
          </p:spPr>
          <p:style>
            <a:lnRef idx="3">
              <a:schemeClr val="dk1"/>
            </a:lnRef>
            <a:fillRef idx="0">
              <a:schemeClr val="dk1"/>
            </a:fillRef>
            <a:effectRef idx="2">
              <a:schemeClr val="dk1"/>
            </a:effectRef>
            <a:fontRef idx="minor">
              <a:schemeClr val="tx1"/>
            </a:fontRef>
          </p:style>
        </p:cxnSp>
        <p:grpSp>
          <p:nvGrpSpPr>
            <p:cNvPr id="4" name="Group 3">
              <a:extLst>
                <a:ext uri="{FF2B5EF4-FFF2-40B4-BE49-F238E27FC236}">
                  <a16:creationId xmlns:a16="http://schemas.microsoft.com/office/drawing/2014/main" id="{A1A8FC40-7D05-092F-4E52-3782B4E55B08}"/>
                </a:ext>
              </a:extLst>
            </p:cNvPr>
            <p:cNvGrpSpPr/>
            <p:nvPr/>
          </p:nvGrpSpPr>
          <p:grpSpPr>
            <a:xfrm>
              <a:off x="-6732427" y="2541113"/>
              <a:ext cx="7718587" cy="745791"/>
              <a:chOff x="-6732427" y="2541113"/>
              <a:chExt cx="7718587" cy="745791"/>
            </a:xfrm>
          </p:grpSpPr>
          <p:grpSp>
            <p:nvGrpSpPr>
              <p:cNvPr id="5" name="Group 4">
                <a:extLst>
                  <a:ext uri="{FF2B5EF4-FFF2-40B4-BE49-F238E27FC236}">
                    <a16:creationId xmlns:a16="http://schemas.microsoft.com/office/drawing/2014/main" id="{36AE2F73-0EEF-FB60-ACB7-41A601562A8A}"/>
                  </a:ext>
                </a:extLst>
              </p:cNvPr>
              <p:cNvGrpSpPr/>
              <p:nvPr/>
            </p:nvGrpSpPr>
            <p:grpSpPr>
              <a:xfrm>
                <a:off x="-5015875" y="2541113"/>
                <a:ext cx="720000" cy="720000"/>
                <a:chOff x="9325624" y="2471014"/>
                <a:chExt cx="720000" cy="720000"/>
              </a:xfrm>
            </p:grpSpPr>
            <p:sp>
              <p:nvSpPr>
                <p:cNvPr id="40" name="Oval 39">
                  <a:extLst>
                    <a:ext uri="{FF2B5EF4-FFF2-40B4-BE49-F238E27FC236}">
                      <a16:creationId xmlns:a16="http://schemas.microsoft.com/office/drawing/2014/main" id="{E526BD03-745E-1AB3-F10F-5764C40C06BC}"/>
                    </a:ext>
                  </a:extLst>
                </p:cNvPr>
                <p:cNvSpPr/>
                <p:nvPr/>
              </p:nvSpPr>
              <p:spPr>
                <a:xfrm>
                  <a:off x="9325624" y="2471014"/>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pic>
              <p:nvPicPr>
                <p:cNvPr id="41" name="Picture 40" descr="A black and white image of a couple of circles&#10;&#10;Description automatically generated">
                  <a:extLst>
                    <a:ext uri="{FF2B5EF4-FFF2-40B4-BE49-F238E27FC236}">
                      <a16:creationId xmlns:a16="http://schemas.microsoft.com/office/drawing/2014/main" id="{92481D4D-DF3E-16A3-2F85-A522D9F977BA}"/>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85000"/>
                          </a14:imgEffect>
                        </a14:imgLayer>
                      </a14:imgProps>
                    </a:ext>
                  </a:extLst>
                </a:blip>
                <a:stretch>
                  <a:fillRect/>
                </a:stretch>
              </p:blipFill>
              <p:spPr>
                <a:xfrm>
                  <a:off x="9539863" y="2606203"/>
                  <a:ext cx="315946" cy="444837"/>
                </a:xfrm>
                <a:prstGeom prst="rect">
                  <a:avLst/>
                </a:prstGeom>
              </p:spPr>
            </p:pic>
          </p:grpSp>
          <p:grpSp>
            <p:nvGrpSpPr>
              <p:cNvPr id="6" name="Group 5">
                <a:extLst>
                  <a:ext uri="{FF2B5EF4-FFF2-40B4-BE49-F238E27FC236}">
                    <a16:creationId xmlns:a16="http://schemas.microsoft.com/office/drawing/2014/main" id="{30F8EF73-ED64-B78E-4E97-400428E212E7}"/>
                  </a:ext>
                </a:extLst>
              </p:cNvPr>
              <p:cNvGrpSpPr/>
              <p:nvPr/>
            </p:nvGrpSpPr>
            <p:grpSpPr>
              <a:xfrm>
                <a:off x="-6732427" y="2541113"/>
                <a:ext cx="720000" cy="720000"/>
                <a:chOff x="3927371" y="2471014"/>
                <a:chExt cx="720000" cy="720000"/>
              </a:xfrm>
            </p:grpSpPr>
            <p:sp>
              <p:nvSpPr>
                <p:cNvPr id="28" name="Oval 27">
                  <a:extLst>
                    <a:ext uri="{FF2B5EF4-FFF2-40B4-BE49-F238E27FC236}">
                      <a16:creationId xmlns:a16="http://schemas.microsoft.com/office/drawing/2014/main" id="{11CB953C-1B1F-5BD7-F9C8-39A9AF8B031E}"/>
                    </a:ext>
                  </a:extLst>
                </p:cNvPr>
                <p:cNvSpPr/>
                <p:nvPr/>
              </p:nvSpPr>
              <p:spPr>
                <a:xfrm>
                  <a:off x="3927371" y="2471014"/>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pic>
              <p:nvPicPr>
                <p:cNvPr id="29" name="Picture 28" descr="A black background with a black square&#10;&#10;Description automatically generated with medium confidence">
                  <a:extLst>
                    <a:ext uri="{FF2B5EF4-FFF2-40B4-BE49-F238E27FC236}">
                      <a16:creationId xmlns:a16="http://schemas.microsoft.com/office/drawing/2014/main" id="{2D2548F3-EB4D-05A0-531F-DF887FDABEEA}"/>
                    </a:ext>
                  </a:extLst>
                </p:cNvPr>
                <p:cNvPicPr>
                  <a:picLocks noChangeAspect="1"/>
                </p:cNvPicPr>
                <p:nvPr/>
              </p:nvPicPr>
              <p:blipFill>
                <a:blip r:embed="rId4"/>
                <a:stretch>
                  <a:fillRect/>
                </a:stretch>
              </p:blipFill>
              <p:spPr>
                <a:xfrm>
                  <a:off x="4074441" y="2597844"/>
                  <a:ext cx="416279" cy="442206"/>
                </a:xfrm>
                <a:prstGeom prst="rect">
                  <a:avLst/>
                </a:prstGeom>
              </p:spPr>
            </p:pic>
          </p:grpSp>
          <p:grpSp>
            <p:nvGrpSpPr>
              <p:cNvPr id="7" name="Group 6">
                <a:extLst>
                  <a:ext uri="{FF2B5EF4-FFF2-40B4-BE49-F238E27FC236}">
                    <a16:creationId xmlns:a16="http://schemas.microsoft.com/office/drawing/2014/main" id="{7E56CE8A-7F0D-FFFD-6F8F-32D458097B21}"/>
                  </a:ext>
                </a:extLst>
              </p:cNvPr>
              <p:cNvGrpSpPr/>
              <p:nvPr/>
            </p:nvGrpSpPr>
            <p:grpSpPr>
              <a:xfrm>
                <a:off x="91288" y="2541113"/>
                <a:ext cx="894872" cy="720000"/>
                <a:chOff x="1912177" y="2828308"/>
                <a:chExt cx="894872" cy="720000"/>
              </a:xfrm>
            </p:grpSpPr>
            <p:sp>
              <p:nvSpPr>
                <p:cNvPr id="22" name="Oval 21">
                  <a:extLst>
                    <a:ext uri="{FF2B5EF4-FFF2-40B4-BE49-F238E27FC236}">
                      <a16:creationId xmlns:a16="http://schemas.microsoft.com/office/drawing/2014/main" id="{980097B8-A643-B929-6A3B-1F813A2A6A73}"/>
                    </a:ext>
                  </a:extLst>
                </p:cNvPr>
                <p:cNvSpPr/>
                <p:nvPr/>
              </p:nvSpPr>
              <p:spPr>
                <a:xfrm>
                  <a:off x="1939811" y="2828308"/>
                  <a:ext cx="720000" cy="720000"/>
                </a:xfrm>
                <a:prstGeom prst="ellipse">
                  <a:avLst/>
                </a:prstGeom>
                <a:solidFill>
                  <a:schemeClr val="tx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24" name="TextBox 23">
                  <a:extLst>
                    <a:ext uri="{FF2B5EF4-FFF2-40B4-BE49-F238E27FC236}">
                      <a16:creationId xmlns:a16="http://schemas.microsoft.com/office/drawing/2014/main" id="{1A4E978D-6D24-628C-B9FC-4830CBCFE5AF}"/>
                    </a:ext>
                  </a:extLst>
                </p:cNvPr>
                <p:cNvSpPr txBox="1"/>
                <p:nvPr/>
              </p:nvSpPr>
              <p:spPr>
                <a:xfrm>
                  <a:off x="1912177" y="3003642"/>
                  <a:ext cx="894872" cy="369332"/>
                </a:xfrm>
                <a:prstGeom prst="rect">
                  <a:avLst/>
                </a:prstGeom>
                <a:noFill/>
              </p:spPr>
              <p:txBody>
                <a:bodyPr wrap="square" rtlCol="0">
                  <a:spAutoFit/>
                </a:bodyPr>
                <a:lstStyle/>
                <a:p>
                  <a:r>
                    <a:rPr lang="en-US" dirty="0">
                      <a:solidFill>
                        <a:schemeClr val="bg1"/>
                      </a:solidFill>
                      <a:latin typeface="Avenir Next" panose="020B0503020202020204" pitchFamily="34" charset="0"/>
                    </a:rPr>
                    <a:t>Origin</a:t>
                  </a:r>
                </a:p>
              </p:txBody>
            </p:sp>
          </p:grpSp>
          <p:grpSp>
            <p:nvGrpSpPr>
              <p:cNvPr id="8" name="Group 7">
                <a:extLst>
                  <a:ext uri="{FF2B5EF4-FFF2-40B4-BE49-F238E27FC236}">
                    <a16:creationId xmlns:a16="http://schemas.microsoft.com/office/drawing/2014/main" id="{FCE22763-8019-5B77-D1DA-9A1404EE6148}"/>
                  </a:ext>
                </a:extLst>
              </p:cNvPr>
              <p:cNvGrpSpPr/>
              <p:nvPr/>
            </p:nvGrpSpPr>
            <p:grpSpPr>
              <a:xfrm>
                <a:off x="-1625264" y="2541113"/>
                <a:ext cx="720000" cy="720000"/>
                <a:chOff x="7531659" y="2479723"/>
                <a:chExt cx="720000" cy="720000"/>
              </a:xfrm>
            </p:grpSpPr>
            <p:sp>
              <p:nvSpPr>
                <p:cNvPr id="20" name="Oval 19">
                  <a:extLst>
                    <a:ext uri="{FF2B5EF4-FFF2-40B4-BE49-F238E27FC236}">
                      <a16:creationId xmlns:a16="http://schemas.microsoft.com/office/drawing/2014/main" id="{50A55404-2541-86C9-9407-114E4347175C}"/>
                    </a:ext>
                  </a:extLst>
                </p:cNvPr>
                <p:cNvSpPr/>
                <p:nvPr/>
              </p:nvSpPr>
              <p:spPr>
                <a:xfrm>
                  <a:off x="7531659" y="2479723"/>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21" name="TextBox 20">
                  <a:extLst>
                    <a:ext uri="{FF2B5EF4-FFF2-40B4-BE49-F238E27FC236}">
                      <a16:creationId xmlns:a16="http://schemas.microsoft.com/office/drawing/2014/main" id="{CA9B0BD1-FC9F-1C3B-9522-1FB9D57EC713}"/>
                    </a:ext>
                  </a:extLst>
                </p:cNvPr>
                <p:cNvSpPr txBox="1"/>
                <p:nvPr/>
              </p:nvSpPr>
              <p:spPr>
                <a:xfrm>
                  <a:off x="7650377" y="2681183"/>
                  <a:ext cx="500846" cy="369332"/>
                </a:xfrm>
                <a:prstGeom prst="rect">
                  <a:avLst/>
                </a:prstGeom>
                <a:noFill/>
              </p:spPr>
              <p:txBody>
                <a:bodyPr wrap="square" rtlCol="0">
                  <a:spAutoFit/>
                </a:bodyPr>
                <a:lstStyle/>
                <a:p>
                  <a:r>
                    <a:rPr lang="en-US" dirty="0">
                      <a:latin typeface="Avenir Next" panose="020B0503020202020204" pitchFamily="34" charset="0"/>
                    </a:rPr>
                    <a:t>No</a:t>
                  </a:r>
                </a:p>
              </p:txBody>
            </p:sp>
          </p:grpSp>
          <p:grpSp>
            <p:nvGrpSpPr>
              <p:cNvPr id="12" name="Group 11">
                <a:extLst>
                  <a:ext uri="{FF2B5EF4-FFF2-40B4-BE49-F238E27FC236}">
                    <a16:creationId xmlns:a16="http://schemas.microsoft.com/office/drawing/2014/main" id="{F42D281B-E3CB-1440-841D-CDA2CE7EC2C8}"/>
                  </a:ext>
                </a:extLst>
              </p:cNvPr>
              <p:cNvGrpSpPr/>
              <p:nvPr/>
            </p:nvGrpSpPr>
            <p:grpSpPr>
              <a:xfrm>
                <a:off x="-3357935" y="2566904"/>
                <a:ext cx="763918" cy="720000"/>
                <a:chOff x="7531659" y="2479723"/>
                <a:chExt cx="763918" cy="720000"/>
              </a:xfrm>
            </p:grpSpPr>
            <p:sp>
              <p:nvSpPr>
                <p:cNvPr id="16" name="Oval 15">
                  <a:extLst>
                    <a:ext uri="{FF2B5EF4-FFF2-40B4-BE49-F238E27FC236}">
                      <a16:creationId xmlns:a16="http://schemas.microsoft.com/office/drawing/2014/main" id="{B8A586DA-14EA-CA3D-50F1-3ADA5A902ED8}"/>
                    </a:ext>
                  </a:extLst>
                </p:cNvPr>
                <p:cNvSpPr/>
                <p:nvPr/>
              </p:nvSpPr>
              <p:spPr>
                <a:xfrm>
                  <a:off x="7531659" y="2479723"/>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9" name="TextBox 18">
                  <a:extLst>
                    <a:ext uri="{FF2B5EF4-FFF2-40B4-BE49-F238E27FC236}">
                      <a16:creationId xmlns:a16="http://schemas.microsoft.com/office/drawing/2014/main" id="{EBD9AE21-5821-CC94-FCEE-37E8A740E403}"/>
                    </a:ext>
                  </a:extLst>
                </p:cNvPr>
                <p:cNvSpPr txBox="1"/>
                <p:nvPr/>
              </p:nvSpPr>
              <p:spPr>
                <a:xfrm>
                  <a:off x="7580039" y="2695251"/>
                  <a:ext cx="715538" cy="353943"/>
                </a:xfrm>
                <a:prstGeom prst="rect">
                  <a:avLst/>
                </a:prstGeom>
                <a:noFill/>
              </p:spPr>
              <p:txBody>
                <a:bodyPr wrap="square" rtlCol="0">
                  <a:spAutoFit/>
                </a:bodyPr>
                <a:lstStyle/>
                <a:p>
                  <a:r>
                    <a:rPr lang="en-US" sz="1700" b="1" dirty="0">
                      <a:latin typeface="Avenir Next" panose="020B0503020202020204" pitchFamily="34" charset="0"/>
                    </a:rPr>
                    <a:t>CVD</a:t>
                  </a:r>
                </a:p>
              </p:txBody>
            </p:sp>
          </p:grpSp>
        </p:grpSp>
      </p:grpSp>
      <p:sp>
        <p:nvSpPr>
          <p:cNvPr id="42" name="Rounded Rectangle 41">
            <a:extLst>
              <a:ext uri="{FF2B5EF4-FFF2-40B4-BE49-F238E27FC236}">
                <a16:creationId xmlns:a16="http://schemas.microsoft.com/office/drawing/2014/main" id="{157BF252-A615-E63B-5555-DF54BEC5B7CC}"/>
              </a:ext>
            </a:extLst>
          </p:cNvPr>
          <p:cNvSpPr/>
          <p:nvPr/>
        </p:nvSpPr>
        <p:spPr>
          <a:xfrm>
            <a:off x="0" y="3770415"/>
            <a:ext cx="4227615" cy="3087585"/>
          </a:xfrm>
          <a:prstGeom prst="roundRect">
            <a:avLst>
              <a:gd name="adj" fmla="val 0"/>
            </a:avLst>
          </a:prstGeom>
          <a:solidFill>
            <a:schemeClr val="bg1">
              <a:alpha val="8998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ounded Rectangle 42">
            <a:extLst>
              <a:ext uri="{FF2B5EF4-FFF2-40B4-BE49-F238E27FC236}">
                <a16:creationId xmlns:a16="http://schemas.microsoft.com/office/drawing/2014/main" id="{D5B3A985-F1DA-5F37-91DB-31377F8288F5}"/>
              </a:ext>
            </a:extLst>
          </p:cNvPr>
          <p:cNvSpPr/>
          <p:nvPr/>
        </p:nvSpPr>
        <p:spPr>
          <a:xfrm>
            <a:off x="7964385" y="3770415"/>
            <a:ext cx="4227615" cy="3087585"/>
          </a:xfrm>
          <a:prstGeom prst="roundRect">
            <a:avLst>
              <a:gd name="adj" fmla="val 0"/>
            </a:avLst>
          </a:prstGeom>
          <a:solidFill>
            <a:schemeClr val="bg1">
              <a:alpha val="8998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09FB0198-0F0A-21D2-AF24-1258497BBDB7}"/>
              </a:ext>
            </a:extLst>
          </p:cNvPr>
          <p:cNvSpPr/>
          <p:nvPr/>
        </p:nvSpPr>
        <p:spPr>
          <a:xfrm>
            <a:off x="5607516" y="2447052"/>
            <a:ext cx="900000" cy="900000"/>
          </a:xfrm>
          <a:prstGeom prst="ellipse">
            <a:avLst/>
          </a:prstGeom>
          <a:noFill/>
          <a:ln w="76200">
            <a:solidFill>
              <a:srgbClr val="DE574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3" name="Group 52">
            <a:extLst>
              <a:ext uri="{FF2B5EF4-FFF2-40B4-BE49-F238E27FC236}">
                <a16:creationId xmlns:a16="http://schemas.microsoft.com/office/drawing/2014/main" id="{A008429C-18AB-976A-3703-CD77F80EEB68}"/>
              </a:ext>
            </a:extLst>
          </p:cNvPr>
          <p:cNvGrpSpPr/>
          <p:nvPr/>
        </p:nvGrpSpPr>
        <p:grpSpPr>
          <a:xfrm>
            <a:off x="9288965" y="-301083"/>
            <a:ext cx="2430966" cy="1107863"/>
            <a:chOff x="9288965" y="-312234"/>
            <a:chExt cx="2430966" cy="1107863"/>
          </a:xfrm>
          <a:solidFill>
            <a:srgbClr val="DE5746"/>
          </a:solidFill>
        </p:grpSpPr>
        <p:sp>
          <p:nvSpPr>
            <p:cNvPr id="54" name="Rounded Rectangle 53">
              <a:extLst>
                <a:ext uri="{FF2B5EF4-FFF2-40B4-BE49-F238E27FC236}">
                  <a16:creationId xmlns:a16="http://schemas.microsoft.com/office/drawing/2014/main" id="{448E3A3A-3063-C05E-5B16-9DAD66316954}"/>
                </a:ext>
              </a:extLst>
            </p:cNvPr>
            <p:cNvSpPr/>
            <p:nvPr/>
          </p:nvSpPr>
          <p:spPr>
            <a:xfrm>
              <a:off x="9288965" y="-312234"/>
              <a:ext cx="2430966" cy="1107863"/>
            </a:xfrm>
            <a:prstGeom prst="roundRect">
              <a:avLst>
                <a:gd name="adj" fmla="val 8731"/>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24CC8753-D063-0837-7631-DBE3C8E5843F}"/>
                </a:ext>
              </a:extLst>
            </p:cNvPr>
            <p:cNvSpPr txBox="1"/>
            <p:nvPr/>
          </p:nvSpPr>
          <p:spPr>
            <a:xfrm>
              <a:off x="9400125" y="97272"/>
              <a:ext cx="2220686" cy="646331"/>
            </a:xfrm>
            <a:prstGeom prst="rect">
              <a:avLst/>
            </a:prstGeom>
            <a:grpFill/>
          </p:spPr>
          <p:txBody>
            <a:bodyPr wrap="square" rtlCol="0">
              <a:spAutoFit/>
            </a:bodyPr>
            <a:lstStyle/>
            <a:p>
              <a:r>
                <a:rPr lang="en-US" b="1" dirty="0">
                  <a:solidFill>
                    <a:schemeClr val="bg1"/>
                  </a:solidFill>
                  <a:latin typeface="Avenir Next" panose="020B0503020202020204" pitchFamily="34" charset="0"/>
                </a:rPr>
                <a:t>Medical </a:t>
              </a:r>
              <a:endParaRPr lang="en-US" dirty="0">
                <a:solidFill>
                  <a:schemeClr val="bg1"/>
                </a:solidFill>
                <a:latin typeface="Avenir Next" panose="020B0503020202020204" pitchFamily="34" charset="0"/>
              </a:endParaRPr>
            </a:p>
            <a:p>
              <a:r>
                <a:rPr lang="en-US" dirty="0">
                  <a:solidFill>
                    <a:schemeClr val="bg1"/>
                  </a:solidFill>
                  <a:latin typeface="Avenir Next" panose="020B0503020202020204" pitchFamily="34" charset="0"/>
                </a:rPr>
                <a:t>History</a:t>
              </a:r>
            </a:p>
          </p:txBody>
        </p:sp>
      </p:grpSp>
    </p:spTree>
    <p:extLst>
      <p:ext uri="{BB962C8B-B14F-4D97-AF65-F5344CB8AC3E}">
        <p14:creationId xmlns:p14="http://schemas.microsoft.com/office/powerpoint/2010/main" val="401900048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958A79"/>
        </a:solidFill>
        <a:effectLst/>
      </p:bgPr>
    </p:bg>
    <p:spTree>
      <p:nvGrpSpPr>
        <p:cNvPr id="1" name=""/>
        <p:cNvGrpSpPr/>
        <p:nvPr/>
      </p:nvGrpSpPr>
      <p:grpSpPr>
        <a:xfrm>
          <a:off x="0" y="0"/>
          <a:ext cx="0" cy="0"/>
          <a:chOff x="0" y="0"/>
          <a:chExt cx="0" cy="0"/>
        </a:xfrm>
      </p:grpSpPr>
      <p:grpSp>
        <p:nvGrpSpPr>
          <p:cNvPr id="27" name="Group 26">
            <a:extLst>
              <a:ext uri="{FF2B5EF4-FFF2-40B4-BE49-F238E27FC236}">
                <a16:creationId xmlns:a16="http://schemas.microsoft.com/office/drawing/2014/main" id="{0B9517D4-EB56-1007-DE4D-CE8593FF20FA}"/>
              </a:ext>
            </a:extLst>
          </p:cNvPr>
          <p:cNvGrpSpPr/>
          <p:nvPr/>
        </p:nvGrpSpPr>
        <p:grpSpPr>
          <a:xfrm rot="621942">
            <a:off x="6683379" y="-4090915"/>
            <a:ext cx="6623574" cy="7121265"/>
            <a:chOff x="5278515" y="-1836216"/>
            <a:chExt cx="8228285" cy="9535750"/>
          </a:xfrm>
          <a:blipFill>
            <a:blip r:embed="rId3">
              <a:extLst>
                <a:ext uri="{BEBA8EAE-BF5A-486C-A8C5-ECC9F3942E4B}">
                  <a14:imgProps xmlns:a14="http://schemas.microsoft.com/office/drawing/2010/main">
                    <a14:imgLayer r:embed="rId4">
                      <a14:imgEffect>
                        <a14:brightnessContrast contrast="-6000"/>
                      </a14:imgEffect>
                    </a14:imgLayer>
                  </a14:imgProps>
                </a:ext>
              </a:extLst>
            </a:blip>
            <a:stretch>
              <a:fillRect/>
            </a:stretch>
          </a:blipFill>
        </p:grpSpPr>
        <p:sp>
          <p:nvSpPr>
            <p:cNvPr id="28" name="Hexagon 27">
              <a:extLst>
                <a:ext uri="{FF2B5EF4-FFF2-40B4-BE49-F238E27FC236}">
                  <a16:creationId xmlns:a16="http://schemas.microsoft.com/office/drawing/2014/main" id="{EFEA85FF-71C3-4CD8-E664-554F46A3F0CD}"/>
                </a:ext>
              </a:extLst>
            </p:cNvPr>
            <p:cNvSpPr/>
            <p:nvPr/>
          </p:nvSpPr>
          <p:spPr>
            <a:xfrm rot="20962168">
              <a:off x="5754853" y="2218307"/>
              <a:ext cx="2779777" cy="2340863"/>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latin typeface="Times New Roman" panose="02020603050405020304" pitchFamily="18" charset="0"/>
                <a:cs typeface="Times New Roman" panose="02020603050405020304" pitchFamily="18" charset="0"/>
              </a:endParaRPr>
            </a:p>
          </p:txBody>
        </p:sp>
        <p:sp>
          <p:nvSpPr>
            <p:cNvPr id="29" name="Hexagon 28">
              <a:extLst>
                <a:ext uri="{FF2B5EF4-FFF2-40B4-BE49-F238E27FC236}">
                  <a16:creationId xmlns:a16="http://schemas.microsoft.com/office/drawing/2014/main" id="{AE92230B-27CD-56CB-B72D-D1275E4E8B64}"/>
                </a:ext>
              </a:extLst>
            </p:cNvPr>
            <p:cNvSpPr/>
            <p:nvPr/>
          </p:nvSpPr>
          <p:spPr>
            <a:xfrm rot="20962168">
              <a:off x="8207912" y="2975719"/>
              <a:ext cx="2779776" cy="2340863"/>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latin typeface="Times New Roman" panose="02020603050405020304" pitchFamily="18" charset="0"/>
                <a:cs typeface="Times New Roman" panose="02020603050405020304" pitchFamily="18" charset="0"/>
              </a:endParaRPr>
            </a:p>
          </p:txBody>
        </p:sp>
        <p:sp>
          <p:nvSpPr>
            <p:cNvPr id="30" name="Hexagon 29">
              <a:extLst>
                <a:ext uri="{FF2B5EF4-FFF2-40B4-BE49-F238E27FC236}">
                  <a16:creationId xmlns:a16="http://schemas.microsoft.com/office/drawing/2014/main" id="{BBAEBE50-7B13-7D9F-73BF-6BD10C433569}"/>
                </a:ext>
              </a:extLst>
            </p:cNvPr>
            <p:cNvSpPr/>
            <p:nvPr/>
          </p:nvSpPr>
          <p:spPr>
            <a:xfrm rot="20962168">
              <a:off x="7742454" y="525994"/>
              <a:ext cx="2779776" cy="2340863"/>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latin typeface="Times New Roman" panose="02020603050405020304" pitchFamily="18" charset="0"/>
                <a:cs typeface="Times New Roman" panose="02020603050405020304" pitchFamily="18" charset="0"/>
              </a:endParaRPr>
            </a:p>
          </p:txBody>
        </p:sp>
        <p:sp>
          <p:nvSpPr>
            <p:cNvPr id="31" name="Hexagon 30">
              <a:extLst>
                <a:ext uri="{FF2B5EF4-FFF2-40B4-BE49-F238E27FC236}">
                  <a16:creationId xmlns:a16="http://schemas.microsoft.com/office/drawing/2014/main" id="{FB42CE18-6BE7-B11B-7FFD-578064C707BD}"/>
                </a:ext>
              </a:extLst>
            </p:cNvPr>
            <p:cNvSpPr/>
            <p:nvPr/>
          </p:nvSpPr>
          <p:spPr>
            <a:xfrm rot="20962168">
              <a:off x="5278515" y="-149167"/>
              <a:ext cx="2779776" cy="2340863"/>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latin typeface="Times New Roman" panose="02020603050405020304" pitchFamily="18" charset="0"/>
                <a:cs typeface="Times New Roman" panose="02020603050405020304" pitchFamily="18" charset="0"/>
              </a:endParaRPr>
            </a:p>
          </p:txBody>
        </p:sp>
        <p:sp>
          <p:nvSpPr>
            <p:cNvPr id="32" name="Hexagon 31">
              <a:extLst>
                <a:ext uri="{FF2B5EF4-FFF2-40B4-BE49-F238E27FC236}">
                  <a16:creationId xmlns:a16="http://schemas.microsoft.com/office/drawing/2014/main" id="{62CFBBAC-DB0F-D774-05B2-18D05C0CF6EE}"/>
                </a:ext>
              </a:extLst>
            </p:cNvPr>
            <p:cNvSpPr/>
            <p:nvPr/>
          </p:nvSpPr>
          <p:spPr>
            <a:xfrm rot="20962168">
              <a:off x="7279265" y="-1836216"/>
              <a:ext cx="2779776" cy="2340863"/>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latin typeface="Times New Roman" panose="02020603050405020304" pitchFamily="18" charset="0"/>
                <a:cs typeface="Times New Roman" panose="02020603050405020304" pitchFamily="18" charset="0"/>
              </a:endParaRPr>
            </a:p>
          </p:txBody>
        </p:sp>
        <p:sp>
          <p:nvSpPr>
            <p:cNvPr id="33" name="Hexagon 32">
              <a:extLst>
                <a:ext uri="{FF2B5EF4-FFF2-40B4-BE49-F238E27FC236}">
                  <a16:creationId xmlns:a16="http://schemas.microsoft.com/office/drawing/2014/main" id="{0683465A-9A0E-5E56-0340-E2F2506FDCB1}"/>
                </a:ext>
              </a:extLst>
            </p:cNvPr>
            <p:cNvSpPr/>
            <p:nvPr/>
          </p:nvSpPr>
          <p:spPr>
            <a:xfrm rot="20962168">
              <a:off x="9748728" y="-1147760"/>
              <a:ext cx="2779777" cy="2340863"/>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latin typeface="Times New Roman" panose="02020603050405020304" pitchFamily="18" charset="0"/>
                <a:cs typeface="Times New Roman" panose="02020603050405020304" pitchFamily="18" charset="0"/>
              </a:endParaRPr>
            </a:p>
          </p:txBody>
        </p:sp>
        <p:sp>
          <p:nvSpPr>
            <p:cNvPr id="34" name="Hexagon 33">
              <a:extLst>
                <a:ext uri="{FF2B5EF4-FFF2-40B4-BE49-F238E27FC236}">
                  <a16:creationId xmlns:a16="http://schemas.microsoft.com/office/drawing/2014/main" id="{CB1C5D8D-18F9-CF58-BBF7-F0E6703AE6C7}"/>
                </a:ext>
              </a:extLst>
            </p:cNvPr>
            <p:cNvSpPr/>
            <p:nvPr/>
          </p:nvSpPr>
          <p:spPr>
            <a:xfrm rot="20962168">
              <a:off x="10206197" y="1274930"/>
              <a:ext cx="2779776" cy="2340864"/>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latin typeface="Times New Roman" panose="02020603050405020304" pitchFamily="18" charset="0"/>
                <a:cs typeface="Times New Roman" panose="02020603050405020304" pitchFamily="18" charset="0"/>
              </a:endParaRPr>
            </a:p>
          </p:txBody>
        </p:sp>
        <p:sp>
          <p:nvSpPr>
            <p:cNvPr id="35" name="Hexagon 34">
              <a:extLst>
                <a:ext uri="{FF2B5EF4-FFF2-40B4-BE49-F238E27FC236}">
                  <a16:creationId xmlns:a16="http://schemas.microsoft.com/office/drawing/2014/main" id="{DE1D5470-67B7-304F-9C4B-CD27F1142DE2}"/>
                </a:ext>
              </a:extLst>
            </p:cNvPr>
            <p:cNvSpPr/>
            <p:nvPr/>
          </p:nvSpPr>
          <p:spPr>
            <a:xfrm rot="20962168">
              <a:off x="10727023" y="3668772"/>
              <a:ext cx="2779777" cy="2340864"/>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latin typeface="Times New Roman" panose="02020603050405020304" pitchFamily="18" charset="0"/>
                <a:cs typeface="Times New Roman" panose="02020603050405020304" pitchFamily="18" charset="0"/>
              </a:endParaRPr>
            </a:p>
          </p:txBody>
        </p:sp>
        <p:sp>
          <p:nvSpPr>
            <p:cNvPr id="36" name="Hexagon 35">
              <a:extLst>
                <a:ext uri="{FF2B5EF4-FFF2-40B4-BE49-F238E27FC236}">
                  <a16:creationId xmlns:a16="http://schemas.microsoft.com/office/drawing/2014/main" id="{8048E2BE-00F3-AFF4-4611-680F6755B20B}"/>
                </a:ext>
              </a:extLst>
            </p:cNvPr>
            <p:cNvSpPr/>
            <p:nvPr/>
          </p:nvSpPr>
          <p:spPr>
            <a:xfrm rot="20962168">
              <a:off x="8658720" y="5358670"/>
              <a:ext cx="2779776" cy="2340864"/>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latin typeface="Times New Roman" panose="02020603050405020304" pitchFamily="18" charset="0"/>
                <a:cs typeface="Times New Roman" panose="02020603050405020304" pitchFamily="18" charset="0"/>
              </a:endParaRPr>
            </a:p>
          </p:txBody>
        </p:sp>
        <p:sp>
          <p:nvSpPr>
            <p:cNvPr id="37" name="Hexagon 36">
              <a:extLst>
                <a:ext uri="{FF2B5EF4-FFF2-40B4-BE49-F238E27FC236}">
                  <a16:creationId xmlns:a16="http://schemas.microsoft.com/office/drawing/2014/main" id="{F00F3047-F0ED-30F7-834C-FBD3A6369BB9}"/>
                </a:ext>
              </a:extLst>
            </p:cNvPr>
            <p:cNvSpPr/>
            <p:nvPr/>
          </p:nvSpPr>
          <p:spPr>
            <a:xfrm rot="20962168">
              <a:off x="6179874" y="4629563"/>
              <a:ext cx="2779776" cy="2340863"/>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latin typeface="Times New Roman" panose="02020603050405020304" pitchFamily="18" charset="0"/>
                <a:cs typeface="Times New Roman" panose="02020603050405020304" pitchFamily="18" charset="0"/>
              </a:endParaRPr>
            </a:p>
          </p:txBody>
        </p:sp>
      </p:grpSp>
      <p:sp>
        <p:nvSpPr>
          <p:cNvPr id="38" name="Hexagon 37">
            <a:extLst>
              <a:ext uri="{FF2B5EF4-FFF2-40B4-BE49-F238E27FC236}">
                <a16:creationId xmlns:a16="http://schemas.microsoft.com/office/drawing/2014/main" id="{50B64980-2624-67BB-DE0D-3907FA407576}"/>
              </a:ext>
            </a:extLst>
          </p:cNvPr>
          <p:cNvSpPr/>
          <p:nvPr/>
        </p:nvSpPr>
        <p:spPr>
          <a:xfrm rot="21584110">
            <a:off x="10811060" y="2190537"/>
            <a:ext cx="2237654" cy="1748149"/>
          </a:xfrm>
          <a:prstGeom prst="hexagon">
            <a:avLst/>
          </a:prstGeom>
          <a:solidFill>
            <a:srgbClr val="958A7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latin typeface="Times New Roman" panose="02020603050405020304" pitchFamily="18" charset="0"/>
              <a:cs typeface="Times New Roman" panose="02020603050405020304" pitchFamily="18" charset="0"/>
            </a:endParaRPr>
          </a:p>
        </p:txBody>
      </p:sp>
      <p:sp>
        <p:nvSpPr>
          <p:cNvPr id="39" name="Hexagon 38">
            <a:extLst>
              <a:ext uri="{FF2B5EF4-FFF2-40B4-BE49-F238E27FC236}">
                <a16:creationId xmlns:a16="http://schemas.microsoft.com/office/drawing/2014/main" id="{C81B8D80-12B3-3ADF-F1E8-51C0D820A9B3}"/>
              </a:ext>
            </a:extLst>
          </p:cNvPr>
          <p:cNvSpPr/>
          <p:nvPr/>
        </p:nvSpPr>
        <p:spPr>
          <a:xfrm rot="21584110">
            <a:off x="8994126" y="3149316"/>
            <a:ext cx="2237654" cy="1748149"/>
          </a:xfrm>
          <a:prstGeom prst="hexagon">
            <a:avLst/>
          </a:prstGeom>
          <a:solidFill>
            <a:srgbClr val="DEC59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latin typeface="Times New Roman" panose="02020603050405020304" pitchFamily="18" charset="0"/>
              <a:cs typeface="Times New Roman" panose="02020603050405020304" pitchFamily="18" charset="0"/>
            </a:endParaRPr>
          </a:p>
        </p:txBody>
      </p:sp>
      <p:sp>
        <p:nvSpPr>
          <p:cNvPr id="40" name="Hexagon 39">
            <a:extLst>
              <a:ext uri="{FF2B5EF4-FFF2-40B4-BE49-F238E27FC236}">
                <a16:creationId xmlns:a16="http://schemas.microsoft.com/office/drawing/2014/main" id="{86730DF6-F34A-3047-6471-D6AB838F0DB0}"/>
              </a:ext>
            </a:extLst>
          </p:cNvPr>
          <p:cNvSpPr/>
          <p:nvPr/>
        </p:nvSpPr>
        <p:spPr>
          <a:xfrm rot="21584110">
            <a:off x="10978250" y="4289225"/>
            <a:ext cx="2237654" cy="1748149"/>
          </a:xfrm>
          <a:prstGeom prst="hexagon">
            <a:avLst/>
          </a:prstGeom>
          <a:solidFill>
            <a:srgbClr val="DEC59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latin typeface="Times New Roman" panose="02020603050405020304" pitchFamily="18" charset="0"/>
              <a:cs typeface="Times New Roman" panose="02020603050405020304" pitchFamily="18" charset="0"/>
            </a:endParaRPr>
          </a:p>
        </p:txBody>
      </p:sp>
      <p:sp>
        <p:nvSpPr>
          <p:cNvPr id="41" name="Hexagon 40">
            <a:extLst>
              <a:ext uri="{FF2B5EF4-FFF2-40B4-BE49-F238E27FC236}">
                <a16:creationId xmlns:a16="http://schemas.microsoft.com/office/drawing/2014/main" id="{4F443928-5DB9-4580-40F2-83A4167F4C3A}"/>
              </a:ext>
            </a:extLst>
          </p:cNvPr>
          <p:cNvSpPr/>
          <p:nvPr/>
        </p:nvSpPr>
        <p:spPr>
          <a:xfrm rot="21584110">
            <a:off x="6928260" y="-5012551"/>
            <a:ext cx="2237654" cy="1748149"/>
          </a:xfrm>
          <a:prstGeom prst="hexagon">
            <a:avLst/>
          </a:prstGeom>
          <a:solidFill>
            <a:srgbClr val="DFD0B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latin typeface="Times New Roman" panose="02020603050405020304" pitchFamily="18" charset="0"/>
              <a:cs typeface="Times New Roman" panose="02020603050405020304" pitchFamily="18" charset="0"/>
            </a:endParaRPr>
          </a:p>
        </p:txBody>
      </p:sp>
      <p:sp>
        <p:nvSpPr>
          <p:cNvPr id="42" name="Hexagon 41">
            <a:extLst>
              <a:ext uri="{FF2B5EF4-FFF2-40B4-BE49-F238E27FC236}">
                <a16:creationId xmlns:a16="http://schemas.microsoft.com/office/drawing/2014/main" id="{0F8DA49E-F4D4-94F1-7DD2-73719551A1B0}"/>
              </a:ext>
            </a:extLst>
          </p:cNvPr>
          <p:cNvSpPr/>
          <p:nvPr/>
        </p:nvSpPr>
        <p:spPr>
          <a:xfrm rot="21584110">
            <a:off x="10636661" y="-5080284"/>
            <a:ext cx="2237654" cy="1748149"/>
          </a:xfrm>
          <a:prstGeom prst="hexagon">
            <a:avLst/>
          </a:prstGeom>
          <a:solidFill>
            <a:srgbClr val="14334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latin typeface="Times New Roman" panose="02020603050405020304" pitchFamily="18" charset="0"/>
              <a:cs typeface="Times New Roman" panose="02020603050405020304" pitchFamily="18" charset="0"/>
            </a:endParaRPr>
          </a:p>
        </p:txBody>
      </p:sp>
      <p:sp>
        <p:nvSpPr>
          <p:cNvPr id="43" name="Hexagon 42">
            <a:extLst>
              <a:ext uri="{FF2B5EF4-FFF2-40B4-BE49-F238E27FC236}">
                <a16:creationId xmlns:a16="http://schemas.microsoft.com/office/drawing/2014/main" id="{9F598274-AB0B-F3B2-7225-3C974C68BBC3}"/>
              </a:ext>
            </a:extLst>
          </p:cNvPr>
          <p:cNvSpPr/>
          <p:nvPr/>
        </p:nvSpPr>
        <p:spPr>
          <a:xfrm rot="21584110">
            <a:off x="7046794" y="2217984"/>
            <a:ext cx="2237654" cy="1748149"/>
          </a:xfrm>
          <a:prstGeom prst="hexagon">
            <a:avLst/>
          </a:prstGeom>
          <a:solidFill>
            <a:srgbClr val="3C5B7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latin typeface="Times New Roman" panose="02020603050405020304" pitchFamily="18" charset="0"/>
              <a:cs typeface="Times New Roman" panose="02020603050405020304" pitchFamily="18" charset="0"/>
            </a:endParaRPr>
          </a:p>
        </p:txBody>
      </p:sp>
      <p:sp>
        <p:nvSpPr>
          <p:cNvPr id="44" name="Hexagon 43">
            <a:extLst>
              <a:ext uri="{FF2B5EF4-FFF2-40B4-BE49-F238E27FC236}">
                <a16:creationId xmlns:a16="http://schemas.microsoft.com/office/drawing/2014/main" id="{31257054-418F-A9EA-278A-78156A57C80C}"/>
              </a:ext>
            </a:extLst>
          </p:cNvPr>
          <p:cNvSpPr/>
          <p:nvPr/>
        </p:nvSpPr>
        <p:spPr>
          <a:xfrm rot="21584110">
            <a:off x="5184128" y="1303584"/>
            <a:ext cx="2237654" cy="1748149"/>
          </a:xfrm>
          <a:prstGeom prst="hexagon">
            <a:avLst/>
          </a:prstGeom>
          <a:solidFill>
            <a:srgbClr val="958A7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latin typeface="Times New Roman" panose="02020603050405020304" pitchFamily="18" charset="0"/>
              <a:cs typeface="Times New Roman" panose="02020603050405020304" pitchFamily="18" charset="0"/>
            </a:endParaRPr>
          </a:p>
        </p:txBody>
      </p:sp>
      <p:pic>
        <p:nvPicPr>
          <p:cNvPr id="45" name="Picture 44" descr="A close-up of a card&#10;&#10;Description automatically generated">
            <a:extLst>
              <a:ext uri="{FF2B5EF4-FFF2-40B4-BE49-F238E27FC236}">
                <a16:creationId xmlns:a16="http://schemas.microsoft.com/office/drawing/2014/main" id="{8D4E0881-E781-5C2C-4C6D-E5BF7F10890D}"/>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100000"/>
                    </a14:imgEffect>
                  </a14:imgLayer>
                </a14:imgProps>
              </a:ext>
            </a:extLst>
          </a:blip>
          <a:stretch>
            <a:fillRect/>
          </a:stretch>
        </p:blipFill>
        <p:spPr>
          <a:xfrm>
            <a:off x="-3949393" y="2417216"/>
            <a:ext cx="2340537" cy="3564000"/>
          </a:xfrm>
          <a:prstGeom prst="rect">
            <a:avLst/>
          </a:prstGeom>
        </p:spPr>
      </p:pic>
      <p:pic>
        <p:nvPicPr>
          <p:cNvPr id="47" name="Picture 46" descr="A close-up of a card&#10;&#10;Description automatically generated">
            <a:extLst>
              <a:ext uri="{FF2B5EF4-FFF2-40B4-BE49-F238E27FC236}">
                <a16:creationId xmlns:a16="http://schemas.microsoft.com/office/drawing/2014/main" id="{04D1C4DA-DE2C-6C8F-F9A9-951050E98DCE}"/>
              </a:ext>
            </a:extLst>
          </p:cNvPr>
          <p:cNvPicPr>
            <a:picLocks noChangeAspect="1"/>
          </p:cNvPicPr>
          <p:nvPr/>
        </p:nvPicPr>
        <p:blipFill>
          <a:blip r:embed="rId7">
            <a:extLst>
              <a:ext uri="{BEBA8EAE-BF5A-486C-A8C5-ECC9F3942E4B}">
                <a14:imgProps xmlns:a14="http://schemas.microsoft.com/office/drawing/2010/main">
                  <a14:imgLayer r:embed="rId8">
                    <a14:imgEffect>
                      <a14:sharpenSoften amount="-100000"/>
                    </a14:imgEffect>
                  </a14:imgLayer>
                </a14:imgProps>
              </a:ext>
            </a:extLst>
          </a:blip>
          <a:stretch>
            <a:fillRect/>
          </a:stretch>
        </p:blipFill>
        <p:spPr>
          <a:xfrm>
            <a:off x="-7838632" y="2417604"/>
            <a:ext cx="2340028" cy="3563224"/>
          </a:xfrm>
          <a:prstGeom prst="rect">
            <a:avLst/>
          </a:prstGeom>
        </p:spPr>
      </p:pic>
      <p:pic>
        <p:nvPicPr>
          <p:cNvPr id="48" name="Picture 47" descr="A close-up of a sign&#10;&#10;Description automatically generated">
            <a:extLst>
              <a:ext uri="{FF2B5EF4-FFF2-40B4-BE49-F238E27FC236}">
                <a16:creationId xmlns:a16="http://schemas.microsoft.com/office/drawing/2014/main" id="{773F49F7-BF34-98CB-B1CD-F327049F57D1}"/>
              </a:ext>
            </a:extLst>
          </p:cNvPr>
          <p:cNvPicPr>
            <a:picLocks noChangeAspect="1"/>
          </p:cNvPicPr>
          <p:nvPr/>
        </p:nvPicPr>
        <p:blipFill>
          <a:blip r:embed="rId9">
            <a:extLst>
              <a:ext uri="{BEBA8EAE-BF5A-486C-A8C5-ECC9F3942E4B}">
                <a14:imgProps xmlns:a14="http://schemas.microsoft.com/office/drawing/2010/main">
                  <a14:imgLayer r:embed="rId10">
                    <a14:imgEffect>
                      <a14:sharpenSoften amount="-100000"/>
                    </a14:imgEffect>
                  </a14:imgLayer>
                </a14:imgProps>
              </a:ext>
            </a:extLst>
          </a:blip>
          <a:stretch>
            <a:fillRect/>
          </a:stretch>
        </p:blipFill>
        <p:spPr>
          <a:xfrm>
            <a:off x="12817936" y="2417216"/>
            <a:ext cx="2343140" cy="3564000"/>
          </a:xfrm>
          <a:prstGeom prst="rect">
            <a:avLst/>
          </a:prstGeom>
        </p:spPr>
      </p:pic>
      <p:pic>
        <p:nvPicPr>
          <p:cNvPr id="46" name="Picture 45" descr="A close-up of a sign&#10;&#10;Description automatically generated">
            <a:extLst>
              <a:ext uri="{FF2B5EF4-FFF2-40B4-BE49-F238E27FC236}">
                <a16:creationId xmlns:a16="http://schemas.microsoft.com/office/drawing/2014/main" id="{B51B8B21-D643-C43D-4C59-76A7D1B2021B}"/>
              </a:ext>
            </a:extLst>
          </p:cNvPr>
          <p:cNvPicPr>
            <a:picLocks noChangeAspect="1"/>
          </p:cNvPicPr>
          <p:nvPr/>
        </p:nvPicPr>
        <p:blipFill>
          <a:blip r:embed="rId9">
            <a:extLst>
              <a:ext uri="{BEBA8EAE-BF5A-486C-A8C5-ECC9F3942E4B}">
                <a14:imgProps xmlns:a14="http://schemas.microsoft.com/office/drawing/2010/main">
                  <a14:imgLayer r:embed="rId11">
                    <a14:imgEffect>
                      <a14:sharpenSoften amount="-100000"/>
                    </a14:imgEffect>
                  </a14:imgLayer>
                </a14:imgProps>
              </a:ext>
            </a:extLst>
          </a:blip>
          <a:stretch>
            <a:fillRect/>
          </a:stretch>
        </p:blipFill>
        <p:spPr>
          <a:xfrm>
            <a:off x="431816" y="1647000"/>
            <a:ext cx="2343140" cy="3564000"/>
          </a:xfrm>
          <a:prstGeom prst="rect">
            <a:avLst/>
          </a:prstGeom>
        </p:spPr>
      </p:pic>
      <p:pic>
        <p:nvPicPr>
          <p:cNvPr id="49" name="Picture 48" descr="A close-up of a card&#10;&#10;Description automatically generated">
            <a:extLst>
              <a:ext uri="{FF2B5EF4-FFF2-40B4-BE49-F238E27FC236}">
                <a16:creationId xmlns:a16="http://schemas.microsoft.com/office/drawing/2014/main" id="{A8F6A28A-E190-A354-5954-24DFDA7A488F}"/>
              </a:ext>
            </a:extLst>
          </p:cNvPr>
          <p:cNvPicPr>
            <a:picLocks noChangeAspect="1"/>
          </p:cNvPicPr>
          <p:nvPr/>
        </p:nvPicPr>
        <p:blipFill>
          <a:blip r:embed="rId12"/>
          <a:stretch>
            <a:fillRect/>
          </a:stretch>
        </p:blipFill>
        <p:spPr>
          <a:xfrm>
            <a:off x="4324167" y="729000"/>
            <a:ext cx="3546270" cy="5400000"/>
          </a:xfrm>
          <a:prstGeom prst="rect">
            <a:avLst/>
          </a:prstGeom>
        </p:spPr>
      </p:pic>
      <p:pic>
        <p:nvPicPr>
          <p:cNvPr id="50" name="Picture 49" descr="A close-up of a card&#10;&#10;Description automatically generated">
            <a:extLst>
              <a:ext uri="{FF2B5EF4-FFF2-40B4-BE49-F238E27FC236}">
                <a16:creationId xmlns:a16="http://schemas.microsoft.com/office/drawing/2014/main" id="{A7925C68-F741-BCBF-EE84-C792B94CC7E5}"/>
              </a:ext>
            </a:extLst>
          </p:cNvPr>
          <p:cNvPicPr>
            <a:picLocks noChangeAspect="1"/>
          </p:cNvPicPr>
          <p:nvPr/>
        </p:nvPicPr>
        <p:blipFill>
          <a:blip r:embed="rId5">
            <a:extLst>
              <a:ext uri="{BEBA8EAE-BF5A-486C-A8C5-ECC9F3942E4B}">
                <a14:imgProps xmlns:a14="http://schemas.microsoft.com/office/drawing/2010/main">
                  <a14:imgLayer r:embed="rId13">
                    <a14:imgEffect>
                      <a14:sharpenSoften amount="-100000"/>
                    </a14:imgEffect>
                  </a14:imgLayer>
                </a14:imgProps>
              </a:ext>
            </a:extLst>
          </a:blip>
          <a:stretch>
            <a:fillRect/>
          </a:stretch>
        </p:blipFill>
        <p:spPr>
          <a:xfrm>
            <a:off x="9419648" y="1647000"/>
            <a:ext cx="2340537" cy="3564000"/>
          </a:xfrm>
          <a:prstGeom prst="rect">
            <a:avLst/>
          </a:prstGeom>
        </p:spPr>
      </p:pic>
    </p:spTree>
    <p:extLst>
      <p:ext uri="{BB962C8B-B14F-4D97-AF65-F5344CB8AC3E}">
        <p14:creationId xmlns:p14="http://schemas.microsoft.com/office/powerpoint/2010/main" val="258772120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61" name="Straight Connector 60">
            <a:extLst>
              <a:ext uri="{FF2B5EF4-FFF2-40B4-BE49-F238E27FC236}">
                <a16:creationId xmlns:a16="http://schemas.microsoft.com/office/drawing/2014/main" id="{E68EA752-9ACF-FDA5-AD71-A83F791F49C9}"/>
              </a:ext>
            </a:extLst>
          </p:cNvPr>
          <p:cNvCxnSpPr>
            <a:cxnSpLocks/>
          </p:cNvCxnSpPr>
          <p:nvPr/>
        </p:nvCxnSpPr>
        <p:spPr>
          <a:xfrm flipH="1">
            <a:off x="6095971" y="3346935"/>
            <a:ext cx="58" cy="805500"/>
          </a:xfrm>
          <a:prstGeom prst="line">
            <a:avLst/>
          </a:prstGeom>
          <a:ln w="25400">
            <a:solidFill>
              <a:schemeClr val="tx1">
                <a:lumMod val="65000"/>
                <a:lumOff val="35000"/>
              </a:schemeClr>
            </a:solidFill>
          </a:ln>
        </p:spPr>
        <p:style>
          <a:lnRef idx="2">
            <a:schemeClr val="accent1"/>
          </a:lnRef>
          <a:fillRef idx="0">
            <a:schemeClr val="accent1"/>
          </a:fillRef>
          <a:effectRef idx="1">
            <a:schemeClr val="accent1"/>
          </a:effectRef>
          <a:fontRef idx="minor">
            <a:schemeClr val="tx1"/>
          </a:fontRef>
        </p:style>
      </p:cxnSp>
      <p:grpSp>
        <p:nvGrpSpPr>
          <p:cNvPr id="230" name="Group 229">
            <a:extLst>
              <a:ext uri="{FF2B5EF4-FFF2-40B4-BE49-F238E27FC236}">
                <a16:creationId xmlns:a16="http://schemas.microsoft.com/office/drawing/2014/main" id="{DBDE48A5-5F3F-43DF-21AF-9895DB9706BD}"/>
              </a:ext>
            </a:extLst>
          </p:cNvPr>
          <p:cNvGrpSpPr/>
          <p:nvPr/>
        </p:nvGrpSpPr>
        <p:grpSpPr>
          <a:xfrm>
            <a:off x="-62145462" y="4190297"/>
            <a:ext cx="73748343" cy="1955238"/>
            <a:chOff x="726151" y="4065605"/>
            <a:chExt cx="73748343" cy="1955238"/>
          </a:xfrm>
        </p:grpSpPr>
        <p:grpSp>
          <p:nvGrpSpPr>
            <p:cNvPr id="204" name="Group 203">
              <a:extLst>
                <a:ext uri="{FF2B5EF4-FFF2-40B4-BE49-F238E27FC236}">
                  <a16:creationId xmlns:a16="http://schemas.microsoft.com/office/drawing/2014/main" id="{0626AE25-DE86-E212-7608-5D44FB9C1F0E}"/>
                </a:ext>
              </a:extLst>
            </p:cNvPr>
            <p:cNvGrpSpPr/>
            <p:nvPr/>
          </p:nvGrpSpPr>
          <p:grpSpPr>
            <a:xfrm>
              <a:off x="726151" y="4065605"/>
              <a:ext cx="3132175" cy="1955238"/>
              <a:chOff x="373025" y="4127718"/>
              <a:chExt cx="3132175" cy="1955238"/>
            </a:xfrm>
          </p:grpSpPr>
          <p:sp>
            <p:nvSpPr>
              <p:cNvPr id="244" name="TextBox 243">
                <a:extLst>
                  <a:ext uri="{FF2B5EF4-FFF2-40B4-BE49-F238E27FC236}">
                    <a16:creationId xmlns:a16="http://schemas.microsoft.com/office/drawing/2014/main" id="{0A3A12E3-48E8-62D7-043E-F5BD22F71ED7}"/>
                  </a:ext>
                </a:extLst>
              </p:cNvPr>
              <p:cNvSpPr txBox="1"/>
              <p:nvPr/>
            </p:nvSpPr>
            <p:spPr>
              <a:xfrm>
                <a:off x="373025" y="4420963"/>
                <a:ext cx="3132175" cy="1661993"/>
              </a:xfrm>
              <a:prstGeom prst="rect">
                <a:avLst/>
              </a:prstGeom>
              <a:noFill/>
            </p:spPr>
            <p:txBody>
              <a:bodyPr wrap="square" rtlCol="0">
                <a:spAutoFit/>
              </a:bodyPr>
              <a:lstStyle/>
              <a:p>
                <a:pPr algn="ctr"/>
                <a:r>
                  <a:rPr lang="en-US" sz="1700" dirty="0">
                    <a:solidFill>
                      <a:schemeClr val="tx1">
                        <a:lumMod val="65000"/>
                        <a:lumOff val="35000"/>
                      </a:schemeClr>
                    </a:solidFill>
                    <a:latin typeface="Avenir Next" panose="020B0503020202020204" pitchFamily="34" charset="0"/>
                  </a:rPr>
                  <a:t>In the Dataset, there are in total 3,657  data points available </a:t>
                </a:r>
                <a:r>
                  <a:rPr lang="en-IN" sz="1700" b="0" i="0" u="none" strike="noStrike" dirty="0">
                    <a:solidFill>
                      <a:schemeClr val="tx1">
                        <a:lumMod val="65000"/>
                        <a:lumOff val="35000"/>
                      </a:schemeClr>
                    </a:solidFill>
                    <a:effectLst/>
                    <a:latin typeface="Avenir Next" panose="020B0503020202020204" pitchFamily="34" charset="0"/>
                  </a:rPr>
                  <a:t>encompassing various demographic, behavioural, and medical risk factors. </a:t>
                </a:r>
                <a:endParaRPr lang="en-US" sz="1700" dirty="0">
                  <a:solidFill>
                    <a:schemeClr val="tx1">
                      <a:lumMod val="65000"/>
                      <a:lumOff val="35000"/>
                    </a:schemeClr>
                  </a:solidFill>
                  <a:latin typeface="Avenir Next" panose="020B0503020202020204" pitchFamily="34" charset="0"/>
                </a:endParaRPr>
              </a:p>
            </p:txBody>
          </p:sp>
          <p:sp>
            <p:nvSpPr>
              <p:cNvPr id="245" name="TextBox 244">
                <a:extLst>
                  <a:ext uri="{FF2B5EF4-FFF2-40B4-BE49-F238E27FC236}">
                    <a16:creationId xmlns:a16="http://schemas.microsoft.com/office/drawing/2014/main" id="{D215743E-D79C-878E-A32E-630453A869E9}"/>
                  </a:ext>
                </a:extLst>
              </p:cNvPr>
              <p:cNvSpPr txBox="1"/>
              <p:nvPr/>
            </p:nvSpPr>
            <p:spPr>
              <a:xfrm>
                <a:off x="849246" y="4127718"/>
                <a:ext cx="2424500" cy="400110"/>
              </a:xfrm>
              <a:prstGeom prst="rect">
                <a:avLst/>
              </a:prstGeom>
              <a:noFill/>
            </p:spPr>
            <p:txBody>
              <a:bodyPr wrap="square" rtlCol="0">
                <a:spAutoFit/>
              </a:bodyPr>
              <a:lstStyle/>
              <a:p>
                <a:r>
                  <a:rPr lang="en-US" sz="2000" b="1" dirty="0">
                    <a:latin typeface="Avenir Next" panose="020B0503020202020204" pitchFamily="34" charset="0"/>
                  </a:rPr>
                  <a:t>No of Datapoints</a:t>
                </a:r>
              </a:p>
            </p:txBody>
          </p:sp>
        </p:grpSp>
        <p:grpSp>
          <p:nvGrpSpPr>
            <p:cNvPr id="203" name="Group 202">
              <a:extLst>
                <a:ext uri="{FF2B5EF4-FFF2-40B4-BE49-F238E27FC236}">
                  <a16:creationId xmlns:a16="http://schemas.microsoft.com/office/drawing/2014/main" id="{49229A37-13D3-DA7F-50E3-4F0C870A3206}"/>
                </a:ext>
              </a:extLst>
            </p:cNvPr>
            <p:cNvGrpSpPr/>
            <p:nvPr/>
          </p:nvGrpSpPr>
          <p:grpSpPr>
            <a:xfrm>
              <a:off x="4671872" y="4065605"/>
              <a:ext cx="3132175" cy="1451068"/>
              <a:chOff x="4529913" y="4127718"/>
              <a:chExt cx="3132175" cy="1451068"/>
            </a:xfrm>
          </p:grpSpPr>
          <p:sp>
            <p:nvSpPr>
              <p:cNvPr id="253" name="TextBox 252">
                <a:extLst>
                  <a:ext uri="{FF2B5EF4-FFF2-40B4-BE49-F238E27FC236}">
                    <a16:creationId xmlns:a16="http://schemas.microsoft.com/office/drawing/2014/main" id="{F4D38451-15EE-27A8-C47F-9D0D6D287F0C}"/>
                  </a:ext>
                </a:extLst>
              </p:cNvPr>
              <p:cNvSpPr txBox="1"/>
              <p:nvPr/>
            </p:nvSpPr>
            <p:spPr>
              <a:xfrm>
                <a:off x="4529913" y="4440013"/>
                <a:ext cx="3132175" cy="1138773"/>
              </a:xfrm>
              <a:prstGeom prst="rect">
                <a:avLst/>
              </a:prstGeom>
              <a:noFill/>
            </p:spPr>
            <p:txBody>
              <a:bodyPr wrap="square" rtlCol="0">
                <a:spAutoFit/>
              </a:bodyPr>
              <a:lstStyle/>
              <a:p>
                <a:r>
                  <a:rPr lang="en-US" sz="1700" dirty="0">
                    <a:solidFill>
                      <a:schemeClr val="tx1">
                        <a:lumMod val="65000"/>
                        <a:lumOff val="35000"/>
                      </a:schemeClr>
                    </a:solidFill>
                    <a:latin typeface="Avenir Next" panose="020B0503020202020204" pitchFamily="34" charset="0"/>
                  </a:rPr>
                  <a:t>This Cardiovascular Disease Dataset Dataset Was collected from the UCI Machine Learning Library </a:t>
                </a:r>
              </a:p>
            </p:txBody>
          </p:sp>
          <p:sp>
            <p:nvSpPr>
              <p:cNvPr id="254" name="TextBox 253">
                <a:extLst>
                  <a:ext uri="{FF2B5EF4-FFF2-40B4-BE49-F238E27FC236}">
                    <a16:creationId xmlns:a16="http://schemas.microsoft.com/office/drawing/2014/main" id="{246BAA6E-1207-1739-C76E-CFA3E77C0F8B}"/>
                  </a:ext>
                </a:extLst>
              </p:cNvPr>
              <p:cNvSpPr txBox="1"/>
              <p:nvPr/>
            </p:nvSpPr>
            <p:spPr>
              <a:xfrm>
                <a:off x="4529913" y="4127718"/>
                <a:ext cx="2898998" cy="400110"/>
              </a:xfrm>
              <a:prstGeom prst="rect">
                <a:avLst/>
              </a:prstGeom>
              <a:noFill/>
            </p:spPr>
            <p:txBody>
              <a:bodyPr wrap="square" rtlCol="0">
                <a:spAutoFit/>
              </a:bodyPr>
              <a:lstStyle/>
              <a:p>
                <a:r>
                  <a:rPr lang="en-US" sz="2000" b="1" dirty="0">
                    <a:latin typeface="Avenir Next" panose="020B0503020202020204" pitchFamily="34" charset="0"/>
                  </a:rPr>
                  <a:t>Origin Of the Dataset</a:t>
                </a:r>
              </a:p>
            </p:txBody>
          </p:sp>
        </p:grpSp>
        <p:grpSp>
          <p:nvGrpSpPr>
            <p:cNvPr id="77" name="Group 76">
              <a:extLst>
                <a:ext uri="{FF2B5EF4-FFF2-40B4-BE49-F238E27FC236}">
                  <a16:creationId xmlns:a16="http://schemas.microsoft.com/office/drawing/2014/main" id="{FB6FA891-9134-6E15-3AB7-018CE178F507}"/>
                </a:ext>
              </a:extLst>
            </p:cNvPr>
            <p:cNvGrpSpPr/>
            <p:nvPr/>
          </p:nvGrpSpPr>
          <p:grpSpPr>
            <a:xfrm>
              <a:off x="16266642" y="4065605"/>
              <a:ext cx="3132175" cy="946898"/>
              <a:chOff x="4559893" y="4187216"/>
              <a:chExt cx="3132175" cy="946898"/>
            </a:xfrm>
          </p:grpSpPr>
          <p:sp>
            <p:nvSpPr>
              <p:cNvPr id="62" name="TextBox 61">
                <a:extLst>
                  <a:ext uri="{FF2B5EF4-FFF2-40B4-BE49-F238E27FC236}">
                    <a16:creationId xmlns:a16="http://schemas.microsoft.com/office/drawing/2014/main" id="{DA07F8DC-C202-353E-0FF9-729945C69592}"/>
                  </a:ext>
                </a:extLst>
              </p:cNvPr>
              <p:cNvSpPr txBox="1"/>
              <p:nvPr/>
            </p:nvSpPr>
            <p:spPr>
              <a:xfrm>
                <a:off x="4559893" y="4518561"/>
                <a:ext cx="3132175" cy="615553"/>
              </a:xfrm>
              <a:prstGeom prst="rect">
                <a:avLst/>
              </a:prstGeom>
              <a:noFill/>
            </p:spPr>
            <p:txBody>
              <a:bodyPr wrap="square" rtlCol="0">
                <a:spAutoFit/>
              </a:bodyPr>
              <a:lstStyle/>
              <a:p>
                <a:pPr algn="ctr"/>
                <a:r>
                  <a:rPr lang="en-IN" sz="1700" b="0" i="0" u="none" strike="noStrike" dirty="0">
                    <a:solidFill>
                      <a:srgbClr val="595959"/>
                    </a:solidFill>
                    <a:effectLst/>
                    <a:latin typeface="Avenir Next" panose="020B0503020202020204" pitchFamily="34" charset="0"/>
                  </a:rPr>
                  <a:t>Categorical ( Nominal )</a:t>
                </a:r>
              </a:p>
              <a:p>
                <a:pPr algn="ctr"/>
                <a:r>
                  <a:rPr lang="en-IN" sz="1700" b="0" i="0" u="none" strike="noStrike" dirty="0">
                    <a:solidFill>
                      <a:srgbClr val="595959"/>
                    </a:solidFill>
                    <a:effectLst/>
                    <a:latin typeface="Avenir Next" panose="020B0503020202020204" pitchFamily="34" charset="0"/>
                  </a:rPr>
                  <a:t>0 = Female , 1 = male</a:t>
                </a:r>
                <a:endParaRPr lang="en-US" sz="1700" dirty="0">
                  <a:solidFill>
                    <a:srgbClr val="595959"/>
                  </a:solidFill>
                  <a:latin typeface="Avenir Next" panose="020B0503020202020204" pitchFamily="34" charset="0"/>
                </a:endParaRPr>
              </a:p>
            </p:txBody>
          </p:sp>
          <p:sp>
            <p:nvSpPr>
              <p:cNvPr id="76" name="TextBox 75">
                <a:extLst>
                  <a:ext uri="{FF2B5EF4-FFF2-40B4-BE49-F238E27FC236}">
                    <a16:creationId xmlns:a16="http://schemas.microsoft.com/office/drawing/2014/main" id="{35E7D9E6-7DB6-25A6-56CC-0C82655240D7}"/>
                  </a:ext>
                </a:extLst>
              </p:cNvPr>
              <p:cNvSpPr txBox="1"/>
              <p:nvPr/>
            </p:nvSpPr>
            <p:spPr>
              <a:xfrm>
                <a:off x="5763318" y="4187216"/>
                <a:ext cx="725324" cy="400110"/>
              </a:xfrm>
              <a:prstGeom prst="rect">
                <a:avLst/>
              </a:prstGeom>
              <a:noFill/>
            </p:spPr>
            <p:txBody>
              <a:bodyPr wrap="square" rtlCol="0">
                <a:spAutoFit/>
              </a:bodyPr>
              <a:lstStyle/>
              <a:p>
                <a:r>
                  <a:rPr lang="en-US" sz="2000" b="1" dirty="0">
                    <a:latin typeface="Avenir Next" panose="020B0503020202020204" pitchFamily="34" charset="0"/>
                  </a:rPr>
                  <a:t>Sex</a:t>
                </a:r>
              </a:p>
            </p:txBody>
          </p:sp>
        </p:grpSp>
        <p:grpSp>
          <p:nvGrpSpPr>
            <p:cNvPr id="247" name="Group 246">
              <a:extLst>
                <a:ext uri="{FF2B5EF4-FFF2-40B4-BE49-F238E27FC236}">
                  <a16:creationId xmlns:a16="http://schemas.microsoft.com/office/drawing/2014/main" id="{9641C33F-467D-45DB-82F5-7F897E31989B}"/>
                </a:ext>
              </a:extLst>
            </p:cNvPr>
            <p:cNvGrpSpPr/>
            <p:nvPr/>
          </p:nvGrpSpPr>
          <p:grpSpPr>
            <a:xfrm>
              <a:off x="8617593" y="4065605"/>
              <a:ext cx="3132175" cy="1955238"/>
              <a:chOff x="4559893" y="4225316"/>
              <a:chExt cx="3132175" cy="1955238"/>
            </a:xfrm>
          </p:grpSpPr>
          <p:sp>
            <p:nvSpPr>
              <p:cNvPr id="248" name="TextBox 247">
                <a:extLst>
                  <a:ext uri="{FF2B5EF4-FFF2-40B4-BE49-F238E27FC236}">
                    <a16:creationId xmlns:a16="http://schemas.microsoft.com/office/drawing/2014/main" id="{493216AB-1C78-7DE6-4551-7D17EF975ED4}"/>
                  </a:ext>
                </a:extLst>
              </p:cNvPr>
              <p:cNvSpPr txBox="1"/>
              <p:nvPr/>
            </p:nvSpPr>
            <p:spPr>
              <a:xfrm>
                <a:off x="4559893" y="4518561"/>
                <a:ext cx="3132175" cy="1661993"/>
              </a:xfrm>
              <a:prstGeom prst="rect">
                <a:avLst/>
              </a:prstGeom>
              <a:noFill/>
            </p:spPr>
            <p:txBody>
              <a:bodyPr wrap="square" rtlCol="0">
                <a:spAutoFit/>
              </a:bodyPr>
              <a:lstStyle/>
              <a:p>
                <a:pPr algn="ctr"/>
                <a:r>
                  <a:rPr lang="en-US" sz="1700" dirty="0">
                    <a:solidFill>
                      <a:srgbClr val="595959"/>
                    </a:solidFill>
                    <a:latin typeface="Avenir Next" panose="020B0503020202020204" pitchFamily="34" charset="0"/>
                  </a:rPr>
                  <a:t>In the Dataset, there are in total 3,657  data points available </a:t>
                </a:r>
                <a:r>
                  <a:rPr lang="en-IN" sz="1700" b="0" i="0" u="none" strike="noStrike" dirty="0">
                    <a:solidFill>
                      <a:srgbClr val="595959"/>
                    </a:solidFill>
                    <a:effectLst/>
                    <a:latin typeface="Avenir Next" panose="020B0503020202020204" pitchFamily="34" charset="0"/>
                  </a:rPr>
                  <a:t>encompassing various demographic, behavioural, and medical risk factors. </a:t>
                </a:r>
                <a:endParaRPr lang="en-US" sz="1700" dirty="0">
                  <a:solidFill>
                    <a:srgbClr val="595959"/>
                  </a:solidFill>
                  <a:latin typeface="Avenir Next" panose="020B0503020202020204" pitchFamily="34" charset="0"/>
                </a:endParaRPr>
              </a:p>
            </p:txBody>
          </p:sp>
          <p:sp>
            <p:nvSpPr>
              <p:cNvPr id="249" name="TextBox 248">
                <a:extLst>
                  <a:ext uri="{FF2B5EF4-FFF2-40B4-BE49-F238E27FC236}">
                    <a16:creationId xmlns:a16="http://schemas.microsoft.com/office/drawing/2014/main" id="{C727592D-80B8-0D4A-AEBD-367A27EDD6AB}"/>
                  </a:ext>
                </a:extLst>
              </p:cNvPr>
              <p:cNvSpPr txBox="1"/>
              <p:nvPr/>
            </p:nvSpPr>
            <p:spPr>
              <a:xfrm>
                <a:off x="4902793" y="4225316"/>
                <a:ext cx="2677858" cy="400110"/>
              </a:xfrm>
              <a:prstGeom prst="rect">
                <a:avLst/>
              </a:prstGeom>
              <a:noFill/>
            </p:spPr>
            <p:txBody>
              <a:bodyPr wrap="square" rtlCol="0">
                <a:spAutoFit/>
              </a:bodyPr>
              <a:lstStyle/>
              <a:p>
                <a:r>
                  <a:rPr lang="en-US" sz="2000" b="1" dirty="0">
                    <a:latin typeface="Avenir Next" panose="020B0503020202020204" pitchFamily="34" charset="0"/>
                  </a:rPr>
                  <a:t>No of Datapoints</a:t>
                </a:r>
              </a:p>
            </p:txBody>
          </p:sp>
        </p:grpSp>
        <p:grpSp>
          <p:nvGrpSpPr>
            <p:cNvPr id="267" name="Group 266">
              <a:extLst>
                <a:ext uri="{FF2B5EF4-FFF2-40B4-BE49-F238E27FC236}">
                  <a16:creationId xmlns:a16="http://schemas.microsoft.com/office/drawing/2014/main" id="{1064413D-579E-6A53-523B-80BD7255F90D}"/>
                </a:ext>
              </a:extLst>
            </p:cNvPr>
            <p:cNvGrpSpPr/>
            <p:nvPr/>
          </p:nvGrpSpPr>
          <p:grpSpPr>
            <a:xfrm>
              <a:off x="28103805" y="4065605"/>
              <a:ext cx="3132175" cy="886496"/>
              <a:chOff x="17802997" y="4046282"/>
              <a:chExt cx="3132175" cy="886496"/>
            </a:xfrm>
          </p:grpSpPr>
          <p:sp>
            <p:nvSpPr>
              <p:cNvPr id="258" name="TextBox 257">
                <a:extLst>
                  <a:ext uri="{FF2B5EF4-FFF2-40B4-BE49-F238E27FC236}">
                    <a16:creationId xmlns:a16="http://schemas.microsoft.com/office/drawing/2014/main" id="{84D888D2-5131-ED72-00AD-9E95FD5CE89E}"/>
                  </a:ext>
                </a:extLst>
              </p:cNvPr>
              <p:cNvSpPr txBox="1"/>
              <p:nvPr/>
            </p:nvSpPr>
            <p:spPr>
              <a:xfrm>
                <a:off x="17802997" y="4317225"/>
                <a:ext cx="3132175" cy="61555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0 = Don’t Smoke , 1 = Smoke</a:t>
                </a:r>
                <a:endParaRPr lang="en-IN" sz="1700" b="0" dirty="0">
                  <a:solidFill>
                    <a:srgbClr val="595959"/>
                  </a:solidFill>
                  <a:effectLst/>
                  <a:latin typeface="Avenir Next" panose="020B0503020202020204" pitchFamily="34" charset="0"/>
                </a:endParaRPr>
              </a:p>
            </p:txBody>
          </p:sp>
          <p:sp>
            <p:nvSpPr>
              <p:cNvPr id="259" name="TextBox 258">
                <a:extLst>
                  <a:ext uri="{FF2B5EF4-FFF2-40B4-BE49-F238E27FC236}">
                    <a16:creationId xmlns:a16="http://schemas.microsoft.com/office/drawing/2014/main" id="{F959056C-15C3-EB99-1504-F5BCFBE632AE}"/>
                  </a:ext>
                </a:extLst>
              </p:cNvPr>
              <p:cNvSpPr txBox="1"/>
              <p:nvPr/>
            </p:nvSpPr>
            <p:spPr>
              <a:xfrm>
                <a:off x="18345294" y="4046282"/>
                <a:ext cx="2003508" cy="369332"/>
              </a:xfrm>
              <a:prstGeom prst="rect">
                <a:avLst/>
              </a:prstGeom>
              <a:noFill/>
            </p:spPr>
            <p:txBody>
              <a:bodyPr wrap="square" rtlCol="0">
                <a:spAutoFit/>
              </a:bodyPr>
              <a:lstStyle/>
              <a:p>
                <a:r>
                  <a:rPr lang="en-IN" sz="1800" b="1" i="0" u="none" strike="noStrike" dirty="0">
                    <a:solidFill>
                      <a:srgbClr val="000000"/>
                    </a:solidFill>
                    <a:effectLst/>
                    <a:latin typeface="Avenir Next" panose="020B0503020202020204" pitchFamily="34" charset="0"/>
                  </a:rPr>
                  <a:t>Current Smoker</a:t>
                </a:r>
                <a:endParaRPr lang="en-US" sz="2000" b="1" dirty="0">
                  <a:latin typeface="Avenir Next" panose="020B0503020202020204" pitchFamily="34" charset="0"/>
                </a:endParaRPr>
              </a:p>
            </p:txBody>
          </p:sp>
        </p:grpSp>
        <p:grpSp>
          <p:nvGrpSpPr>
            <p:cNvPr id="266" name="Group 265">
              <a:extLst>
                <a:ext uri="{FF2B5EF4-FFF2-40B4-BE49-F238E27FC236}">
                  <a16:creationId xmlns:a16="http://schemas.microsoft.com/office/drawing/2014/main" id="{85716710-A6E7-2015-91B5-7E28BA729F5E}"/>
                </a:ext>
              </a:extLst>
            </p:cNvPr>
            <p:cNvGrpSpPr/>
            <p:nvPr/>
          </p:nvGrpSpPr>
          <p:grpSpPr>
            <a:xfrm>
              <a:off x="20212363" y="4065605"/>
              <a:ext cx="3132175" cy="908799"/>
              <a:chOff x="14645269" y="4322683"/>
              <a:chExt cx="3132175" cy="908799"/>
            </a:xfrm>
          </p:grpSpPr>
          <p:sp>
            <p:nvSpPr>
              <p:cNvPr id="264" name="TextBox 263">
                <a:extLst>
                  <a:ext uri="{FF2B5EF4-FFF2-40B4-BE49-F238E27FC236}">
                    <a16:creationId xmlns:a16="http://schemas.microsoft.com/office/drawing/2014/main" id="{C5962BC8-CF10-0D47-27BF-C53477ADBB55}"/>
                  </a:ext>
                </a:extLst>
              </p:cNvPr>
              <p:cNvSpPr txBox="1"/>
              <p:nvPr/>
            </p:nvSpPr>
            <p:spPr>
              <a:xfrm>
                <a:off x="14645269" y="4615929"/>
                <a:ext cx="3132175" cy="615553"/>
              </a:xfrm>
              <a:prstGeom prst="rect">
                <a:avLst/>
              </a:prstGeom>
              <a:noFill/>
            </p:spPr>
            <p:txBody>
              <a:bodyPr wrap="square" rtlCol="0">
                <a:spAutoFit/>
              </a:bodyPr>
              <a:lstStyle/>
              <a:p>
                <a:pPr algn="ctr"/>
                <a:r>
                  <a:rPr lang="en-IN" sz="1700" b="0" i="0" u="none" strike="noStrike" dirty="0">
                    <a:solidFill>
                      <a:srgbClr val="595959"/>
                    </a:solidFill>
                    <a:effectLst/>
                    <a:latin typeface="Avenir Next" panose="020B0503020202020204" pitchFamily="34" charset="0"/>
                  </a:rPr>
                  <a:t>Continuous </a:t>
                </a:r>
              </a:p>
              <a:p>
                <a:pPr algn="ctr"/>
                <a:r>
                  <a:rPr lang="en-IN" sz="1700" b="0" i="0" u="none" strike="noStrike" dirty="0">
                    <a:solidFill>
                      <a:srgbClr val="595959"/>
                    </a:solidFill>
                    <a:effectLst/>
                    <a:latin typeface="Avenir Next" panose="020B0503020202020204" pitchFamily="34" charset="0"/>
                  </a:rPr>
                  <a:t>Age in years</a:t>
                </a:r>
                <a:endParaRPr lang="en-US" sz="1700" dirty="0">
                  <a:solidFill>
                    <a:srgbClr val="595959"/>
                  </a:solidFill>
                  <a:latin typeface="Avenir Next" panose="020B0503020202020204" pitchFamily="34" charset="0"/>
                </a:endParaRPr>
              </a:p>
            </p:txBody>
          </p:sp>
          <p:sp>
            <p:nvSpPr>
              <p:cNvPr id="265" name="TextBox 264">
                <a:extLst>
                  <a:ext uri="{FF2B5EF4-FFF2-40B4-BE49-F238E27FC236}">
                    <a16:creationId xmlns:a16="http://schemas.microsoft.com/office/drawing/2014/main" id="{47CB2E70-612B-6C9E-7A6A-41DCF3BFB8B8}"/>
                  </a:ext>
                </a:extLst>
              </p:cNvPr>
              <p:cNvSpPr txBox="1"/>
              <p:nvPr/>
            </p:nvSpPr>
            <p:spPr>
              <a:xfrm>
                <a:off x="15875129" y="4322683"/>
                <a:ext cx="672455" cy="376571"/>
              </a:xfrm>
              <a:prstGeom prst="rect">
                <a:avLst/>
              </a:prstGeom>
              <a:noFill/>
            </p:spPr>
            <p:txBody>
              <a:bodyPr wrap="square" rtlCol="0">
                <a:spAutoFit/>
              </a:bodyPr>
              <a:lstStyle/>
              <a:p>
                <a:r>
                  <a:rPr lang="en-IN" sz="1800" b="1" i="0" u="none" strike="noStrike" dirty="0">
                    <a:solidFill>
                      <a:srgbClr val="000000"/>
                    </a:solidFill>
                    <a:effectLst/>
                    <a:latin typeface="Avenir Next" panose="020B0503020202020204" pitchFamily="34" charset="0"/>
                  </a:rPr>
                  <a:t>Age</a:t>
                </a:r>
                <a:endParaRPr lang="en-US" sz="2000" b="1" dirty="0">
                  <a:latin typeface="Avenir Next" panose="020B0503020202020204" pitchFamily="34" charset="0"/>
                </a:endParaRPr>
              </a:p>
            </p:txBody>
          </p:sp>
        </p:grpSp>
        <p:grpSp>
          <p:nvGrpSpPr>
            <p:cNvPr id="268" name="Group 267">
              <a:extLst>
                <a:ext uri="{FF2B5EF4-FFF2-40B4-BE49-F238E27FC236}">
                  <a16:creationId xmlns:a16="http://schemas.microsoft.com/office/drawing/2014/main" id="{6023462F-1745-B546-CF1D-CD8F23D320D6}"/>
                </a:ext>
              </a:extLst>
            </p:cNvPr>
            <p:cNvGrpSpPr/>
            <p:nvPr/>
          </p:nvGrpSpPr>
          <p:grpSpPr>
            <a:xfrm>
              <a:off x="24158084" y="4065605"/>
              <a:ext cx="3132175" cy="1932936"/>
              <a:chOff x="17802997" y="4046282"/>
              <a:chExt cx="3132175" cy="1932936"/>
            </a:xfrm>
          </p:grpSpPr>
          <p:sp>
            <p:nvSpPr>
              <p:cNvPr id="269" name="TextBox 268">
                <a:extLst>
                  <a:ext uri="{FF2B5EF4-FFF2-40B4-BE49-F238E27FC236}">
                    <a16:creationId xmlns:a16="http://schemas.microsoft.com/office/drawing/2014/main" id="{502E6C2F-EAFC-E05D-4126-D0591D21CB69}"/>
                  </a:ext>
                </a:extLst>
              </p:cNvPr>
              <p:cNvSpPr txBox="1"/>
              <p:nvPr/>
            </p:nvSpPr>
            <p:spPr>
              <a:xfrm>
                <a:off x="17802997" y="4317225"/>
                <a:ext cx="3132175" cy="166199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Denotes the Education Level of the individual.</a:t>
                </a:r>
                <a:endParaRPr lang="en-IN" sz="1700" b="0"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1 : Pre-College Level</a:t>
                </a:r>
                <a:endParaRPr lang="en-IN" sz="1700" b="0"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2 : Undergrad Level</a:t>
                </a:r>
                <a:endParaRPr lang="en-IN" sz="1700" b="0"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3 : Postgrad Level</a:t>
                </a:r>
                <a:endParaRPr lang="en-IN" sz="1700" b="0" dirty="0">
                  <a:solidFill>
                    <a:srgbClr val="595959"/>
                  </a:solidFill>
                  <a:effectLst/>
                  <a:latin typeface="Avenir Next" panose="020B0503020202020204" pitchFamily="34" charset="0"/>
                </a:endParaRPr>
              </a:p>
            </p:txBody>
          </p:sp>
          <p:sp>
            <p:nvSpPr>
              <p:cNvPr id="270" name="TextBox 269">
                <a:extLst>
                  <a:ext uri="{FF2B5EF4-FFF2-40B4-BE49-F238E27FC236}">
                    <a16:creationId xmlns:a16="http://schemas.microsoft.com/office/drawing/2014/main" id="{67B25760-B298-68A2-4DAE-9A5A92B12251}"/>
                  </a:ext>
                </a:extLst>
              </p:cNvPr>
              <p:cNvSpPr txBox="1"/>
              <p:nvPr/>
            </p:nvSpPr>
            <p:spPr>
              <a:xfrm>
                <a:off x="18749054" y="4046282"/>
                <a:ext cx="1322224" cy="369332"/>
              </a:xfrm>
              <a:prstGeom prst="rect">
                <a:avLst/>
              </a:prstGeom>
              <a:noFill/>
            </p:spPr>
            <p:txBody>
              <a:bodyPr wrap="square" rtlCol="0">
                <a:spAutoFit/>
              </a:bodyPr>
              <a:lstStyle/>
              <a:p>
                <a:r>
                  <a:rPr lang="en-IN" sz="1800" b="1" i="0" u="none" strike="noStrike" dirty="0">
                    <a:solidFill>
                      <a:srgbClr val="000000"/>
                    </a:solidFill>
                    <a:effectLst/>
                    <a:latin typeface="Avenir Next" panose="020B0503020202020204" pitchFamily="34" charset="0"/>
                  </a:rPr>
                  <a:t>Education</a:t>
                </a:r>
                <a:endParaRPr lang="en-US" sz="2000" b="1" dirty="0">
                  <a:latin typeface="Avenir Next" panose="020B0503020202020204" pitchFamily="34" charset="0"/>
                </a:endParaRPr>
              </a:p>
            </p:txBody>
          </p:sp>
        </p:grpSp>
        <p:grpSp>
          <p:nvGrpSpPr>
            <p:cNvPr id="9" name="Group 8">
              <a:extLst>
                <a:ext uri="{FF2B5EF4-FFF2-40B4-BE49-F238E27FC236}">
                  <a16:creationId xmlns:a16="http://schemas.microsoft.com/office/drawing/2014/main" id="{3400861D-7837-BEC5-77BF-AC43711E3400}"/>
                </a:ext>
              </a:extLst>
            </p:cNvPr>
            <p:cNvGrpSpPr/>
            <p:nvPr/>
          </p:nvGrpSpPr>
          <p:grpSpPr>
            <a:xfrm>
              <a:off x="32049526" y="4065605"/>
              <a:ext cx="3132175" cy="886496"/>
              <a:chOff x="17802997" y="4046282"/>
              <a:chExt cx="3132175" cy="886496"/>
            </a:xfrm>
          </p:grpSpPr>
          <p:sp>
            <p:nvSpPr>
              <p:cNvPr id="10" name="TextBox 9">
                <a:extLst>
                  <a:ext uri="{FF2B5EF4-FFF2-40B4-BE49-F238E27FC236}">
                    <a16:creationId xmlns:a16="http://schemas.microsoft.com/office/drawing/2014/main" id="{FEE4C723-5D36-15E6-EAA2-E57DA274F453}"/>
                  </a:ext>
                </a:extLst>
              </p:cNvPr>
              <p:cNvSpPr txBox="1"/>
              <p:nvPr/>
            </p:nvSpPr>
            <p:spPr>
              <a:xfrm>
                <a:off x="17802997" y="4317225"/>
                <a:ext cx="3132175" cy="61555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0 = Don’t Smoke , 1 = Smoke</a:t>
                </a:r>
                <a:endParaRPr lang="en-IN" sz="1700" b="0" dirty="0">
                  <a:solidFill>
                    <a:srgbClr val="595959"/>
                  </a:solidFill>
                  <a:effectLst/>
                  <a:latin typeface="Avenir Next" panose="020B0503020202020204" pitchFamily="34" charset="0"/>
                </a:endParaRPr>
              </a:p>
            </p:txBody>
          </p:sp>
          <p:sp>
            <p:nvSpPr>
              <p:cNvPr id="11" name="TextBox 10">
                <a:extLst>
                  <a:ext uri="{FF2B5EF4-FFF2-40B4-BE49-F238E27FC236}">
                    <a16:creationId xmlns:a16="http://schemas.microsoft.com/office/drawing/2014/main" id="{95546D22-2CC5-828B-F88E-DB2013A763DB}"/>
                  </a:ext>
                </a:extLst>
              </p:cNvPr>
              <p:cNvSpPr txBox="1"/>
              <p:nvPr/>
            </p:nvSpPr>
            <p:spPr>
              <a:xfrm>
                <a:off x="18345294" y="4046282"/>
                <a:ext cx="1861005" cy="369332"/>
              </a:xfrm>
              <a:prstGeom prst="rect">
                <a:avLst/>
              </a:prstGeom>
              <a:noFill/>
            </p:spPr>
            <p:txBody>
              <a:bodyPr wrap="square" rtlCol="0">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Cigs. Per Day</a:t>
                </a:r>
                <a:endParaRPr lang="en-IN" sz="2000" b="0" dirty="0">
                  <a:effectLst/>
                  <a:latin typeface="Avenir Next" panose="020B0503020202020204" pitchFamily="34" charset="0"/>
                </a:endParaRPr>
              </a:p>
            </p:txBody>
          </p:sp>
        </p:grpSp>
        <p:grpSp>
          <p:nvGrpSpPr>
            <p:cNvPr id="25" name="Group 24">
              <a:extLst>
                <a:ext uri="{FF2B5EF4-FFF2-40B4-BE49-F238E27FC236}">
                  <a16:creationId xmlns:a16="http://schemas.microsoft.com/office/drawing/2014/main" id="{52054147-DB9B-87B2-1FE9-48A4C412D589}"/>
                </a:ext>
              </a:extLst>
            </p:cNvPr>
            <p:cNvGrpSpPr/>
            <p:nvPr/>
          </p:nvGrpSpPr>
          <p:grpSpPr>
            <a:xfrm>
              <a:off x="39940968" y="4065605"/>
              <a:ext cx="3132175" cy="1682212"/>
              <a:chOff x="27482932" y="4067354"/>
              <a:chExt cx="3132175" cy="1682212"/>
            </a:xfrm>
          </p:grpSpPr>
          <p:sp>
            <p:nvSpPr>
              <p:cNvPr id="26" name="TextBox 25">
                <a:extLst>
                  <a:ext uri="{FF2B5EF4-FFF2-40B4-BE49-F238E27FC236}">
                    <a16:creationId xmlns:a16="http://schemas.microsoft.com/office/drawing/2014/main" id="{C3D71445-89AF-AFAD-C2E0-417A9B960148}"/>
                  </a:ext>
                </a:extLst>
              </p:cNvPr>
              <p:cNvSpPr txBox="1"/>
              <p:nvPr/>
            </p:nvSpPr>
            <p:spPr>
              <a:xfrm>
                <a:off x="27482932" y="4349183"/>
                <a:ext cx="3132175" cy="140038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Identifies whether the patient has previously experienced a stroke. [ 0 = Haven’t , 1 = Have experienced ] </a:t>
                </a:r>
                <a:endParaRPr lang="en-IN" sz="1700" b="0" dirty="0">
                  <a:solidFill>
                    <a:srgbClr val="595959"/>
                  </a:solidFill>
                  <a:effectLst/>
                  <a:latin typeface="Avenir Next" panose="020B0503020202020204" pitchFamily="34" charset="0"/>
                </a:endParaRPr>
              </a:p>
            </p:txBody>
          </p:sp>
          <p:sp>
            <p:nvSpPr>
              <p:cNvPr id="27" name="TextBox 26">
                <a:extLst>
                  <a:ext uri="{FF2B5EF4-FFF2-40B4-BE49-F238E27FC236}">
                    <a16:creationId xmlns:a16="http://schemas.microsoft.com/office/drawing/2014/main" id="{98F524EA-E17F-75A5-85E6-4612474C1FBC}"/>
                  </a:ext>
                </a:extLst>
              </p:cNvPr>
              <p:cNvSpPr txBox="1"/>
              <p:nvPr/>
            </p:nvSpPr>
            <p:spPr>
              <a:xfrm>
                <a:off x="28112579" y="4067354"/>
                <a:ext cx="2061475" cy="369332"/>
              </a:xfrm>
              <a:prstGeom prst="rect">
                <a:avLst/>
              </a:prstGeom>
              <a:noFill/>
            </p:spPr>
            <p:txBody>
              <a:bodyPr wrap="square" rtlCol="0">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Prevalent Stroke</a:t>
                </a:r>
                <a:endParaRPr lang="en-IN" sz="2000" b="0" dirty="0">
                  <a:effectLst/>
                  <a:latin typeface="Avenir Next" panose="020B0503020202020204" pitchFamily="34" charset="0"/>
                </a:endParaRPr>
              </a:p>
            </p:txBody>
          </p:sp>
        </p:grpSp>
        <p:grpSp>
          <p:nvGrpSpPr>
            <p:cNvPr id="30" name="Group 29">
              <a:extLst>
                <a:ext uri="{FF2B5EF4-FFF2-40B4-BE49-F238E27FC236}">
                  <a16:creationId xmlns:a16="http://schemas.microsoft.com/office/drawing/2014/main" id="{2D9F5869-6F87-95A0-D2E1-B2B81123C821}"/>
                </a:ext>
              </a:extLst>
            </p:cNvPr>
            <p:cNvGrpSpPr/>
            <p:nvPr/>
          </p:nvGrpSpPr>
          <p:grpSpPr>
            <a:xfrm>
              <a:off x="35995247" y="4065605"/>
              <a:ext cx="3132175" cy="1671326"/>
              <a:chOff x="27482932" y="4078240"/>
              <a:chExt cx="3132175" cy="1671326"/>
            </a:xfrm>
          </p:grpSpPr>
          <p:sp>
            <p:nvSpPr>
              <p:cNvPr id="31" name="TextBox 30">
                <a:extLst>
                  <a:ext uri="{FF2B5EF4-FFF2-40B4-BE49-F238E27FC236}">
                    <a16:creationId xmlns:a16="http://schemas.microsoft.com/office/drawing/2014/main" id="{3D0D745B-245C-A0C9-868F-47FFE5464752}"/>
                  </a:ext>
                </a:extLst>
              </p:cNvPr>
              <p:cNvSpPr txBox="1"/>
              <p:nvPr/>
            </p:nvSpPr>
            <p:spPr>
              <a:xfrm>
                <a:off x="27482932" y="4349183"/>
                <a:ext cx="3132175" cy="140038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Specifies if the individual was using medication for blood pressure management..[ 0 = Not Diabetic , 1 = Diabetic ]</a:t>
                </a:r>
                <a:endParaRPr lang="en-IN" sz="1700" b="0" dirty="0">
                  <a:solidFill>
                    <a:srgbClr val="595959"/>
                  </a:solidFill>
                  <a:effectLst/>
                  <a:latin typeface="Avenir Next" panose="020B0503020202020204" pitchFamily="34" charset="0"/>
                </a:endParaRPr>
              </a:p>
            </p:txBody>
          </p:sp>
          <p:sp>
            <p:nvSpPr>
              <p:cNvPr id="32" name="TextBox 31">
                <a:extLst>
                  <a:ext uri="{FF2B5EF4-FFF2-40B4-BE49-F238E27FC236}">
                    <a16:creationId xmlns:a16="http://schemas.microsoft.com/office/drawing/2014/main" id="{4E45775E-D577-7523-0BF4-BCF673BE27BC}"/>
                  </a:ext>
                </a:extLst>
              </p:cNvPr>
              <p:cNvSpPr txBox="1"/>
              <p:nvPr/>
            </p:nvSpPr>
            <p:spPr>
              <a:xfrm>
                <a:off x="28460922" y="4078240"/>
                <a:ext cx="1176194" cy="369332"/>
              </a:xfrm>
              <a:prstGeom prst="rect">
                <a:avLst/>
              </a:prstGeom>
              <a:noFill/>
            </p:spPr>
            <p:txBody>
              <a:bodyPr wrap="square" rtlCol="0">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BP Meds</a:t>
                </a:r>
                <a:endParaRPr lang="en-IN" sz="2000" b="0" dirty="0">
                  <a:effectLst/>
                  <a:latin typeface="Avenir Next" panose="020B0503020202020204" pitchFamily="34" charset="0"/>
                </a:endParaRPr>
              </a:p>
            </p:txBody>
          </p:sp>
        </p:grpSp>
        <p:grpSp>
          <p:nvGrpSpPr>
            <p:cNvPr id="33" name="Group 32">
              <a:extLst>
                <a:ext uri="{FF2B5EF4-FFF2-40B4-BE49-F238E27FC236}">
                  <a16:creationId xmlns:a16="http://schemas.microsoft.com/office/drawing/2014/main" id="{18614ADB-2FA9-BAE4-3189-E5954C185E6E}"/>
                </a:ext>
              </a:extLst>
            </p:cNvPr>
            <p:cNvGrpSpPr/>
            <p:nvPr/>
          </p:nvGrpSpPr>
          <p:grpSpPr>
            <a:xfrm>
              <a:off x="43886689" y="4065605"/>
              <a:ext cx="3255192" cy="1682212"/>
              <a:chOff x="27482932" y="4067354"/>
              <a:chExt cx="3255192" cy="1682212"/>
            </a:xfrm>
          </p:grpSpPr>
          <p:sp>
            <p:nvSpPr>
              <p:cNvPr id="34" name="TextBox 33">
                <a:extLst>
                  <a:ext uri="{FF2B5EF4-FFF2-40B4-BE49-F238E27FC236}">
                    <a16:creationId xmlns:a16="http://schemas.microsoft.com/office/drawing/2014/main" id="{061C251E-DB6F-561A-93F2-EB1AC517D20D}"/>
                  </a:ext>
                </a:extLst>
              </p:cNvPr>
              <p:cNvSpPr txBox="1"/>
              <p:nvPr/>
            </p:nvSpPr>
            <p:spPr>
              <a:xfrm>
                <a:off x="27482932" y="4349183"/>
                <a:ext cx="3132175" cy="1400383"/>
              </a:xfrm>
              <a:prstGeom prst="rect">
                <a:avLst/>
              </a:prstGeom>
              <a:noFill/>
            </p:spPr>
            <p:txBody>
              <a:bodyPr wrap="square" rtlCol="0">
                <a:spAutoFit/>
              </a:bodyPr>
              <a:lstStyle/>
              <a:p>
                <a:pPr algn="ct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Indicates whether the patient is hypertensive [ 0 =Patient isn’t Hypersensitive,1=Patient is Hypersensitive ]</a:t>
                </a:r>
                <a:endParaRPr lang="en-IN" sz="1700" b="0" dirty="0">
                  <a:solidFill>
                    <a:srgbClr val="595959"/>
                  </a:solidFill>
                  <a:effectLst/>
                  <a:latin typeface="Avenir Next" panose="020B0503020202020204" pitchFamily="34" charset="0"/>
                </a:endParaRPr>
              </a:p>
            </p:txBody>
          </p:sp>
          <p:sp>
            <p:nvSpPr>
              <p:cNvPr id="35" name="TextBox 34">
                <a:extLst>
                  <a:ext uri="{FF2B5EF4-FFF2-40B4-BE49-F238E27FC236}">
                    <a16:creationId xmlns:a16="http://schemas.microsoft.com/office/drawing/2014/main" id="{D9BAADAF-9734-1B47-B251-B45B66F0E2CE}"/>
                  </a:ext>
                </a:extLst>
              </p:cNvPr>
              <p:cNvSpPr txBox="1"/>
              <p:nvPr/>
            </p:nvSpPr>
            <p:spPr>
              <a:xfrm>
                <a:off x="27516821" y="4067354"/>
                <a:ext cx="3221303" cy="369332"/>
              </a:xfrm>
              <a:prstGeom prst="rect">
                <a:avLst/>
              </a:prstGeom>
              <a:noFill/>
            </p:spPr>
            <p:txBody>
              <a:bodyPr wrap="square" rtlCol="0">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Prevalent Hypersensitivity</a:t>
                </a:r>
                <a:endParaRPr lang="en-IN" sz="2000" b="0" dirty="0">
                  <a:effectLst/>
                  <a:latin typeface="Avenir Next" panose="020B0503020202020204" pitchFamily="34" charset="0"/>
                </a:endParaRPr>
              </a:p>
            </p:txBody>
          </p:sp>
        </p:grpSp>
        <p:grpSp>
          <p:nvGrpSpPr>
            <p:cNvPr id="36" name="Group 35">
              <a:extLst>
                <a:ext uri="{FF2B5EF4-FFF2-40B4-BE49-F238E27FC236}">
                  <a16:creationId xmlns:a16="http://schemas.microsoft.com/office/drawing/2014/main" id="{15A97AF3-3CDB-39D5-FAE4-1883DD2B32BF}"/>
                </a:ext>
              </a:extLst>
            </p:cNvPr>
            <p:cNvGrpSpPr/>
            <p:nvPr/>
          </p:nvGrpSpPr>
          <p:grpSpPr>
            <a:xfrm>
              <a:off x="47955427" y="4065605"/>
              <a:ext cx="3132175" cy="1682212"/>
              <a:chOff x="27482932" y="4067354"/>
              <a:chExt cx="3132175" cy="1682212"/>
            </a:xfrm>
          </p:grpSpPr>
          <p:sp>
            <p:nvSpPr>
              <p:cNvPr id="37" name="TextBox 36">
                <a:extLst>
                  <a:ext uri="{FF2B5EF4-FFF2-40B4-BE49-F238E27FC236}">
                    <a16:creationId xmlns:a16="http://schemas.microsoft.com/office/drawing/2014/main" id="{D7327F03-DD2A-29E9-5B41-55A7863582A8}"/>
                  </a:ext>
                </a:extLst>
              </p:cNvPr>
              <p:cNvSpPr txBox="1"/>
              <p:nvPr/>
            </p:nvSpPr>
            <p:spPr>
              <a:xfrm>
                <a:off x="27482932" y="4349183"/>
                <a:ext cx="3132175" cy="140038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Identifies whether the patient has diabetes. [0 = Patient isn’t Diabetes , 1 = Patient is Diabetic ]</a:t>
                </a:r>
                <a:endParaRPr lang="en-IN" sz="1700" b="0" dirty="0">
                  <a:solidFill>
                    <a:srgbClr val="595959"/>
                  </a:solidFill>
                  <a:effectLst/>
                  <a:latin typeface="Avenir Next" panose="020B0503020202020204" pitchFamily="34" charset="0"/>
                </a:endParaRPr>
              </a:p>
            </p:txBody>
          </p:sp>
          <p:sp>
            <p:nvSpPr>
              <p:cNvPr id="38" name="TextBox 37">
                <a:extLst>
                  <a:ext uri="{FF2B5EF4-FFF2-40B4-BE49-F238E27FC236}">
                    <a16:creationId xmlns:a16="http://schemas.microsoft.com/office/drawing/2014/main" id="{F9147EF8-4D02-3BDC-7026-59C37EEE29C1}"/>
                  </a:ext>
                </a:extLst>
              </p:cNvPr>
              <p:cNvSpPr txBox="1"/>
              <p:nvPr/>
            </p:nvSpPr>
            <p:spPr>
              <a:xfrm>
                <a:off x="28486645" y="4067354"/>
                <a:ext cx="1129274"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Diabetes</a:t>
                </a:r>
                <a:endParaRPr lang="en-IN" sz="1700" b="0" dirty="0">
                  <a:effectLst/>
                  <a:latin typeface="Avenir Next" panose="020B0503020202020204" pitchFamily="34" charset="0"/>
                </a:endParaRPr>
              </a:p>
            </p:txBody>
          </p:sp>
        </p:grpSp>
        <p:grpSp>
          <p:nvGrpSpPr>
            <p:cNvPr id="39" name="Group 38">
              <a:extLst>
                <a:ext uri="{FF2B5EF4-FFF2-40B4-BE49-F238E27FC236}">
                  <a16:creationId xmlns:a16="http://schemas.microsoft.com/office/drawing/2014/main" id="{7D9FCFE6-26F8-3B64-4F40-0F5236A4F58F}"/>
                </a:ext>
              </a:extLst>
            </p:cNvPr>
            <p:cNvGrpSpPr/>
            <p:nvPr/>
          </p:nvGrpSpPr>
          <p:grpSpPr>
            <a:xfrm>
              <a:off x="55846869" y="4065605"/>
              <a:ext cx="3132175" cy="1189769"/>
              <a:chOff x="27482932" y="4067355"/>
              <a:chExt cx="3132175" cy="1189769"/>
            </a:xfrm>
          </p:grpSpPr>
          <p:sp>
            <p:nvSpPr>
              <p:cNvPr id="44" name="TextBox 43">
                <a:extLst>
                  <a:ext uri="{FF2B5EF4-FFF2-40B4-BE49-F238E27FC236}">
                    <a16:creationId xmlns:a16="http://schemas.microsoft.com/office/drawing/2014/main" id="{FC121ACF-8CA9-729E-EB7B-B4B6F80177F5}"/>
                  </a:ext>
                </a:extLst>
              </p:cNvPr>
              <p:cNvSpPr txBox="1"/>
              <p:nvPr/>
            </p:nvSpPr>
            <p:spPr>
              <a:xfrm>
                <a:off x="27482932" y="4349183"/>
                <a:ext cx="3132175" cy="907941"/>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Represents the systolic blood pressure level.</a:t>
                </a:r>
                <a:endParaRPr lang="en-IN" sz="1700" b="0" dirty="0">
                  <a:solidFill>
                    <a:srgbClr val="595959"/>
                  </a:solidFill>
                  <a:effectLst/>
                  <a:latin typeface="Avenir Next" panose="020B0503020202020204" pitchFamily="34" charset="0"/>
                </a:endParaRPr>
              </a:p>
            </p:txBody>
          </p:sp>
          <p:sp>
            <p:nvSpPr>
              <p:cNvPr id="45" name="TextBox 44">
                <a:extLst>
                  <a:ext uri="{FF2B5EF4-FFF2-40B4-BE49-F238E27FC236}">
                    <a16:creationId xmlns:a16="http://schemas.microsoft.com/office/drawing/2014/main" id="{AEAA05CC-3E45-C51B-053A-D00E7610CD7F}"/>
                  </a:ext>
                </a:extLst>
              </p:cNvPr>
              <p:cNvSpPr txBox="1"/>
              <p:nvPr/>
            </p:nvSpPr>
            <p:spPr>
              <a:xfrm>
                <a:off x="28546280" y="4067355"/>
                <a:ext cx="1015423"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Sys BP</a:t>
                </a:r>
                <a:endParaRPr lang="en-IN" sz="1700" b="0" dirty="0">
                  <a:effectLst/>
                  <a:latin typeface="Avenir Next" panose="020B0503020202020204" pitchFamily="34" charset="0"/>
                </a:endParaRPr>
              </a:p>
            </p:txBody>
          </p:sp>
        </p:grpSp>
        <p:grpSp>
          <p:nvGrpSpPr>
            <p:cNvPr id="48" name="Group 47">
              <a:extLst>
                <a:ext uri="{FF2B5EF4-FFF2-40B4-BE49-F238E27FC236}">
                  <a16:creationId xmlns:a16="http://schemas.microsoft.com/office/drawing/2014/main" id="{BFA42269-DC0D-8DC0-51CF-847F77AB00CA}"/>
                </a:ext>
              </a:extLst>
            </p:cNvPr>
            <p:cNvGrpSpPr/>
            <p:nvPr/>
          </p:nvGrpSpPr>
          <p:grpSpPr>
            <a:xfrm>
              <a:off x="51901148" y="4065605"/>
              <a:ext cx="3132175" cy="1189770"/>
              <a:chOff x="27482932" y="4067354"/>
              <a:chExt cx="3132175" cy="1189770"/>
            </a:xfrm>
          </p:grpSpPr>
          <p:sp>
            <p:nvSpPr>
              <p:cNvPr id="50" name="TextBox 49">
                <a:extLst>
                  <a:ext uri="{FF2B5EF4-FFF2-40B4-BE49-F238E27FC236}">
                    <a16:creationId xmlns:a16="http://schemas.microsoft.com/office/drawing/2014/main" id="{D0A89E55-6519-F69D-8688-79FCA97E4DFF}"/>
                  </a:ext>
                </a:extLst>
              </p:cNvPr>
              <p:cNvSpPr txBox="1"/>
              <p:nvPr/>
            </p:nvSpPr>
            <p:spPr>
              <a:xfrm>
                <a:off x="27482932" y="4349183"/>
                <a:ext cx="3132175" cy="907941"/>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800" b="0" i="0" u="none" strike="noStrike" dirty="0">
                    <a:solidFill>
                      <a:srgbClr val="595959"/>
                    </a:solidFill>
                    <a:effectLst/>
                    <a:latin typeface="Avenir Next" panose="020B0503020202020204" pitchFamily="34" charset="0"/>
                  </a:rPr>
                  <a:t>Represents the total blood cholesterol level.</a:t>
                </a:r>
                <a:endParaRPr lang="en-IN" sz="1700" b="0" dirty="0">
                  <a:solidFill>
                    <a:srgbClr val="595959"/>
                  </a:solidFill>
                  <a:effectLst/>
                  <a:latin typeface="Avenir Next" panose="020B0503020202020204" pitchFamily="34" charset="0"/>
                </a:endParaRPr>
              </a:p>
            </p:txBody>
          </p:sp>
          <p:sp>
            <p:nvSpPr>
              <p:cNvPr id="51" name="TextBox 50">
                <a:extLst>
                  <a:ext uri="{FF2B5EF4-FFF2-40B4-BE49-F238E27FC236}">
                    <a16:creationId xmlns:a16="http://schemas.microsoft.com/office/drawing/2014/main" id="{228E587C-19DF-60CF-36BD-14534466FDBF}"/>
                  </a:ext>
                </a:extLst>
              </p:cNvPr>
              <p:cNvSpPr txBox="1"/>
              <p:nvPr/>
            </p:nvSpPr>
            <p:spPr>
              <a:xfrm>
                <a:off x="28029443" y="4067354"/>
                <a:ext cx="2043669"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Total Cholesterol</a:t>
                </a:r>
                <a:endParaRPr lang="en-IN" sz="1700" b="0" dirty="0">
                  <a:effectLst/>
                  <a:latin typeface="Avenir Next" panose="020B0503020202020204" pitchFamily="34" charset="0"/>
                </a:endParaRPr>
              </a:p>
            </p:txBody>
          </p:sp>
        </p:grpSp>
        <p:grpSp>
          <p:nvGrpSpPr>
            <p:cNvPr id="73" name="Group 72">
              <a:extLst>
                <a:ext uri="{FF2B5EF4-FFF2-40B4-BE49-F238E27FC236}">
                  <a16:creationId xmlns:a16="http://schemas.microsoft.com/office/drawing/2014/main" id="{3AD5F618-5DA3-F485-30FD-6E5207A3291D}"/>
                </a:ext>
              </a:extLst>
            </p:cNvPr>
            <p:cNvGrpSpPr/>
            <p:nvPr/>
          </p:nvGrpSpPr>
          <p:grpSpPr>
            <a:xfrm>
              <a:off x="59792590" y="4065605"/>
              <a:ext cx="3132175" cy="1189769"/>
              <a:chOff x="27482932" y="4067355"/>
              <a:chExt cx="3132175" cy="1189769"/>
            </a:xfrm>
          </p:grpSpPr>
          <p:sp>
            <p:nvSpPr>
              <p:cNvPr id="74" name="TextBox 73">
                <a:extLst>
                  <a:ext uri="{FF2B5EF4-FFF2-40B4-BE49-F238E27FC236}">
                    <a16:creationId xmlns:a16="http://schemas.microsoft.com/office/drawing/2014/main" id="{372B7C46-E338-1542-1D7E-39E08F202B11}"/>
                  </a:ext>
                </a:extLst>
              </p:cNvPr>
              <p:cNvSpPr txBox="1"/>
              <p:nvPr/>
            </p:nvSpPr>
            <p:spPr>
              <a:xfrm>
                <a:off x="27482932" y="4349183"/>
                <a:ext cx="3132175" cy="907941"/>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Represents the Diastolic blood pressure level</a:t>
                </a:r>
                <a:endParaRPr lang="en-IN" sz="1700" b="0" dirty="0">
                  <a:solidFill>
                    <a:srgbClr val="595959"/>
                  </a:solidFill>
                  <a:effectLst/>
                  <a:latin typeface="Avenir Next" panose="020B0503020202020204" pitchFamily="34" charset="0"/>
                </a:endParaRPr>
              </a:p>
            </p:txBody>
          </p:sp>
          <p:sp>
            <p:nvSpPr>
              <p:cNvPr id="75" name="TextBox 74">
                <a:extLst>
                  <a:ext uri="{FF2B5EF4-FFF2-40B4-BE49-F238E27FC236}">
                    <a16:creationId xmlns:a16="http://schemas.microsoft.com/office/drawing/2014/main" id="{37449A9B-764A-9E9B-6B13-62B5487060A2}"/>
                  </a:ext>
                </a:extLst>
              </p:cNvPr>
              <p:cNvSpPr txBox="1"/>
              <p:nvPr/>
            </p:nvSpPr>
            <p:spPr>
              <a:xfrm>
                <a:off x="28546280" y="4067355"/>
                <a:ext cx="1015423"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Dia BP</a:t>
                </a:r>
                <a:endParaRPr lang="en-IN" sz="1700" b="0" dirty="0">
                  <a:effectLst/>
                  <a:latin typeface="Avenir Next" panose="020B0503020202020204" pitchFamily="34" charset="0"/>
                </a:endParaRPr>
              </a:p>
            </p:txBody>
          </p:sp>
        </p:grpSp>
        <p:grpSp>
          <p:nvGrpSpPr>
            <p:cNvPr id="78" name="Group 77">
              <a:extLst>
                <a:ext uri="{FF2B5EF4-FFF2-40B4-BE49-F238E27FC236}">
                  <a16:creationId xmlns:a16="http://schemas.microsoft.com/office/drawing/2014/main" id="{AC46672C-2A89-8BE1-E89E-96234D0D8291}"/>
                </a:ext>
              </a:extLst>
            </p:cNvPr>
            <p:cNvGrpSpPr/>
            <p:nvPr/>
          </p:nvGrpSpPr>
          <p:grpSpPr>
            <a:xfrm>
              <a:off x="63738311" y="4065605"/>
              <a:ext cx="2844744" cy="1189769"/>
              <a:chOff x="27482933" y="4067355"/>
              <a:chExt cx="2844744" cy="1189769"/>
            </a:xfrm>
          </p:grpSpPr>
          <p:sp>
            <p:nvSpPr>
              <p:cNvPr id="79" name="TextBox 78">
                <a:extLst>
                  <a:ext uri="{FF2B5EF4-FFF2-40B4-BE49-F238E27FC236}">
                    <a16:creationId xmlns:a16="http://schemas.microsoft.com/office/drawing/2014/main" id="{BFBF6FC9-BA46-C82B-DDCB-EBDEFBE1A163}"/>
                  </a:ext>
                </a:extLst>
              </p:cNvPr>
              <p:cNvSpPr txBox="1"/>
              <p:nvPr/>
            </p:nvSpPr>
            <p:spPr>
              <a:xfrm>
                <a:off x="27482933" y="4349183"/>
                <a:ext cx="2844744" cy="907941"/>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Represents the individual’s Body Mass Index</a:t>
                </a:r>
                <a:endParaRPr lang="en-IN" sz="1700" b="0" dirty="0">
                  <a:solidFill>
                    <a:srgbClr val="595959"/>
                  </a:solidFill>
                  <a:effectLst/>
                  <a:latin typeface="Avenir Next" panose="020B0503020202020204" pitchFamily="34" charset="0"/>
                </a:endParaRPr>
              </a:p>
            </p:txBody>
          </p:sp>
          <p:sp>
            <p:nvSpPr>
              <p:cNvPr id="80" name="TextBox 79">
                <a:extLst>
                  <a:ext uri="{FF2B5EF4-FFF2-40B4-BE49-F238E27FC236}">
                    <a16:creationId xmlns:a16="http://schemas.microsoft.com/office/drawing/2014/main" id="{CC67D4FF-3DF6-1CC2-5FBA-B25FE6ADB04D}"/>
                  </a:ext>
                </a:extLst>
              </p:cNvPr>
              <p:cNvSpPr txBox="1"/>
              <p:nvPr/>
            </p:nvSpPr>
            <p:spPr>
              <a:xfrm>
                <a:off x="28546280" y="4067355"/>
                <a:ext cx="1015423" cy="369332"/>
              </a:xfrm>
              <a:prstGeom prst="rect">
                <a:avLst/>
              </a:prstGeom>
              <a:noFill/>
            </p:spPr>
            <p:txBody>
              <a:bodyPr wrap="square" rtlCol="0">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BMI</a:t>
                </a:r>
                <a:endParaRPr lang="en-IN" sz="1700" b="0" dirty="0">
                  <a:effectLst/>
                  <a:latin typeface="Avenir Next" panose="020B0503020202020204" pitchFamily="34" charset="0"/>
                </a:endParaRPr>
              </a:p>
            </p:txBody>
          </p:sp>
        </p:grpSp>
        <p:grpSp>
          <p:nvGrpSpPr>
            <p:cNvPr id="81" name="Group 80">
              <a:extLst>
                <a:ext uri="{FF2B5EF4-FFF2-40B4-BE49-F238E27FC236}">
                  <a16:creationId xmlns:a16="http://schemas.microsoft.com/office/drawing/2014/main" id="{8EE0BDD2-EF71-17D6-42E3-5D15001F4DA0}"/>
                </a:ext>
              </a:extLst>
            </p:cNvPr>
            <p:cNvGrpSpPr/>
            <p:nvPr/>
          </p:nvGrpSpPr>
          <p:grpSpPr>
            <a:xfrm>
              <a:off x="67396601" y="4065605"/>
              <a:ext cx="3132175" cy="1682211"/>
              <a:chOff x="27482932" y="4067355"/>
              <a:chExt cx="3132175" cy="1682211"/>
            </a:xfrm>
          </p:grpSpPr>
          <p:sp>
            <p:nvSpPr>
              <p:cNvPr id="82" name="TextBox 81">
                <a:extLst>
                  <a:ext uri="{FF2B5EF4-FFF2-40B4-BE49-F238E27FC236}">
                    <a16:creationId xmlns:a16="http://schemas.microsoft.com/office/drawing/2014/main" id="{928273A3-F463-E292-3CD8-D0EA4CF3A562}"/>
                  </a:ext>
                </a:extLst>
              </p:cNvPr>
              <p:cNvSpPr txBox="1"/>
              <p:nvPr/>
            </p:nvSpPr>
            <p:spPr>
              <a:xfrm>
                <a:off x="27482932" y="4349183"/>
                <a:ext cx="3132175" cy="1400383"/>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Represents the heart rate  treated as continuous due to the large number of possible values.</a:t>
                </a:r>
                <a:endParaRPr lang="en-IN" sz="1700" b="0" dirty="0">
                  <a:solidFill>
                    <a:srgbClr val="595959"/>
                  </a:solidFill>
                  <a:effectLst/>
                  <a:latin typeface="Avenir Next" panose="020B0503020202020204" pitchFamily="34" charset="0"/>
                </a:endParaRPr>
              </a:p>
            </p:txBody>
          </p:sp>
          <p:sp>
            <p:nvSpPr>
              <p:cNvPr id="83" name="TextBox 82">
                <a:extLst>
                  <a:ext uri="{FF2B5EF4-FFF2-40B4-BE49-F238E27FC236}">
                    <a16:creationId xmlns:a16="http://schemas.microsoft.com/office/drawing/2014/main" id="{F52C9F34-4370-7AA8-D789-73DCD39E5DB9}"/>
                  </a:ext>
                </a:extLst>
              </p:cNvPr>
              <p:cNvSpPr txBox="1"/>
              <p:nvPr/>
            </p:nvSpPr>
            <p:spPr>
              <a:xfrm>
                <a:off x="28424357" y="4067355"/>
                <a:ext cx="1385157"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595959"/>
                    </a:solidFill>
                    <a:effectLst/>
                    <a:latin typeface="Avenir Next" panose="020B0503020202020204" pitchFamily="34" charset="0"/>
                  </a:rPr>
                  <a:t>Heart Rate</a:t>
                </a:r>
                <a:endParaRPr lang="en-IN" sz="1700" b="0" dirty="0">
                  <a:solidFill>
                    <a:srgbClr val="595959"/>
                  </a:solidFill>
                  <a:effectLst/>
                  <a:latin typeface="Avenir Next" panose="020B0503020202020204" pitchFamily="34" charset="0"/>
                </a:endParaRPr>
              </a:p>
            </p:txBody>
          </p:sp>
        </p:grpSp>
        <p:grpSp>
          <p:nvGrpSpPr>
            <p:cNvPr id="84" name="Group 83">
              <a:extLst>
                <a:ext uri="{FF2B5EF4-FFF2-40B4-BE49-F238E27FC236}">
                  <a16:creationId xmlns:a16="http://schemas.microsoft.com/office/drawing/2014/main" id="{4C32973A-9B19-7CFF-69E2-5F3E719FB8DB}"/>
                </a:ext>
              </a:extLst>
            </p:cNvPr>
            <p:cNvGrpSpPr/>
            <p:nvPr/>
          </p:nvGrpSpPr>
          <p:grpSpPr>
            <a:xfrm>
              <a:off x="71342319" y="4065605"/>
              <a:ext cx="3132175" cy="1682211"/>
              <a:chOff x="27482932" y="4067355"/>
              <a:chExt cx="3132175" cy="1682211"/>
            </a:xfrm>
          </p:grpSpPr>
          <p:sp>
            <p:nvSpPr>
              <p:cNvPr id="85" name="TextBox 84">
                <a:extLst>
                  <a:ext uri="{FF2B5EF4-FFF2-40B4-BE49-F238E27FC236}">
                    <a16:creationId xmlns:a16="http://schemas.microsoft.com/office/drawing/2014/main" id="{3C5B63A6-328D-AAB8-0979-A04DD18DE79D}"/>
                  </a:ext>
                </a:extLst>
              </p:cNvPr>
              <p:cNvSpPr txBox="1"/>
              <p:nvPr/>
            </p:nvSpPr>
            <p:spPr>
              <a:xfrm>
                <a:off x="27482932" y="4349183"/>
                <a:ext cx="3132175" cy="1400383"/>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Represents the heart rate  treated as continuous due to the large number of possible values.</a:t>
                </a:r>
                <a:endParaRPr lang="en-IN" sz="1700" b="0" dirty="0">
                  <a:solidFill>
                    <a:srgbClr val="595959"/>
                  </a:solidFill>
                  <a:effectLst/>
                  <a:latin typeface="Avenir Next" panose="020B0503020202020204" pitchFamily="34" charset="0"/>
                </a:endParaRPr>
              </a:p>
            </p:txBody>
          </p:sp>
          <p:sp>
            <p:nvSpPr>
              <p:cNvPr id="86" name="TextBox 85">
                <a:extLst>
                  <a:ext uri="{FF2B5EF4-FFF2-40B4-BE49-F238E27FC236}">
                    <a16:creationId xmlns:a16="http://schemas.microsoft.com/office/drawing/2014/main" id="{9AEEF5EB-C41F-6669-3805-7A58D886951E}"/>
                  </a:ext>
                </a:extLst>
              </p:cNvPr>
              <p:cNvSpPr txBox="1"/>
              <p:nvPr/>
            </p:nvSpPr>
            <p:spPr>
              <a:xfrm>
                <a:off x="28502739" y="4067355"/>
                <a:ext cx="1058588"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Glucose</a:t>
                </a:r>
                <a:endParaRPr lang="en-IN" sz="1700" b="0" dirty="0">
                  <a:solidFill>
                    <a:srgbClr val="595959"/>
                  </a:solidFill>
                  <a:effectLst/>
                  <a:latin typeface="Avenir Next" panose="020B0503020202020204" pitchFamily="34" charset="0"/>
                </a:endParaRPr>
              </a:p>
            </p:txBody>
          </p:sp>
        </p:grpSp>
        <p:grpSp>
          <p:nvGrpSpPr>
            <p:cNvPr id="87" name="Group 86">
              <a:extLst>
                <a:ext uri="{FF2B5EF4-FFF2-40B4-BE49-F238E27FC236}">
                  <a16:creationId xmlns:a16="http://schemas.microsoft.com/office/drawing/2014/main" id="{26B2435A-E7AF-6677-6EBB-882B88617ECE}"/>
                </a:ext>
              </a:extLst>
            </p:cNvPr>
            <p:cNvGrpSpPr/>
            <p:nvPr/>
          </p:nvGrpSpPr>
          <p:grpSpPr>
            <a:xfrm>
              <a:off x="12563314" y="4065605"/>
              <a:ext cx="2889782" cy="1409716"/>
              <a:chOff x="27482933" y="4078240"/>
              <a:chExt cx="2889782" cy="1409716"/>
            </a:xfrm>
          </p:grpSpPr>
          <p:sp>
            <p:nvSpPr>
              <p:cNvPr id="88" name="TextBox 87">
                <a:extLst>
                  <a:ext uri="{FF2B5EF4-FFF2-40B4-BE49-F238E27FC236}">
                    <a16:creationId xmlns:a16="http://schemas.microsoft.com/office/drawing/2014/main" id="{6DB733A7-8685-6225-B771-FAABA4E482EF}"/>
                  </a:ext>
                </a:extLst>
              </p:cNvPr>
              <p:cNvSpPr txBox="1"/>
              <p:nvPr/>
            </p:nvSpPr>
            <p:spPr>
              <a:xfrm>
                <a:off x="27482933" y="4349183"/>
                <a:ext cx="2889782" cy="1138773"/>
              </a:xfrm>
              <a:prstGeom prst="rect">
                <a:avLst/>
              </a:prstGeom>
              <a:noFill/>
            </p:spPr>
            <p:txBody>
              <a:bodyPr wrap="square" rtlCol="0">
                <a:spAutoFit/>
              </a:bodyPr>
              <a:lstStyle/>
              <a:p>
                <a:pPr rtl="0">
                  <a:spcBef>
                    <a:spcPts val="0"/>
                  </a:spcBef>
                  <a:spcAft>
                    <a:spcPts val="0"/>
                  </a:spcAft>
                </a:pPr>
                <a:r>
                  <a:rPr lang="en-IN" sz="1700" b="0" i="0" u="none" strike="noStrike" dirty="0">
                    <a:solidFill>
                      <a:srgbClr val="595959"/>
                    </a:solidFill>
                    <a:effectLst/>
                    <a:latin typeface="Avenir Next" panose="020B0503020202020204" pitchFamily="34" charset="0"/>
                  </a:rPr>
                  <a:t>Binary Variables</a:t>
                </a:r>
              </a:p>
              <a:p>
                <a:pPr rtl="0">
                  <a:spcBef>
                    <a:spcPts val="0"/>
                  </a:spcBef>
                  <a:spcAft>
                    <a:spcPts val="0"/>
                  </a:spcAft>
                </a:pPr>
                <a:r>
                  <a:rPr lang="en-IN" sz="1700" b="0" i="0" u="none" strike="noStrike" dirty="0">
                    <a:solidFill>
                      <a:srgbClr val="595959"/>
                    </a:solidFill>
                    <a:effectLst/>
                    <a:latin typeface="Avenir Next" panose="020B0503020202020204" pitchFamily="34" charset="0"/>
                  </a:rPr>
                  <a:t>Binary Variable indicating the presence (1) or absence(0) of CHD risk.</a:t>
                </a:r>
                <a:endParaRPr lang="en-IN" sz="1700" b="0" dirty="0">
                  <a:solidFill>
                    <a:srgbClr val="595959"/>
                  </a:solidFill>
                  <a:effectLst/>
                  <a:latin typeface="Avenir Next" panose="020B0503020202020204" pitchFamily="34" charset="0"/>
                </a:endParaRPr>
              </a:p>
            </p:txBody>
          </p:sp>
          <p:sp>
            <p:nvSpPr>
              <p:cNvPr id="89" name="TextBox 88">
                <a:extLst>
                  <a:ext uri="{FF2B5EF4-FFF2-40B4-BE49-F238E27FC236}">
                    <a16:creationId xmlns:a16="http://schemas.microsoft.com/office/drawing/2014/main" id="{2ED26CCD-5469-B800-1C87-44B2E06EE32A}"/>
                  </a:ext>
                </a:extLst>
              </p:cNvPr>
              <p:cNvSpPr txBox="1"/>
              <p:nvPr/>
            </p:nvSpPr>
            <p:spPr>
              <a:xfrm>
                <a:off x="28069033" y="4078240"/>
                <a:ext cx="2164340"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CHD - 10 Year Risk</a:t>
                </a:r>
                <a:endParaRPr lang="en-IN" sz="1700" b="0" dirty="0">
                  <a:effectLst/>
                  <a:latin typeface="Avenir Next" panose="020B0503020202020204" pitchFamily="34" charset="0"/>
                </a:endParaRPr>
              </a:p>
            </p:txBody>
          </p:sp>
        </p:grpSp>
      </p:grpSp>
      <p:grpSp>
        <p:nvGrpSpPr>
          <p:cNvPr id="200" name="Group 199">
            <a:extLst>
              <a:ext uri="{FF2B5EF4-FFF2-40B4-BE49-F238E27FC236}">
                <a16:creationId xmlns:a16="http://schemas.microsoft.com/office/drawing/2014/main" id="{6F6ECEF0-05C2-05CB-2A3F-F84C4C2F6EF8}"/>
              </a:ext>
            </a:extLst>
          </p:cNvPr>
          <p:cNvGrpSpPr/>
          <p:nvPr/>
        </p:nvGrpSpPr>
        <p:grpSpPr>
          <a:xfrm>
            <a:off x="750277" y="773722"/>
            <a:ext cx="6031522" cy="1247146"/>
            <a:chOff x="750277" y="773722"/>
            <a:chExt cx="6031522" cy="1247146"/>
          </a:xfrm>
        </p:grpSpPr>
        <p:sp>
          <p:nvSpPr>
            <p:cNvPr id="201" name="TextBox 200">
              <a:extLst>
                <a:ext uri="{FF2B5EF4-FFF2-40B4-BE49-F238E27FC236}">
                  <a16:creationId xmlns:a16="http://schemas.microsoft.com/office/drawing/2014/main" id="{1F363AFE-6CE9-9781-C362-D4F709993997}"/>
                </a:ext>
              </a:extLst>
            </p:cNvPr>
            <p:cNvSpPr txBox="1"/>
            <p:nvPr/>
          </p:nvSpPr>
          <p:spPr>
            <a:xfrm>
              <a:off x="750277" y="773722"/>
              <a:ext cx="6031522" cy="707886"/>
            </a:xfrm>
            <a:prstGeom prst="rect">
              <a:avLst/>
            </a:prstGeom>
            <a:noFill/>
          </p:spPr>
          <p:txBody>
            <a:bodyPr wrap="square" rtlCol="0">
              <a:spAutoFit/>
            </a:bodyPr>
            <a:lstStyle/>
            <a:p>
              <a:r>
                <a:rPr lang="en-US" sz="4000" dirty="0">
                  <a:latin typeface="Avenir Next" panose="020B0503020202020204" pitchFamily="34" charset="0"/>
                </a:rPr>
                <a:t>GETTING TO KNOW THE</a:t>
              </a:r>
            </a:p>
          </p:txBody>
        </p:sp>
        <p:sp>
          <p:nvSpPr>
            <p:cNvPr id="202" name="TextBox 201">
              <a:extLst>
                <a:ext uri="{FF2B5EF4-FFF2-40B4-BE49-F238E27FC236}">
                  <a16:creationId xmlns:a16="http://schemas.microsoft.com/office/drawing/2014/main" id="{2A16E8F8-0504-B676-4A07-F156F27D474D}"/>
                </a:ext>
              </a:extLst>
            </p:cNvPr>
            <p:cNvSpPr txBox="1"/>
            <p:nvPr/>
          </p:nvSpPr>
          <p:spPr>
            <a:xfrm>
              <a:off x="750277" y="1312982"/>
              <a:ext cx="2450123" cy="707886"/>
            </a:xfrm>
            <a:prstGeom prst="rect">
              <a:avLst/>
            </a:prstGeom>
            <a:noFill/>
          </p:spPr>
          <p:txBody>
            <a:bodyPr wrap="square" rtlCol="0">
              <a:spAutoFit/>
            </a:bodyPr>
            <a:lstStyle/>
            <a:p>
              <a:r>
                <a:rPr lang="en-US" sz="4000" b="1" dirty="0">
                  <a:latin typeface="Avenir Next" panose="020B0503020202020204" pitchFamily="34" charset="0"/>
                </a:rPr>
                <a:t>DATASET</a:t>
              </a:r>
            </a:p>
          </p:txBody>
        </p:sp>
      </p:grpSp>
      <p:grpSp>
        <p:nvGrpSpPr>
          <p:cNvPr id="231" name="Group 230">
            <a:extLst>
              <a:ext uri="{FF2B5EF4-FFF2-40B4-BE49-F238E27FC236}">
                <a16:creationId xmlns:a16="http://schemas.microsoft.com/office/drawing/2014/main" id="{C5477187-48DC-B8FF-E7F2-5FED348BB418}"/>
              </a:ext>
            </a:extLst>
          </p:cNvPr>
          <p:cNvGrpSpPr/>
          <p:nvPr/>
        </p:nvGrpSpPr>
        <p:grpSpPr>
          <a:xfrm>
            <a:off x="3218484" y="2541061"/>
            <a:ext cx="39236040" cy="745791"/>
            <a:chOff x="-23532255" y="2582625"/>
            <a:chExt cx="39236040" cy="745791"/>
          </a:xfrm>
        </p:grpSpPr>
        <p:cxnSp>
          <p:nvCxnSpPr>
            <p:cNvPr id="49" name="Straight Connector 48">
              <a:extLst>
                <a:ext uri="{FF2B5EF4-FFF2-40B4-BE49-F238E27FC236}">
                  <a16:creationId xmlns:a16="http://schemas.microsoft.com/office/drawing/2014/main" id="{31FD9DBA-B33C-ADC9-B78F-C1694A14B288}"/>
                </a:ext>
              </a:extLst>
            </p:cNvPr>
            <p:cNvCxnSpPr>
              <a:cxnSpLocks/>
            </p:cNvCxnSpPr>
            <p:nvPr/>
          </p:nvCxnSpPr>
          <p:spPr>
            <a:xfrm>
              <a:off x="-23532255" y="2942625"/>
              <a:ext cx="37723864" cy="0"/>
            </a:xfrm>
            <a:prstGeom prst="line">
              <a:avLst/>
            </a:prstGeom>
            <a:ln w="25400" cap="sq">
              <a:prstDash val="dash"/>
            </a:ln>
          </p:spPr>
          <p:style>
            <a:lnRef idx="3">
              <a:schemeClr val="dk1"/>
            </a:lnRef>
            <a:fillRef idx="0">
              <a:schemeClr val="dk1"/>
            </a:fillRef>
            <a:effectRef idx="2">
              <a:schemeClr val="dk1"/>
            </a:effectRef>
            <a:fontRef idx="minor">
              <a:schemeClr val="tx1"/>
            </a:fontRef>
          </p:style>
        </p:cxnSp>
        <p:grpSp>
          <p:nvGrpSpPr>
            <p:cNvPr id="13" name="Group 12">
              <a:extLst>
                <a:ext uri="{FF2B5EF4-FFF2-40B4-BE49-F238E27FC236}">
                  <a16:creationId xmlns:a16="http://schemas.microsoft.com/office/drawing/2014/main" id="{D871DAD5-490B-6125-DB51-170D2DCFF794}"/>
                </a:ext>
              </a:extLst>
            </p:cNvPr>
            <p:cNvGrpSpPr/>
            <p:nvPr/>
          </p:nvGrpSpPr>
          <p:grpSpPr>
            <a:xfrm>
              <a:off x="2248616" y="2582625"/>
              <a:ext cx="720000" cy="720000"/>
              <a:chOff x="9325624" y="2471014"/>
              <a:chExt cx="720000" cy="720000"/>
            </a:xfrm>
          </p:grpSpPr>
          <p:sp>
            <p:nvSpPr>
              <p:cNvPr id="151" name="Oval 150">
                <a:extLst>
                  <a:ext uri="{FF2B5EF4-FFF2-40B4-BE49-F238E27FC236}">
                    <a16:creationId xmlns:a16="http://schemas.microsoft.com/office/drawing/2014/main" id="{D4FBD9A5-B067-4786-6F6D-D88517D03A75}"/>
                  </a:ext>
                </a:extLst>
              </p:cNvPr>
              <p:cNvSpPr/>
              <p:nvPr/>
            </p:nvSpPr>
            <p:spPr>
              <a:xfrm>
                <a:off x="9325624" y="2471014"/>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pic>
            <p:nvPicPr>
              <p:cNvPr id="152" name="Picture 151" descr="A black and white image of a couple of circles&#10;&#10;Description automatically generated">
                <a:extLst>
                  <a:ext uri="{FF2B5EF4-FFF2-40B4-BE49-F238E27FC236}">
                    <a16:creationId xmlns:a16="http://schemas.microsoft.com/office/drawing/2014/main" id="{BACB1B9D-8416-85C6-FFEF-7F0BA8620409}"/>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85000"/>
                        </a14:imgEffect>
                      </a14:imgLayer>
                    </a14:imgProps>
                  </a:ext>
                </a:extLst>
              </a:blip>
              <a:stretch>
                <a:fillRect/>
              </a:stretch>
            </p:blipFill>
            <p:spPr>
              <a:xfrm>
                <a:off x="9539863" y="2606203"/>
                <a:ext cx="315946" cy="444837"/>
              </a:xfrm>
              <a:prstGeom prst="rect">
                <a:avLst/>
              </a:prstGeom>
            </p:spPr>
          </p:pic>
        </p:grpSp>
        <p:grpSp>
          <p:nvGrpSpPr>
            <p:cNvPr id="14" name="Group 13">
              <a:extLst>
                <a:ext uri="{FF2B5EF4-FFF2-40B4-BE49-F238E27FC236}">
                  <a16:creationId xmlns:a16="http://schemas.microsoft.com/office/drawing/2014/main" id="{789CE624-8E6E-AC1B-D0F8-F576B3374070}"/>
                </a:ext>
              </a:extLst>
            </p:cNvPr>
            <p:cNvGrpSpPr/>
            <p:nvPr/>
          </p:nvGrpSpPr>
          <p:grpSpPr>
            <a:xfrm>
              <a:off x="532064" y="2582625"/>
              <a:ext cx="720000" cy="720000"/>
              <a:chOff x="3927371" y="2471014"/>
              <a:chExt cx="720000" cy="720000"/>
            </a:xfrm>
          </p:grpSpPr>
          <p:sp>
            <p:nvSpPr>
              <p:cNvPr id="149" name="Oval 148">
                <a:extLst>
                  <a:ext uri="{FF2B5EF4-FFF2-40B4-BE49-F238E27FC236}">
                    <a16:creationId xmlns:a16="http://schemas.microsoft.com/office/drawing/2014/main" id="{EAF69027-6B13-E02C-F042-7AAA8595C87C}"/>
                  </a:ext>
                </a:extLst>
              </p:cNvPr>
              <p:cNvSpPr/>
              <p:nvPr/>
            </p:nvSpPr>
            <p:spPr>
              <a:xfrm>
                <a:off x="3927371" y="2471014"/>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pic>
            <p:nvPicPr>
              <p:cNvPr id="150" name="Picture 149" descr="A black background with a black square&#10;&#10;Description automatically generated with medium confidence">
                <a:extLst>
                  <a:ext uri="{FF2B5EF4-FFF2-40B4-BE49-F238E27FC236}">
                    <a16:creationId xmlns:a16="http://schemas.microsoft.com/office/drawing/2014/main" id="{F7C5967D-BCB6-83DC-15F9-318ECF19FF2B}"/>
                  </a:ext>
                </a:extLst>
              </p:cNvPr>
              <p:cNvPicPr>
                <a:picLocks noChangeAspect="1"/>
              </p:cNvPicPr>
              <p:nvPr/>
            </p:nvPicPr>
            <p:blipFill>
              <a:blip r:embed="rId4"/>
              <a:stretch>
                <a:fillRect/>
              </a:stretch>
            </p:blipFill>
            <p:spPr>
              <a:xfrm>
                <a:off x="4074441" y="2597844"/>
                <a:ext cx="416279" cy="442206"/>
              </a:xfrm>
              <a:prstGeom prst="rect">
                <a:avLst/>
              </a:prstGeom>
            </p:spPr>
          </p:pic>
        </p:grpSp>
        <p:grpSp>
          <p:nvGrpSpPr>
            <p:cNvPr id="15" name="Group 14">
              <a:extLst>
                <a:ext uri="{FF2B5EF4-FFF2-40B4-BE49-F238E27FC236}">
                  <a16:creationId xmlns:a16="http://schemas.microsoft.com/office/drawing/2014/main" id="{985601D8-EDBE-62D0-B8F6-D964DFEA3D7C}"/>
                </a:ext>
              </a:extLst>
            </p:cNvPr>
            <p:cNvGrpSpPr/>
            <p:nvPr/>
          </p:nvGrpSpPr>
          <p:grpSpPr>
            <a:xfrm>
              <a:off x="-1184488" y="2582625"/>
              <a:ext cx="720000" cy="720000"/>
              <a:chOff x="2146376" y="2471014"/>
              <a:chExt cx="720000" cy="720000"/>
            </a:xfrm>
          </p:grpSpPr>
          <p:sp>
            <p:nvSpPr>
              <p:cNvPr id="147" name="Oval 146">
                <a:extLst>
                  <a:ext uri="{FF2B5EF4-FFF2-40B4-BE49-F238E27FC236}">
                    <a16:creationId xmlns:a16="http://schemas.microsoft.com/office/drawing/2014/main" id="{51F6ECFF-C53D-D56E-F529-BF01630B98B1}"/>
                  </a:ext>
                </a:extLst>
              </p:cNvPr>
              <p:cNvSpPr/>
              <p:nvPr/>
            </p:nvSpPr>
            <p:spPr>
              <a:xfrm>
                <a:off x="2146376" y="2471014"/>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pic>
            <p:nvPicPr>
              <p:cNvPr id="148" name="Picture 147" descr="A white and black logo&#10;&#10;Description automatically generated with medium confidence">
                <a:extLst>
                  <a:ext uri="{FF2B5EF4-FFF2-40B4-BE49-F238E27FC236}">
                    <a16:creationId xmlns:a16="http://schemas.microsoft.com/office/drawing/2014/main" id="{0679453C-FEA5-0742-95C4-CF481146AD03}"/>
                  </a:ext>
                </a:extLst>
              </p:cNvPr>
              <p:cNvPicPr>
                <a:picLocks noChangeAspect="1"/>
              </p:cNvPicPr>
              <p:nvPr/>
            </p:nvPicPr>
            <p:blipFill>
              <a:blip r:embed="rId5">
                <a:biLevel thresh="75000"/>
              </a:blip>
              <a:stretch>
                <a:fillRect/>
              </a:stretch>
            </p:blipFill>
            <p:spPr>
              <a:xfrm>
                <a:off x="2260601" y="2595967"/>
                <a:ext cx="477520" cy="483782"/>
              </a:xfrm>
              <a:prstGeom prst="rect">
                <a:avLst/>
              </a:prstGeom>
            </p:spPr>
          </p:pic>
        </p:grpSp>
        <p:grpSp>
          <p:nvGrpSpPr>
            <p:cNvPr id="17" name="Group 16">
              <a:extLst>
                <a:ext uri="{FF2B5EF4-FFF2-40B4-BE49-F238E27FC236}">
                  <a16:creationId xmlns:a16="http://schemas.microsoft.com/office/drawing/2014/main" id="{95FFCE34-9F11-ED36-3FFC-C341EDB887F9}"/>
                </a:ext>
              </a:extLst>
            </p:cNvPr>
            <p:cNvGrpSpPr/>
            <p:nvPr/>
          </p:nvGrpSpPr>
          <p:grpSpPr>
            <a:xfrm>
              <a:off x="-2930438" y="2582625"/>
              <a:ext cx="749398" cy="720000"/>
              <a:chOff x="11031693" y="2492638"/>
              <a:chExt cx="749398" cy="720000"/>
            </a:xfrm>
          </p:grpSpPr>
          <p:sp>
            <p:nvSpPr>
              <p:cNvPr id="145" name="Oval 144">
                <a:extLst>
                  <a:ext uri="{FF2B5EF4-FFF2-40B4-BE49-F238E27FC236}">
                    <a16:creationId xmlns:a16="http://schemas.microsoft.com/office/drawing/2014/main" id="{86473C52-F1F0-2193-4FD4-C166BBFC8EA4}"/>
                  </a:ext>
                </a:extLst>
              </p:cNvPr>
              <p:cNvSpPr/>
              <p:nvPr/>
            </p:nvSpPr>
            <p:spPr>
              <a:xfrm>
                <a:off x="11031693" y="2492638"/>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pic>
            <p:nvPicPr>
              <p:cNvPr id="146" name="Picture 145" descr="A cigarette with smoke coming out of it&#10;&#10;Description automatically generated">
                <a:extLst>
                  <a:ext uri="{FF2B5EF4-FFF2-40B4-BE49-F238E27FC236}">
                    <a16:creationId xmlns:a16="http://schemas.microsoft.com/office/drawing/2014/main" id="{057C9F4F-3927-DADD-58D3-D15E77151AD5}"/>
                  </a:ext>
                </a:extLst>
              </p:cNvPr>
              <p:cNvPicPr>
                <a:picLocks noChangeAspect="1"/>
              </p:cNvPicPr>
              <p:nvPr/>
            </p:nvPicPr>
            <p:blipFill>
              <a:blip r:embed="rId6"/>
              <a:stretch>
                <a:fillRect/>
              </a:stretch>
            </p:blipFill>
            <p:spPr>
              <a:xfrm>
                <a:off x="11112298" y="2541917"/>
                <a:ext cx="668793" cy="584716"/>
              </a:xfrm>
              <a:prstGeom prst="rect">
                <a:avLst/>
              </a:prstGeom>
            </p:spPr>
          </p:pic>
        </p:grpSp>
        <p:grpSp>
          <p:nvGrpSpPr>
            <p:cNvPr id="18" name="Group 17">
              <a:extLst>
                <a:ext uri="{FF2B5EF4-FFF2-40B4-BE49-F238E27FC236}">
                  <a16:creationId xmlns:a16="http://schemas.microsoft.com/office/drawing/2014/main" id="{3D1211F1-AFD2-78D7-7CC8-DDDBE58E056A}"/>
                </a:ext>
              </a:extLst>
            </p:cNvPr>
            <p:cNvGrpSpPr/>
            <p:nvPr/>
          </p:nvGrpSpPr>
          <p:grpSpPr>
            <a:xfrm>
              <a:off x="-6378083" y="2582625"/>
              <a:ext cx="720000" cy="720000"/>
              <a:chOff x="14505459" y="2533035"/>
              <a:chExt cx="720000" cy="720000"/>
            </a:xfrm>
          </p:grpSpPr>
          <p:sp>
            <p:nvSpPr>
              <p:cNvPr id="142" name="Oval 141">
                <a:extLst>
                  <a:ext uri="{FF2B5EF4-FFF2-40B4-BE49-F238E27FC236}">
                    <a16:creationId xmlns:a16="http://schemas.microsoft.com/office/drawing/2014/main" id="{3609D2E8-649A-7638-E509-73A606E1FAE8}"/>
                  </a:ext>
                </a:extLst>
              </p:cNvPr>
              <p:cNvSpPr/>
              <p:nvPr/>
            </p:nvSpPr>
            <p:spPr>
              <a:xfrm>
                <a:off x="14505459" y="25330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44" name="TextBox 143">
                <a:extLst>
                  <a:ext uri="{FF2B5EF4-FFF2-40B4-BE49-F238E27FC236}">
                    <a16:creationId xmlns:a16="http://schemas.microsoft.com/office/drawing/2014/main" id="{2FB37843-B003-4312-6A71-20F15BC2B10D}"/>
                  </a:ext>
                </a:extLst>
              </p:cNvPr>
              <p:cNvSpPr txBox="1"/>
              <p:nvPr/>
            </p:nvSpPr>
            <p:spPr>
              <a:xfrm>
                <a:off x="14632352" y="2743995"/>
                <a:ext cx="539074" cy="369332"/>
              </a:xfrm>
              <a:prstGeom prst="rect">
                <a:avLst/>
              </a:prstGeom>
              <a:noFill/>
            </p:spPr>
            <p:txBody>
              <a:bodyPr wrap="square" rtlCol="0">
                <a:spAutoFit/>
              </a:bodyPr>
              <a:lstStyle/>
              <a:p>
                <a:r>
                  <a:rPr lang="en-US" b="1" dirty="0">
                    <a:latin typeface="Avenir Next" panose="020B0503020202020204" pitchFamily="34" charset="0"/>
                  </a:rPr>
                  <a:t>BP</a:t>
                </a:r>
              </a:p>
            </p:txBody>
          </p:sp>
        </p:grpSp>
        <p:grpSp>
          <p:nvGrpSpPr>
            <p:cNvPr id="23" name="Group 22">
              <a:extLst>
                <a:ext uri="{FF2B5EF4-FFF2-40B4-BE49-F238E27FC236}">
                  <a16:creationId xmlns:a16="http://schemas.microsoft.com/office/drawing/2014/main" id="{8A30FD41-FD8A-EAF8-E3E0-15865C64A83B}"/>
                </a:ext>
              </a:extLst>
            </p:cNvPr>
            <p:cNvGrpSpPr/>
            <p:nvPr/>
          </p:nvGrpSpPr>
          <p:grpSpPr>
            <a:xfrm>
              <a:off x="-8268305" y="2582625"/>
              <a:ext cx="893670" cy="720000"/>
              <a:chOff x="16284347" y="2533035"/>
              <a:chExt cx="893670" cy="720000"/>
            </a:xfrm>
          </p:grpSpPr>
          <p:sp>
            <p:nvSpPr>
              <p:cNvPr id="137" name="Oval 136">
                <a:extLst>
                  <a:ext uri="{FF2B5EF4-FFF2-40B4-BE49-F238E27FC236}">
                    <a16:creationId xmlns:a16="http://schemas.microsoft.com/office/drawing/2014/main" id="{89415DF4-C65F-C6ED-26B4-61FD1A23A13A}"/>
                  </a:ext>
                </a:extLst>
              </p:cNvPr>
              <p:cNvSpPr/>
              <p:nvPr/>
            </p:nvSpPr>
            <p:spPr>
              <a:xfrm>
                <a:off x="16333082" y="25330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38" name="TextBox 137">
                <a:extLst>
                  <a:ext uri="{FF2B5EF4-FFF2-40B4-BE49-F238E27FC236}">
                    <a16:creationId xmlns:a16="http://schemas.microsoft.com/office/drawing/2014/main" id="{C3483A1B-223D-17E9-5BBD-E70CEB331582}"/>
                  </a:ext>
                </a:extLst>
              </p:cNvPr>
              <p:cNvSpPr txBox="1"/>
              <p:nvPr/>
            </p:nvSpPr>
            <p:spPr>
              <a:xfrm>
                <a:off x="16284347" y="2744153"/>
                <a:ext cx="893670" cy="307777"/>
              </a:xfrm>
              <a:prstGeom prst="rect">
                <a:avLst/>
              </a:prstGeom>
              <a:noFill/>
            </p:spPr>
            <p:txBody>
              <a:bodyPr wrap="square" rtlCol="0">
                <a:spAutoFit/>
              </a:bodyPr>
              <a:lstStyle/>
              <a:p>
                <a:r>
                  <a:rPr lang="en-US" sz="1400" b="1" dirty="0">
                    <a:latin typeface="Avenir Next" panose="020B0503020202020204" pitchFamily="34" charset="0"/>
                  </a:rPr>
                  <a:t>STROKE</a:t>
                </a:r>
              </a:p>
            </p:txBody>
          </p:sp>
        </p:grpSp>
        <p:grpSp>
          <p:nvGrpSpPr>
            <p:cNvPr id="58" name="Group 57">
              <a:extLst>
                <a:ext uri="{FF2B5EF4-FFF2-40B4-BE49-F238E27FC236}">
                  <a16:creationId xmlns:a16="http://schemas.microsoft.com/office/drawing/2014/main" id="{7292193D-CCDD-4BE4-BCB4-48497EF23C35}"/>
                </a:ext>
              </a:extLst>
            </p:cNvPr>
            <p:cNvGrpSpPr/>
            <p:nvPr/>
          </p:nvGrpSpPr>
          <p:grpSpPr>
            <a:xfrm>
              <a:off x="-11872133" y="2582625"/>
              <a:ext cx="890724" cy="720000"/>
              <a:chOff x="14572256" y="2546398"/>
              <a:chExt cx="890724" cy="720000"/>
            </a:xfrm>
          </p:grpSpPr>
          <p:sp>
            <p:nvSpPr>
              <p:cNvPr id="135" name="Oval 134">
                <a:extLst>
                  <a:ext uri="{FF2B5EF4-FFF2-40B4-BE49-F238E27FC236}">
                    <a16:creationId xmlns:a16="http://schemas.microsoft.com/office/drawing/2014/main" id="{3DBBFD11-CE74-BD85-6541-39E3388128A8}"/>
                  </a:ext>
                </a:extLst>
              </p:cNvPr>
              <p:cNvSpPr/>
              <p:nvPr/>
            </p:nvSpPr>
            <p:spPr>
              <a:xfrm>
                <a:off x="14642072" y="2546398"/>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36" name="TextBox 135">
                <a:extLst>
                  <a:ext uri="{FF2B5EF4-FFF2-40B4-BE49-F238E27FC236}">
                    <a16:creationId xmlns:a16="http://schemas.microsoft.com/office/drawing/2014/main" id="{22C6ABAE-B4E2-5B9E-053D-1030191EA11D}"/>
                  </a:ext>
                </a:extLst>
              </p:cNvPr>
              <p:cNvSpPr txBox="1"/>
              <p:nvPr/>
            </p:nvSpPr>
            <p:spPr>
              <a:xfrm>
                <a:off x="14572256" y="2772519"/>
                <a:ext cx="890724" cy="292388"/>
              </a:xfrm>
              <a:prstGeom prst="rect">
                <a:avLst/>
              </a:prstGeom>
              <a:noFill/>
            </p:spPr>
            <p:txBody>
              <a:bodyPr wrap="square" rtlCol="0">
                <a:spAutoFit/>
              </a:bodyPr>
              <a:lstStyle/>
              <a:p>
                <a:r>
                  <a:rPr lang="en-US" sz="1300" dirty="0">
                    <a:latin typeface="Avenir Next" panose="020B0503020202020204" pitchFamily="34" charset="0"/>
                  </a:rPr>
                  <a:t>Diabetes</a:t>
                </a:r>
              </a:p>
            </p:txBody>
          </p:sp>
        </p:grpSp>
        <p:grpSp>
          <p:nvGrpSpPr>
            <p:cNvPr id="59" name="Group 58">
              <a:extLst>
                <a:ext uri="{FF2B5EF4-FFF2-40B4-BE49-F238E27FC236}">
                  <a16:creationId xmlns:a16="http://schemas.microsoft.com/office/drawing/2014/main" id="{D5096E78-2C8A-24C7-E1BB-B74C622ADF35}"/>
                </a:ext>
              </a:extLst>
            </p:cNvPr>
            <p:cNvGrpSpPr/>
            <p:nvPr/>
          </p:nvGrpSpPr>
          <p:grpSpPr>
            <a:xfrm>
              <a:off x="-9984857" y="2582625"/>
              <a:ext cx="720000" cy="720000"/>
              <a:chOff x="14642072" y="2546398"/>
              <a:chExt cx="720000" cy="720000"/>
            </a:xfrm>
          </p:grpSpPr>
          <p:sp>
            <p:nvSpPr>
              <p:cNvPr id="128" name="Oval 127">
                <a:extLst>
                  <a:ext uri="{FF2B5EF4-FFF2-40B4-BE49-F238E27FC236}">
                    <a16:creationId xmlns:a16="http://schemas.microsoft.com/office/drawing/2014/main" id="{C1DDAAD0-9C4F-D51B-DC61-9A8139FB1AD9}"/>
                  </a:ext>
                </a:extLst>
              </p:cNvPr>
              <p:cNvSpPr/>
              <p:nvPr/>
            </p:nvSpPr>
            <p:spPr>
              <a:xfrm>
                <a:off x="14642072" y="2546398"/>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29" name="TextBox 128">
                <a:extLst>
                  <a:ext uri="{FF2B5EF4-FFF2-40B4-BE49-F238E27FC236}">
                    <a16:creationId xmlns:a16="http://schemas.microsoft.com/office/drawing/2014/main" id="{272D2DAC-FA32-8CEF-A2D0-915D62351EC0}"/>
                  </a:ext>
                </a:extLst>
              </p:cNvPr>
              <p:cNvSpPr txBox="1"/>
              <p:nvPr/>
            </p:nvSpPr>
            <p:spPr>
              <a:xfrm>
                <a:off x="14733289" y="2795174"/>
                <a:ext cx="618052" cy="323165"/>
              </a:xfrm>
              <a:prstGeom prst="rect">
                <a:avLst/>
              </a:prstGeom>
              <a:noFill/>
            </p:spPr>
            <p:txBody>
              <a:bodyPr wrap="square" rtlCol="0">
                <a:spAutoFit/>
              </a:bodyPr>
              <a:lstStyle/>
              <a:p>
                <a:r>
                  <a:rPr lang="en-US" sz="1500" b="1" dirty="0">
                    <a:latin typeface="Avenir Next" panose="020B0503020202020204" pitchFamily="34" charset="0"/>
                  </a:rPr>
                  <a:t>HYP</a:t>
                </a:r>
              </a:p>
            </p:txBody>
          </p:sp>
        </p:grpSp>
        <p:grpSp>
          <p:nvGrpSpPr>
            <p:cNvPr id="60" name="Group 59">
              <a:extLst>
                <a:ext uri="{FF2B5EF4-FFF2-40B4-BE49-F238E27FC236}">
                  <a16:creationId xmlns:a16="http://schemas.microsoft.com/office/drawing/2014/main" id="{43A757DC-F7E9-35BC-1C50-4AA09B4E1660}"/>
                </a:ext>
              </a:extLst>
            </p:cNvPr>
            <p:cNvGrpSpPr/>
            <p:nvPr/>
          </p:nvGrpSpPr>
          <p:grpSpPr>
            <a:xfrm>
              <a:off x="-13588685" y="2582625"/>
              <a:ext cx="720000" cy="720000"/>
              <a:chOff x="14642072" y="2546398"/>
              <a:chExt cx="720000" cy="720000"/>
            </a:xfrm>
          </p:grpSpPr>
          <p:sp>
            <p:nvSpPr>
              <p:cNvPr id="123" name="Oval 122">
                <a:extLst>
                  <a:ext uri="{FF2B5EF4-FFF2-40B4-BE49-F238E27FC236}">
                    <a16:creationId xmlns:a16="http://schemas.microsoft.com/office/drawing/2014/main" id="{BFFE9276-3D91-DC70-16AD-2D8970D8FB9A}"/>
                  </a:ext>
                </a:extLst>
              </p:cNvPr>
              <p:cNvSpPr/>
              <p:nvPr/>
            </p:nvSpPr>
            <p:spPr>
              <a:xfrm>
                <a:off x="14642072" y="2546398"/>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27" name="TextBox 126">
                <a:extLst>
                  <a:ext uri="{FF2B5EF4-FFF2-40B4-BE49-F238E27FC236}">
                    <a16:creationId xmlns:a16="http://schemas.microsoft.com/office/drawing/2014/main" id="{A040C48C-27B8-043E-10C1-7DEEEDE8FD49}"/>
                  </a:ext>
                </a:extLst>
              </p:cNvPr>
              <p:cNvSpPr txBox="1"/>
              <p:nvPr/>
            </p:nvSpPr>
            <p:spPr>
              <a:xfrm>
                <a:off x="14719759" y="2777518"/>
                <a:ext cx="613097" cy="292388"/>
              </a:xfrm>
              <a:prstGeom prst="rect">
                <a:avLst/>
              </a:prstGeom>
              <a:noFill/>
            </p:spPr>
            <p:txBody>
              <a:bodyPr wrap="square" rtlCol="0">
                <a:spAutoFit/>
              </a:bodyPr>
              <a:lstStyle/>
              <a:p>
                <a:r>
                  <a:rPr lang="en-US" sz="1300" b="1" dirty="0">
                    <a:latin typeface="Avenir Next" panose="020B0503020202020204" pitchFamily="34" charset="0"/>
                  </a:rPr>
                  <a:t>Chol.</a:t>
                </a:r>
              </a:p>
            </p:txBody>
          </p:sp>
        </p:grpSp>
        <p:grpSp>
          <p:nvGrpSpPr>
            <p:cNvPr id="90" name="Group 89">
              <a:extLst>
                <a:ext uri="{FF2B5EF4-FFF2-40B4-BE49-F238E27FC236}">
                  <a16:creationId xmlns:a16="http://schemas.microsoft.com/office/drawing/2014/main" id="{5973F9BC-3FA1-D0F4-96D3-302E1B80F507}"/>
                </a:ext>
              </a:extLst>
            </p:cNvPr>
            <p:cNvGrpSpPr/>
            <p:nvPr/>
          </p:nvGrpSpPr>
          <p:grpSpPr>
            <a:xfrm>
              <a:off x="-17264309" y="2582625"/>
              <a:ext cx="879474" cy="720000"/>
              <a:chOff x="25375513" y="2459896"/>
              <a:chExt cx="879474" cy="720000"/>
            </a:xfrm>
          </p:grpSpPr>
          <p:sp>
            <p:nvSpPr>
              <p:cNvPr id="121" name="Oval 120">
                <a:extLst>
                  <a:ext uri="{FF2B5EF4-FFF2-40B4-BE49-F238E27FC236}">
                    <a16:creationId xmlns:a16="http://schemas.microsoft.com/office/drawing/2014/main" id="{BBC923B1-C66B-5884-D443-10D8651360F1}"/>
                  </a:ext>
                </a:extLst>
              </p:cNvPr>
              <p:cNvSpPr/>
              <p:nvPr/>
            </p:nvSpPr>
            <p:spPr>
              <a:xfrm>
                <a:off x="25375513" y="2459896"/>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22" name="TextBox 121">
                <a:extLst>
                  <a:ext uri="{FF2B5EF4-FFF2-40B4-BE49-F238E27FC236}">
                    <a16:creationId xmlns:a16="http://schemas.microsoft.com/office/drawing/2014/main" id="{391D4546-11EC-5F1D-0A84-565DD2B3F72C}"/>
                  </a:ext>
                </a:extLst>
              </p:cNvPr>
              <p:cNvSpPr txBox="1"/>
              <p:nvPr/>
            </p:nvSpPr>
            <p:spPr>
              <a:xfrm>
                <a:off x="25454009" y="2643372"/>
                <a:ext cx="800978" cy="478144"/>
              </a:xfrm>
              <a:prstGeom prst="rect">
                <a:avLst/>
              </a:prstGeom>
              <a:noFill/>
            </p:spPr>
            <p:txBody>
              <a:bodyPr wrap="square" tIns="46800" rtlCol="0">
                <a:spAutoFit/>
              </a:bodyPr>
              <a:lstStyle/>
              <a:p>
                <a:r>
                  <a:rPr lang="en-US" sz="1300" b="1" dirty="0">
                    <a:latin typeface="Avenir Next" panose="020B0503020202020204" pitchFamily="34" charset="0"/>
                  </a:rPr>
                  <a:t>DIAS </a:t>
                </a:r>
                <a:r>
                  <a:rPr lang="en-US" sz="1200" dirty="0">
                    <a:latin typeface="Avenir Next" panose="020B0503020202020204" pitchFamily="34" charset="0"/>
                  </a:rPr>
                  <a:t>BP</a:t>
                </a:r>
              </a:p>
            </p:txBody>
          </p:sp>
        </p:grpSp>
        <p:grpSp>
          <p:nvGrpSpPr>
            <p:cNvPr id="93" name="Group 92">
              <a:extLst>
                <a:ext uri="{FF2B5EF4-FFF2-40B4-BE49-F238E27FC236}">
                  <a16:creationId xmlns:a16="http://schemas.microsoft.com/office/drawing/2014/main" id="{4F46CBCE-8CE9-54B9-B7D8-7A83E8686FE3}"/>
                </a:ext>
              </a:extLst>
            </p:cNvPr>
            <p:cNvGrpSpPr/>
            <p:nvPr/>
          </p:nvGrpSpPr>
          <p:grpSpPr>
            <a:xfrm>
              <a:off x="-18980861" y="2582625"/>
              <a:ext cx="720000" cy="720000"/>
              <a:chOff x="27150973" y="2497996"/>
              <a:chExt cx="720000" cy="720000"/>
            </a:xfrm>
          </p:grpSpPr>
          <p:sp>
            <p:nvSpPr>
              <p:cNvPr id="119" name="Oval 118">
                <a:extLst>
                  <a:ext uri="{FF2B5EF4-FFF2-40B4-BE49-F238E27FC236}">
                    <a16:creationId xmlns:a16="http://schemas.microsoft.com/office/drawing/2014/main" id="{71863504-488A-A4F1-E8F9-69A6C4D13B12}"/>
                  </a:ext>
                </a:extLst>
              </p:cNvPr>
              <p:cNvSpPr/>
              <p:nvPr/>
            </p:nvSpPr>
            <p:spPr>
              <a:xfrm>
                <a:off x="27150973" y="2497996"/>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20" name="TextBox 119">
                <a:extLst>
                  <a:ext uri="{FF2B5EF4-FFF2-40B4-BE49-F238E27FC236}">
                    <a16:creationId xmlns:a16="http://schemas.microsoft.com/office/drawing/2014/main" id="{48B75EFA-08E0-72EC-7A41-96508A823A79}"/>
                  </a:ext>
                </a:extLst>
              </p:cNvPr>
              <p:cNvSpPr txBox="1"/>
              <p:nvPr/>
            </p:nvSpPr>
            <p:spPr>
              <a:xfrm>
                <a:off x="27271579" y="2711802"/>
                <a:ext cx="580124" cy="292388"/>
              </a:xfrm>
              <a:prstGeom prst="rect">
                <a:avLst/>
              </a:prstGeom>
              <a:noFill/>
            </p:spPr>
            <p:txBody>
              <a:bodyPr wrap="square" rtlCol="0">
                <a:spAutoFit/>
              </a:bodyPr>
              <a:lstStyle/>
              <a:p>
                <a:r>
                  <a:rPr lang="en-US" sz="1300" b="1" dirty="0">
                    <a:latin typeface="Avenir Next" panose="020B0503020202020204" pitchFamily="34" charset="0"/>
                  </a:rPr>
                  <a:t>BMI</a:t>
                </a:r>
              </a:p>
            </p:txBody>
          </p:sp>
        </p:grpSp>
        <p:grpSp>
          <p:nvGrpSpPr>
            <p:cNvPr id="96" name="Group 95">
              <a:extLst>
                <a:ext uri="{FF2B5EF4-FFF2-40B4-BE49-F238E27FC236}">
                  <a16:creationId xmlns:a16="http://schemas.microsoft.com/office/drawing/2014/main" id="{3A9093B3-36BE-57A9-3C75-2E38CF657B06}"/>
                </a:ext>
              </a:extLst>
            </p:cNvPr>
            <p:cNvGrpSpPr/>
            <p:nvPr/>
          </p:nvGrpSpPr>
          <p:grpSpPr>
            <a:xfrm>
              <a:off x="-22841423" y="2582625"/>
              <a:ext cx="827171" cy="720000"/>
              <a:chOff x="30510078" y="2469535"/>
              <a:chExt cx="827171" cy="720000"/>
            </a:xfrm>
          </p:grpSpPr>
          <p:sp>
            <p:nvSpPr>
              <p:cNvPr id="115" name="Oval 114">
                <a:extLst>
                  <a:ext uri="{FF2B5EF4-FFF2-40B4-BE49-F238E27FC236}">
                    <a16:creationId xmlns:a16="http://schemas.microsoft.com/office/drawing/2014/main" id="{08BEE699-048A-7C4E-2279-6D937559A6EF}"/>
                  </a:ext>
                </a:extLst>
              </p:cNvPr>
              <p:cNvSpPr/>
              <p:nvPr/>
            </p:nvSpPr>
            <p:spPr>
              <a:xfrm>
                <a:off x="30563663" y="24695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16" name="TextBox 115">
                <a:extLst>
                  <a:ext uri="{FF2B5EF4-FFF2-40B4-BE49-F238E27FC236}">
                    <a16:creationId xmlns:a16="http://schemas.microsoft.com/office/drawing/2014/main" id="{2558610E-F548-ADEA-FA38-E50EE001EF67}"/>
                  </a:ext>
                </a:extLst>
              </p:cNvPr>
              <p:cNvSpPr txBox="1"/>
              <p:nvPr/>
            </p:nvSpPr>
            <p:spPr>
              <a:xfrm>
                <a:off x="30510078" y="2683341"/>
                <a:ext cx="827171" cy="292388"/>
              </a:xfrm>
              <a:prstGeom prst="rect">
                <a:avLst/>
              </a:prstGeom>
              <a:noFill/>
            </p:spPr>
            <p:txBody>
              <a:bodyPr wrap="square" rtlCol="0">
                <a:spAutoFit/>
              </a:bodyPr>
              <a:lstStyle/>
              <a:p>
                <a:r>
                  <a:rPr lang="en-US" sz="1300" b="1" dirty="0">
                    <a:latin typeface="Avenir Next" panose="020B0503020202020204" pitchFamily="34" charset="0"/>
                  </a:rPr>
                  <a:t>Glucose</a:t>
                </a:r>
              </a:p>
            </p:txBody>
          </p:sp>
        </p:grpSp>
        <p:grpSp>
          <p:nvGrpSpPr>
            <p:cNvPr id="98" name="Group 97">
              <a:extLst>
                <a:ext uri="{FF2B5EF4-FFF2-40B4-BE49-F238E27FC236}">
                  <a16:creationId xmlns:a16="http://schemas.microsoft.com/office/drawing/2014/main" id="{2E39250A-5CC4-72CD-9394-6944D7A3A90F}"/>
                </a:ext>
              </a:extLst>
            </p:cNvPr>
            <p:cNvGrpSpPr/>
            <p:nvPr/>
          </p:nvGrpSpPr>
          <p:grpSpPr>
            <a:xfrm>
              <a:off x="-21017700" y="2582625"/>
              <a:ext cx="1040287" cy="720000"/>
              <a:chOff x="30563663" y="2469535"/>
              <a:chExt cx="1040287" cy="720000"/>
            </a:xfrm>
          </p:grpSpPr>
          <p:sp>
            <p:nvSpPr>
              <p:cNvPr id="113" name="Oval 112">
                <a:extLst>
                  <a:ext uri="{FF2B5EF4-FFF2-40B4-BE49-F238E27FC236}">
                    <a16:creationId xmlns:a16="http://schemas.microsoft.com/office/drawing/2014/main" id="{2001FA2C-AA04-1673-7528-3B5215AF82DF}"/>
                  </a:ext>
                </a:extLst>
              </p:cNvPr>
              <p:cNvSpPr/>
              <p:nvPr/>
            </p:nvSpPr>
            <p:spPr>
              <a:xfrm>
                <a:off x="30563663" y="24695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14" name="TextBox 113">
                <a:extLst>
                  <a:ext uri="{FF2B5EF4-FFF2-40B4-BE49-F238E27FC236}">
                    <a16:creationId xmlns:a16="http://schemas.microsoft.com/office/drawing/2014/main" id="{675D9F2E-69A6-03DB-3D56-05A023AC58E1}"/>
                  </a:ext>
                </a:extLst>
              </p:cNvPr>
              <p:cNvSpPr txBox="1"/>
              <p:nvPr/>
            </p:nvSpPr>
            <p:spPr>
              <a:xfrm>
                <a:off x="30630728" y="2619841"/>
                <a:ext cx="973222" cy="492443"/>
              </a:xfrm>
              <a:prstGeom prst="rect">
                <a:avLst/>
              </a:prstGeom>
              <a:noFill/>
            </p:spPr>
            <p:txBody>
              <a:bodyPr wrap="square" rtlCol="0">
                <a:spAutoFit/>
              </a:bodyPr>
              <a:lstStyle/>
              <a:p>
                <a:r>
                  <a:rPr lang="en-US" sz="1300" b="1" dirty="0">
                    <a:latin typeface="Avenir Next" panose="020B0503020202020204" pitchFamily="34" charset="0"/>
                  </a:rPr>
                  <a:t>Heart </a:t>
                </a:r>
              </a:p>
              <a:p>
                <a:r>
                  <a:rPr lang="en-US" sz="1300" dirty="0">
                    <a:latin typeface="Avenir Next" panose="020B0503020202020204" pitchFamily="34" charset="0"/>
                  </a:rPr>
                  <a:t>Rate</a:t>
                </a:r>
              </a:p>
            </p:txBody>
          </p:sp>
        </p:grpSp>
        <p:grpSp>
          <p:nvGrpSpPr>
            <p:cNvPr id="100" name="Group 99">
              <a:extLst>
                <a:ext uri="{FF2B5EF4-FFF2-40B4-BE49-F238E27FC236}">
                  <a16:creationId xmlns:a16="http://schemas.microsoft.com/office/drawing/2014/main" id="{AE925208-3C27-5429-65BD-1E91A11BF4B0}"/>
                </a:ext>
              </a:extLst>
            </p:cNvPr>
            <p:cNvGrpSpPr/>
            <p:nvPr/>
          </p:nvGrpSpPr>
          <p:grpSpPr>
            <a:xfrm>
              <a:off x="-4661531" y="2582625"/>
              <a:ext cx="734541" cy="720000"/>
              <a:chOff x="12759209" y="2545735"/>
              <a:chExt cx="734541" cy="720000"/>
            </a:xfrm>
          </p:grpSpPr>
          <p:sp>
            <p:nvSpPr>
              <p:cNvPr id="105" name="Oval 104">
                <a:extLst>
                  <a:ext uri="{FF2B5EF4-FFF2-40B4-BE49-F238E27FC236}">
                    <a16:creationId xmlns:a16="http://schemas.microsoft.com/office/drawing/2014/main" id="{FDA8712B-9F23-88F3-4D97-CEC0BE5B649C}"/>
                  </a:ext>
                </a:extLst>
              </p:cNvPr>
              <p:cNvSpPr/>
              <p:nvPr/>
            </p:nvSpPr>
            <p:spPr>
              <a:xfrm>
                <a:off x="12759209" y="25457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06" name="TextBox 105">
                <a:extLst>
                  <a:ext uri="{FF2B5EF4-FFF2-40B4-BE49-F238E27FC236}">
                    <a16:creationId xmlns:a16="http://schemas.microsoft.com/office/drawing/2014/main" id="{AAFF1E84-B644-DA69-F601-31CE2D334533}"/>
                  </a:ext>
                </a:extLst>
              </p:cNvPr>
              <p:cNvSpPr txBox="1"/>
              <p:nvPr/>
            </p:nvSpPr>
            <p:spPr>
              <a:xfrm>
                <a:off x="12822602" y="2704233"/>
                <a:ext cx="671148" cy="292388"/>
              </a:xfrm>
              <a:prstGeom prst="rect">
                <a:avLst/>
              </a:prstGeom>
              <a:noFill/>
            </p:spPr>
            <p:txBody>
              <a:bodyPr wrap="square" rtlCol="0">
                <a:spAutoFit/>
              </a:bodyPr>
              <a:lstStyle/>
              <a:p>
                <a:r>
                  <a:rPr lang="en-US" sz="1300" b="1" dirty="0">
                    <a:latin typeface="Avenir Next" panose="020B0503020202020204" pitchFamily="34" charset="0"/>
                  </a:rPr>
                  <a:t>No. of</a:t>
                </a:r>
                <a:endParaRPr lang="en-US" sz="1300" dirty="0">
                  <a:latin typeface="Avenir Next" panose="020B0503020202020204" pitchFamily="34" charset="0"/>
                </a:endParaRPr>
              </a:p>
            </p:txBody>
          </p:sp>
          <p:sp>
            <p:nvSpPr>
              <p:cNvPr id="107" name="TextBox 106">
                <a:extLst>
                  <a:ext uri="{FF2B5EF4-FFF2-40B4-BE49-F238E27FC236}">
                    <a16:creationId xmlns:a16="http://schemas.microsoft.com/office/drawing/2014/main" id="{95D9FD83-C7E7-EFD0-40E5-3AB24D695AAE}"/>
                  </a:ext>
                </a:extLst>
              </p:cNvPr>
              <p:cNvSpPr txBox="1"/>
              <p:nvPr/>
            </p:nvSpPr>
            <p:spPr>
              <a:xfrm>
                <a:off x="12828951" y="2850283"/>
                <a:ext cx="635913" cy="292388"/>
              </a:xfrm>
              <a:prstGeom prst="rect">
                <a:avLst/>
              </a:prstGeom>
              <a:noFill/>
            </p:spPr>
            <p:txBody>
              <a:bodyPr wrap="square" rtlCol="0">
                <a:spAutoFit/>
              </a:bodyPr>
              <a:lstStyle/>
              <a:p>
                <a:r>
                  <a:rPr lang="en-US" sz="1300" dirty="0">
                    <a:latin typeface="Avenir Next" panose="020B0503020202020204" pitchFamily="34" charset="0"/>
                  </a:rPr>
                  <a:t>Cigs</a:t>
                </a:r>
              </a:p>
            </p:txBody>
          </p:sp>
        </p:grpSp>
        <p:grpSp>
          <p:nvGrpSpPr>
            <p:cNvPr id="167" name="Group 166">
              <a:extLst>
                <a:ext uri="{FF2B5EF4-FFF2-40B4-BE49-F238E27FC236}">
                  <a16:creationId xmlns:a16="http://schemas.microsoft.com/office/drawing/2014/main" id="{DA970D25-AA7E-9014-3976-FF9B48D80533}"/>
                </a:ext>
              </a:extLst>
            </p:cNvPr>
            <p:cNvGrpSpPr/>
            <p:nvPr/>
          </p:nvGrpSpPr>
          <p:grpSpPr>
            <a:xfrm>
              <a:off x="-15388283" y="2582625"/>
              <a:ext cx="803046" cy="720000"/>
              <a:chOff x="25387620" y="2459896"/>
              <a:chExt cx="803046" cy="720000"/>
            </a:xfrm>
          </p:grpSpPr>
          <p:sp>
            <p:nvSpPr>
              <p:cNvPr id="168" name="Oval 167">
                <a:extLst>
                  <a:ext uri="{FF2B5EF4-FFF2-40B4-BE49-F238E27FC236}">
                    <a16:creationId xmlns:a16="http://schemas.microsoft.com/office/drawing/2014/main" id="{D20E0C3A-19D7-E3AE-2820-EBDF62C59D0E}"/>
                  </a:ext>
                </a:extLst>
              </p:cNvPr>
              <p:cNvSpPr/>
              <p:nvPr/>
            </p:nvSpPr>
            <p:spPr>
              <a:xfrm>
                <a:off x="25387620" y="2459896"/>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69" name="TextBox 168">
                <a:extLst>
                  <a:ext uri="{FF2B5EF4-FFF2-40B4-BE49-F238E27FC236}">
                    <a16:creationId xmlns:a16="http://schemas.microsoft.com/office/drawing/2014/main" id="{DA5D4E5F-F8B5-FF2C-A4D4-EE7F25387E91}"/>
                  </a:ext>
                </a:extLst>
              </p:cNvPr>
              <p:cNvSpPr txBox="1"/>
              <p:nvPr/>
            </p:nvSpPr>
            <p:spPr>
              <a:xfrm>
                <a:off x="25502646" y="2656130"/>
                <a:ext cx="688020" cy="478144"/>
              </a:xfrm>
              <a:prstGeom prst="rect">
                <a:avLst/>
              </a:prstGeom>
              <a:noFill/>
            </p:spPr>
            <p:txBody>
              <a:bodyPr wrap="square" tIns="46800" rtlCol="0">
                <a:spAutoFit/>
              </a:bodyPr>
              <a:lstStyle/>
              <a:p>
                <a:r>
                  <a:rPr lang="en-US" sz="1300" b="1" dirty="0">
                    <a:latin typeface="Avenir Next" panose="020B0503020202020204" pitchFamily="34" charset="0"/>
                  </a:rPr>
                  <a:t>SYS </a:t>
                </a:r>
                <a:r>
                  <a:rPr lang="en-US" sz="1200" dirty="0">
                    <a:latin typeface="Avenir Next" panose="020B0503020202020204" pitchFamily="34" charset="0"/>
                  </a:rPr>
                  <a:t>BP</a:t>
                </a:r>
              </a:p>
            </p:txBody>
          </p:sp>
        </p:grpSp>
        <p:grpSp>
          <p:nvGrpSpPr>
            <p:cNvPr id="177" name="Group 176">
              <a:extLst>
                <a:ext uri="{FF2B5EF4-FFF2-40B4-BE49-F238E27FC236}">
                  <a16:creationId xmlns:a16="http://schemas.microsoft.com/office/drawing/2014/main" id="{2306DECF-D8E5-0B82-D6AE-DE59AECE21C9}"/>
                </a:ext>
              </a:extLst>
            </p:cNvPr>
            <p:cNvGrpSpPr/>
            <p:nvPr/>
          </p:nvGrpSpPr>
          <p:grpSpPr>
            <a:xfrm>
              <a:off x="9247203" y="2582625"/>
              <a:ext cx="827171" cy="720000"/>
              <a:chOff x="30510078" y="2469535"/>
              <a:chExt cx="827171" cy="720000"/>
            </a:xfrm>
          </p:grpSpPr>
          <p:sp>
            <p:nvSpPr>
              <p:cNvPr id="178" name="Oval 177">
                <a:extLst>
                  <a:ext uri="{FF2B5EF4-FFF2-40B4-BE49-F238E27FC236}">
                    <a16:creationId xmlns:a16="http://schemas.microsoft.com/office/drawing/2014/main" id="{161A65DB-2A8C-5A7C-3AA9-AEF480F6A28D}"/>
                  </a:ext>
                </a:extLst>
              </p:cNvPr>
              <p:cNvSpPr/>
              <p:nvPr/>
            </p:nvSpPr>
            <p:spPr>
              <a:xfrm>
                <a:off x="30563663" y="24695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79" name="TextBox 178">
                <a:extLst>
                  <a:ext uri="{FF2B5EF4-FFF2-40B4-BE49-F238E27FC236}">
                    <a16:creationId xmlns:a16="http://schemas.microsoft.com/office/drawing/2014/main" id="{AF1889E8-DB21-0D34-5286-C3FA45FB1712}"/>
                  </a:ext>
                </a:extLst>
              </p:cNvPr>
              <p:cNvSpPr txBox="1"/>
              <p:nvPr/>
            </p:nvSpPr>
            <p:spPr>
              <a:xfrm>
                <a:off x="30510078" y="2683341"/>
                <a:ext cx="827171" cy="292388"/>
              </a:xfrm>
              <a:prstGeom prst="rect">
                <a:avLst/>
              </a:prstGeom>
              <a:noFill/>
            </p:spPr>
            <p:txBody>
              <a:bodyPr wrap="square" rtlCol="0">
                <a:spAutoFit/>
              </a:bodyPr>
              <a:lstStyle/>
              <a:p>
                <a:r>
                  <a:rPr lang="en-US" sz="1300" b="1" dirty="0">
                    <a:latin typeface="Avenir Next" panose="020B0503020202020204" pitchFamily="34" charset="0"/>
                  </a:rPr>
                  <a:t>Glucose</a:t>
                </a:r>
              </a:p>
            </p:txBody>
          </p:sp>
        </p:grpSp>
        <p:grpSp>
          <p:nvGrpSpPr>
            <p:cNvPr id="180" name="Group 179">
              <a:extLst>
                <a:ext uri="{FF2B5EF4-FFF2-40B4-BE49-F238E27FC236}">
                  <a16:creationId xmlns:a16="http://schemas.microsoft.com/office/drawing/2014/main" id="{0385F152-18FD-6493-F5B8-F5AC11B47460}"/>
                </a:ext>
              </a:extLst>
            </p:cNvPr>
            <p:cNvGrpSpPr/>
            <p:nvPr/>
          </p:nvGrpSpPr>
          <p:grpSpPr>
            <a:xfrm>
              <a:off x="11070926" y="2582625"/>
              <a:ext cx="1040287" cy="720000"/>
              <a:chOff x="30563663" y="2469535"/>
              <a:chExt cx="1040287" cy="720000"/>
            </a:xfrm>
          </p:grpSpPr>
          <p:sp>
            <p:nvSpPr>
              <p:cNvPr id="181" name="Oval 180">
                <a:extLst>
                  <a:ext uri="{FF2B5EF4-FFF2-40B4-BE49-F238E27FC236}">
                    <a16:creationId xmlns:a16="http://schemas.microsoft.com/office/drawing/2014/main" id="{FEEBD6B5-99C7-CC11-C13D-E3C5F8B5DB88}"/>
                  </a:ext>
                </a:extLst>
              </p:cNvPr>
              <p:cNvSpPr/>
              <p:nvPr/>
            </p:nvSpPr>
            <p:spPr>
              <a:xfrm>
                <a:off x="30563663" y="24695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82" name="TextBox 181">
                <a:extLst>
                  <a:ext uri="{FF2B5EF4-FFF2-40B4-BE49-F238E27FC236}">
                    <a16:creationId xmlns:a16="http://schemas.microsoft.com/office/drawing/2014/main" id="{2C523CD7-0547-2C7A-4DE8-57DB985F60DF}"/>
                  </a:ext>
                </a:extLst>
              </p:cNvPr>
              <p:cNvSpPr txBox="1"/>
              <p:nvPr/>
            </p:nvSpPr>
            <p:spPr>
              <a:xfrm>
                <a:off x="30630728" y="2619841"/>
                <a:ext cx="973222" cy="492443"/>
              </a:xfrm>
              <a:prstGeom prst="rect">
                <a:avLst/>
              </a:prstGeom>
              <a:noFill/>
            </p:spPr>
            <p:txBody>
              <a:bodyPr wrap="square" rtlCol="0">
                <a:spAutoFit/>
              </a:bodyPr>
              <a:lstStyle/>
              <a:p>
                <a:r>
                  <a:rPr lang="en-US" sz="1300" b="1" dirty="0">
                    <a:latin typeface="Avenir Next" panose="020B0503020202020204" pitchFamily="34" charset="0"/>
                  </a:rPr>
                  <a:t>Heart </a:t>
                </a:r>
              </a:p>
              <a:p>
                <a:r>
                  <a:rPr lang="en-US" sz="1300" dirty="0">
                    <a:latin typeface="Avenir Next" panose="020B0503020202020204" pitchFamily="34" charset="0"/>
                  </a:rPr>
                  <a:t>Rate</a:t>
                </a:r>
              </a:p>
            </p:txBody>
          </p:sp>
        </p:grpSp>
        <p:grpSp>
          <p:nvGrpSpPr>
            <p:cNvPr id="183" name="Group 182">
              <a:extLst>
                <a:ext uri="{FF2B5EF4-FFF2-40B4-BE49-F238E27FC236}">
                  <a16:creationId xmlns:a16="http://schemas.microsoft.com/office/drawing/2014/main" id="{1CAA457A-8535-E5A8-BD43-C5FDB700B07C}"/>
                </a:ext>
              </a:extLst>
            </p:cNvPr>
            <p:cNvGrpSpPr/>
            <p:nvPr/>
          </p:nvGrpSpPr>
          <p:grpSpPr>
            <a:xfrm>
              <a:off x="14824311" y="2582625"/>
              <a:ext cx="879474" cy="720000"/>
              <a:chOff x="25375513" y="2459896"/>
              <a:chExt cx="879474" cy="720000"/>
            </a:xfrm>
          </p:grpSpPr>
          <p:sp>
            <p:nvSpPr>
              <p:cNvPr id="184" name="Oval 183">
                <a:extLst>
                  <a:ext uri="{FF2B5EF4-FFF2-40B4-BE49-F238E27FC236}">
                    <a16:creationId xmlns:a16="http://schemas.microsoft.com/office/drawing/2014/main" id="{B45C954B-F39C-A460-1A26-F8C9E05E07D7}"/>
                  </a:ext>
                </a:extLst>
              </p:cNvPr>
              <p:cNvSpPr/>
              <p:nvPr/>
            </p:nvSpPr>
            <p:spPr>
              <a:xfrm>
                <a:off x="25375513" y="2459896"/>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85" name="TextBox 184">
                <a:extLst>
                  <a:ext uri="{FF2B5EF4-FFF2-40B4-BE49-F238E27FC236}">
                    <a16:creationId xmlns:a16="http://schemas.microsoft.com/office/drawing/2014/main" id="{8C8E5C91-DC2A-B208-B372-E489C175BC6F}"/>
                  </a:ext>
                </a:extLst>
              </p:cNvPr>
              <p:cNvSpPr txBox="1"/>
              <p:nvPr/>
            </p:nvSpPr>
            <p:spPr>
              <a:xfrm>
                <a:off x="25454009" y="2643372"/>
                <a:ext cx="800978" cy="478144"/>
              </a:xfrm>
              <a:prstGeom prst="rect">
                <a:avLst/>
              </a:prstGeom>
              <a:noFill/>
            </p:spPr>
            <p:txBody>
              <a:bodyPr wrap="square" tIns="46800" rtlCol="0">
                <a:spAutoFit/>
              </a:bodyPr>
              <a:lstStyle/>
              <a:p>
                <a:r>
                  <a:rPr lang="en-US" sz="1300" b="1" dirty="0">
                    <a:latin typeface="Avenir Next" panose="020B0503020202020204" pitchFamily="34" charset="0"/>
                  </a:rPr>
                  <a:t>DIAS </a:t>
                </a:r>
                <a:r>
                  <a:rPr lang="en-US" sz="1200" dirty="0">
                    <a:latin typeface="Avenir Next" panose="020B0503020202020204" pitchFamily="34" charset="0"/>
                  </a:rPr>
                  <a:t>BP</a:t>
                </a:r>
              </a:p>
            </p:txBody>
          </p:sp>
        </p:grpSp>
        <p:grpSp>
          <p:nvGrpSpPr>
            <p:cNvPr id="186" name="Group 185">
              <a:extLst>
                <a:ext uri="{FF2B5EF4-FFF2-40B4-BE49-F238E27FC236}">
                  <a16:creationId xmlns:a16="http://schemas.microsoft.com/office/drawing/2014/main" id="{A2D54C79-89C3-FDBE-0EFE-1389A33082A9}"/>
                </a:ext>
              </a:extLst>
            </p:cNvPr>
            <p:cNvGrpSpPr/>
            <p:nvPr/>
          </p:nvGrpSpPr>
          <p:grpSpPr>
            <a:xfrm>
              <a:off x="13107765" y="2582625"/>
              <a:ext cx="720000" cy="720000"/>
              <a:chOff x="27150973" y="2497996"/>
              <a:chExt cx="720000" cy="720000"/>
            </a:xfrm>
          </p:grpSpPr>
          <p:sp>
            <p:nvSpPr>
              <p:cNvPr id="187" name="Oval 186">
                <a:extLst>
                  <a:ext uri="{FF2B5EF4-FFF2-40B4-BE49-F238E27FC236}">
                    <a16:creationId xmlns:a16="http://schemas.microsoft.com/office/drawing/2014/main" id="{D18BBB57-AB50-D380-D172-5C8A5511AE3F}"/>
                  </a:ext>
                </a:extLst>
              </p:cNvPr>
              <p:cNvSpPr/>
              <p:nvPr/>
            </p:nvSpPr>
            <p:spPr>
              <a:xfrm>
                <a:off x="27150973" y="2497996"/>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88" name="TextBox 187">
                <a:extLst>
                  <a:ext uri="{FF2B5EF4-FFF2-40B4-BE49-F238E27FC236}">
                    <a16:creationId xmlns:a16="http://schemas.microsoft.com/office/drawing/2014/main" id="{02D1A592-AC75-5A61-967A-E907684EA973}"/>
                  </a:ext>
                </a:extLst>
              </p:cNvPr>
              <p:cNvSpPr txBox="1"/>
              <p:nvPr/>
            </p:nvSpPr>
            <p:spPr>
              <a:xfrm>
                <a:off x="27271579" y="2711802"/>
                <a:ext cx="580124" cy="292388"/>
              </a:xfrm>
              <a:prstGeom prst="rect">
                <a:avLst/>
              </a:prstGeom>
              <a:noFill/>
            </p:spPr>
            <p:txBody>
              <a:bodyPr wrap="square" rtlCol="0">
                <a:spAutoFit/>
              </a:bodyPr>
              <a:lstStyle/>
              <a:p>
                <a:r>
                  <a:rPr lang="en-US" sz="1300" b="1" dirty="0">
                    <a:latin typeface="Avenir Next" panose="020B0503020202020204" pitchFamily="34" charset="0"/>
                  </a:rPr>
                  <a:t>BMI</a:t>
                </a:r>
              </a:p>
            </p:txBody>
          </p:sp>
        </p:grpSp>
        <p:grpSp>
          <p:nvGrpSpPr>
            <p:cNvPr id="212" name="Group 211">
              <a:extLst>
                <a:ext uri="{FF2B5EF4-FFF2-40B4-BE49-F238E27FC236}">
                  <a16:creationId xmlns:a16="http://schemas.microsoft.com/office/drawing/2014/main" id="{6420164C-A30C-4289-3B51-7A9FC1A30D1D}"/>
                </a:ext>
              </a:extLst>
            </p:cNvPr>
            <p:cNvGrpSpPr/>
            <p:nvPr/>
          </p:nvGrpSpPr>
          <p:grpSpPr>
            <a:xfrm>
              <a:off x="7355779" y="2582625"/>
              <a:ext cx="894872" cy="720000"/>
              <a:chOff x="1912177" y="2828308"/>
              <a:chExt cx="894872" cy="720000"/>
            </a:xfrm>
          </p:grpSpPr>
          <p:sp>
            <p:nvSpPr>
              <p:cNvPr id="216" name="Oval 215">
                <a:extLst>
                  <a:ext uri="{FF2B5EF4-FFF2-40B4-BE49-F238E27FC236}">
                    <a16:creationId xmlns:a16="http://schemas.microsoft.com/office/drawing/2014/main" id="{960B9170-FE11-477C-7177-88951C2E40E7}"/>
                  </a:ext>
                </a:extLst>
              </p:cNvPr>
              <p:cNvSpPr/>
              <p:nvPr/>
            </p:nvSpPr>
            <p:spPr>
              <a:xfrm>
                <a:off x="1939811" y="2828308"/>
                <a:ext cx="720000" cy="720000"/>
              </a:xfrm>
              <a:prstGeom prst="ellipse">
                <a:avLst/>
              </a:prstGeom>
              <a:solidFill>
                <a:schemeClr val="tx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217" name="TextBox 216">
                <a:extLst>
                  <a:ext uri="{FF2B5EF4-FFF2-40B4-BE49-F238E27FC236}">
                    <a16:creationId xmlns:a16="http://schemas.microsoft.com/office/drawing/2014/main" id="{20D347F3-AF28-B682-7BEC-60C469EF8EF5}"/>
                  </a:ext>
                </a:extLst>
              </p:cNvPr>
              <p:cNvSpPr txBox="1"/>
              <p:nvPr/>
            </p:nvSpPr>
            <p:spPr>
              <a:xfrm>
                <a:off x="1912177" y="3003642"/>
                <a:ext cx="894872" cy="369332"/>
              </a:xfrm>
              <a:prstGeom prst="rect">
                <a:avLst/>
              </a:prstGeom>
              <a:noFill/>
            </p:spPr>
            <p:txBody>
              <a:bodyPr wrap="square" rtlCol="0">
                <a:spAutoFit/>
              </a:bodyPr>
              <a:lstStyle/>
              <a:p>
                <a:r>
                  <a:rPr lang="en-US" dirty="0">
                    <a:solidFill>
                      <a:schemeClr val="bg1"/>
                    </a:solidFill>
                    <a:latin typeface="Avenir Next" panose="020B0503020202020204" pitchFamily="34" charset="0"/>
                  </a:rPr>
                  <a:t>Origin</a:t>
                </a:r>
              </a:p>
            </p:txBody>
          </p:sp>
        </p:grpSp>
        <p:grpSp>
          <p:nvGrpSpPr>
            <p:cNvPr id="213" name="Group 212">
              <a:extLst>
                <a:ext uri="{FF2B5EF4-FFF2-40B4-BE49-F238E27FC236}">
                  <a16:creationId xmlns:a16="http://schemas.microsoft.com/office/drawing/2014/main" id="{32ABFC74-F26F-D7B1-02AA-F70599A83AC5}"/>
                </a:ext>
              </a:extLst>
            </p:cNvPr>
            <p:cNvGrpSpPr/>
            <p:nvPr/>
          </p:nvGrpSpPr>
          <p:grpSpPr>
            <a:xfrm>
              <a:off x="5639227" y="2582625"/>
              <a:ext cx="720000" cy="720000"/>
              <a:chOff x="7531659" y="2479723"/>
              <a:chExt cx="720000" cy="720000"/>
            </a:xfrm>
          </p:grpSpPr>
          <p:sp>
            <p:nvSpPr>
              <p:cNvPr id="214" name="Oval 213">
                <a:extLst>
                  <a:ext uri="{FF2B5EF4-FFF2-40B4-BE49-F238E27FC236}">
                    <a16:creationId xmlns:a16="http://schemas.microsoft.com/office/drawing/2014/main" id="{8A526B2E-C2E1-C3AA-DC8A-65861A4A3A82}"/>
                  </a:ext>
                </a:extLst>
              </p:cNvPr>
              <p:cNvSpPr/>
              <p:nvPr/>
            </p:nvSpPr>
            <p:spPr>
              <a:xfrm>
                <a:off x="7531659" y="2479723"/>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215" name="TextBox 214">
                <a:extLst>
                  <a:ext uri="{FF2B5EF4-FFF2-40B4-BE49-F238E27FC236}">
                    <a16:creationId xmlns:a16="http://schemas.microsoft.com/office/drawing/2014/main" id="{61CE31B0-FBE3-F046-35ED-499EA44C8FEB}"/>
                  </a:ext>
                </a:extLst>
              </p:cNvPr>
              <p:cNvSpPr txBox="1"/>
              <p:nvPr/>
            </p:nvSpPr>
            <p:spPr>
              <a:xfrm>
                <a:off x="7650377" y="2681183"/>
                <a:ext cx="500846" cy="369332"/>
              </a:xfrm>
              <a:prstGeom prst="rect">
                <a:avLst/>
              </a:prstGeom>
              <a:noFill/>
            </p:spPr>
            <p:txBody>
              <a:bodyPr wrap="square" rtlCol="0">
                <a:spAutoFit/>
              </a:bodyPr>
              <a:lstStyle/>
              <a:p>
                <a:r>
                  <a:rPr lang="en-US" dirty="0">
                    <a:latin typeface="Avenir Next" panose="020B0503020202020204" pitchFamily="34" charset="0"/>
                  </a:rPr>
                  <a:t>No</a:t>
                </a:r>
              </a:p>
            </p:txBody>
          </p:sp>
        </p:grpSp>
        <p:grpSp>
          <p:nvGrpSpPr>
            <p:cNvPr id="221" name="Group 220">
              <a:extLst>
                <a:ext uri="{FF2B5EF4-FFF2-40B4-BE49-F238E27FC236}">
                  <a16:creationId xmlns:a16="http://schemas.microsoft.com/office/drawing/2014/main" id="{F0CB29C0-13A8-7BD1-B869-9D4D62DFAA22}"/>
                </a:ext>
              </a:extLst>
            </p:cNvPr>
            <p:cNvGrpSpPr/>
            <p:nvPr/>
          </p:nvGrpSpPr>
          <p:grpSpPr>
            <a:xfrm>
              <a:off x="3906556" y="2608416"/>
              <a:ext cx="763918" cy="720000"/>
              <a:chOff x="7531659" y="2479723"/>
              <a:chExt cx="763918" cy="720000"/>
            </a:xfrm>
          </p:grpSpPr>
          <p:sp>
            <p:nvSpPr>
              <p:cNvPr id="222" name="Oval 221">
                <a:extLst>
                  <a:ext uri="{FF2B5EF4-FFF2-40B4-BE49-F238E27FC236}">
                    <a16:creationId xmlns:a16="http://schemas.microsoft.com/office/drawing/2014/main" id="{9B477829-7EB2-64DD-A28D-AE223F6ACAA6}"/>
                  </a:ext>
                </a:extLst>
              </p:cNvPr>
              <p:cNvSpPr/>
              <p:nvPr/>
            </p:nvSpPr>
            <p:spPr>
              <a:xfrm>
                <a:off x="7531659" y="2479723"/>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223" name="TextBox 222">
                <a:extLst>
                  <a:ext uri="{FF2B5EF4-FFF2-40B4-BE49-F238E27FC236}">
                    <a16:creationId xmlns:a16="http://schemas.microsoft.com/office/drawing/2014/main" id="{AA917814-D6A2-3245-1024-6ACE5F374769}"/>
                  </a:ext>
                </a:extLst>
              </p:cNvPr>
              <p:cNvSpPr txBox="1"/>
              <p:nvPr/>
            </p:nvSpPr>
            <p:spPr>
              <a:xfrm>
                <a:off x="7580039" y="2695251"/>
                <a:ext cx="715538" cy="353943"/>
              </a:xfrm>
              <a:prstGeom prst="rect">
                <a:avLst/>
              </a:prstGeom>
              <a:noFill/>
            </p:spPr>
            <p:txBody>
              <a:bodyPr wrap="square" rtlCol="0">
                <a:spAutoFit/>
              </a:bodyPr>
              <a:lstStyle/>
              <a:p>
                <a:r>
                  <a:rPr lang="en-US" sz="1700" b="1" dirty="0">
                    <a:latin typeface="Avenir Next" panose="020B0503020202020204" pitchFamily="34" charset="0"/>
                  </a:rPr>
                  <a:t>CVD</a:t>
                </a:r>
              </a:p>
            </p:txBody>
          </p:sp>
        </p:grpSp>
      </p:grpSp>
      <p:grpSp>
        <p:nvGrpSpPr>
          <p:cNvPr id="2" name="Group 1">
            <a:extLst>
              <a:ext uri="{FF2B5EF4-FFF2-40B4-BE49-F238E27FC236}">
                <a16:creationId xmlns:a16="http://schemas.microsoft.com/office/drawing/2014/main" id="{744B27CB-B2CE-61F6-CCF6-A5EAA3B39DB5}"/>
              </a:ext>
            </a:extLst>
          </p:cNvPr>
          <p:cNvGrpSpPr/>
          <p:nvPr/>
        </p:nvGrpSpPr>
        <p:grpSpPr>
          <a:xfrm>
            <a:off x="-5318565" y="2538061"/>
            <a:ext cx="8435073" cy="745791"/>
            <a:chOff x="-7248293" y="2541113"/>
            <a:chExt cx="8435073" cy="745791"/>
          </a:xfrm>
        </p:grpSpPr>
        <p:cxnSp>
          <p:nvCxnSpPr>
            <p:cNvPr id="3" name="Straight Connector 2">
              <a:extLst>
                <a:ext uri="{FF2B5EF4-FFF2-40B4-BE49-F238E27FC236}">
                  <a16:creationId xmlns:a16="http://schemas.microsoft.com/office/drawing/2014/main" id="{1980DB33-FA63-0DF3-7826-9557A1C71953}"/>
                </a:ext>
              </a:extLst>
            </p:cNvPr>
            <p:cNvCxnSpPr>
              <a:cxnSpLocks/>
            </p:cNvCxnSpPr>
            <p:nvPr/>
          </p:nvCxnSpPr>
          <p:spPr>
            <a:xfrm>
              <a:off x="-7248293" y="2901113"/>
              <a:ext cx="8435073" cy="0"/>
            </a:xfrm>
            <a:prstGeom prst="line">
              <a:avLst/>
            </a:prstGeom>
            <a:ln w="25400" cap="sq">
              <a:prstDash val="dash"/>
            </a:ln>
          </p:spPr>
          <p:style>
            <a:lnRef idx="3">
              <a:schemeClr val="dk1"/>
            </a:lnRef>
            <a:fillRef idx="0">
              <a:schemeClr val="dk1"/>
            </a:fillRef>
            <a:effectRef idx="2">
              <a:schemeClr val="dk1"/>
            </a:effectRef>
            <a:fontRef idx="minor">
              <a:schemeClr val="tx1"/>
            </a:fontRef>
          </p:style>
        </p:cxnSp>
        <p:grpSp>
          <p:nvGrpSpPr>
            <p:cNvPr id="4" name="Group 3">
              <a:extLst>
                <a:ext uri="{FF2B5EF4-FFF2-40B4-BE49-F238E27FC236}">
                  <a16:creationId xmlns:a16="http://schemas.microsoft.com/office/drawing/2014/main" id="{A1A8FC40-7D05-092F-4E52-3782B4E55B08}"/>
                </a:ext>
              </a:extLst>
            </p:cNvPr>
            <p:cNvGrpSpPr/>
            <p:nvPr/>
          </p:nvGrpSpPr>
          <p:grpSpPr>
            <a:xfrm>
              <a:off x="-6732427" y="2541113"/>
              <a:ext cx="7718587" cy="745791"/>
              <a:chOff x="-6732427" y="2541113"/>
              <a:chExt cx="7718587" cy="745791"/>
            </a:xfrm>
          </p:grpSpPr>
          <p:grpSp>
            <p:nvGrpSpPr>
              <p:cNvPr id="5" name="Group 4">
                <a:extLst>
                  <a:ext uri="{FF2B5EF4-FFF2-40B4-BE49-F238E27FC236}">
                    <a16:creationId xmlns:a16="http://schemas.microsoft.com/office/drawing/2014/main" id="{36AE2F73-0EEF-FB60-ACB7-41A601562A8A}"/>
                  </a:ext>
                </a:extLst>
              </p:cNvPr>
              <p:cNvGrpSpPr/>
              <p:nvPr/>
            </p:nvGrpSpPr>
            <p:grpSpPr>
              <a:xfrm>
                <a:off x="-5015875" y="2541113"/>
                <a:ext cx="720000" cy="720000"/>
                <a:chOff x="9325624" y="2471014"/>
                <a:chExt cx="720000" cy="720000"/>
              </a:xfrm>
            </p:grpSpPr>
            <p:sp>
              <p:nvSpPr>
                <p:cNvPr id="40" name="Oval 39">
                  <a:extLst>
                    <a:ext uri="{FF2B5EF4-FFF2-40B4-BE49-F238E27FC236}">
                      <a16:creationId xmlns:a16="http://schemas.microsoft.com/office/drawing/2014/main" id="{E526BD03-745E-1AB3-F10F-5764C40C06BC}"/>
                    </a:ext>
                  </a:extLst>
                </p:cNvPr>
                <p:cNvSpPr/>
                <p:nvPr/>
              </p:nvSpPr>
              <p:spPr>
                <a:xfrm>
                  <a:off x="9325624" y="2471014"/>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pic>
              <p:nvPicPr>
                <p:cNvPr id="41" name="Picture 40" descr="A black and white image of a couple of circles&#10;&#10;Description automatically generated">
                  <a:extLst>
                    <a:ext uri="{FF2B5EF4-FFF2-40B4-BE49-F238E27FC236}">
                      <a16:creationId xmlns:a16="http://schemas.microsoft.com/office/drawing/2014/main" id="{92481D4D-DF3E-16A3-2F85-A522D9F977BA}"/>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85000"/>
                          </a14:imgEffect>
                        </a14:imgLayer>
                      </a14:imgProps>
                    </a:ext>
                  </a:extLst>
                </a:blip>
                <a:stretch>
                  <a:fillRect/>
                </a:stretch>
              </p:blipFill>
              <p:spPr>
                <a:xfrm>
                  <a:off x="9539863" y="2606203"/>
                  <a:ext cx="315946" cy="444837"/>
                </a:xfrm>
                <a:prstGeom prst="rect">
                  <a:avLst/>
                </a:prstGeom>
              </p:spPr>
            </p:pic>
          </p:grpSp>
          <p:grpSp>
            <p:nvGrpSpPr>
              <p:cNvPr id="6" name="Group 5">
                <a:extLst>
                  <a:ext uri="{FF2B5EF4-FFF2-40B4-BE49-F238E27FC236}">
                    <a16:creationId xmlns:a16="http://schemas.microsoft.com/office/drawing/2014/main" id="{30F8EF73-ED64-B78E-4E97-400428E212E7}"/>
                  </a:ext>
                </a:extLst>
              </p:cNvPr>
              <p:cNvGrpSpPr/>
              <p:nvPr/>
            </p:nvGrpSpPr>
            <p:grpSpPr>
              <a:xfrm>
                <a:off x="-6732427" y="2541113"/>
                <a:ext cx="720000" cy="720000"/>
                <a:chOff x="3927371" y="2471014"/>
                <a:chExt cx="720000" cy="720000"/>
              </a:xfrm>
            </p:grpSpPr>
            <p:sp>
              <p:nvSpPr>
                <p:cNvPr id="28" name="Oval 27">
                  <a:extLst>
                    <a:ext uri="{FF2B5EF4-FFF2-40B4-BE49-F238E27FC236}">
                      <a16:creationId xmlns:a16="http://schemas.microsoft.com/office/drawing/2014/main" id="{11CB953C-1B1F-5BD7-F9C8-39A9AF8B031E}"/>
                    </a:ext>
                  </a:extLst>
                </p:cNvPr>
                <p:cNvSpPr/>
                <p:nvPr/>
              </p:nvSpPr>
              <p:spPr>
                <a:xfrm>
                  <a:off x="3927371" y="2471014"/>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pic>
              <p:nvPicPr>
                <p:cNvPr id="29" name="Picture 28" descr="A black background with a black square&#10;&#10;Description automatically generated with medium confidence">
                  <a:extLst>
                    <a:ext uri="{FF2B5EF4-FFF2-40B4-BE49-F238E27FC236}">
                      <a16:creationId xmlns:a16="http://schemas.microsoft.com/office/drawing/2014/main" id="{2D2548F3-EB4D-05A0-531F-DF887FDABEEA}"/>
                    </a:ext>
                  </a:extLst>
                </p:cNvPr>
                <p:cNvPicPr>
                  <a:picLocks noChangeAspect="1"/>
                </p:cNvPicPr>
                <p:nvPr/>
              </p:nvPicPr>
              <p:blipFill>
                <a:blip r:embed="rId4"/>
                <a:stretch>
                  <a:fillRect/>
                </a:stretch>
              </p:blipFill>
              <p:spPr>
                <a:xfrm>
                  <a:off x="4074441" y="2597844"/>
                  <a:ext cx="416279" cy="442206"/>
                </a:xfrm>
                <a:prstGeom prst="rect">
                  <a:avLst/>
                </a:prstGeom>
              </p:spPr>
            </p:pic>
          </p:grpSp>
          <p:grpSp>
            <p:nvGrpSpPr>
              <p:cNvPr id="7" name="Group 6">
                <a:extLst>
                  <a:ext uri="{FF2B5EF4-FFF2-40B4-BE49-F238E27FC236}">
                    <a16:creationId xmlns:a16="http://schemas.microsoft.com/office/drawing/2014/main" id="{7E56CE8A-7F0D-FFFD-6F8F-32D458097B21}"/>
                  </a:ext>
                </a:extLst>
              </p:cNvPr>
              <p:cNvGrpSpPr/>
              <p:nvPr/>
            </p:nvGrpSpPr>
            <p:grpSpPr>
              <a:xfrm>
                <a:off x="91288" y="2541113"/>
                <a:ext cx="894872" cy="720000"/>
                <a:chOff x="1912177" y="2828308"/>
                <a:chExt cx="894872" cy="720000"/>
              </a:xfrm>
            </p:grpSpPr>
            <p:sp>
              <p:nvSpPr>
                <p:cNvPr id="22" name="Oval 21">
                  <a:extLst>
                    <a:ext uri="{FF2B5EF4-FFF2-40B4-BE49-F238E27FC236}">
                      <a16:creationId xmlns:a16="http://schemas.microsoft.com/office/drawing/2014/main" id="{980097B8-A643-B929-6A3B-1F813A2A6A73}"/>
                    </a:ext>
                  </a:extLst>
                </p:cNvPr>
                <p:cNvSpPr/>
                <p:nvPr/>
              </p:nvSpPr>
              <p:spPr>
                <a:xfrm>
                  <a:off x="1939811" y="2828308"/>
                  <a:ext cx="720000" cy="720000"/>
                </a:xfrm>
                <a:prstGeom prst="ellipse">
                  <a:avLst/>
                </a:prstGeom>
                <a:solidFill>
                  <a:schemeClr val="tx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24" name="TextBox 23">
                  <a:extLst>
                    <a:ext uri="{FF2B5EF4-FFF2-40B4-BE49-F238E27FC236}">
                      <a16:creationId xmlns:a16="http://schemas.microsoft.com/office/drawing/2014/main" id="{1A4E978D-6D24-628C-B9FC-4830CBCFE5AF}"/>
                    </a:ext>
                  </a:extLst>
                </p:cNvPr>
                <p:cNvSpPr txBox="1"/>
                <p:nvPr/>
              </p:nvSpPr>
              <p:spPr>
                <a:xfrm>
                  <a:off x="1912177" y="3003642"/>
                  <a:ext cx="894872" cy="369332"/>
                </a:xfrm>
                <a:prstGeom prst="rect">
                  <a:avLst/>
                </a:prstGeom>
                <a:noFill/>
              </p:spPr>
              <p:txBody>
                <a:bodyPr wrap="square" rtlCol="0">
                  <a:spAutoFit/>
                </a:bodyPr>
                <a:lstStyle/>
                <a:p>
                  <a:r>
                    <a:rPr lang="en-US" dirty="0">
                      <a:solidFill>
                        <a:schemeClr val="bg1"/>
                      </a:solidFill>
                      <a:latin typeface="Avenir Next" panose="020B0503020202020204" pitchFamily="34" charset="0"/>
                    </a:rPr>
                    <a:t>Origin</a:t>
                  </a:r>
                </a:p>
              </p:txBody>
            </p:sp>
          </p:grpSp>
          <p:grpSp>
            <p:nvGrpSpPr>
              <p:cNvPr id="8" name="Group 7">
                <a:extLst>
                  <a:ext uri="{FF2B5EF4-FFF2-40B4-BE49-F238E27FC236}">
                    <a16:creationId xmlns:a16="http://schemas.microsoft.com/office/drawing/2014/main" id="{FCE22763-8019-5B77-D1DA-9A1404EE6148}"/>
                  </a:ext>
                </a:extLst>
              </p:cNvPr>
              <p:cNvGrpSpPr/>
              <p:nvPr/>
            </p:nvGrpSpPr>
            <p:grpSpPr>
              <a:xfrm>
                <a:off x="-1625264" y="2541113"/>
                <a:ext cx="720000" cy="720000"/>
                <a:chOff x="7531659" y="2479723"/>
                <a:chExt cx="720000" cy="720000"/>
              </a:xfrm>
            </p:grpSpPr>
            <p:sp>
              <p:nvSpPr>
                <p:cNvPr id="20" name="Oval 19">
                  <a:extLst>
                    <a:ext uri="{FF2B5EF4-FFF2-40B4-BE49-F238E27FC236}">
                      <a16:creationId xmlns:a16="http://schemas.microsoft.com/office/drawing/2014/main" id="{50A55404-2541-86C9-9407-114E4347175C}"/>
                    </a:ext>
                  </a:extLst>
                </p:cNvPr>
                <p:cNvSpPr/>
                <p:nvPr/>
              </p:nvSpPr>
              <p:spPr>
                <a:xfrm>
                  <a:off x="7531659" y="2479723"/>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21" name="TextBox 20">
                  <a:extLst>
                    <a:ext uri="{FF2B5EF4-FFF2-40B4-BE49-F238E27FC236}">
                      <a16:creationId xmlns:a16="http://schemas.microsoft.com/office/drawing/2014/main" id="{CA9B0BD1-FC9F-1C3B-9522-1FB9D57EC713}"/>
                    </a:ext>
                  </a:extLst>
                </p:cNvPr>
                <p:cNvSpPr txBox="1"/>
                <p:nvPr/>
              </p:nvSpPr>
              <p:spPr>
                <a:xfrm>
                  <a:off x="7650377" y="2681183"/>
                  <a:ext cx="500846" cy="369332"/>
                </a:xfrm>
                <a:prstGeom prst="rect">
                  <a:avLst/>
                </a:prstGeom>
                <a:noFill/>
              </p:spPr>
              <p:txBody>
                <a:bodyPr wrap="square" rtlCol="0">
                  <a:spAutoFit/>
                </a:bodyPr>
                <a:lstStyle/>
                <a:p>
                  <a:r>
                    <a:rPr lang="en-US" dirty="0">
                      <a:latin typeface="Avenir Next" panose="020B0503020202020204" pitchFamily="34" charset="0"/>
                    </a:rPr>
                    <a:t>No</a:t>
                  </a:r>
                </a:p>
              </p:txBody>
            </p:sp>
          </p:grpSp>
          <p:grpSp>
            <p:nvGrpSpPr>
              <p:cNvPr id="12" name="Group 11">
                <a:extLst>
                  <a:ext uri="{FF2B5EF4-FFF2-40B4-BE49-F238E27FC236}">
                    <a16:creationId xmlns:a16="http://schemas.microsoft.com/office/drawing/2014/main" id="{F42D281B-E3CB-1440-841D-CDA2CE7EC2C8}"/>
                  </a:ext>
                </a:extLst>
              </p:cNvPr>
              <p:cNvGrpSpPr/>
              <p:nvPr/>
            </p:nvGrpSpPr>
            <p:grpSpPr>
              <a:xfrm>
                <a:off x="-3357935" y="2566904"/>
                <a:ext cx="763918" cy="720000"/>
                <a:chOff x="7531659" y="2479723"/>
                <a:chExt cx="763918" cy="720000"/>
              </a:xfrm>
            </p:grpSpPr>
            <p:sp>
              <p:nvSpPr>
                <p:cNvPr id="16" name="Oval 15">
                  <a:extLst>
                    <a:ext uri="{FF2B5EF4-FFF2-40B4-BE49-F238E27FC236}">
                      <a16:creationId xmlns:a16="http://schemas.microsoft.com/office/drawing/2014/main" id="{B8A586DA-14EA-CA3D-50F1-3ADA5A902ED8}"/>
                    </a:ext>
                  </a:extLst>
                </p:cNvPr>
                <p:cNvSpPr/>
                <p:nvPr/>
              </p:nvSpPr>
              <p:spPr>
                <a:xfrm>
                  <a:off x="7531659" y="2479723"/>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9" name="TextBox 18">
                  <a:extLst>
                    <a:ext uri="{FF2B5EF4-FFF2-40B4-BE49-F238E27FC236}">
                      <a16:creationId xmlns:a16="http://schemas.microsoft.com/office/drawing/2014/main" id="{EBD9AE21-5821-CC94-FCEE-37E8A740E403}"/>
                    </a:ext>
                  </a:extLst>
                </p:cNvPr>
                <p:cNvSpPr txBox="1"/>
                <p:nvPr/>
              </p:nvSpPr>
              <p:spPr>
                <a:xfrm>
                  <a:off x="7580039" y="2695251"/>
                  <a:ext cx="715538" cy="353943"/>
                </a:xfrm>
                <a:prstGeom prst="rect">
                  <a:avLst/>
                </a:prstGeom>
                <a:noFill/>
              </p:spPr>
              <p:txBody>
                <a:bodyPr wrap="square" rtlCol="0">
                  <a:spAutoFit/>
                </a:bodyPr>
                <a:lstStyle/>
                <a:p>
                  <a:r>
                    <a:rPr lang="en-US" sz="1700" b="1" dirty="0">
                      <a:latin typeface="Avenir Next" panose="020B0503020202020204" pitchFamily="34" charset="0"/>
                    </a:rPr>
                    <a:t>CVD</a:t>
                  </a:r>
                </a:p>
              </p:txBody>
            </p:sp>
          </p:grpSp>
        </p:grpSp>
      </p:grpSp>
      <p:grpSp>
        <p:nvGrpSpPr>
          <p:cNvPr id="42" name="Group 41">
            <a:extLst>
              <a:ext uri="{FF2B5EF4-FFF2-40B4-BE49-F238E27FC236}">
                <a16:creationId xmlns:a16="http://schemas.microsoft.com/office/drawing/2014/main" id="{7BB76CC7-473C-219A-E708-A0FDCFC0FA2A}"/>
              </a:ext>
            </a:extLst>
          </p:cNvPr>
          <p:cNvGrpSpPr/>
          <p:nvPr/>
        </p:nvGrpSpPr>
        <p:grpSpPr>
          <a:xfrm>
            <a:off x="12430181" y="4181711"/>
            <a:ext cx="3132175" cy="1955238"/>
            <a:chOff x="373025" y="4127718"/>
            <a:chExt cx="3132175" cy="1955238"/>
          </a:xfrm>
        </p:grpSpPr>
        <p:sp>
          <p:nvSpPr>
            <p:cNvPr id="43" name="TextBox 42">
              <a:extLst>
                <a:ext uri="{FF2B5EF4-FFF2-40B4-BE49-F238E27FC236}">
                  <a16:creationId xmlns:a16="http://schemas.microsoft.com/office/drawing/2014/main" id="{AA6F4E97-0A11-160F-D201-78D84DB74D7D}"/>
                </a:ext>
              </a:extLst>
            </p:cNvPr>
            <p:cNvSpPr txBox="1"/>
            <p:nvPr/>
          </p:nvSpPr>
          <p:spPr>
            <a:xfrm>
              <a:off x="373025" y="4420963"/>
              <a:ext cx="3132175" cy="1661993"/>
            </a:xfrm>
            <a:prstGeom prst="rect">
              <a:avLst/>
            </a:prstGeom>
            <a:noFill/>
          </p:spPr>
          <p:txBody>
            <a:bodyPr wrap="square" rtlCol="0">
              <a:spAutoFit/>
            </a:bodyPr>
            <a:lstStyle/>
            <a:p>
              <a:pPr algn="ctr"/>
              <a:r>
                <a:rPr lang="en-US" sz="1700" dirty="0">
                  <a:solidFill>
                    <a:schemeClr val="tx1">
                      <a:lumMod val="65000"/>
                      <a:lumOff val="35000"/>
                    </a:schemeClr>
                  </a:solidFill>
                  <a:latin typeface="Avenir Next" panose="020B0503020202020204" pitchFamily="34" charset="0"/>
                </a:rPr>
                <a:t>In the Dataset, there are in total 3,657  data points available </a:t>
              </a:r>
              <a:r>
                <a:rPr lang="en-IN" sz="1700" b="0" i="0" u="none" strike="noStrike" dirty="0">
                  <a:solidFill>
                    <a:schemeClr val="tx1">
                      <a:lumMod val="65000"/>
                      <a:lumOff val="35000"/>
                    </a:schemeClr>
                  </a:solidFill>
                  <a:effectLst/>
                  <a:latin typeface="Avenir Next" panose="020B0503020202020204" pitchFamily="34" charset="0"/>
                </a:rPr>
                <a:t>encompassing various demographic, behavioural, and medical risk factors. </a:t>
              </a:r>
              <a:endParaRPr lang="en-US" sz="1700" dirty="0">
                <a:solidFill>
                  <a:schemeClr val="tx1">
                    <a:lumMod val="65000"/>
                    <a:lumOff val="35000"/>
                  </a:schemeClr>
                </a:solidFill>
                <a:latin typeface="Avenir Next" panose="020B0503020202020204" pitchFamily="34" charset="0"/>
              </a:endParaRPr>
            </a:p>
          </p:txBody>
        </p:sp>
        <p:sp>
          <p:nvSpPr>
            <p:cNvPr id="46" name="TextBox 45">
              <a:extLst>
                <a:ext uri="{FF2B5EF4-FFF2-40B4-BE49-F238E27FC236}">
                  <a16:creationId xmlns:a16="http://schemas.microsoft.com/office/drawing/2014/main" id="{90E1B0EC-1667-CD94-0686-2AE30FEFF24E}"/>
                </a:ext>
              </a:extLst>
            </p:cNvPr>
            <p:cNvSpPr txBox="1"/>
            <p:nvPr/>
          </p:nvSpPr>
          <p:spPr>
            <a:xfrm>
              <a:off x="849246" y="4127718"/>
              <a:ext cx="2424500" cy="400110"/>
            </a:xfrm>
            <a:prstGeom prst="rect">
              <a:avLst/>
            </a:prstGeom>
            <a:noFill/>
          </p:spPr>
          <p:txBody>
            <a:bodyPr wrap="square" rtlCol="0">
              <a:spAutoFit/>
            </a:bodyPr>
            <a:lstStyle/>
            <a:p>
              <a:r>
                <a:rPr lang="en-US" sz="2000" b="1" dirty="0">
                  <a:latin typeface="Avenir Next" panose="020B0503020202020204" pitchFamily="34" charset="0"/>
                </a:rPr>
                <a:t>No of Datapoints</a:t>
              </a:r>
            </a:p>
          </p:txBody>
        </p:sp>
      </p:grpSp>
      <p:sp>
        <p:nvSpPr>
          <p:cNvPr id="47" name="Rounded Rectangle 46">
            <a:extLst>
              <a:ext uri="{FF2B5EF4-FFF2-40B4-BE49-F238E27FC236}">
                <a16:creationId xmlns:a16="http://schemas.microsoft.com/office/drawing/2014/main" id="{B0C29314-8575-EC82-7C69-34C6412B9592}"/>
              </a:ext>
            </a:extLst>
          </p:cNvPr>
          <p:cNvSpPr/>
          <p:nvPr/>
        </p:nvSpPr>
        <p:spPr>
          <a:xfrm>
            <a:off x="0" y="3770415"/>
            <a:ext cx="4227615" cy="3087585"/>
          </a:xfrm>
          <a:prstGeom prst="roundRect">
            <a:avLst>
              <a:gd name="adj" fmla="val 0"/>
            </a:avLst>
          </a:prstGeom>
          <a:solidFill>
            <a:schemeClr val="bg1">
              <a:alpha val="8998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ounded Rectangle 51">
            <a:extLst>
              <a:ext uri="{FF2B5EF4-FFF2-40B4-BE49-F238E27FC236}">
                <a16:creationId xmlns:a16="http://schemas.microsoft.com/office/drawing/2014/main" id="{6F29C5FE-B784-EA61-90AF-DE303DE0041E}"/>
              </a:ext>
            </a:extLst>
          </p:cNvPr>
          <p:cNvSpPr/>
          <p:nvPr/>
        </p:nvSpPr>
        <p:spPr>
          <a:xfrm>
            <a:off x="7964385" y="3770415"/>
            <a:ext cx="4227615" cy="3087585"/>
          </a:xfrm>
          <a:prstGeom prst="roundRect">
            <a:avLst>
              <a:gd name="adj" fmla="val 0"/>
            </a:avLst>
          </a:prstGeom>
          <a:solidFill>
            <a:schemeClr val="bg1">
              <a:alpha val="8998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B7463E75-3362-A7AF-1D01-AFC11688B7F7}"/>
              </a:ext>
            </a:extLst>
          </p:cNvPr>
          <p:cNvSpPr/>
          <p:nvPr/>
        </p:nvSpPr>
        <p:spPr>
          <a:xfrm>
            <a:off x="5647272" y="2440653"/>
            <a:ext cx="900000" cy="900000"/>
          </a:xfrm>
          <a:prstGeom prst="ellipse">
            <a:avLst/>
          </a:prstGeom>
          <a:noFill/>
          <a:ln w="76200">
            <a:solidFill>
              <a:srgbClr val="DE574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6" name="Group 55">
            <a:extLst>
              <a:ext uri="{FF2B5EF4-FFF2-40B4-BE49-F238E27FC236}">
                <a16:creationId xmlns:a16="http://schemas.microsoft.com/office/drawing/2014/main" id="{633D130C-8AE3-1FB0-D8BF-1C4812D18543}"/>
              </a:ext>
            </a:extLst>
          </p:cNvPr>
          <p:cNvGrpSpPr/>
          <p:nvPr/>
        </p:nvGrpSpPr>
        <p:grpSpPr>
          <a:xfrm>
            <a:off x="9288965" y="-301083"/>
            <a:ext cx="2430966" cy="1107863"/>
            <a:chOff x="9288965" y="-312234"/>
            <a:chExt cx="2430966" cy="1107863"/>
          </a:xfrm>
          <a:solidFill>
            <a:srgbClr val="DE5746"/>
          </a:solidFill>
        </p:grpSpPr>
        <p:sp>
          <p:nvSpPr>
            <p:cNvPr id="57" name="Rounded Rectangle 56">
              <a:extLst>
                <a:ext uri="{FF2B5EF4-FFF2-40B4-BE49-F238E27FC236}">
                  <a16:creationId xmlns:a16="http://schemas.microsoft.com/office/drawing/2014/main" id="{433AABA1-926D-452F-7602-6905AC209CED}"/>
                </a:ext>
              </a:extLst>
            </p:cNvPr>
            <p:cNvSpPr/>
            <p:nvPr/>
          </p:nvSpPr>
          <p:spPr>
            <a:xfrm>
              <a:off x="9288965" y="-312234"/>
              <a:ext cx="2430966" cy="1107863"/>
            </a:xfrm>
            <a:prstGeom prst="roundRect">
              <a:avLst>
                <a:gd name="adj" fmla="val 8731"/>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62">
              <a:extLst>
                <a:ext uri="{FF2B5EF4-FFF2-40B4-BE49-F238E27FC236}">
                  <a16:creationId xmlns:a16="http://schemas.microsoft.com/office/drawing/2014/main" id="{A70DAA45-37ED-77EF-F104-41F10F36E64E}"/>
                </a:ext>
              </a:extLst>
            </p:cNvPr>
            <p:cNvSpPr txBox="1"/>
            <p:nvPr/>
          </p:nvSpPr>
          <p:spPr>
            <a:xfrm>
              <a:off x="9400125" y="97272"/>
              <a:ext cx="2220686" cy="646331"/>
            </a:xfrm>
            <a:prstGeom prst="rect">
              <a:avLst/>
            </a:prstGeom>
            <a:grpFill/>
          </p:spPr>
          <p:txBody>
            <a:bodyPr wrap="square" rtlCol="0">
              <a:spAutoFit/>
            </a:bodyPr>
            <a:lstStyle/>
            <a:p>
              <a:r>
                <a:rPr lang="en-US" b="1" dirty="0">
                  <a:solidFill>
                    <a:schemeClr val="bg1"/>
                  </a:solidFill>
                  <a:latin typeface="Avenir Next" panose="020B0503020202020204" pitchFamily="34" charset="0"/>
                </a:rPr>
                <a:t>Medical </a:t>
              </a:r>
              <a:endParaRPr lang="en-US" dirty="0">
                <a:solidFill>
                  <a:schemeClr val="bg1"/>
                </a:solidFill>
                <a:latin typeface="Avenir Next" panose="020B0503020202020204" pitchFamily="34" charset="0"/>
              </a:endParaRPr>
            </a:p>
            <a:p>
              <a:r>
                <a:rPr lang="en-US" dirty="0">
                  <a:solidFill>
                    <a:schemeClr val="bg1"/>
                  </a:solidFill>
                  <a:latin typeface="Avenir Next" panose="020B0503020202020204" pitchFamily="34" charset="0"/>
                </a:rPr>
                <a:t>History</a:t>
              </a:r>
            </a:p>
          </p:txBody>
        </p:sp>
      </p:grpSp>
    </p:spTree>
    <p:extLst>
      <p:ext uri="{BB962C8B-B14F-4D97-AF65-F5344CB8AC3E}">
        <p14:creationId xmlns:p14="http://schemas.microsoft.com/office/powerpoint/2010/main" val="301120562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61" name="Straight Connector 60">
            <a:extLst>
              <a:ext uri="{FF2B5EF4-FFF2-40B4-BE49-F238E27FC236}">
                <a16:creationId xmlns:a16="http://schemas.microsoft.com/office/drawing/2014/main" id="{E68EA752-9ACF-FDA5-AD71-A83F791F49C9}"/>
              </a:ext>
            </a:extLst>
          </p:cNvPr>
          <p:cNvCxnSpPr>
            <a:cxnSpLocks/>
          </p:cNvCxnSpPr>
          <p:nvPr/>
        </p:nvCxnSpPr>
        <p:spPr>
          <a:xfrm flipH="1">
            <a:off x="6095971" y="3346935"/>
            <a:ext cx="58" cy="805500"/>
          </a:xfrm>
          <a:prstGeom prst="line">
            <a:avLst/>
          </a:prstGeom>
          <a:ln w="25400">
            <a:solidFill>
              <a:schemeClr val="tx1">
                <a:lumMod val="65000"/>
                <a:lumOff val="35000"/>
              </a:schemeClr>
            </a:solidFill>
          </a:ln>
        </p:spPr>
        <p:style>
          <a:lnRef idx="2">
            <a:schemeClr val="accent1"/>
          </a:lnRef>
          <a:fillRef idx="0">
            <a:schemeClr val="accent1"/>
          </a:fillRef>
          <a:effectRef idx="1">
            <a:schemeClr val="accent1"/>
          </a:effectRef>
          <a:fontRef idx="minor">
            <a:schemeClr val="tx1"/>
          </a:fontRef>
        </p:style>
      </p:cxnSp>
      <p:grpSp>
        <p:nvGrpSpPr>
          <p:cNvPr id="52" name="Group 51">
            <a:extLst>
              <a:ext uri="{FF2B5EF4-FFF2-40B4-BE49-F238E27FC236}">
                <a16:creationId xmlns:a16="http://schemas.microsoft.com/office/drawing/2014/main" id="{0C45C1E6-C8BE-1829-9460-180655DBC779}"/>
              </a:ext>
            </a:extLst>
          </p:cNvPr>
          <p:cNvGrpSpPr/>
          <p:nvPr/>
        </p:nvGrpSpPr>
        <p:grpSpPr>
          <a:xfrm>
            <a:off x="-66048384" y="4190297"/>
            <a:ext cx="73748343" cy="1955238"/>
            <a:chOff x="-66048384" y="4190297"/>
            <a:chExt cx="73748343" cy="1955238"/>
          </a:xfrm>
        </p:grpSpPr>
        <p:grpSp>
          <p:nvGrpSpPr>
            <p:cNvPr id="204" name="Group 203">
              <a:extLst>
                <a:ext uri="{FF2B5EF4-FFF2-40B4-BE49-F238E27FC236}">
                  <a16:creationId xmlns:a16="http://schemas.microsoft.com/office/drawing/2014/main" id="{0626AE25-DE86-E212-7608-5D44FB9C1F0E}"/>
                </a:ext>
              </a:extLst>
            </p:cNvPr>
            <p:cNvGrpSpPr/>
            <p:nvPr/>
          </p:nvGrpSpPr>
          <p:grpSpPr>
            <a:xfrm>
              <a:off x="-66048384" y="4190297"/>
              <a:ext cx="3132175" cy="1955238"/>
              <a:chOff x="373025" y="4127718"/>
              <a:chExt cx="3132175" cy="1955238"/>
            </a:xfrm>
          </p:grpSpPr>
          <p:sp>
            <p:nvSpPr>
              <p:cNvPr id="244" name="TextBox 243">
                <a:extLst>
                  <a:ext uri="{FF2B5EF4-FFF2-40B4-BE49-F238E27FC236}">
                    <a16:creationId xmlns:a16="http://schemas.microsoft.com/office/drawing/2014/main" id="{0A3A12E3-48E8-62D7-043E-F5BD22F71ED7}"/>
                  </a:ext>
                </a:extLst>
              </p:cNvPr>
              <p:cNvSpPr txBox="1"/>
              <p:nvPr/>
            </p:nvSpPr>
            <p:spPr>
              <a:xfrm>
                <a:off x="373025" y="4420963"/>
                <a:ext cx="3132175" cy="1661993"/>
              </a:xfrm>
              <a:prstGeom prst="rect">
                <a:avLst/>
              </a:prstGeom>
              <a:noFill/>
            </p:spPr>
            <p:txBody>
              <a:bodyPr wrap="square" rtlCol="0">
                <a:spAutoFit/>
              </a:bodyPr>
              <a:lstStyle/>
              <a:p>
                <a:pPr algn="ctr"/>
                <a:r>
                  <a:rPr lang="en-US" sz="1700" dirty="0">
                    <a:solidFill>
                      <a:schemeClr val="tx1">
                        <a:lumMod val="65000"/>
                        <a:lumOff val="35000"/>
                      </a:schemeClr>
                    </a:solidFill>
                    <a:latin typeface="Avenir Next" panose="020B0503020202020204" pitchFamily="34" charset="0"/>
                  </a:rPr>
                  <a:t>In the Dataset, there are in total 3,657  data points available </a:t>
                </a:r>
                <a:r>
                  <a:rPr lang="en-IN" sz="1700" b="0" i="0" u="none" strike="noStrike" dirty="0">
                    <a:solidFill>
                      <a:schemeClr val="tx1">
                        <a:lumMod val="65000"/>
                        <a:lumOff val="35000"/>
                      </a:schemeClr>
                    </a:solidFill>
                    <a:effectLst/>
                    <a:latin typeface="Avenir Next" panose="020B0503020202020204" pitchFamily="34" charset="0"/>
                  </a:rPr>
                  <a:t>encompassing various demographic, behavioural, and medical risk factors. </a:t>
                </a:r>
                <a:endParaRPr lang="en-US" sz="1700" dirty="0">
                  <a:solidFill>
                    <a:schemeClr val="tx1">
                      <a:lumMod val="65000"/>
                      <a:lumOff val="35000"/>
                    </a:schemeClr>
                  </a:solidFill>
                  <a:latin typeface="Avenir Next" panose="020B0503020202020204" pitchFamily="34" charset="0"/>
                </a:endParaRPr>
              </a:p>
            </p:txBody>
          </p:sp>
          <p:sp>
            <p:nvSpPr>
              <p:cNvPr id="245" name="TextBox 244">
                <a:extLst>
                  <a:ext uri="{FF2B5EF4-FFF2-40B4-BE49-F238E27FC236}">
                    <a16:creationId xmlns:a16="http://schemas.microsoft.com/office/drawing/2014/main" id="{D215743E-D79C-878E-A32E-630453A869E9}"/>
                  </a:ext>
                </a:extLst>
              </p:cNvPr>
              <p:cNvSpPr txBox="1"/>
              <p:nvPr/>
            </p:nvSpPr>
            <p:spPr>
              <a:xfrm>
                <a:off x="849246" y="4127718"/>
                <a:ext cx="2424500" cy="400110"/>
              </a:xfrm>
              <a:prstGeom prst="rect">
                <a:avLst/>
              </a:prstGeom>
              <a:noFill/>
            </p:spPr>
            <p:txBody>
              <a:bodyPr wrap="square" rtlCol="0">
                <a:spAutoFit/>
              </a:bodyPr>
              <a:lstStyle/>
              <a:p>
                <a:r>
                  <a:rPr lang="en-US" sz="2000" b="1" dirty="0">
                    <a:latin typeface="Avenir Next" panose="020B0503020202020204" pitchFamily="34" charset="0"/>
                  </a:rPr>
                  <a:t>No of Datapoints</a:t>
                </a:r>
              </a:p>
            </p:txBody>
          </p:sp>
        </p:grpSp>
        <p:grpSp>
          <p:nvGrpSpPr>
            <p:cNvPr id="203" name="Group 202">
              <a:extLst>
                <a:ext uri="{FF2B5EF4-FFF2-40B4-BE49-F238E27FC236}">
                  <a16:creationId xmlns:a16="http://schemas.microsoft.com/office/drawing/2014/main" id="{49229A37-13D3-DA7F-50E3-4F0C870A3206}"/>
                </a:ext>
              </a:extLst>
            </p:cNvPr>
            <p:cNvGrpSpPr/>
            <p:nvPr/>
          </p:nvGrpSpPr>
          <p:grpSpPr>
            <a:xfrm>
              <a:off x="-62102663" y="4190297"/>
              <a:ext cx="3132175" cy="1451068"/>
              <a:chOff x="4529913" y="4127718"/>
              <a:chExt cx="3132175" cy="1451068"/>
            </a:xfrm>
          </p:grpSpPr>
          <p:sp>
            <p:nvSpPr>
              <p:cNvPr id="253" name="TextBox 252">
                <a:extLst>
                  <a:ext uri="{FF2B5EF4-FFF2-40B4-BE49-F238E27FC236}">
                    <a16:creationId xmlns:a16="http://schemas.microsoft.com/office/drawing/2014/main" id="{F4D38451-15EE-27A8-C47F-9D0D6D287F0C}"/>
                  </a:ext>
                </a:extLst>
              </p:cNvPr>
              <p:cNvSpPr txBox="1"/>
              <p:nvPr/>
            </p:nvSpPr>
            <p:spPr>
              <a:xfrm>
                <a:off x="4529913" y="4440013"/>
                <a:ext cx="3132175" cy="1138773"/>
              </a:xfrm>
              <a:prstGeom prst="rect">
                <a:avLst/>
              </a:prstGeom>
              <a:noFill/>
            </p:spPr>
            <p:txBody>
              <a:bodyPr wrap="square" rtlCol="0">
                <a:spAutoFit/>
              </a:bodyPr>
              <a:lstStyle/>
              <a:p>
                <a:r>
                  <a:rPr lang="en-US" sz="1700" dirty="0">
                    <a:solidFill>
                      <a:schemeClr val="tx1">
                        <a:lumMod val="65000"/>
                        <a:lumOff val="35000"/>
                      </a:schemeClr>
                    </a:solidFill>
                    <a:latin typeface="Avenir Next" panose="020B0503020202020204" pitchFamily="34" charset="0"/>
                  </a:rPr>
                  <a:t>This Cardiovascular Disease Dataset Dataset Was collected from the UCI Machine Learning Library </a:t>
                </a:r>
              </a:p>
            </p:txBody>
          </p:sp>
          <p:sp>
            <p:nvSpPr>
              <p:cNvPr id="254" name="TextBox 253">
                <a:extLst>
                  <a:ext uri="{FF2B5EF4-FFF2-40B4-BE49-F238E27FC236}">
                    <a16:creationId xmlns:a16="http://schemas.microsoft.com/office/drawing/2014/main" id="{246BAA6E-1207-1739-C76E-CFA3E77C0F8B}"/>
                  </a:ext>
                </a:extLst>
              </p:cNvPr>
              <p:cNvSpPr txBox="1"/>
              <p:nvPr/>
            </p:nvSpPr>
            <p:spPr>
              <a:xfrm>
                <a:off x="4529913" y="4127718"/>
                <a:ext cx="2898998" cy="400110"/>
              </a:xfrm>
              <a:prstGeom prst="rect">
                <a:avLst/>
              </a:prstGeom>
              <a:noFill/>
            </p:spPr>
            <p:txBody>
              <a:bodyPr wrap="square" rtlCol="0">
                <a:spAutoFit/>
              </a:bodyPr>
              <a:lstStyle/>
              <a:p>
                <a:r>
                  <a:rPr lang="en-US" sz="2000" b="1" dirty="0">
                    <a:latin typeface="Avenir Next" panose="020B0503020202020204" pitchFamily="34" charset="0"/>
                  </a:rPr>
                  <a:t>Origin Of the Dataset</a:t>
                </a:r>
              </a:p>
            </p:txBody>
          </p:sp>
        </p:grpSp>
        <p:grpSp>
          <p:nvGrpSpPr>
            <p:cNvPr id="77" name="Group 76">
              <a:extLst>
                <a:ext uri="{FF2B5EF4-FFF2-40B4-BE49-F238E27FC236}">
                  <a16:creationId xmlns:a16="http://schemas.microsoft.com/office/drawing/2014/main" id="{FB6FA891-9134-6E15-3AB7-018CE178F507}"/>
                </a:ext>
              </a:extLst>
            </p:cNvPr>
            <p:cNvGrpSpPr/>
            <p:nvPr/>
          </p:nvGrpSpPr>
          <p:grpSpPr>
            <a:xfrm>
              <a:off x="-50507893" y="4190297"/>
              <a:ext cx="3132175" cy="946898"/>
              <a:chOff x="4559893" y="4187216"/>
              <a:chExt cx="3132175" cy="946898"/>
            </a:xfrm>
          </p:grpSpPr>
          <p:sp>
            <p:nvSpPr>
              <p:cNvPr id="62" name="TextBox 61">
                <a:extLst>
                  <a:ext uri="{FF2B5EF4-FFF2-40B4-BE49-F238E27FC236}">
                    <a16:creationId xmlns:a16="http://schemas.microsoft.com/office/drawing/2014/main" id="{DA07F8DC-C202-353E-0FF9-729945C69592}"/>
                  </a:ext>
                </a:extLst>
              </p:cNvPr>
              <p:cNvSpPr txBox="1"/>
              <p:nvPr/>
            </p:nvSpPr>
            <p:spPr>
              <a:xfrm>
                <a:off x="4559893" y="4518561"/>
                <a:ext cx="3132175" cy="615553"/>
              </a:xfrm>
              <a:prstGeom prst="rect">
                <a:avLst/>
              </a:prstGeom>
              <a:noFill/>
            </p:spPr>
            <p:txBody>
              <a:bodyPr wrap="square" rtlCol="0">
                <a:spAutoFit/>
              </a:bodyPr>
              <a:lstStyle/>
              <a:p>
                <a:pPr algn="ctr"/>
                <a:r>
                  <a:rPr lang="en-IN" sz="1700" b="0" i="0" u="none" strike="noStrike" dirty="0">
                    <a:solidFill>
                      <a:srgbClr val="595959"/>
                    </a:solidFill>
                    <a:effectLst/>
                    <a:latin typeface="Avenir Next" panose="020B0503020202020204" pitchFamily="34" charset="0"/>
                  </a:rPr>
                  <a:t>Categorical ( Nominal )</a:t>
                </a:r>
              </a:p>
              <a:p>
                <a:pPr algn="ctr"/>
                <a:r>
                  <a:rPr lang="en-IN" sz="1700" b="0" i="0" u="none" strike="noStrike" dirty="0">
                    <a:solidFill>
                      <a:srgbClr val="595959"/>
                    </a:solidFill>
                    <a:effectLst/>
                    <a:latin typeface="Avenir Next" panose="020B0503020202020204" pitchFamily="34" charset="0"/>
                  </a:rPr>
                  <a:t>0 = Female , 1 = male</a:t>
                </a:r>
                <a:endParaRPr lang="en-US" sz="1700" dirty="0">
                  <a:solidFill>
                    <a:srgbClr val="595959"/>
                  </a:solidFill>
                  <a:latin typeface="Avenir Next" panose="020B0503020202020204" pitchFamily="34" charset="0"/>
                </a:endParaRPr>
              </a:p>
            </p:txBody>
          </p:sp>
          <p:sp>
            <p:nvSpPr>
              <p:cNvPr id="76" name="TextBox 75">
                <a:extLst>
                  <a:ext uri="{FF2B5EF4-FFF2-40B4-BE49-F238E27FC236}">
                    <a16:creationId xmlns:a16="http://schemas.microsoft.com/office/drawing/2014/main" id="{35E7D9E6-7DB6-25A6-56CC-0C82655240D7}"/>
                  </a:ext>
                </a:extLst>
              </p:cNvPr>
              <p:cNvSpPr txBox="1"/>
              <p:nvPr/>
            </p:nvSpPr>
            <p:spPr>
              <a:xfrm>
                <a:off x="5763318" y="4187216"/>
                <a:ext cx="725324" cy="400110"/>
              </a:xfrm>
              <a:prstGeom prst="rect">
                <a:avLst/>
              </a:prstGeom>
              <a:noFill/>
            </p:spPr>
            <p:txBody>
              <a:bodyPr wrap="square" rtlCol="0">
                <a:spAutoFit/>
              </a:bodyPr>
              <a:lstStyle/>
              <a:p>
                <a:r>
                  <a:rPr lang="en-US" sz="2000" b="1" dirty="0">
                    <a:latin typeface="Avenir Next" panose="020B0503020202020204" pitchFamily="34" charset="0"/>
                  </a:rPr>
                  <a:t>Sex</a:t>
                </a:r>
              </a:p>
            </p:txBody>
          </p:sp>
        </p:grpSp>
        <p:grpSp>
          <p:nvGrpSpPr>
            <p:cNvPr id="247" name="Group 246">
              <a:extLst>
                <a:ext uri="{FF2B5EF4-FFF2-40B4-BE49-F238E27FC236}">
                  <a16:creationId xmlns:a16="http://schemas.microsoft.com/office/drawing/2014/main" id="{9641C33F-467D-45DB-82F5-7F897E31989B}"/>
                </a:ext>
              </a:extLst>
            </p:cNvPr>
            <p:cNvGrpSpPr/>
            <p:nvPr/>
          </p:nvGrpSpPr>
          <p:grpSpPr>
            <a:xfrm>
              <a:off x="-58156942" y="4190297"/>
              <a:ext cx="3132175" cy="1955238"/>
              <a:chOff x="4559893" y="4225316"/>
              <a:chExt cx="3132175" cy="1955238"/>
            </a:xfrm>
          </p:grpSpPr>
          <p:sp>
            <p:nvSpPr>
              <p:cNvPr id="248" name="TextBox 247">
                <a:extLst>
                  <a:ext uri="{FF2B5EF4-FFF2-40B4-BE49-F238E27FC236}">
                    <a16:creationId xmlns:a16="http://schemas.microsoft.com/office/drawing/2014/main" id="{493216AB-1C78-7DE6-4551-7D17EF975ED4}"/>
                  </a:ext>
                </a:extLst>
              </p:cNvPr>
              <p:cNvSpPr txBox="1"/>
              <p:nvPr/>
            </p:nvSpPr>
            <p:spPr>
              <a:xfrm>
                <a:off x="4559893" y="4518561"/>
                <a:ext cx="3132175" cy="1661993"/>
              </a:xfrm>
              <a:prstGeom prst="rect">
                <a:avLst/>
              </a:prstGeom>
              <a:noFill/>
            </p:spPr>
            <p:txBody>
              <a:bodyPr wrap="square" rtlCol="0">
                <a:spAutoFit/>
              </a:bodyPr>
              <a:lstStyle/>
              <a:p>
                <a:pPr algn="ctr"/>
                <a:r>
                  <a:rPr lang="en-US" sz="1700" dirty="0">
                    <a:solidFill>
                      <a:srgbClr val="595959"/>
                    </a:solidFill>
                    <a:latin typeface="Avenir Next" panose="020B0503020202020204" pitchFamily="34" charset="0"/>
                  </a:rPr>
                  <a:t>In the Dataset, there are in total 3,657  data points available </a:t>
                </a:r>
                <a:r>
                  <a:rPr lang="en-IN" sz="1700" b="0" i="0" u="none" strike="noStrike" dirty="0">
                    <a:solidFill>
                      <a:srgbClr val="595959"/>
                    </a:solidFill>
                    <a:effectLst/>
                    <a:latin typeface="Avenir Next" panose="020B0503020202020204" pitchFamily="34" charset="0"/>
                  </a:rPr>
                  <a:t>encompassing various demographic, behavioural, and medical risk factors. </a:t>
                </a:r>
                <a:endParaRPr lang="en-US" sz="1700" dirty="0">
                  <a:solidFill>
                    <a:srgbClr val="595959"/>
                  </a:solidFill>
                  <a:latin typeface="Avenir Next" panose="020B0503020202020204" pitchFamily="34" charset="0"/>
                </a:endParaRPr>
              </a:p>
            </p:txBody>
          </p:sp>
          <p:sp>
            <p:nvSpPr>
              <p:cNvPr id="249" name="TextBox 248">
                <a:extLst>
                  <a:ext uri="{FF2B5EF4-FFF2-40B4-BE49-F238E27FC236}">
                    <a16:creationId xmlns:a16="http://schemas.microsoft.com/office/drawing/2014/main" id="{C727592D-80B8-0D4A-AEBD-367A27EDD6AB}"/>
                  </a:ext>
                </a:extLst>
              </p:cNvPr>
              <p:cNvSpPr txBox="1"/>
              <p:nvPr/>
            </p:nvSpPr>
            <p:spPr>
              <a:xfrm>
                <a:off x="4902793" y="4225316"/>
                <a:ext cx="2677858" cy="400110"/>
              </a:xfrm>
              <a:prstGeom prst="rect">
                <a:avLst/>
              </a:prstGeom>
              <a:noFill/>
            </p:spPr>
            <p:txBody>
              <a:bodyPr wrap="square" rtlCol="0">
                <a:spAutoFit/>
              </a:bodyPr>
              <a:lstStyle/>
              <a:p>
                <a:r>
                  <a:rPr lang="en-US" sz="2000" b="1" dirty="0">
                    <a:latin typeface="Avenir Next" panose="020B0503020202020204" pitchFamily="34" charset="0"/>
                  </a:rPr>
                  <a:t>No of Datapoints</a:t>
                </a:r>
              </a:p>
            </p:txBody>
          </p:sp>
        </p:grpSp>
        <p:grpSp>
          <p:nvGrpSpPr>
            <p:cNvPr id="267" name="Group 266">
              <a:extLst>
                <a:ext uri="{FF2B5EF4-FFF2-40B4-BE49-F238E27FC236}">
                  <a16:creationId xmlns:a16="http://schemas.microsoft.com/office/drawing/2014/main" id="{1064413D-579E-6A53-523B-80BD7255F90D}"/>
                </a:ext>
              </a:extLst>
            </p:cNvPr>
            <p:cNvGrpSpPr/>
            <p:nvPr/>
          </p:nvGrpSpPr>
          <p:grpSpPr>
            <a:xfrm>
              <a:off x="-38670730" y="4190297"/>
              <a:ext cx="3132175" cy="886496"/>
              <a:chOff x="17802997" y="4046282"/>
              <a:chExt cx="3132175" cy="886496"/>
            </a:xfrm>
          </p:grpSpPr>
          <p:sp>
            <p:nvSpPr>
              <p:cNvPr id="258" name="TextBox 257">
                <a:extLst>
                  <a:ext uri="{FF2B5EF4-FFF2-40B4-BE49-F238E27FC236}">
                    <a16:creationId xmlns:a16="http://schemas.microsoft.com/office/drawing/2014/main" id="{84D888D2-5131-ED72-00AD-9E95FD5CE89E}"/>
                  </a:ext>
                </a:extLst>
              </p:cNvPr>
              <p:cNvSpPr txBox="1"/>
              <p:nvPr/>
            </p:nvSpPr>
            <p:spPr>
              <a:xfrm>
                <a:off x="17802997" y="4317225"/>
                <a:ext cx="3132175" cy="61555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0 = Don’t Smoke , 1 = Smoke</a:t>
                </a:r>
                <a:endParaRPr lang="en-IN" sz="1700" b="0" dirty="0">
                  <a:solidFill>
                    <a:srgbClr val="595959"/>
                  </a:solidFill>
                  <a:effectLst/>
                  <a:latin typeface="Avenir Next" panose="020B0503020202020204" pitchFamily="34" charset="0"/>
                </a:endParaRPr>
              </a:p>
            </p:txBody>
          </p:sp>
          <p:sp>
            <p:nvSpPr>
              <p:cNvPr id="259" name="TextBox 258">
                <a:extLst>
                  <a:ext uri="{FF2B5EF4-FFF2-40B4-BE49-F238E27FC236}">
                    <a16:creationId xmlns:a16="http://schemas.microsoft.com/office/drawing/2014/main" id="{F959056C-15C3-EB99-1504-F5BCFBE632AE}"/>
                  </a:ext>
                </a:extLst>
              </p:cNvPr>
              <p:cNvSpPr txBox="1"/>
              <p:nvPr/>
            </p:nvSpPr>
            <p:spPr>
              <a:xfrm>
                <a:off x="18345294" y="4046282"/>
                <a:ext cx="2003508" cy="369332"/>
              </a:xfrm>
              <a:prstGeom prst="rect">
                <a:avLst/>
              </a:prstGeom>
              <a:noFill/>
            </p:spPr>
            <p:txBody>
              <a:bodyPr wrap="square" rtlCol="0">
                <a:spAutoFit/>
              </a:bodyPr>
              <a:lstStyle/>
              <a:p>
                <a:r>
                  <a:rPr lang="en-IN" sz="1800" b="1" i="0" u="none" strike="noStrike" dirty="0">
                    <a:solidFill>
                      <a:srgbClr val="000000"/>
                    </a:solidFill>
                    <a:effectLst/>
                    <a:latin typeface="Avenir Next" panose="020B0503020202020204" pitchFamily="34" charset="0"/>
                  </a:rPr>
                  <a:t>Current Smoker</a:t>
                </a:r>
                <a:endParaRPr lang="en-US" sz="2000" b="1" dirty="0">
                  <a:latin typeface="Avenir Next" panose="020B0503020202020204" pitchFamily="34" charset="0"/>
                </a:endParaRPr>
              </a:p>
            </p:txBody>
          </p:sp>
        </p:grpSp>
        <p:grpSp>
          <p:nvGrpSpPr>
            <p:cNvPr id="266" name="Group 265">
              <a:extLst>
                <a:ext uri="{FF2B5EF4-FFF2-40B4-BE49-F238E27FC236}">
                  <a16:creationId xmlns:a16="http://schemas.microsoft.com/office/drawing/2014/main" id="{85716710-A6E7-2015-91B5-7E28BA729F5E}"/>
                </a:ext>
              </a:extLst>
            </p:cNvPr>
            <p:cNvGrpSpPr/>
            <p:nvPr/>
          </p:nvGrpSpPr>
          <p:grpSpPr>
            <a:xfrm>
              <a:off x="-46562172" y="4190297"/>
              <a:ext cx="3132175" cy="908799"/>
              <a:chOff x="14645269" y="4322683"/>
              <a:chExt cx="3132175" cy="908799"/>
            </a:xfrm>
          </p:grpSpPr>
          <p:sp>
            <p:nvSpPr>
              <p:cNvPr id="264" name="TextBox 263">
                <a:extLst>
                  <a:ext uri="{FF2B5EF4-FFF2-40B4-BE49-F238E27FC236}">
                    <a16:creationId xmlns:a16="http://schemas.microsoft.com/office/drawing/2014/main" id="{C5962BC8-CF10-0D47-27BF-C53477ADBB55}"/>
                  </a:ext>
                </a:extLst>
              </p:cNvPr>
              <p:cNvSpPr txBox="1"/>
              <p:nvPr/>
            </p:nvSpPr>
            <p:spPr>
              <a:xfrm>
                <a:off x="14645269" y="4615929"/>
                <a:ext cx="3132175" cy="615553"/>
              </a:xfrm>
              <a:prstGeom prst="rect">
                <a:avLst/>
              </a:prstGeom>
              <a:noFill/>
            </p:spPr>
            <p:txBody>
              <a:bodyPr wrap="square" rtlCol="0">
                <a:spAutoFit/>
              </a:bodyPr>
              <a:lstStyle/>
              <a:p>
                <a:pPr algn="ctr"/>
                <a:r>
                  <a:rPr lang="en-IN" sz="1700" b="0" i="0" u="none" strike="noStrike" dirty="0">
                    <a:solidFill>
                      <a:srgbClr val="595959"/>
                    </a:solidFill>
                    <a:effectLst/>
                    <a:latin typeface="Avenir Next" panose="020B0503020202020204" pitchFamily="34" charset="0"/>
                  </a:rPr>
                  <a:t>Continuous </a:t>
                </a:r>
              </a:p>
              <a:p>
                <a:pPr algn="ctr"/>
                <a:r>
                  <a:rPr lang="en-IN" sz="1700" b="0" i="0" u="none" strike="noStrike" dirty="0">
                    <a:solidFill>
                      <a:srgbClr val="595959"/>
                    </a:solidFill>
                    <a:effectLst/>
                    <a:latin typeface="Avenir Next" panose="020B0503020202020204" pitchFamily="34" charset="0"/>
                  </a:rPr>
                  <a:t>Age in years</a:t>
                </a:r>
                <a:endParaRPr lang="en-US" sz="1700" dirty="0">
                  <a:solidFill>
                    <a:srgbClr val="595959"/>
                  </a:solidFill>
                  <a:latin typeface="Avenir Next" panose="020B0503020202020204" pitchFamily="34" charset="0"/>
                </a:endParaRPr>
              </a:p>
            </p:txBody>
          </p:sp>
          <p:sp>
            <p:nvSpPr>
              <p:cNvPr id="265" name="TextBox 264">
                <a:extLst>
                  <a:ext uri="{FF2B5EF4-FFF2-40B4-BE49-F238E27FC236}">
                    <a16:creationId xmlns:a16="http://schemas.microsoft.com/office/drawing/2014/main" id="{47CB2E70-612B-6C9E-7A6A-41DCF3BFB8B8}"/>
                  </a:ext>
                </a:extLst>
              </p:cNvPr>
              <p:cNvSpPr txBox="1"/>
              <p:nvPr/>
            </p:nvSpPr>
            <p:spPr>
              <a:xfrm>
                <a:off x="15875129" y="4322683"/>
                <a:ext cx="672455" cy="376571"/>
              </a:xfrm>
              <a:prstGeom prst="rect">
                <a:avLst/>
              </a:prstGeom>
              <a:noFill/>
            </p:spPr>
            <p:txBody>
              <a:bodyPr wrap="square" rtlCol="0">
                <a:spAutoFit/>
              </a:bodyPr>
              <a:lstStyle/>
              <a:p>
                <a:r>
                  <a:rPr lang="en-IN" sz="1800" b="1" i="0" u="none" strike="noStrike" dirty="0">
                    <a:solidFill>
                      <a:srgbClr val="000000"/>
                    </a:solidFill>
                    <a:effectLst/>
                    <a:latin typeface="Avenir Next" panose="020B0503020202020204" pitchFamily="34" charset="0"/>
                  </a:rPr>
                  <a:t>Age</a:t>
                </a:r>
                <a:endParaRPr lang="en-US" sz="2000" b="1" dirty="0">
                  <a:latin typeface="Avenir Next" panose="020B0503020202020204" pitchFamily="34" charset="0"/>
                </a:endParaRPr>
              </a:p>
            </p:txBody>
          </p:sp>
        </p:grpSp>
        <p:grpSp>
          <p:nvGrpSpPr>
            <p:cNvPr id="268" name="Group 267">
              <a:extLst>
                <a:ext uri="{FF2B5EF4-FFF2-40B4-BE49-F238E27FC236}">
                  <a16:creationId xmlns:a16="http://schemas.microsoft.com/office/drawing/2014/main" id="{6023462F-1745-B546-CF1D-CD8F23D320D6}"/>
                </a:ext>
              </a:extLst>
            </p:cNvPr>
            <p:cNvGrpSpPr/>
            <p:nvPr/>
          </p:nvGrpSpPr>
          <p:grpSpPr>
            <a:xfrm>
              <a:off x="-42616451" y="4190297"/>
              <a:ext cx="3132175" cy="1932936"/>
              <a:chOff x="17802997" y="4046282"/>
              <a:chExt cx="3132175" cy="1932936"/>
            </a:xfrm>
          </p:grpSpPr>
          <p:sp>
            <p:nvSpPr>
              <p:cNvPr id="269" name="TextBox 268">
                <a:extLst>
                  <a:ext uri="{FF2B5EF4-FFF2-40B4-BE49-F238E27FC236}">
                    <a16:creationId xmlns:a16="http://schemas.microsoft.com/office/drawing/2014/main" id="{502E6C2F-EAFC-E05D-4126-D0591D21CB69}"/>
                  </a:ext>
                </a:extLst>
              </p:cNvPr>
              <p:cNvSpPr txBox="1"/>
              <p:nvPr/>
            </p:nvSpPr>
            <p:spPr>
              <a:xfrm>
                <a:off x="17802997" y="4317225"/>
                <a:ext cx="3132175" cy="166199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Denotes the Education Level of the individual.</a:t>
                </a:r>
                <a:endParaRPr lang="en-IN" sz="1700" b="0"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1 : Pre-College Level</a:t>
                </a:r>
                <a:endParaRPr lang="en-IN" sz="1700" b="0"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2 : Undergrad Level</a:t>
                </a:r>
                <a:endParaRPr lang="en-IN" sz="1700" b="0"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3 : Postgrad Level</a:t>
                </a:r>
                <a:endParaRPr lang="en-IN" sz="1700" b="0" dirty="0">
                  <a:solidFill>
                    <a:srgbClr val="595959"/>
                  </a:solidFill>
                  <a:effectLst/>
                  <a:latin typeface="Avenir Next" panose="020B0503020202020204" pitchFamily="34" charset="0"/>
                </a:endParaRPr>
              </a:p>
            </p:txBody>
          </p:sp>
          <p:sp>
            <p:nvSpPr>
              <p:cNvPr id="270" name="TextBox 269">
                <a:extLst>
                  <a:ext uri="{FF2B5EF4-FFF2-40B4-BE49-F238E27FC236}">
                    <a16:creationId xmlns:a16="http://schemas.microsoft.com/office/drawing/2014/main" id="{67B25760-B298-68A2-4DAE-9A5A92B12251}"/>
                  </a:ext>
                </a:extLst>
              </p:cNvPr>
              <p:cNvSpPr txBox="1"/>
              <p:nvPr/>
            </p:nvSpPr>
            <p:spPr>
              <a:xfrm>
                <a:off x="18749054" y="4046282"/>
                <a:ext cx="1322224" cy="369332"/>
              </a:xfrm>
              <a:prstGeom prst="rect">
                <a:avLst/>
              </a:prstGeom>
              <a:noFill/>
            </p:spPr>
            <p:txBody>
              <a:bodyPr wrap="square" rtlCol="0">
                <a:spAutoFit/>
              </a:bodyPr>
              <a:lstStyle/>
              <a:p>
                <a:r>
                  <a:rPr lang="en-IN" sz="1800" b="1" i="0" u="none" strike="noStrike" dirty="0">
                    <a:solidFill>
                      <a:srgbClr val="000000"/>
                    </a:solidFill>
                    <a:effectLst/>
                    <a:latin typeface="Avenir Next" panose="020B0503020202020204" pitchFamily="34" charset="0"/>
                  </a:rPr>
                  <a:t>Education</a:t>
                </a:r>
                <a:endParaRPr lang="en-US" sz="2000" b="1" dirty="0">
                  <a:latin typeface="Avenir Next" panose="020B0503020202020204" pitchFamily="34" charset="0"/>
                </a:endParaRPr>
              </a:p>
            </p:txBody>
          </p:sp>
        </p:grpSp>
        <p:grpSp>
          <p:nvGrpSpPr>
            <p:cNvPr id="9" name="Group 8">
              <a:extLst>
                <a:ext uri="{FF2B5EF4-FFF2-40B4-BE49-F238E27FC236}">
                  <a16:creationId xmlns:a16="http://schemas.microsoft.com/office/drawing/2014/main" id="{3400861D-7837-BEC5-77BF-AC43711E3400}"/>
                </a:ext>
              </a:extLst>
            </p:cNvPr>
            <p:cNvGrpSpPr/>
            <p:nvPr/>
          </p:nvGrpSpPr>
          <p:grpSpPr>
            <a:xfrm>
              <a:off x="-34725009" y="4190297"/>
              <a:ext cx="3132175" cy="886496"/>
              <a:chOff x="17802997" y="4046282"/>
              <a:chExt cx="3132175" cy="886496"/>
            </a:xfrm>
          </p:grpSpPr>
          <p:sp>
            <p:nvSpPr>
              <p:cNvPr id="10" name="TextBox 9">
                <a:extLst>
                  <a:ext uri="{FF2B5EF4-FFF2-40B4-BE49-F238E27FC236}">
                    <a16:creationId xmlns:a16="http://schemas.microsoft.com/office/drawing/2014/main" id="{FEE4C723-5D36-15E6-EAA2-E57DA274F453}"/>
                  </a:ext>
                </a:extLst>
              </p:cNvPr>
              <p:cNvSpPr txBox="1"/>
              <p:nvPr/>
            </p:nvSpPr>
            <p:spPr>
              <a:xfrm>
                <a:off x="17802997" y="4317225"/>
                <a:ext cx="3132175" cy="61555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0 = Don’t Smoke , 1 = Smoke</a:t>
                </a:r>
                <a:endParaRPr lang="en-IN" sz="1700" b="0" dirty="0">
                  <a:solidFill>
                    <a:srgbClr val="595959"/>
                  </a:solidFill>
                  <a:effectLst/>
                  <a:latin typeface="Avenir Next" panose="020B0503020202020204" pitchFamily="34" charset="0"/>
                </a:endParaRPr>
              </a:p>
            </p:txBody>
          </p:sp>
          <p:sp>
            <p:nvSpPr>
              <p:cNvPr id="11" name="TextBox 10">
                <a:extLst>
                  <a:ext uri="{FF2B5EF4-FFF2-40B4-BE49-F238E27FC236}">
                    <a16:creationId xmlns:a16="http://schemas.microsoft.com/office/drawing/2014/main" id="{95546D22-2CC5-828B-F88E-DB2013A763DB}"/>
                  </a:ext>
                </a:extLst>
              </p:cNvPr>
              <p:cNvSpPr txBox="1"/>
              <p:nvPr/>
            </p:nvSpPr>
            <p:spPr>
              <a:xfrm>
                <a:off x="18345294" y="4046282"/>
                <a:ext cx="1861005" cy="369332"/>
              </a:xfrm>
              <a:prstGeom prst="rect">
                <a:avLst/>
              </a:prstGeom>
              <a:noFill/>
            </p:spPr>
            <p:txBody>
              <a:bodyPr wrap="square" rtlCol="0">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Cigs. Per Day</a:t>
                </a:r>
                <a:endParaRPr lang="en-IN" sz="2000" b="0" dirty="0">
                  <a:effectLst/>
                  <a:latin typeface="Avenir Next" panose="020B0503020202020204" pitchFamily="34" charset="0"/>
                </a:endParaRPr>
              </a:p>
            </p:txBody>
          </p:sp>
        </p:grpSp>
        <p:grpSp>
          <p:nvGrpSpPr>
            <p:cNvPr id="25" name="Group 24">
              <a:extLst>
                <a:ext uri="{FF2B5EF4-FFF2-40B4-BE49-F238E27FC236}">
                  <a16:creationId xmlns:a16="http://schemas.microsoft.com/office/drawing/2014/main" id="{52054147-DB9B-87B2-1FE9-48A4C412D589}"/>
                </a:ext>
              </a:extLst>
            </p:cNvPr>
            <p:cNvGrpSpPr/>
            <p:nvPr/>
          </p:nvGrpSpPr>
          <p:grpSpPr>
            <a:xfrm>
              <a:off x="-26833567" y="4190297"/>
              <a:ext cx="3132175" cy="1682212"/>
              <a:chOff x="27482932" y="4067354"/>
              <a:chExt cx="3132175" cy="1682212"/>
            </a:xfrm>
          </p:grpSpPr>
          <p:sp>
            <p:nvSpPr>
              <p:cNvPr id="26" name="TextBox 25">
                <a:extLst>
                  <a:ext uri="{FF2B5EF4-FFF2-40B4-BE49-F238E27FC236}">
                    <a16:creationId xmlns:a16="http://schemas.microsoft.com/office/drawing/2014/main" id="{C3D71445-89AF-AFAD-C2E0-417A9B960148}"/>
                  </a:ext>
                </a:extLst>
              </p:cNvPr>
              <p:cNvSpPr txBox="1"/>
              <p:nvPr/>
            </p:nvSpPr>
            <p:spPr>
              <a:xfrm>
                <a:off x="27482932" y="4349183"/>
                <a:ext cx="3132175" cy="140038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Identifies whether the patient has previously experienced a stroke. [ 0 = Haven’t , 1 = Have experienced ] </a:t>
                </a:r>
                <a:endParaRPr lang="en-IN" sz="1700" b="0" dirty="0">
                  <a:solidFill>
                    <a:srgbClr val="595959"/>
                  </a:solidFill>
                  <a:effectLst/>
                  <a:latin typeface="Avenir Next" panose="020B0503020202020204" pitchFamily="34" charset="0"/>
                </a:endParaRPr>
              </a:p>
            </p:txBody>
          </p:sp>
          <p:sp>
            <p:nvSpPr>
              <p:cNvPr id="27" name="TextBox 26">
                <a:extLst>
                  <a:ext uri="{FF2B5EF4-FFF2-40B4-BE49-F238E27FC236}">
                    <a16:creationId xmlns:a16="http://schemas.microsoft.com/office/drawing/2014/main" id="{98F524EA-E17F-75A5-85E6-4612474C1FBC}"/>
                  </a:ext>
                </a:extLst>
              </p:cNvPr>
              <p:cNvSpPr txBox="1"/>
              <p:nvPr/>
            </p:nvSpPr>
            <p:spPr>
              <a:xfrm>
                <a:off x="28112579" y="4067354"/>
                <a:ext cx="2061475" cy="369332"/>
              </a:xfrm>
              <a:prstGeom prst="rect">
                <a:avLst/>
              </a:prstGeom>
              <a:noFill/>
            </p:spPr>
            <p:txBody>
              <a:bodyPr wrap="square" rtlCol="0">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Prevalent Stroke</a:t>
                </a:r>
                <a:endParaRPr lang="en-IN" sz="2000" b="0" dirty="0">
                  <a:effectLst/>
                  <a:latin typeface="Avenir Next" panose="020B0503020202020204" pitchFamily="34" charset="0"/>
                </a:endParaRPr>
              </a:p>
            </p:txBody>
          </p:sp>
        </p:grpSp>
        <p:grpSp>
          <p:nvGrpSpPr>
            <p:cNvPr id="30" name="Group 29">
              <a:extLst>
                <a:ext uri="{FF2B5EF4-FFF2-40B4-BE49-F238E27FC236}">
                  <a16:creationId xmlns:a16="http://schemas.microsoft.com/office/drawing/2014/main" id="{2D9F5869-6F87-95A0-D2E1-B2B81123C821}"/>
                </a:ext>
              </a:extLst>
            </p:cNvPr>
            <p:cNvGrpSpPr/>
            <p:nvPr/>
          </p:nvGrpSpPr>
          <p:grpSpPr>
            <a:xfrm>
              <a:off x="-30779288" y="4190297"/>
              <a:ext cx="3132175" cy="1671326"/>
              <a:chOff x="27482932" y="4078240"/>
              <a:chExt cx="3132175" cy="1671326"/>
            </a:xfrm>
          </p:grpSpPr>
          <p:sp>
            <p:nvSpPr>
              <p:cNvPr id="31" name="TextBox 30">
                <a:extLst>
                  <a:ext uri="{FF2B5EF4-FFF2-40B4-BE49-F238E27FC236}">
                    <a16:creationId xmlns:a16="http://schemas.microsoft.com/office/drawing/2014/main" id="{3D0D745B-245C-A0C9-868F-47FFE5464752}"/>
                  </a:ext>
                </a:extLst>
              </p:cNvPr>
              <p:cNvSpPr txBox="1"/>
              <p:nvPr/>
            </p:nvSpPr>
            <p:spPr>
              <a:xfrm>
                <a:off x="27482932" y="4349183"/>
                <a:ext cx="3132175" cy="140038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Specifies if the individual was using medication for blood pressure management..[ 0 = Not Diabetic , 1 = Diabetic ]</a:t>
                </a:r>
                <a:endParaRPr lang="en-IN" sz="1700" b="0" dirty="0">
                  <a:solidFill>
                    <a:srgbClr val="595959"/>
                  </a:solidFill>
                  <a:effectLst/>
                  <a:latin typeface="Avenir Next" panose="020B0503020202020204" pitchFamily="34" charset="0"/>
                </a:endParaRPr>
              </a:p>
            </p:txBody>
          </p:sp>
          <p:sp>
            <p:nvSpPr>
              <p:cNvPr id="32" name="TextBox 31">
                <a:extLst>
                  <a:ext uri="{FF2B5EF4-FFF2-40B4-BE49-F238E27FC236}">
                    <a16:creationId xmlns:a16="http://schemas.microsoft.com/office/drawing/2014/main" id="{4E45775E-D577-7523-0BF4-BCF673BE27BC}"/>
                  </a:ext>
                </a:extLst>
              </p:cNvPr>
              <p:cNvSpPr txBox="1"/>
              <p:nvPr/>
            </p:nvSpPr>
            <p:spPr>
              <a:xfrm>
                <a:off x="28460922" y="4078240"/>
                <a:ext cx="1176194" cy="369332"/>
              </a:xfrm>
              <a:prstGeom prst="rect">
                <a:avLst/>
              </a:prstGeom>
              <a:noFill/>
            </p:spPr>
            <p:txBody>
              <a:bodyPr wrap="square" rtlCol="0">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BP Meds</a:t>
                </a:r>
                <a:endParaRPr lang="en-IN" sz="2000" b="0" dirty="0">
                  <a:effectLst/>
                  <a:latin typeface="Avenir Next" panose="020B0503020202020204" pitchFamily="34" charset="0"/>
                </a:endParaRPr>
              </a:p>
            </p:txBody>
          </p:sp>
        </p:grpSp>
        <p:grpSp>
          <p:nvGrpSpPr>
            <p:cNvPr id="33" name="Group 32">
              <a:extLst>
                <a:ext uri="{FF2B5EF4-FFF2-40B4-BE49-F238E27FC236}">
                  <a16:creationId xmlns:a16="http://schemas.microsoft.com/office/drawing/2014/main" id="{18614ADB-2FA9-BAE4-3189-E5954C185E6E}"/>
                </a:ext>
              </a:extLst>
            </p:cNvPr>
            <p:cNvGrpSpPr/>
            <p:nvPr/>
          </p:nvGrpSpPr>
          <p:grpSpPr>
            <a:xfrm>
              <a:off x="-22887846" y="4190297"/>
              <a:ext cx="3255192" cy="1682212"/>
              <a:chOff x="27482932" y="4067354"/>
              <a:chExt cx="3255192" cy="1682212"/>
            </a:xfrm>
          </p:grpSpPr>
          <p:sp>
            <p:nvSpPr>
              <p:cNvPr id="34" name="TextBox 33">
                <a:extLst>
                  <a:ext uri="{FF2B5EF4-FFF2-40B4-BE49-F238E27FC236}">
                    <a16:creationId xmlns:a16="http://schemas.microsoft.com/office/drawing/2014/main" id="{061C251E-DB6F-561A-93F2-EB1AC517D20D}"/>
                  </a:ext>
                </a:extLst>
              </p:cNvPr>
              <p:cNvSpPr txBox="1"/>
              <p:nvPr/>
            </p:nvSpPr>
            <p:spPr>
              <a:xfrm>
                <a:off x="27482932" y="4349183"/>
                <a:ext cx="3132175" cy="1400383"/>
              </a:xfrm>
              <a:prstGeom prst="rect">
                <a:avLst/>
              </a:prstGeom>
              <a:noFill/>
            </p:spPr>
            <p:txBody>
              <a:bodyPr wrap="square" rtlCol="0">
                <a:spAutoFit/>
              </a:bodyPr>
              <a:lstStyle/>
              <a:p>
                <a:pPr algn="ct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Indicates whether the patient is hypertensive [ 0 =Patient isn’t Hypersensitive,1=Patient is Hypersensitive ]</a:t>
                </a:r>
                <a:endParaRPr lang="en-IN" sz="1700" b="0" dirty="0">
                  <a:solidFill>
                    <a:srgbClr val="595959"/>
                  </a:solidFill>
                  <a:effectLst/>
                  <a:latin typeface="Avenir Next" panose="020B0503020202020204" pitchFamily="34" charset="0"/>
                </a:endParaRPr>
              </a:p>
            </p:txBody>
          </p:sp>
          <p:sp>
            <p:nvSpPr>
              <p:cNvPr id="35" name="TextBox 34">
                <a:extLst>
                  <a:ext uri="{FF2B5EF4-FFF2-40B4-BE49-F238E27FC236}">
                    <a16:creationId xmlns:a16="http://schemas.microsoft.com/office/drawing/2014/main" id="{D9BAADAF-9734-1B47-B251-B45B66F0E2CE}"/>
                  </a:ext>
                </a:extLst>
              </p:cNvPr>
              <p:cNvSpPr txBox="1"/>
              <p:nvPr/>
            </p:nvSpPr>
            <p:spPr>
              <a:xfrm>
                <a:off x="27516821" y="4067354"/>
                <a:ext cx="3221303" cy="369332"/>
              </a:xfrm>
              <a:prstGeom prst="rect">
                <a:avLst/>
              </a:prstGeom>
              <a:noFill/>
            </p:spPr>
            <p:txBody>
              <a:bodyPr wrap="square" rtlCol="0">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Prevalent Hypersensitivity</a:t>
                </a:r>
                <a:endParaRPr lang="en-IN" sz="2000" b="0" dirty="0">
                  <a:effectLst/>
                  <a:latin typeface="Avenir Next" panose="020B0503020202020204" pitchFamily="34" charset="0"/>
                </a:endParaRPr>
              </a:p>
            </p:txBody>
          </p:sp>
        </p:grpSp>
        <p:grpSp>
          <p:nvGrpSpPr>
            <p:cNvPr id="36" name="Group 35">
              <a:extLst>
                <a:ext uri="{FF2B5EF4-FFF2-40B4-BE49-F238E27FC236}">
                  <a16:creationId xmlns:a16="http://schemas.microsoft.com/office/drawing/2014/main" id="{15A97AF3-3CDB-39D5-FAE4-1883DD2B32BF}"/>
                </a:ext>
              </a:extLst>
            </p:cNvPr>
            <p:cNvGrpSpPr/>
            <p:nvPr/>
          </p:nvGrpSpPr>
          <p:grpSpPr>
            <a:xfrm>
              <a:off x="-18819108" y="4190297"/>
              <a:ext cx="3132175" cy="1682212"/>
              <a:chOff x="27482932" y="4067354"/>
              <a:chExt cx="3132175" cy="1682212"/>
            </a:xfrm>
          </p:grpSpPr>
          <p:sp>
            <p:nvSpPr>
              <p:cNvPr id="37" name="TextBox 36">
                <a:extLst>
                  <a:ext uri="{FF2B5EF4-FFF2-40B4-BE49-F238E27FC236}">
                    <a16:creationId xmlns:a16="http://schemas.microsoft.com/office/drawing/2014/main" id="{D7327F03-DD2A-29E9-5B41-55A7863582A8}"/>
                  </a:ext>
                </a:extLst>
              </p:cNvPr>
              <p:cNvSpPr txBox="1"/>
              <p:nvPr/>
            </p:nvSpPr>
            <p:spPr>
              <a:xfrm>
                <a:off x="27482932" y="4349183"/>
                <a:ext cx="3132175" cy="140038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Identifies whether the patient has diabetes. [0 = Patient isn’t Diabetes , 1 = Patient is Diabetic ]</a:t>
                </a:r>
                <a:endParaRPr lang="en-IN" sz="1700" b="0" dirty="0">
                  <a:solidFill>
                    <a:srgbClr val="595959"/>
                  </a:solidFill>
                  <a:effectLst/>
                  <a:latin typeface="Avenir Next" panose="020B0503020202020204" pitchFamily="34" charset="0"/>
                </a:endParaRPr>
              </a:p>
            </p:txBody>
          </p:sp>
          <p:sp>
            <p:nvSpPr>
              <p:cNvPr id="38" name="TextBox 37">
                <a:extLst>
                  <a:ext uri="{FF2B5EF4-FFF2-40B4-BE49-F238E27FC236}">
                    <a16:creationId xmlns:a16="http://schemas.microsoft.com/office/drawing/2014/main" id="{F9147EF8-4D02-3BDC-7026-59C37EEE29C1}"/>
                  </a:ext>
                </a:extLst>
              </p:cNvPr>
              <p:cNvSpPr txBox="1"/>
              <p:nvPr/>
            </p:nvSpPr>
            <p:spPr>
              <a:xfrm>
                <a:off x="28486645" y="4067354"/>
                <a:ext cx="1129274"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Diabetes</a:t>
                </a:r>
                <a:endParaRPr lang="en-IN" sz="1700" b="0" dirty="0">
                  <a:effectLst/>
                  <a:latin typeface="Avenir Next" panose="020B0503020202020204" pitchFamily="34" charset="0"/>
                </a:endParaRPr>
              </a:p>
            </p:txBody>
          </p:sp>
        </p:grpSp>
        <p:grpSp>
          <p:nvGrpSpPr>
            <p:cNvPr id="39" name="Group 38">
              <a:extLst>
                <a:ext uri="{FF2B5EF4-FFF2-40B4-BE49-F238E27FC236}">
                  <a16:creationId xmlns:a16="http://schemas.microsoft.com/office/drawing/2014/main" id="{7D9FCFE6-26F8-3B64-4F40-0F5236A4F58F}"/>
                </a:ext>
              </a:extLst>
            </p:cNvPr>
            <p:cNvGrpSpPr/>
            <p:nvPr/>
          </p:nvGrpSpPr>
          <p:grpSpPr>
            <a:xfrm>
              <a:off x="-10927666" y="4190297"/>
              <a:ext cx="3132175" cy="1189769"/>
              <a:chOff x="27482932" y="4067355"/>
              <a:chExt cx="3132175" cy="1189769"/>
            </a:xfrm>
          </p:grpSpPr>
          <p:sp>
            <p:nvSpPr>
              <p:cNvPr id="44" name="TextBox 43">
                <a:extLst>
                  <a:ext uri="{FF2B5EF4-FFF2-40B4-BE49-F238E27FC236}">
                    <a16:creationId xmlns:a16="http://schemas.microsoft.com/office/drawing/2014/main" id="{FC121ACF-8CA9-729E-EB7B-B4B6F80177F5}"/>
                  </a:ext>
                </a:extLst>
              </p:cNvPr>
              <p:cNvSpPr txBox="1"/>
              <p:nvPr/>
            </p:nvSpPr>
            <p:spPr>
              <a:xfrm>
                <a:off x="27482932" y="4349183"/>
                <a:ext cx="3132175" cy="907941"/>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Represents the systolic blood pressure level.</a:t>
                </a:r>
                <a:endParaRPr lang="en-IN" sz="1700" b="0" dirty="0">
                  <a:solidFill>
                    <a:srgbClr val="595959"/>
                  </a:solidFill>
                  <a:effectLst/>
                  <a:latin typeface="Avenir Next" panose="020B0503020202020204" pitchFamily="34" charset="0"/>
                </a:endParaRPr>
              </a:p>
            </p:txBody>
          </p:sp>
          <p:sp>
            <p:nvSpPr>
              <p:cNvPr id="45" name="TextBox 44">
                <a:extLst>
                  <a:ext uri="{FF2B5EF4-FFF2-40B4-BE49-F238E27FC236}">
                    <a16:creationId xmlns:a16="http://schemas.microsoft.com/office/drawing/2014/main" id="{AEAA05CC-3E45-C51B-053A-D00E7610CD7F}"/>
                  </a:ext>
                </a:extLst>
              </p:cNvPr>
              <p:cNvSpPr txBox="1"/>
              <p:nvPr/>
            </p:nvSpPr>
            <p:spPr>
              <a:xfrm>
                <a:off x="28546280" y="4067355"/>
                <a:ext cx="1015423"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Sys BP</a:t>
                </a:r>
                <a:endParaRPr lang="en-IN" sz="1700" b="0" dirty="0">
                  <a:effectLst/>
                  <a:latin typeface="Avenir Next" panose="020B0503020202020204" pitchFamily="34" charset="0"/>
                </a:endParaRPr>
              </a:p>
            </p:txBody>
          </p:sp>
        </p:grpSp>
        <p:grpSp>
          <p:nvGrpSpPr>
            <p:cNvPr id="48" name="Group 47">
              <a:extLst>
                <a:ext uri="{FF2B5EF4-FFF2-40B4-BE49-F238E27FC236}">
                  <a16:creationId xmlns:a16="http://schemas.microsoft.com/office/drawing/2014/main" id="{BFA42269-DC0D-8DC0-51CF-847F77AB00CA}"/>
                </a:ext>
              </a:extLst>
            </p:cNvPr>
            <p:cNvGrpSpPr/>
            <p:nvPr/>
          </p:nvGrpSpPr>
          <p:grpSpPr>
            <a:xfrm>
              <a:off x="-14873387" y="4190297"/>
              <a:ext cx="3132175" cy="1189770"/>
              <a:chOff x="27482932" y="4067354"/>
              <a:chExt cx="3132175" cy="1189770"/>
            </a:xfrm>
          </p:grpSpPr>
          <p:sp>
            <p:nvSpPr>
              <p:cNvPr id="50" name="TextBox 49">
                <a:extLst>
                  <a:ext uri="{FF2B5EF4-FFF2-40B4-BE49-F238E27FC236}">
                    <a16:creationId xmlns:a16="http://schemas.microsoft.com/office/drawing/2014/main" id="{D0A89E55-6519-F69D-8688-79FCA97E4DFF}"/>
                  </a:ext>
                </a:extLst>
              </p:cNvPr>
              <p:cNvSpPr txBox="1"/>
              <p:nvPr/>
            </p:nvSpPr>
            <p:spPr>
              <a:xfrm>
                <a:off x="27482932" y="4349183"/>
                <a:ext cx="3132175" cy="907941"/>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800" b="0" i="0" u="none" strike="noStrike" dirty="0">
                    <a:solidFill>
                      <a:srgbClr val="595959"/>
                    </a:solidFill>
                    <a:effectLst/>
                    <a:latin typeface="Avenir Next" panose="020B0503020202020204" pitchFamily="34" charset="0"/>
                  </a:rPr>
                  <a:t>Represents the total blood cholesterol level.</a:t>
                </a:r>
                <a:endParaRPr lang="en-IN" sz="1700" b="0" dirty="0">
                  <a:solidFill>
                    <a:srgbClr val="595959"/>
                  </a:solidFill>
                  <a:effectLst/>
                  <a:latin typeface="Avenir Next" panose="020B0503020202020204" pitchFamily="34" charset="0"/>
                </a:endParaRPr>
              </a:p>
            </p:txBody>
          </p:sp>
          <p:sp>
            <p:nvSpPr>
              <p:cNvPr id="51" name="TextBox 50">
                <a:extLst>
                  <a:ext uri="{FF2B5EF4-FFF2-40B4-BE49-F238E27FC236}">
                    <a16:creationId xmlns:a16="http://schemas.microsoft.com/office/drawing/2014/main" id="{228E587C-19DF-60CF-36BD-14534466FDBF}"/>
                  </a:ext>
                </a:extLst>
              </p:cNvPr>
              <p:cNvSpPr txBox="1"/>
              <p:nvPr/>
            </p:nvSpPr>
            <p:spPr>
              <a:xfrm>
                <a:off x="28029443" y="4067354"/>
                <a:ext cx="2043669"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Total Cholesterol</a:t>
                </a:r>
                <a:endParaRPr lang="en-IN" sz="1700" b="0" dirty="0">
                  <a:effectLst/>
                  <a:latin typeface="Avenir Next" panose="020B0503020202020204" pitchFamily="34" charset="0"/>
                </a:endParaRPr>
              </a:p>
            </p:txBody>
          </p:sp>
        </p:grpSp>
        <p:grpSp>
          <p:nvGrpSpPr>
            <p:cNvPr id="73" name="Group 72">
              <a:extLst>
                <a:ext uri="{FF2B5EF4-FFF2-40B4-BE49-F238E27FC236}">
                  <a16:creationId xmlns:a16="http://schemas.microsoft.com/office/drawing/2014/main" id="{3AD5F618-5DA3-F485-30FD-6E5207A3291D}"/>
                </a:ext>
              </a:extLst>
            </p:cNvPr>
            <p:cNvGrpSpPr/>
            <p:nvPr/>
          </p:nvGrpSpPr>
          <p:grpSpPr>
            <a:xfrm>
              <a:off x="-6981945" y="4190297"/>
              <a:ext cx="3132175" cy="1189769"/>
              <a:chOff x="27482932" y="4067355"/>
              <a:chExt cx="3132175" cy="1189769"/>
            </a:xfrm>
          </p:grpSpPr>
          <p:sp>
            <p:nvSpPr>
              <p:cNvPr id="74" name="TextBox 73">
                <a:extLst>
                  <a:ext uri="{FF2B5EF4-FFF2-40B4-BE49-F238E27FC236}">
                    <a16:creationId xmlns:a16="http://schemas.microsoft.com/office/drawing/2014/main" id="{372B7C46-E338-1542-1D7E-39E08F202B11}"/>
                  </a:ext>
                </a:extLst>
              </p:cNvPr>
              <p:cNvSpPr txBox="1"/>
              <p:nvPr/>
            </p:nvSpPr>
            <p:spPr>
              <a:xfrm>
                <a:off x="27482932" y="4349183"/>
                <a:ext cx="3132175" cy="907941"/>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Represents the Diastolic blood pressure level</a:t>
                </a:r>
                <a:endParaRPr lang="en-IN" sz="1700" b="0" dirty="0">
                  <a:solidFill>
                    <a:srgbClr val="595959"/>
                  </a:solidFill>
                  <a:effectLst/>
                  <a:latin typeface="Avenir Next" panose="020B0503020202020204" pitchFamily="34" charset="0"/>
                </a:endParaRPr>
              </a:p>
            </p:txBody>
          </p:sp>
          <p:sp>
            <p:nvSpPr>
              <p:cNvPr id="75" name="TextBox 74">
                <a:extLst>
                  <a:ext uri="{FF2B5EF4-FFF2-40B4-BE49-F238E27FC236}">
                    <a16:creationId xmlns:a16="http://schemas.microsoft.com/office/drawing/2014/main" id="{37449A9B-764A-9E9B-6B13-62B5487060A2}"/>
                  </a:ext>
                </a:extLst>
              </p:cNvPr>
              <p:cNvSpPr txBox="1"/>
              <p:nvPr/>
            </p:nvSpPr>
            <p:spPr>
              <a:xfrm>
                <a:off x="28546280" y="4067355"/>
                <a:ext cx="1015423"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Dia BP</a:t>
                </a:r>
                <a:endParaRPr lang="en-IN" sz="1700" b="0" dirty="0">
                  <a:effectLst/>
                  <a:latin typeface="Avenir Next" panose="020B0503020202020204" pitchFamily="34" charset="0"/>
                </a:endParaRPr>
              </a:p>
            </p:txBody>
          </p:sp>
        </p:grpSp>
        <p:grpSp>
          <p:nvGrpSpPr>
            <p:cNvPr id="78" name="Group 77">
              <a:extLst>
                <a:ext uri="{FF2B5EF4-FFF2-40B4-BE49-F238E27FC236}">
                  <a16:creationId xmlns:a16="http://schemas.microsoft.com/office/drawing/2014/main" id="{AC46672C-2A89-8BE1-E89E-96234D0D8291}"/>
                </a:ext>
              </a:extLst>
            </p:cNvPr>
            <p:cNvGrpSpPr/>
            <p:nvPr/>
          </p:nvGrpSpPr>
          <p:grpSpPr>
            <a:xfrm>
              <a:off x="-3036224" y="4190297"/>
              <a:ext cx="2844744" cy="1189769"/>
              <a:chOff x="27482933" y="4067355"/>
              <a:chExt cx="2844744" cy="1189769"/>
            </a:xfrm>
          </p:grpSpPr>
          <p:sp>
            <p:nvSpPr>
              <p:cNvPr id="79" name="TextBox 78">
                <a:extLst>
                  <a:ext uri="{FF2B5EF4-FFF2-40B4-BE49-F238E27FC236}">
                    <a16:creationId xmlns:a16="http://schemas.microsoft.com/office/drawing/2014/main" id="{BFBF6FC9-BA46-C82B-DDCB-EBDEFBE1A163}"/>
                  </a:ext>
                </a:extLst>
              </p:cNvPr>
              <p:cNvSpPr txBox="1"/>
              <p:nvPr/>
            </p:nvSpPr>
            <p:spPr>
              <a:xfrm>
                <a:off x="27482933" y="4349183"/>
                <a:ext cx="2844744" cy="907941"/>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Represents the individual’s Body Mass Index</a:t>
                </a:r>
                <a:endParaRPr lang="en-IN" sz="1700" b="0" dirty="0">
                  <a:solidFill>
                    <a:srgbClr val="595959"/>
                  </a:solidFill>
                  <a:effectLst/>
                  <a:latin typeface="Avenir Next" panose="020B0503020202020204" pitchFamily="34" charset="0"/>
                </a:endParaRPr>
              </a:p>
            </p:txBody>
          </p:sp>
          <p:sp>
            <p:nvSpPr>
              <p:cNvPr id="80" name="TextBox 79">
                <a:extLst>
                  <a:ext uri="{FF2B5EF4-FFF2-40B4-BE49-F238E27FC236}">
                    <a16:creationId xmlns:a16="http://schemas.microsoft.com/office/drawing/2014/main" id="{CC67D4FF-3DF6-1CC2-5FBA-B25FE6ADB04D}"/>
                  </a:ext>
                </a:extLst>
              </p:cNvPr>
              <p:cNvSpPr txBox="1"/>
              <p:nvPr/>
            </p:nvSpPr>
            <p:spPr>
              <a:xfrm>
                <a:off x="28546280" y="4067355"/>
                <a:ext cx="1015423" cy="369332"/>
              </a:xfrm>
              <a:prstGeom prst="rect">
                <a:avLst/>
              </a:prstGeom>
              <a:noFill/>
            </p:spPr>
            <p:txBody>
              <a:bodyPr wrap="square" rtlCol="0">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BMI</a:t>
                </a:r>
                <a:endParaRPr lang="en-IN" sz="1700" b="0" dirty="0">
                  <a:effectLst/>
                  <a:latin typeface="Avenir Next" panose="020B0503020202020204" pitchFamily="34" charset="0"/>
                </a:endParaRPr>
              </a:p>
            </p:txBody>
          </p:sp>
        </p:grpSp>
        <p:grpSp>
          <p:nvGrpSpPr>
            <p:cNvPr id="81" name="Group 80">
              <a:extLst>
                <a:ext uri="{FF2B5EF4-FFF2-40B4-BE49-F238E27FC236}">
                  <a16:creationId xmlns:a16="http://schemas.microsoft.com/office/drawing/2014/main" id="{8EE0BDD2-EF71-17D6-42E3-5D15001F4DA0}"/>
                </a:ext>
              </a:extLst>
            </p:cNvPr>
            <p:cNvGrpSpPr/>
            <p:nvPr/>
          </p:nvGrpSpPr>
          <p:grpSpPr>
            <a:xfrm>
              <a:off x="622066" y="4190297"/>
              <a:ext cx="3132175" cy="1682211"/>
              <a:chOff x="27482932" y="4067355"/>
              <a:chExt cx="3132175" cy="1682211"/>
            </a:xfrm>
          </p:grpSpPr>
          <p:sp>
            <p:nvSpPr>
              <p:cNvPr id="82" name="TextBox 81">
                <a:extLst>
                  <a:ext uri="{FF2B5EF4-FFF2-40B4-BE49-F238E27FC236}">
                    <a16:creationId xmlns:a16="http://schemas.microsoft.com/office/drawing/2014/main" id="{928273A3-F463-E292-3CD8-D0EA4CF3A562}"/>
                  </a:ext>
                </a:extLst>
              </p:cNvPr>
              <p:cNvSpPr txBox="1"/>
              <p:nvPr/>
            </p:nvSpPr>
            <p:spPr>
              <a:xfrm>
                <a:off x="27482932" y="4349183"/>
                <a:ext cx="3132175" cy="1400383"/>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Represents the heart rate  treated as continuous due to the large number of possible values.</a:t>
                </a:r>
                <a:endParaRPr lang="en-IN" sz="1700" b="0" dirty="0">
                  <a:solidFill>
                    <a:srgbClr val="595959"/>
                  </a:solidFill>
                  <a:effectLst/>
                  <a:latin typeface="Avenir Next" panose="020B0503020202020204" pitchFamily="34" charset="0"/>
                </a:endParaRPr>
              </a:p>
            </p:txBody>
          </p:sp>
          <p:sp>
            <p:nvSpPr>
              <p:cNvPr id="83" name="TextBox 82">
                <a:extLst>
                  <a:ext uri="{FF2B5EF4-FFF2-40B4-BE49-F238E27FC236}">
                    <a16:creationId xmlns:a16="http://schemas.microsoft.com/office/drawing/2014/main" id="{F52C9F34-4370-7AA8-D789-73DCD39E5DB9}"/>
                  </a:ext>
                </a:extLst>
              </p:cNvPr>
              <p:cNvSpPr txBox="1"/>
              <p:nvPr/>
            </p:nvSpPr>
            <p:spPr>
              <a:xfrm>
                <a:off x="28424357" y="4067355"/>
                <a:ext cx="1385157"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595959"/>
                    </a:solidFill>
                    <a:effectLst/>
                    <a:latin typeface="Avenir Next" panose="020B0503020202020204" pitchFamily="34" charset="0"/>
                  </a:rPr>
                  <a:t>Heart Rate</a:t>
                </a:r>
                <a:endParaRPr lang="en-IN" sz="1700" b="0" dirty="0">
                  <a:solidFill>
                    <a:srgbClr val="595959"/>
                  </a:solidFill>
                  <a:effectLst/>
                  <a:latin typeface="Avenir Next" panose="020B0503020202020204" pitchFamily="34" charset="0"/>
                </a:endParaRPr>
              </a:p>
            </p:txBody>
          </p:sp>
        </p:grpSp>
        <p:grpSp>
          <p:nvGrpSpPr>
            <p:cNvPr id="84" name="Group 83">
              <a:extLst>
                <a:ext uri="{FF2B5EF4-FFF2-40B4-BE49-F238E27FC236}">
                  <a16:creationId xmlns:a16="http://schemas.microsoft.com/office/drawing/2014/main" id="{4C32973A-9B19-7CFF-69E2-5F3E719FB8DB}"/>
                </a:ext>
              </a:extLst>
            </p:cNvPr>
            <p:cNvGrpSpPr/>
            <p:nvPr/>
          </p:nvGrpSpPr>
          <p:grpSpPr>
            <a:xfrm>
              <a:off x="4567784" y="4190297"/>
              <a:ext cx="3132175" cy="1682211"/>
              <a:chOff x="27482932" y="4067355"/>
              <a:chExt cx="3132175" cy="1682211"/>
            </a:xfrm>
          </p:grpSpPr>
          <p:sp>
            <p:nvSpPr>
              <p:cNvPr id="85" name="TextBox 84">
                <a:extLst>
                  <a:ext uri="{FF2B5EF4-FFF2-40B4-BE49-F238E27FC236}">
                    <a16:creationId xmlns:a16="http://schemas.microsoft.com/office/drawing/2014/main" id="{3C5B63A6-328D-AAB8-0979-A04DD18DE79D}"/>
                  </a:ext>
                </a:extLst>
              </p:cNvPr>
              <p:cNvSpPr txBox="1"/>
              <p:nvPr/>
            </p:nvSpPr>
            <p:spPr>
              <a:xfrm>
                <a:off x="27482932" y="4349183"/>
                <a:ext cx="3132175" cy="1400383"/>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Represents the heart rate  treated as continuous due to the large number of possible values.</a:t>
                </a:r>
                <a:endParaRPr lang="en-IN" sz="1700" b="0" dirty="0">
                  <a:solidFill>
                    <a:srgbClr val="595959"/>
                  </a:solidFill>
                  <a:effectLst/>
                  <a:latin typeface="Avenir Next" panose="020B0503020202020204" pitchFamily="34" charset="0"/>
                </a:endParaRPr>
              </a:p>
            </p:txBody>
          </p:sp>
          <p:sp>
            <p:nvSpPr>
              <p:cNvPr id="86" name="TextBox 85">
                <a:extLst>
                  <a:ext uri="{FF2B5EF4-FFF2-40B4-BE49-F238E27FC236}">
                    <a16:creationId xmlns:a16="http://schemas.microsoft.com/office/drawing/2014/main" id="{9AEEF5EB-C41F-6669-3805-7A58D886951E}"/>
                  </a:ext>
                </a:extLst>
              </p:cNvPr>
              <p:cNvSpPr txBox="1"/>
              <p:nvPr/>
            </p:nvSpPr>
            <p:spPr>
              <a:xfrm>
                <a:off x="28502739" y="4067355"/>
                <a:ext cx="1058588"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Glucose</a:t>
                </a:r>
                <a:endParaRPr lang="en-IN" sz="1700" b="0" dirty="0">
                  <a:solidFill>
                    <a:srgbClr val="595959"/>
                  </a:solidFill>
                  <a:effectLst/>
                  <a:latin typeface="Avenir Next" panose="020B0503020202020204" pitchFamily="34" charset="0"/>
                </a:endParaRPr>
              </a:p>
            </p:txBody>
          </p:sp>
        </p:grpSp>
        <p:grpSp>
          <p:nvGrpSpPr>
            <p:cNvPr id="87" name="Group 86">
              <a:extLst>
                <a:ext uri="{FF2B5EF4-FFF2-40B4-BE49-F238E27FC236}">
                  <a16:creationId xmlns:a16="http://schemas.microsoft.com/office/drawing/2014/main" id="{26B2435A-E7AF-6677-6EBB-882B88617ECE}"/>
                </a:ext>
              </a:extLst>
            </p:cNvPr>
            <p:cNvGrpSpPr/>
            <p:nvPr/>
          </p:nvGrpSpPr>
          <p:grpSpPr>
            <a:xfrm>
              <a:off x="-54211221" y="4190297"/>
              <a:ext cx="2889782" cy="1409716"/>
              <a:chOff x="27482933" y="4078240"/>
              <a:chExt cx="2889782" cy="1409716"/>
            </a:xfrm>
          </p:grpSpPr>
          <p:sp>
            <p:nvSpPr>
              <p:cNvPr id="88" name="TextBox 87">
                <a:extLst>
                  <a:ext uri="{FF2B5EF4-FFF2-40B4-BE49-F238E27FC236}">
                    <a16:creationId xmlns:a16="http://schemas.microsoft.com/office/drawing/2014/main" id="{6DB733A7-8685-6225-B771-FAABA4E482EF}"/>
                  </a:ext>
                </a:extLst>
              </p:cNvPr>
              <p:cNvSpPr txBox="1"/>
              <p:nvPr/>
            </p:nvSpPr>
            <p:spPr>
              <a:xfrm>
                <a:off x="27482933" y="4349183"/>
                <a:ext cx="2889782" cy="1138773"/>
              </a:xfrm>
              <a:prstGeom prst="rect">
                <a:avLst/>
              </a:prstGeom>
              <a:noFill/>
            </p:spPr>
            <p:txBody>
              <a:bodyPr wrap="square" rtlCol="0">
                <a:spAutoFit/>
              </a:bodyPr>
              <a:lstStyle/>
              <a:p>
                <a:pPr rtl="0">
                  <a:spcBef>
                    <a:spcPts val="0"/>
                  </a:spcBef>
                  <a:spcAft>
                    <a:spcPts val="0"/>
                  </a:spcAft>
                </a:pPr>
                <a:r>
                  <a:rPr lang="en-IN" sz="1700" b="0" i="0" u="none" strike="noStrike" dirty="0">
                    <a:solidFill>
                      <a:srgbClr val="595959"/>
                    </a:solidFill>
                    <a:effectLst/>
                    <a:latin typeface="Avenir Next" panose="020B0503020202020204" pitchFamily="34" charset="0"/>
                  </a:rPr>
                  <a:t>Binary Variables</a:t>
                </a:r>
              </a:p>
              <a:p>
                <a:pPr rtl="0">
                  <a:spcBef>
                    <a:spcPts val="0"/>
                  </a:spcBef>
                  <a:spcAft>
                    <a:spcPts val="0"/>
                  </a:spcAft>
                </a:pPr>
                <a:r>
                  <a:rPr lang="en-IN" sz="1700" b="0" i="0" u="none" strike="noStrike" dirty="0">
                    <a:solidFill>
                      <a:srgbClr val="595959"/>
                    </a:solidFill>
                    <a:effectLst/>
                    <a:latin typeface="Avenir Next" panose="020B0503020202020204" pitchFamily="34" charset="0"/>
                  </a:rPr>
                  <a:t>Binary Variable indicating the presence (1) or absence(0) of CHD risk.</a:t>
                </a:r>
                <a:endParaRPr lang="en-IN" sz="1700" b="0" dirty="0">
                  <a:solidFill>
                    <a:srgbClr val="595959"/>
                  </a:solidFill>
                  <a:effectLst/>
                  <a:latin typeface="Avenir Next" panose="020B0503020202020204" pitchFamily="34" charset="0"/>
                </a:endParaRPr>
              </a:p>
            </p:txBody>
          </p:sp>
          <p:sp>
            <p:nvSpPr>
              <p:cNvPr id="89" name="TextBox 88">
                <a:extLst>
                  <a:ext uri="{FF2B5EF4-FFF2-40B4-BE49-F238E27FC236}">
                    <a16:creationId xmlns:a16="http://schemas.microsoft.com/office/drawing/2014/main" id="{2ED26CCD-5469-B800-1C87-44B2E06EE32A}"/>
                  </a:ext>
                </a:extLst>
              </p:cNvPr>
              <p:cNvSpPr txBox="1"/>
              <p:nvPr/>
            </p:nvSpPr>
            <p:spPr>
              <a:xfrm>
                <a:off x="28069033" y="4078240"/>
                <a:ext cx="2164340"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CHD - 10 Year Risk</a:t>
                </a:r>
                <a:endParaRPr lang="en-IN" sz="1700" b="0" dirty="0">
                  <a:effectLst/>
                  <a:latin typeface="Avenir Next" panose="020B0503020202020204" pitchFamily="34" charset="0"/>
                </a:endParaRPr>
              </a:p>
            </p:txBody>
          </p:sp>
        </p:grpSp>
      </p:grpSp>
      <p:grpSp>
        <p:nvGrpSpPr>
          <p:cNvPr id="200" name="Group 199">
            <a:extLst>
              <a:ext uri="{FF2B5EF4-FFF2-40B4-BE49-F238E27FC236}">
                <a16:creationId xmlns:a16="http://schemas.microsoft.com/office/drawing/2014/main" id="{6F6ECEF0-05C2-05CB-2A3F-F84C4C2F6EF8}"/>
              </a:ext>
            </a:extLst>
          </p:cNvPr>
          <p:cNvGrpSpPr/>
          <p:nvPr/>
        </p:nvGrpSpPr>
        <p:grpSpPr>
          <a:xfrm>
            <a:off x="750277" y="773722"/>
            <a:ext cx="6031522" cy="1247146"/>
            <a:chOff x="750277" y="773722"/>
            <a:chExt cx="6031522" cy="1247146"/>
          </a:xfrm>
        </p:grpSpPr>
        <p:sp>
          <p:nvSpPr>
            <p:cNvPr id="201" name="TextBox 200">
              <a:extLst>
                <a:ext uri="{FF2B5EF4-FFF2-40B4-BE49-F238E27FC236}">
                  <a16:creationId xmlns:a16="http://schemas.microsoft.com/office/drawing/2014/main" id="{1F363AFE-6CE9-9781-C362-D4F709993997}"/>
                </a:ext>
              </a:extLst>
            </p:cNvPr>
            <p:cNvSpPr txBox="1"/>
            <p:nvPr/>
          </p:nvSpPr>
          <p:spPr>
            <a:xfrm>
              <a:off x="750277" y="773722"/>
              <a:ext cx="6031522" cy="707886"/>
            </a:xfrm>
            <a:prstGeom prst="rect">
              <a:avLst/>
            </a:prstGeom>
            <a:noFill/>
          </p:spPr>
          <p:txBody>
            <a:bodyPr wrap="square" rtlCol="0">
              <a:spAutoFit/>
            </a:bodyPr>
            <a:lstStyle/>
            <a:p>
              <a:r>
                <a:rPr lang="en-US" sz="4000" dirty="0">
                  <a:latin typeface="Avenir Next" panose="020B0503020202020204" pitchFamily="34" charset="0"/>
                </a:rPr>
                <a:t>GETTING TO KNOW THE</a:t>
              </a:r>
            </a:p>
          </p:txBody>
        </p:sp>
        <p:sp>
          <p:nvSpPr>
            <p:cNvPr id="202" name="TextBox 201">
              <a:extLst>
                <a:ext uri="{FF2B5EF4-FFF2-40B4-BE49-F238E27FC236}">
                  <a16:creationId xmlns:a16="http://schemas.microsoft.com/office/drawing/2014/main" id="{2A16E8F8-0504-B676-4A07-F156F27D474D}"/>
                </a:ext>
              </a:extLst>
            </p:cNvPr>
            <p:cNvSpPr txBox="1"/>
            <p:nvPr/>
          </p:nvSpPr>
          <p:spPr>
            <a:xfrm>
              <a:off x="750277" y="1312982"/>
              <a:ext cx="2450123" cy="707886"/>
            </a:xfrm>
            <a:prstGeom prst="rect">
              <a:avLst/>
            </a:prstGeom>
            <a:noFill/>
          </p:spPr>
          <p:txBody>
            <a:bodyPr wrap="square" rtlCol="0">
              <a:spAutoFit/>
            </a:bodyPr>
            <a:lstStyle/>
            <a:p>
              <a:r>
                <a:rPr lang="en-US" sz="4000" b="1" dirty="0">
                  <a:latin typeface="Avenir Next" panose="020B0503020202020204" pitchFamily="34" charset="0"/>
                </a:rPr>
                <a:t>DATASET</a:t>
              </a:r>
            </a:p>
          </p:txBody>
        </p:sp>
      </p:grpSp>
      <p:grpSp>
        <p:nvGrpSpPr>
          <p:cNvPr id="231" name="Group 230">
            <a:extLst>
              <a:ext uri="{FF2B5EF4-FFF2-40B4-BE49-F238E27FC236}">
                <a16:creationId xmlns:a16="http://schemas.microsoft.com/office/drawing/2014/main" id="{C5477187-48DC-B8FF-E7F2-5FED348BB418}"/>
              </a:ext>
            </a:extLst>
          </p:cNvPr>
          <p:cNvGrpSpPr/>
          <p:nvPr/>
        </p:nvGrpSpPr>
        <p:grpSpPr>
          <a:xfrm>
            <a:off x="5002663" y="2541061"/>
            <a:ext cx="39236040" cy="745791"/>
            <a:chOff x="-23532255" y="2582625"/>
            <a:chExt cx="39236040" cy="745791"/>
          </a:xfrm>
        </p:grpSpPr>
        <p:cxnSp>
          <p:nvCxnSpPr>
            <p:cNvPr id="49" name="Straight Connector 48">
              <a:extLst>
                <a:ext uri="{FF2B5EF4-FFF2-40B4-BE49-F238E27FC236}">
                  <a16:creationId xmlns:a16="http://schemas.microsoft.com/office/drawing/2014/main" id="{31FD9DBA-B33C-ADC9-B78F-C1694A14B288}"/>
                </a:ext>
              </a:extLst>
            </p:cNvPr>
            <p:cNvCxnSpPr>
              <a:cxnSpLocks/>
            </p:cNvCxnSpPr>
            <p:nvPr/>
          </p:nvCxnSpPr>
          <p:spPr>
            <a:xfrm>
              <a:off x="-23532255" y="2942625"/>
              <a:ext cx="37723864" cy="0"/>
            </a:xfrm>
            <a:prstGeom prst="line">
              <a:avLst/>
            </a:prstGeom>
            <a:ln w="25400" cap="sq">
              <a:prstDash val="dash"/>
            </a:ln>
          </p:spPr>
          <p:style>
            <a:lnRef idx="3">
              <a:schemeClr val="dk1"/>
            </a:lnRef>
            <a:fillRef idx="0">
              <a:schemeClr val="dk1"/>
            </a:fillRef>
            <a:effectRef idx="2">
              <a:schemeClr val="dk1"/>
            </a:effectRef>
            <a:fontRef idx="minor">
              <a:schemeClr val="tx1"/>
            </a:fontRef>
          </p:style>
        </p:cxnSp>
        <p:grpSp>
          <p:nvGrpSpPr>
            <p:cNvPr id="13" name="Group 12">
              <a:extLst>
                <a:ext uri="{FF2B5EF4-FFF2-40B4-BE49-F238E27FC236}">
                  <a16:creationId xmlns:a16="http://schemas.microsoft.com/office/drawing/2014/main" id="{D871DAD5-490B-6125-DB51-170D2DCFF794}"/>
                </a:ext>
              </a:extLst>
            </p:cNvPr>
            <p:cNvGrpSpPr/>
            <p:nvPr/>
          </p:nvGrpSpPr>
          <p:grpSpPr>
            <a:xfrm>
              <a:off x="2248616" y="2582625"/>
              <a:ext cx="720000" cy="720000"/>
              <a:chOff x="9325624" y="2471014"/>
              <a:chExt cx="720000" cy="720000"/>
            </a:xfrm>
          </p:grpSpPr>
          <p:sp>
            <p:nvSpPr>
              <p:cNvPr id="151" name="Oval 150">
                <a:extLst>
                  <a:ext uri="{FF2B5EF4-FFF2-40B4-BE49-F238E27FC236}">
                    <a16:creationId xmlns:a16="http://schemas.microsoft.com/office/drawing/2014/main" id="{D4FBD9A5-B067-4786-6F6D-D88517D03A75}"/>
                  </a:ext>
                </a:extLst>
              </p:cNvPr>
              <p:cNvSpPr/>
              <p:nvPr/>
            </p:nvSpPr>
            <p:spPr>
              <a:xfrm>
                <a:off x="9325624" y="2471014"/>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pic>
            <p:nvPicPr>
              <p:cNvPr id="152" name="Picture 151" descr="A black and white image of a couple of circles&#10;&#10;Description automatically generated">
                <a:extLst>
                  <a:ext uri="{FF2B5EF4-FFF2-40B4-BE49-F238E27FC236}">
                    <a16:creationId xmlns:a16="http://schemas.microsoft.com/office/drawing/2014/main" id="{BACB1B9D-8416-85C6-FFEF-7F0BA8620409}"/>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85000"/>
                        </a14:imgEffect>
                      </a14:imgLayer>
                    </a14:imgProps>
                  </a:ext>
                </a:extLst>
              </a:blip>
              <a:stretch>
                <a:fillRect/>
              </a:stretch>
            </p:blipFill>
            <p:spPr>
              <a:xfrm>
                <a:off x="9539863" y="2606203"/>
                <a:ext cx="315946" cy="444837"/>
              </a:xfrm>
              <a:prstGeom prst="rect">
                <a:avLst/>
              </a:prstGeom>
            </p:spPr>
          </p:pic>
        </p:grpSp>
        <p:grpSp>
          <p:nvGrpSpPr>
            <p:cNvPr id="14" name="Group 13">
              <a:extLst>
                <a:ext uri="{FF2B5EF4-FFF2-40B4-BE49-F238E27FC236}">
                  <a16:creationId xmlns:a16="http://schemas.microsoft.com/office/drawing/2014/main" id="{789CE624-8E6E-AC1B-D0F8-F576B3374070}"/>
                </a:ext>
              </a:extLst>
            </p:cNvPr>
            <p:cNvGrpSpPr/>
            <p:nvPr/>
          </p:nvGrpSpPr>
          <p:grpSpPr>
            <a:xfrm>
              <a:off x="532064" y="2582625"/>
              <a:ext cx="720000" cy="720000"/>
              <a:chOff x="3927371" y="2471014"/>
              <a:chExt cx="720000" cy="720000"/>
            </a:xfrm>
          </p:grpSpPr>
          <p:sp>
            <p:nvSpPr>
              <p:cNvPr id="149" name="Oval 148">
                <a:extLst>
                  <a:ext uri="{FF2B5EF4-FFF2-40B4-BE49-F238E27FC236}">
                    <a16:creationId xmlns:a16="http://schemas.microsoft.com/office/drawing/2014/main" id="{EAF69027-6B13-E02C-F042-7AAA8595C87C}"/>
                  </a:ext>
                </a:extLst>
              </p:cNvPr>
              <p:cNvSpPr/>
              <p:nvPr/>
            </p:nvSpPr>
            <p:spPr>
              <a:xfrm>
                <a:off x="3927371" y="2471014"/>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pic>
            <p:nvPicPr>
              <p:cNvPr id="150" name="Picture 149" descr="A black background with a black square&#10;&#10;Description automatically generated with medium confidence">
                <a:extLst>
                  <a:ext uri="{FF2B5EF4-FFF2-40B4-BE49-F238E27FC236}">
                    <a16:creationId xmlns:a16="http://schemas.microsoft.com/office/drawing/2014/main" id="{F7C5967D-BCB6-83DC-15F9-318ECF19FF2B}"/>
                  </a:ext>
                </a:extLst>
              </p:cNvPr>
              <p:cNvPicPr>
                <a:picLocks noChangeAspect="1"/>
              </p:cNvPicPr>
              <p:nvPr/>
            </p:nvPicPr>
            <p:blipFill>
              <a:blip r:embed="rId4"/>
              <a:stretch>
                <a:fillRect/>
              </a:stretch>
            </p:blipFill>
            <p:spPr>
              <a:xfrm>
                <a:off x="4074441" y="2597844"/>
                <a:ext cx="416279" cy="442206"/>
              </a:xfrm>
              <a:prstGeom prst="rect">
                <a:avLst/>
              </a:prstGeom>
            </p:spPr>
          </p:pic>
        </p:grpSp>
        <p:grpSp>
          <p:nvGrpSpPr>
            <p:cNvPr id="15" name="Group 14">
              <a:extLst>
                <a:ext uri="{FF2B5EF4-FFF2-40B4-BE49-F238E27FC236}">
                  <a16:creationId xmlns:a16="http://schemas.microsoft.com/office/drawing/2014/main" id="{985601D8-EDBE-62D0-B8F6-D964DFEA3D7C}"/>
                </a:ext>
              </a:extLst>
            </p:cNvPr>
            <p:cNvGrpSpPr/>
            <p:nvPr/>
          </p:nvGrpSpPr>
          <p:grpSpPr>
            <a:xfrm>
              <a:off x="-1184488" y="2582625"/>
              <a:ext cx="720000" cy="720000"/>
              <a:chOff x="2146376" y="2471014"/>
              <a:chExt cx="720000" cy="720000"/>
            </a:xfrm>
          </p:grpSpPr>
          <p:sp>
            <p:nvSpPr>
              <p:cNvPr id="147" name="Oval 146">
                <a:extLst>
                  <a:ext uri="{FF2B5EF4-FFF2-40B4-BE49-F238E27FC236}">
                    <a16:creationId xmlns:a16="http://schemas.microsoft.com/office/drawing/2014/main" id="{51F6ECFF-C53D-D56E-F529-BF01630B98B1}"/>
                  </a:ext>
                </a:extLst>
              </p:cNvPr>
              <p:cNvSpPr/>
              <p:nvPr/>
            </p:nvSpPr>
            <p:spPr>
              <a:xfrm>
                <a:off x="2146376" y="2471014"/>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pic>
            <p:nvPicPr>
              <p:cNvPr id="148" name="Picture 147" descr="A white and black logo&#10;&#10;Description automatically generated with medium confidence">
                <a:extLst>
                  <a:ext uri="{FF2B5EF4-FFF2-40B4-BE49-F238E27FC236}">
                    <a16:creationId xmlns:a16="http://schemas.microsoft.com/office/drawing/2014/main" id="{0679453C-FEA5-0742-95C4-CF481146AD03}"/>
                  </a:ext>
                </a:extLst>
              </p:cNvPr>
              <p:cNvPicPr>
                <a:picLocks noChangeAspect="1"/>
              </p:cNvPicPr>
              <p:nvPr/>
            </p:nvPicPr>
            <p:blipFill>
              <a:blip r:embed="rId5">
                <a:biLevel thresh="75000"/>
              </a:blip>
              <a:stretch>
                <a:fillRect/>
              </a:stretch>
            </p:blipFill>
            <p:spPr>
              <a:xfrm>
                <a:off x="2260601" y="2595967"/>
                <a:ext cx="477520" cy="483782"/>
              </a:xfrm>
              <a:prstGeom prst="rect">
                <a:avLst/>
              </a:prstGeom>
            </p:spPr>
          </p:pic>
        </p:grpSp>
        <p:grpSp>
          <p:nvGrpSpPr>
            <p:cNvPr id="17" name="Group 16">
              <a:extLst>
                <a:ext uri="{FF2B5EF4-FFF2-40B4-BE49-F238E27FC236}">
                  <a16:creationId xmlns:a16="http://schemas.microsoft.com/office/drawing/2014/main" id="{95FFCE34-9F11-ED36-3FFC-C341EDB887F9}"/>
                </a:ext>
              </a:extLst>
            </p:cNvPr>
            <p:cNvGrpSpPr/>
            <p:nvPr/>
          </p:nvGrpSpPr>
          <p:grpSpPr>
            <a:xfrm>
              <a:off x="-2930438" y="2582625"/>
              <a:ext cx="749398" cy="720000"/>
              <a:chOff x="11031693" y="2492638"/>
              <a:chExt cx="749398" cy="720000"/>
            </a:xfrm>
          </p:grpSpPr>
          <p:sp>
            <p:nvSpPr>
              <p:cNvPr id="145" name="Oval 144">
                <a:extLst>
                  <a:ext uri="{FF2B5EF4-FFF2-40B4-BE49-F238E27FC236}">
                    <a16:creationId xmlns:a16="http://schemas.microsoft.com/office/drawing/2014/main" id="{86473C52-F1F0-2193-4FD4-C166BBFC8EA4}"/>
                  </a:ext>
                </a:extLst>
              </p:cNvPr>
              <p:cNvSpPr/>
              <p:nvPr/>
            </p:nvSpPr>
            <p:spPr>
              <a:xfrm>
                <a:off x="11031693" y="2492638"/>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pic>
            <p:nvPicPr>
              <p:cNvPr id="146" name="Picture 145" descr="A cigarette with smoke coming out of it&#10;&#10;Description automatically generated">
                <a:extLst>
                  <a:ext uri="{FF2B5EF4-FFF2-40B4-BE49-F238E27FC236}">
                    <a16:creationId xmlns:a16="http://schemas.microsoft.com/office/drawing/2014/main" id="{057C9F4F-3927-DADD-58D3-D15E77151AD5}"/>
                  </a:ext>
                </a:extLst>
              </p:cNvPr>
              <p:cNvPicPr>
                <a:picLocks noChangeAspect="1"/>
              </p:cNvPicPr>
              <p:nvPr/>
            </p:nvPicPr>
            <p:blipFill>
              <a:blip r:embed="rId6"/>
              <a:stretch>
                <a:fillRect/>
              </a:stretch>
            </p:blipFill>
            <p:spPr>
              <a:xfrm>
                <a:off x="11112298" y="2541917"/>
                <a:ext cx="668793" cy="584716"/>
              </a:xfrm>
              <a:prstGeom prst="rect">
                <a:avLst/>
              </a:prstGeom>
            </p:spPr>
          </p:pic>
        </p:grpSp>
        <p:grpSp>
          <p:nvGrpSpPr>
            <p:cNvPr id="18" name="Group 17">
              <a:extLst>
                <a:ext uri="{FF2B5EF4-FFF2-40B4-BE49-F238E27FC236}">
                  <a16:creationId xmlns:a16="http://schemas.microsoft.com/office/drawing/2014/main" id="{3D1211F1-AFD2-78D7-7CC8-DDDBE58E056A}"/>
                </a:ext>
              </a:extLst>
            </p:cNvPr>
            <p:cNvGrpSpPr/>
            <p:nvPr/>
          </p:nvGrpSpPr>
          <p:grpSpPr>
            <a:xfrm>
              <a:off x="-6378083" y="2582625"/>
              <a:ext cx="720000" cy="720000"/>
              <a:chOff x="14505459" y="2533035"/>
              <a:chExt cx="720000" cy="720000"/>
            </a:xfrm>
          </p:grpSpPr>
          <p:sp>
            <p:nvSpPr>
              <p:cNvPr id="142" name="Oval 141">
                <a:extLst>
                  <a:ext uri="{FF2B5EF4-FFF2-40B4-BE49-F238E27FC236}">
                    <a16:creationId xmlns:a16="http://schemas.microsoft.com/office/drawing/2014/main" id="{3609D2E8-649A-7638-E509-73A606E1FAE8}"/>
                  </a:ext>
                </a:extLst>
              </p:cNvPr>
              <p:cNvSpPr/>
              <p:nvPr/>
            </p:nvSpPr>
            <p:spPr>
              <a:xfrm>
                <a:off x="14505459" y="25330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44" name="TextBox 143">
                <a:extLst>
                  <a:ext uri="{FF2B5EF4-FFF2-40B4-BE49-F238E27FC236}">
                    <a16:creationId xmlns:a16="http://schemas.microsoft.com/office/drawing/2014/main" id="{2FB37843-B003-4312-6A71-20F15BC2B10D}"/>
                  </a:ext>
                </a:extLst>
              </p:cNvPr>
              <p:cNvSpPr txBox="1"/>
              <p:nvPr/>
            </p:nvSpPr>
            <p:spPr>
              <a:xfrm>
                <a:off x="14632352" y="2743995"/>
                <a:ext cx="539074" cy="369332"/>
              </a:xfrm>
              <a:prstGeom prst="rect">
                <a:avLst/>
              </a:prstGeom>
              <a:noFill/>
            </p:spPr>
            <p:txBody>
              <a:bodyPr wrap="square" rtlCol="0">
                <a:spAutoFit/>
              </a:bodyPr>
              <a:lstStyle/>
              <a:p>
                <a:r>
                  <a:rPr lang="en-US" b="1" dirty="0">
                    <a:latin typeface="Avenir Next" panose="020B0503020202020204" pitchFamily="34" charset="0"/>
                  </a:rPr>
                  <a:t>BP</a:t>
                </a:r>
              </a:p>
            </p:txBody>
          </p:sp>
        </p:grpSp>
        <p:grpSp>
          <p:nvGrpSpPr>
            <p:cNvPr id="23" name="Group 22">
              <a:extLst>
                <a:ext uri="{FF2B5EF4-FFF2-40B4-BE49-F238E27FC236}">
                  <a16:creationId xmlns:a16="http://schemas.microsoft.com/office/drawing/2014/main" id="{8A30FD41-FD8A-EAF8-E3E0-15865C64A83B}"/>
                </a:ext>
              </a:extLst>
            </p:cNvPr>
            <p:cNvGrpSpPr/>
            <p:nvPr/>
          </p:nvGrpSpPr>
          <p:grpSpPr>
            <a:xfrm>
              <a:off x="-8268305" y="2582625"/>
              <a:ext cx="893670" cy="720000"/>
              <a:chOff x="16284347" y="2533035"/>
              <a:chExt cx="893670" cy="720000"/>
            </a:xfrm>
          </p:grpSpPr>
          <p:sp>
            <p:nvSpPr>
              <p:cNvPr id="137" name="Oval 136">
                <a:extLst>
                  <a:ext uri="{FF2B5EF4-FFF2-40B4-BE49-F238E27FC236}">
                    <a16:creationId xmlns:a16="http://schemas.microsoft.com/office/drawing/2014/main" id="{89415DF4-C65F-C6ED-26B4-61FD1A23A13A}"/>
                  </a:ext>
                </a:extLst>
              </p:cNvPr>
              <p:cNvSpPr/>
              <p:nvPr/>
            </p:nvSpPr>
            <p:spPr>
              <a:xfrm>
                <a:off x="16333082" y="25330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38" name="TextBox 137">
                <a:extLst>
                  <a:ext uri="{FF2B5EF4-FFF2-40B4-BE49-F238E27FC236}">
                    <a16:creationId xmlns:a16="http://schemas.microsoft.com/office/drawing/2014/main" id="{C3483A1B-223D-17E9-5BBD-E70CEB331582}"/>
                  </a:ext>
                </a:extLst>
              </p:cNvPr>
              <p:cNvSpPr txBox="1"/>
              <p:nvPr/>
            </p:nvSpPr>
            <p:spPr>
              <a:xfrm>
                <a:off x="16284347" y="2744153"/>
                <a:ext cx="893670" cy="307777"/>
              </a:xfrm>
              <a:prstGeom prst="rect">
                <a:avLst/>
              </a:prstGeom>
              <a:noFill/>
            </p:spPr>
            <p:txBody>
              <a:bodyPr wrap="square" rtlCol="0">
                <a:spAutoFit/>
              </a:bodyPr>
              <a:lstStyle/>
              <a:p>
                <a:r>
                  <a:rPr lang="en-US" sz="1400" b="1" dirty="0">
                    <a:latin typeface="Avenir Next" panose="020B0503020202020204" pitchFamily="34" charset="0"/>
                  </a:rPr>
                  <a:t>STROKE</a:t>
                </a:r>
              </a:p>
            </p:txBody>
          </p:sp>
        </p:grpSp>
        <p:grpSp>
          <p:nvGrpSpPr>
            <p:cNvPr id="58" name="Group 57">
              <a:extLst>
                <a:ext uri="{FF2B5EF4-FFF2-40B4-BE49-F238E27FC236}">
                  <a16:creationId xmlns:a16="http://schemas.microsoft.com/office/drawing/2014/main" id="{7292193D-CCDD-4BE4-BCB4-48497EF23C35}"/>
                </a:ext>
              </a:extLst>
            </p:cNvPr>
            <p:cNvGrpSpPr/>
            <p:nvPr/>
          </p:nvGrpSpPr>
          <p:grpSpPr>
            <a:xfrm>
              <a:off x="-11872133" y="2582625"/>
              <a:ext cx="890724" cy="720000"/>
              <a:chOff x="14572256" y="2546398"/>
              <a:chExt cx="890724" cy="720000"/>
            </a:xfrm>
          </p:grpSpPr>
          <p:sp>
            <p:nvSpPr>
              <p:cNvPr id="135" name="Oval 134">
                <a:extLst>
                  <a:ext uri="{FF2B5EF4-FFF2-40B4-BE49-F238E27FC236}">
                    <a16:creationId xmlns:a16="http://schemas.microsoft.com/office/drawing/2014/main" id="{3DBBFD11-CE74-BD85-6541-39E3388128A8}"/>
                  </a:ext>
                </a:extLst>
              </p:cNvPr>
              <p:cNvSpPr/>
              <p:nvPr/>
            </p:nvSpPr>
            <p:spPr>
              <a:xfrm>
                <a:off x="14642072" y="2546398"/>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36" name="TextBox 135">
                <a:extLst>
                  <a:ext uri="{FF2B5EF4-FFF2-40B4-BE49-F238E27FC236}">
                    <a16:creationId xmlns:a16="http://schemas.microsoft.com/office/drawing/2014/main" id="{22C6ABAE-B4E2-5B9E-053D-1030191EA11D}"/>
                  </a:ext>
                </a:extLst>
              </p:cNvPr>
              <p:cNvSpPr txBox="1"/>
              <p:nvPr/>
            </p:nvSpPr>
            <p:spPr>
              <a:xfrm>
                <a:off x="14572256" y="2772519"/>
                <a:ext cx="890724" cy="292388"/>
              </a:xfrm>
              <a:prstGeom prst="rect">
                <a:avLst/>
              </a:prstGeom>
              <a:noFill/>
            </p:spPr>
            <p:txBody>
              <a:bodyPr wrap="square" rtlCol="0">
                <a:spAutoFit/>
              </a:bodyPr>
              <a:lstStyle/>
              <a:p>
                <a:r>
                  <a:rPr lang="en-US" sz="1300" dirty="0">
                    <a:latin typeface="Avenir Next" panose="020B0503020202020204" pitchFamily="34" charset="0"/>
                  </a:rPr>
                  <a:t>Diabetes</a:t>
                </a:r>
              </a:p>
            </p:txBody>
          </p:sp>
        </p:grpSp>
        <p:grpSp>
          <p:nvGrpSpPr>
            <p:cNvPr id="59" name="Group 58">
              <a:extLst>
                <a:ext uri="{FF2B5EF4-FFF2-40B4-BE49-F238E27FC236}">
                  <a16:creationId xmlns:a16="http://schemas.microsoft.com/office/drawing/2014/main" id="{D5096E78-2C8A-24C7-E1BB-B74C622ADF35}"/>
                </a:ext>
              </a:extLst>
            </p:cNvPr>
            <p:cNvGrpSpPr/>
            <p:nvPr/>
          </p:nvGrpSpPr>
          <p:grpSpPr>
            <a:xfrm>
              <a:off x="-9984857" y="2582625"/>
              <a:ext cx="720000" cy="720000"/>
              <a:chOff x="14642072" y="2546398"/>
              <a:chExt cx="720000" cy="720000"/>
            </a:xfrm>
          </p:grpSpPr>
          <p:sp>
            <p:nvSpPr>
              <p:cNvPr id="128" name="Oval 127">
                <a:extLst>
                  <a:ext uri="{FF2B5EF4-FFF2-40B4-BE49-F238E27FC236}">
                    <a16:creationId xmlns:a16="http://schemas.microsoft.com/office/drawing/2014/main" id="{C1DDAAD0-9C4F-D51B-DC61-9A8139FB1AD9}"/>
                  </a:ext>
                </a:extLst>
              </p:cNvPr>
              <p:cNvSpPr/>
              <p:nvPr/>
            </p:nvSpPr>
            <p:spPr>
              <a:xfrm>
                <a:off x="14642072" y="2546398"/>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29" name="TextBox 128">
                <a:extLst>
                  <a:ext uri="{FF2B5EF4-FFF2-40B4-BE49-F238E27FC236}">
                    <a16:creationId xmlns:a16="http://schemas.microsoft.com/office/drawing/2014/main" id="{272D2DAC-FA32-8CEF-A2D0-915D62351EC0}"/>
                  </a:ext>
                </a:extLst>
              </p:cNvPr>
              <p:cNvSpPr txBox="1"/>
              <p:nvPr/>
            </p:nvSpPr>
            <p:spPr>
              <a:xfrm>
                <a:off x="14733289" y="2795174"/>
                <a:ext cx="618052" cy="323165"/>
              </a:xfrm>
              <a:prstGeom prst="rect">
                <a:avLst/>
              </a:prstGeom>
              <a:noFill/>
            </p:spPr>
            <p:txBody>
              <a:bodyPr wrap="square" rtlCol="0">
                <a:spAutoFit/>
              </a:bodyPr>
              <a:lstStyle/>
              <a:p>
                <a:r>
                  <a:rPr lang="en-US" sz="1500" b="1" dirty="0">
                    <a:latin typeface="Avenir Next" panose="020B0503020202020204" pitchFamily="34" charset="0"/>
                  </a:rPr>
                  <a:t>HYP</a:t>
                </a:r>
              </a:p>
            </p:txBody>
          </p:sp>
        </p:grpSp>
        <p:grpSp>
          <p:nvGrpSpPr>
            <p:cNvPr id="60" name="Group 59">
              <a:extLst>
                <a:ext uri="{FF2B5EF4-FFF2-40B4-BE49-F238E27FC236}">
                  <a16:creationId xmlns:a16="http://schemas.microsoft.com/office/drawing/2014/main" id="{43A757DC-F7E9-35BC-1C50-4AA09B4E1660}"/>
                </a:ext>
              </a:extLst>
            </p:cNvPr>
            <p:cNvGrpSpPr/>
            <p:nvPr/>
          </p:nvGrpSpPr>
          <p:grpSpPr>
            <a:xfrm>
              <a:off x="-13588685" y="2582625"/>
              <a:ext cx="720000" cy="720000"/>
              <a:chOff x="14642072" y="2546398"/>
              <a:chExt cx="720000" cy="720000"/>
            </a:xfrm>
          </p:grpSpPr>
          <p:sp>
            <p:nvSpPr>
              <p:cNvPr id="123" name="Oval 122">
                <a:extLst>
                  <a:ext uri="{FF2B5EF4-FFF2-40B4-BE49-F238E27FC236}">
                    <a16:creationId xmlns:a16="http://schemas.microsoft.com/office/drawing/2014/main" id="{BFFE9276-3D91-DC70-16AD-2D8970D8FB9A}"/>
                  </a:ext>
                </a:extLst>
              </p:cNvPr>
              <p:cNvSpPr/>
              <p:nvPr/>
            </p:nvSpPr>
            <p:spPr>
              <a:xfrm>
                <a:off x="14642072" y="2546398"/>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27" name="TextBox 126">
                <a:extLst>
                  <a:ext uri="{FF2B5EF4-FFF2-40B4-BE49-F238E27FC236}">
                    <a16:creationId xmlns:a16="http://schemas.microsoft.com/office/drawing/2014/main" id="{A040C48C-27B8-043E-10C1-7DEEEDE8FD49}"/>
                  </a:ext>
                </a:extLst>
              </p:cNvPr>
              <p:cNvSpPr txBox="1"/>
              <p:nvPr/>
            </p:nvSpPr>
            <p:spPr>
              <a:xfrm>
                <a:off x="14719759" y="2777518"/>
                <a:ext cx="613097" cy="292388"/>
              </a:xfrm>
              <a:prstGeom prst="rect">
                <a:avLst/>
              </a:prstGeom>
              <a:noFill/>
            </p:spPr>
            <p:txBody>
              <a:bodyPr wrap="square" rtlCol="0">
                <a:spAutoFit/>
              </a:bodyPr>
              <a:lstStyle/>
              <a:p>
                <a:r>
                  <a:rPr lang="en-US" sz="1300" b="1" dirty="0">
                    <a:latin typeface="Avenir Next" panose="020B0503020202020204" pitchFamily="34" charset="0"/>
                  </a:rPr>
                  <a:t>Chol.</a:t>
                </a:r>
              </a:p>
            </p:txBody>
          </p:sp>
        </p:grpSp>
        <p:grpSp>
          <p:nvGrpSpPr>
            <p:cNvPr id="90" name="Group 89">
              <a:extLst>
                <a:ext uri="{FF2B5EF4-FFF2-40B4-BE49-F238E27FC236}">
                  <a16:creationId xmlns:a16="http://schemas.microsoft.com/office/drawing/2014/main" id="{5973F9BC-3FA1-D0F4-96D3-302E1B80F507}"/>
                </a:ext>
              </a:extLst>
            </p:cNvPr>
            <p:cNvGrpSpPr/>
            <p:nvPr/>
          </p:nvGrpSpPr>
          <p:grpSpPr>
            <a:xfrm>
              <a:off x="-17264309" y="2582625"/>
              <a:ext cx="879474" cy="720000"/>
              <a:chOff x="25375513" y="2459896"/>
              <a:chExt cx="879474" cy="720000"/>
            </a:xfrm>
          </p:grpSpPr>
          <p:sp>
            <p:nvSpPr>
              <p:cNvPr id="121" name="Oval 120">
                <a:extLst>
                  <a:ext uri="{FF2B5EF4-FFF2-40B4-BE49-F238E27FC236}">
                    <a16:creationId xmlns:a16="http://schemas.microsoft.com/office/drawing/2014/main" id="{BBC923B1-C66B-5884-D443-10D8651360F1}"/>
                  </a:ext>
                </a:extLst>
              </p:cNvPr>
              <p:cNvSpPr/>
              <p:nvPr/>
            </p:nvSpPr>
            <p:spPr>
              <a:xfrm>
                <a:off x="25375513" y="2459896"/>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22" name="TextBox 121">
                <a:extLst>
                  <a:ext uri="{FF2B5EF4-FFF2-40B4-BE49-F238E27FC236}">
                    <a16:creationId xmlns:a16="http://schemas.microsoft.com/office/drawing/2014/main" id="{391D4546-11EC-5F1D-0A84-565DD2B3F72C}"/>
                  </a:ext>
                </a:extLst>
              </p:cNvPr>
              <p:cNvSpPr txBox="1"/>
              <p:nvPr/>
            </p:nvSpPr>
            <p:spPr>
              <a:xfrm>
                <a:off x="25454009" y="2643372"/>
                <a:ext cx="800978" cy="478144"/>
              </a:xfrm>
              <a:prstGeom prst="rect">
                <a:avLst/>
              </a:prstGeom>
              <a:noFill/>
            </p:spPr>
            <p:txBody>
              <a:bodyPr wrap="square" tIns="46800" rtlCol="0">
                <a:spAutoFit/>
              </a:bodyPr>
              <a:lstStyle/>
              <a:p>
                <a:r>
                  <a:rPr lang="en-US" sz="1300" b="1" dirty="0">
                    <a:latin typeface="Avenir Next" panose="020B0503020202020204" pitchFamily="34" charset="0"/>
                  </a:rPr>
                  <a:t>DIAS </a:t>
                </a:r>
                <a:r>
                  <a:rPr lang="en-US" sz="1200" dirty="0">
                    <a:latin typeface="Avenir Next" panose="020B0503020202020204" pitchFamily="34" charset="0"/>
                  </a:rPr>
                  <a:t>BP</a:t>
                </a:r>
              </a:p>
            </p:txBody>
          </p:sp>
        </p:grpSp>
        <p:grpSp>
          <p:nvGrpSpPr>
            <p:cNvPr id="93" name="Group 92">
              <a:extLst>
                <a:ext uri="{FF2B5EF4-FFF2-40B4-BE49-F238E27FC236}">
                  <a16:creationId xmlns:a16="http://schemas.microsoft.com/office/drawing/2014/main" id="{4F46CBCE-8CE9-54B9-B7D8-7A83E8686FE3}"/>
                </a:ext>
              </a:extLst>
            </p:cNvPr>
            <p:cNvGrpSpPr/>
            <p:nvPr/>
          </p:nvGrpSpPr>
          <p:grpSpPr>
            <a:xfrm>
              <a:off x="-18980861" y="2582625"/>
              <a:ext cx="720000" cy="720000"/>
              <a:chOff x="27150973" y="2497996"/>
              <a:chExt cx="720000" cy="720000"/>
            </a:xfrm>
          </p:grpSpPr>
          <p:sp>
            <p:nvSpPr>
              <p:cNvPr id="119" name="Oval 118">
                <a:extLst>
                  <a:ext uri="{FF2B5EF4-FFF2-40B4-BE49-F238E27FC236}">
                    <a16:creationId xmlns:a16="http://schemas.microsoft.com/office/drawing/2014/main" id="{71863504-488A-A4F1-E8F9-69A6C4D13B12}"/>
                  </a:ext>
                </a:extLst>
              </p:cNvPr>
              <p:cNvSpPr/>
              <p:nvPr/>
            </p:nvSpPr>
            <p:spPr>
              <a:xfrm>
                <a:off x="27150973" y="2497996"/>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20" name="TextBox 119">
                <a:extLst>
                  <a:ext uri="{FF2B5EF4-FFF2-40B4-BE49-F238E27FC236}">
                    <a16:creationId xmlns:a16="http://schemas.microsoft.com/office/drawing/2014/main" id="{48B75EFA-08E0-72EC-7A41-96508A823A79}"/>
                  </a:ext>
                </a:extLst>
              </p:cNvPr>
              <p:cNvSpPr txBox="1"/>
              <p:nvPr/>
            </p:nvSpPr>
            <p:spPr>
              <a:xfrm>
                <a:off x="27271579" y="2711802"/>
                <a:ext cx="580124" cy="292388"/>
              </a:xfrm>
              <a:prstGeom prst="rect">
                <a:avLst/>
              </a:prstGeom>
              <a:noFill/>
            </p:spPr>
            <p:txBody>
              <a:bodyPr wrap="square" rtlCol="0">
                <a:spAutoFit/>
              </a:bodyPr>
              <a:lstStyle/>
              <a:p>
                <a:r>
                  <a:rPr lang="en-US" sz="1300" b="1" dirty="0">
                    <a:latin typeface="Avenir Next" panose="020B0503020202020204" pitchFamily="34" charset="0"/>
                  </a:rPr>
                  <a:t>BMI</a:t>
                </a:r>
              </a:p>
            </p:txBody>
          </p:sp>
        </p:grpSp>
        <p:grpSp>
          <p:nvGrpSpPr>
            <p:cNvPr id="96" name="Group 95">
              <a:extLst>
                <a:ext uri="{FF2B5EF4-FFF2-40B4-BE49-F238E27FC236}">
                  <a16:creationId xmlns:a16="http://schemas.microsoft.com/office/drawing/2014/main" id="{3A9093B3-36BE-57A9-3C75-2E38CF657B06}"/>
                </a:ext>
              </a:extLst>
            </p:cNvPr>
            <p:cNvGrpSpPr/>
            <p:nvPr/>
          </p:nvGrpSpPr>
          <p:grpSpPr>
            <a:xfrm>
              <a:off x="-22841423" y="2582625"/>
              <a:ext cx="827171" cy="720000"/>
              <a:chOff x="30510078" y="2469535"/>
              <a:chExt cx="827171" cy="720000"/>
            </a:xfrm>
          </p:grpSpPr>
          <p:sp>
            <p:nvSpPr>
              <p:cNvPr id="115" name="Oval 114">
                <a:extLst>
                  <a:ext uri="{FF2B5EF4-FFF2-40B4-BE49-F238E27FC236}">
                    <a16:creationId xmlns:a16="http://schemas.microsoft.com/office/drawing/2014/main" id="{08BEE699-048A-7C4E-2279-6D937559A6EF}"/>
                  </a:ext>
                </a:extLst>
              </p:cNvPr>
              <p:cNvSpPr/>
              <p:nvPr/>
            </p:nvSpPr>
            <p:spPr>
              <a:xfrm>
                <a:off x="30563663" y="24695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16" name="TextBox 115">
                <a:extLst>
                  <a:ext uri="{FF2B5EF4-FFF2-40B4-BE49-F238E27FC236}">
                    <a16:creationId xmlns:a16="http://schemas.microsoft.com/office/drawing/2014/main" id="{2558610E-F548-ADEA-FA38-E50EE001EF67}"/>
                  </a:ext>
                </a:extLst>
              </p:cNvPr>
              <p:cNvSpPr txBox="1"/>
              <p:nvPr/>
            </p:nvSpPr>
            <p:spPr>
              <a:xfrm>
                <a:off x="30510078" y="2683341"/>
                <a:ext cx="827171" cy="292388"/>
              </a:xfrm>
              <a:prstGeom prst="rect">
                <a:avLst/>
              </a:prstGeom>
              <a:noFill/>
            </p:spPr>
            <p:txBody>
              <a:bodyPr wrap="square" rtlCol="0">
                <a:spAutoFit/>
              </a:bodyPr>
              <a:lstStyle/>
              <a:p>
                <a:r>
                  <a:rPr lang="en-US" sz="1300" b="1" dirty="0">
                    <a:latin typeface="Avenir Next" panose="020B0503020202020204" pitchFamily="34" charset="0"/>
                  </a:rPr>
                  <a:t>Glucose</a:t>
                </a:r>
              </a:p>
            </p:txBody>
          </p:sp>
        </p:grpSp>
        <p:grpSp>
          <p:nvGrpSpPr>
            <p:cNvPr id="98" name="Group 97">
              <a:extLst>
                <a:ext uri="{FF2B5EF4-FFF2-40B4-BE49-F238E27FC236}">
                  <a16:creationId xmlns:a16="http://schemas.microsoft.com/office/drawing/2014/main" id="{2E39250A-5CC4-72CD-9394-6944D7A3A90F}"/>
                </a:ext>
              </a:extLst>
            </p:cNvPr>
            <p:cNvGrpSpPr/>
            <p:nvPr/>
          </p:nvGrpSpPr>
          <p:grpSpPr>
            <a:xfrm>
              <a:off x="-21017700" y="2582625"/>
              <a:ext cx="1040287" cy="720000"/>
              <a:chOff x="30563663" y="2469535"/>
              <a:chExt cx="1040287" cy="720000"/>
            </a:xfrm>
          </p:grpSpPr>
          <p:sp>
            <p:nvSpPr>
              <p:cNvPr id="113" name="Oval 112">
                <a:extLst>
                  <a:ext uri="{FF2B5EF4-FFF2-40B4-BE49-F238E27FC236}">
                    <a16:creationId xmlns:a16="http://schemas.microsoft.com/office/drawing/2014/main" id="{2001FA2C-AA04-1673-7528-3B5215AF82DF}"/>
                  </a:ext>
                </a:extLst>
              </p:cNvPr>
              <p:cNvSpPr/>
              <p:nvPr/>
            </p:nvSpPr>
            <p:spPr>
              <a:xfrm>
                <a:off x="30563663" y="24695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14" name="TextBox 113">
                <a:extLst>
                  <a:ext uri="{FF2B5EF4-FFF2-40B4-BE49-F238E27FC236}">
                    <a16:creationId xmlns:a16="http://schemas.microsoft.com/office/drawing/2014/main" id="{675D9F2E-69A6-03DB-3D56-05A023AC58E1}"/>
                  </a:ext>
                </a:extLst>
              </p:cNvPr>
              <p:cNvSpPr txBox="1"/>
              <p:nvPr/>
            </p:nvSpPr>
            <p:spPr>
              <a:xfrm>
                <a:off x="30630728" y="2619841"/>
                <a:ext cx="973222" cy="492443"/>
              </a:xfrm>
              <a:prstGeom prst="rect">
                <a:avLst/>
              </a:prstGeom>
              <a:noFill/>
            </p:spPr>
            <p:txBody>
              <a:bodyPr wrap="square" rtlCol="0">
                <a:spAutoFit/>
              </a:bodyPr>
              <a:lstStyle/>
              <a:p>
                <a:r>
                  <a:rPr lang="en-US" sz="1300" b="1" dirty="0">
                    <a:latin typeface="Avenir Next" panose="020B0503020202020204" pitchFamily="34" charset="0"/>
                  </a:rPr>
                  <a:t>Heart </a:t>
                </a:r>
              </a:p>
              <a:p>
                <a:r>
                  <a:rPr lang="en-US" sz="1300" dirty="0">
                    <a:latin typeface="Avenir Next" panose="020B0503020202020204" pitchFamily="34" charset="0"/>
                  </a:rPr>
                  <a:t>Rate</a:t>
                </a:r>
              </a:p>
            </p:txBody>
          </p:sp>
        </p:grpSp>
        <p:grpSp>
          <p:nvGrpSpPr>
            <p:cNvPr id="100" name="Group 99">
              <a:extLst>
                <a:ext uri="{FF2B5EF4-FFF2-40B4-BE49-F238E27FC236}">
                  <a16:creationId xmlns:a16="http://schemas.microsoft.com/office/drawing/2014/main" id="{AE925208-3C27-5429-65BD-1E91A11BF4B0}"/>
                </a:ext>
              </a:extLst>
            </p:cNvPr>
            <p:cNvGrpSpPr/>
            <p:nvPr/>
          </p:nvGrpSpPr>
          <p:grpSpPr>
            <a:xfrm>
              <a:off x="-4661531" y="2582625"/>
              <a:ext cx="734541" cy="720000"/>
              <a:chOff x="12759209" y="2545735"/>
              <a:chExt cx="734541" cy="720000"/>
            </a:xfrm>
          </p:grpSpPr>
          <p:sp>
            <p:nvSpPr>
              <p:cNvPr id="105" name="Oval 104">
                <a:extLst>
                  <a:ext uri="{FF2B5EF4-FFF2-40B4-BE49-F238E27FC236}">
                    <a16:creationId xmlns:a16="http://schemas.microsoft.com/office/drawing/2014/main" id="{FDA8712B-9F23-88F3-4D97-CEC0BE5B649C}"/>
                  </a:ext>
                </a:extLst>
              </p:cNvPr>
              <p:cNvSpPr/>
              <p:nvPr/>
            </p:nvSpPr>
            <p:spPr>
              <a:xfrm>
                <a:off x="12759209" y="25457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06" name="TextBox 105">
                <a:extLst>
                  <a:ext uri="{FF2B5EF4-FFF2-40B4-BE49-F238E27FC236}">
                    <a16:creationId xmlns:a16="http://schemas.microsoft.com/office/drawing/2014/main" id="{AAFF1E84-B644-DA69-F601-31CE2D334533}"/>
                  </a:ext>
                </a:extLst>
              </p:cNvPr>
              <p:cNvSpPr txBox="1"/>
              <p:nvPr/>
            </p:nvSpPr>
            <p:spPr>
              <a:xfrm>
                <a:off x="12822602" y="2704233"/>
                <a:ext cx="671148" cy="292388"/>
              </a:xfrm>
              <a:prstGeom prst="rect">
                <a:avLst/>
              </a:prstGeom>
              <a:noFill/>
            </p:spPr>
            <p:txBody>
              <a:bodyPr wrap="square" rtlCol="0">
                <a:spAutoFit/>
              </a:bodyPr>
              <a:lstStyle/>
              <a:p>
                <a:r>
                  <a:rPr lang="en-US" sz="1300" b="1" dirty="0">
                    <a:latin typeface="Avenir Next" panose="020B0503020202020204" pitchFamily="34" charset="0"/>
                  </a:rPr>
                  <a:t>No. of</a:t>
                </a:r>
                <a:endParaRPr lang="en-US" sz="1300" dirty="0">
                  <a:latin typeface="Avenir Next" panose="020B0503020202020204" pitchFamily="34" charset="0"/>
                </a:endParaRPr>
              </a:p>
            </p:txBody>
          </p:sp>
          <p:sp>
            <p:nvSpPr>
              <p:cNvPr id="107" name="TextBox 106">
                <a:extLst>
                  <a:ext uri="{FF2B5EF4-FFF2-40B4-BE49-F238E27FC236}">
                    <a16:creationId xmlns:a16="http://schemas.microsoft.com/office/drawing/2014/main" id="{95D9FD83-C7E7-EFD0-40E5-3AB24D695AAE}"/>
                  </a:ext>
                </a:extLst>
              </p:cNvPr>
              <p:cNvSpPr txBox="1"/>
              <p:nvPr/>
            </p:nvSpPr>
            <p:spPr>
              <a:xfrm>
                <a:off x="12828951" y="2850283"/>
                <a:ext cx="635913" cy="292388"/>
              </a:xfrm>
              <a:prstGeom prst="rect">
                <a:avLst/>
              </a:prstGeom>
              <a:noFill/>
            </p:spPr>
            <p:txBody>
              <a:bodyPr wrap="square" rtlCol="0">
                <a:spAutoFit/>
              </a:bodyPr>
              <a:lstStyle/>
              <a:p>
                <a:r>
                  <a:rPr lang="en-US" sz="1300" dirty="0">
                    <a:latin typeface="Avenir Next" panose="020B0503020202020204" pitchFamily="34" charset="0"/>
                  </a:rPr>
                  <a:t>Cigs</a:t>
                </a:r>
              </a:p>
            </p:txBody>
          </p:sp>
        </p:grpSp>
        <p:grpSp>
          <p:nvGrpSpPr>
            <p:cNvPr id="167" name="Group 166">
              <a:extLst>
                <a:ext uri="{FF2B5EF4-FFF2-40B4-BE49-F238E27FC236}">
                  <a16:creationId xmlns:a16="http://schemas.microsoft.com/office/drawing/2014/main" id="{DA970D25-AA7E-9014-3976-FF9B48D80533}"/>
                </a:ext>
              </a:extLst>
            </p:cNvPr>
            <p:cNvGrpSpPr/>
            <p:nvPr/>
          </p:nvGrpSpPr>
          <p:grpSpPr>
            <a:xfrm>
              <a:off x="-15388283" y="2582625"/>
              <a:ext cx="803046" cy="720000"/>
              <a:chOff x="25387620" y="2459896"/>
              <a:chExt cx="803046" cy="720000"/>
            </a:xfrm>
          </p:grpSpPr>
          <p:sp>
            <p:nvSpPr>
              <p:cNvPr id="168" name="Oval 167">
                <a:extLst>
                  <a:ext uri="{FF2B5EF4-FFF2-40B4-BE49-F238E27FC236}">
                    <a16:creationId xmlns:a16="http://schemas.microsoft.com/office/drawing/2014/main" id="{D20E0C3A-19D7-E3AE-2820-EBDF62C59D0E}"/>
                  </a:ext>
                </a:extLst>
              </p:cNvPr>
              <p:cNvSpPr/>
              <p:nvPr/>
            </p:nvSpPr>
            <p:spPr>
              <a:xfrm>
                <a:off x="25387620" y="2459896"/>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69" name="TextBox 168">
                <a:extLst>
                  <a:ext uri="{FF2B5EF4-FFF2-40B4-BE49-F238E27FC236}">
                    <a16:creationId xmlns:a16="http://schemas.microsoft.com/office/drawing/2014/main" id="{DA5D4E5F-F8B5-FF2C-A4D4-EE7F25387E91}"/>
                  </a:ext>
                </a:extLst>
              </p:cNvPr>
              <p:cNvSpPr txBox="1"/>
              <p:nvPr/>
            </p:nvSpPr>
            <p:spPr>
              <a:xfrm>
                <a:off x="25502646" y="2656130"/>
                <a:ext cx="688020" cy="478144"/>
              </a:xfrm>
              <a:prstGeom prst="rect">
                <a:avLst/>
              </a:prstGeom>
              <a:noFill/>
            </p:spPr>
            <p:txBody>
              <a:bodyPr wrap="square" tIns="46800" rtlCol="0">
                <a:spAutoFit/>
              </a:bodyPr>
              <a:lstStyle/>
              <a:p>
                <a:r>
                  <a:rPr lang="en-US" sz="1300" b="1" dirty="0">
                    <a:latin typeface="Avenir Next" panose="020B0503020202020204" pitchFamily="34" charset="0"/>
                  </a:rPr>
                  <a:t>SYS </a:t>
                </a:r>
                <a:r>
                  <a:rPr lang="en-US" sz="1200" dirty="0">
                    <a:latin typeface="Avenir Next" panose="020B0503020202020204" pitchFamily="34" charset="0"/>
                  </a:rPr>
                  <a:t>BP</a:t>
                </a:r>
              </a:p>
            </p:txBody>
          </p:sp>
        </p:grpSp>
        <p:grpSp>
          <p:nvGrpSpPr>
            <p:cNvPr id="177" name="Group 176">
              <a:extLst>
                <a:ext uri="{FF2B5EF4-FFF2-40B4-BE49-F238E27FC236}">
                  <a16:creationId xmlns:a16="http://schemas.microsoft.com/office/drawing/2014/main" id="{2306DECF-D8E5-0B82-D6AE-DE59AECE21C9}"/>
                </a:ext>
              </a:extLst>
            </p:cNvPr>
            <p:cNvGrpSpPr/>
            <p:nvPr/>
          </p:nvGrpSpPr>
          <p:grpSpPr>
            <a:xfrm>
              <a:off x="9247203" y="2582625"/>
              <a:ext cx="827171" cy="720000"/>
              <a:chOff x="30510078" y="2469535"/>
              <a:chExt cx="827171" cy="720000"/>
            </a:xfrm>
          </p:grpSpPr>
          <p:sp>
            <p:nvSpPr>
              <p:cNvPr id="178" name="Oval 177">
                <a:extLst>
                  <a:ext uri="{FF2B5EF4-FFF2-40B4-BE49-F238E27FC236}">
                    <a16:creationId xmlns:a16="http://schemas.microsoft.com/office/drawing/2014/main" id="{161A65DB-2A8C-5A7C-3AA9-AEF480F6A28D}"/>
                  </a:ext>
                </a:extLst>
              </p:cNvPr>
              <p:cNvSpPr/>
              <p:nvPr/>
            </p:nvSpPr>
            <p:spPr>
              <a:xfrm>
                <a:off x="30563663" y="24695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79" name="TextBox 178">
                <a:extLst>
                  <a:ext uri="{FF2B5EF4-FFF2-40B4-BE49-F238E27FC236}">
                    <a16:creationId xmlns:a16="http://schemas.microsoft.com/office/drawing/2014/main" id="{AF1889E8-DB21-0D34-5286-C3FA45FB1712}"/>
                  </a:ext>
                </a:extLst>
              </p:cNvPr>
              <p:cNvSpPr txBox="1"/>
              <p:nvPr/>
            </p:nvSpPr>
            <p:spPr>
              <a:xfrm>
                <a:off x="30510078" y="2683341"/>
                <a:ext cx="827171" cy="292388"/>
              </a:xfrm>
              <a:prstGeom prst="rect">
                <a:avLst/>
              </a:prstGeom>
              <a:noFill/>
            </p:spPr>
            <p:txBody>
              <a:bodyPr wrap="square" rtlCol="0">
                <a:spAutoFit/>
              </a:bodyPr>
              <a:lstStyle/>
              <a:p>
                <a:r>
                  <a:rPr lang="en-US" sz="1300" b="1" dirty="0">
                    <a:latin typeface="Avenir Next" panose="020B0503020202020204" pitchFamily="34" charset="0"/>
                  </a:rPr>
                  <a:t>Glucose</a:t>
                </a:r>
              </a:p>
            </p:txBody>
          </p:sp>
        </p:grpSp>
        <p:grpSp>
          <p:nvGrpSpPr>
            <p:cNvPr id="180" name="Group 179">
              <a:extLst>
                <a:ext uri="{FF2B5EF4-FFF2-40B4-BE49-F238E27FC236}">
                  <a16:creationId xmlns:a16="http://schemas.microsoft.com/office/drawing/2014/main" id="{0385F152-18FD-6493-F5B8-F5AC11B47460}"/>
                </a:ext>
              </a:extLst>
            </p:cNvPr>
            <p:cNvGrpSpPr/>
            <p:nvPr/>
          </p:nvGrpSpPr>
          <p:grpSpPr>
            <a:xfrm>
              <a:off x="11070926" y="2582625"/>
              <a:ext cx="1040287" cy="720000"/>
              <a:chOff x="30563663" y="2469535"/>
              <a:chExt cx="1040287" cy="720000"/>
            </a:xfrm>
          </p:grpSpPr>
          <p:sp>
            <p:nvSpPr>
              <p:cNvPr id="181" name="Oval 180">
                <a:extLst>
                  <a:ext uri="{FF2B5EF4-FFF2-40B4-BE49-F238E27FC236}">
                    <a16:creationId xmlns:a16="http://schemas.microsoft.com/office/drawing/2014/main" id="{FEEBD6B5-99C7-CC11-C13D-E3C5F8B5DB88}"/>
                  </a:ext>
                </a:extLst>
              </p:cNvPr>
              <p:cNvSpPr/>
              <p:nvPr/>
            </p:nvSpPr>
            <p:spPr>
              <a:xfrm>
                <a:off x="30563663" y="24695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82" name="TextBox 181">
                <a:extLst>
                  <a:ext uri="{FF2B5EF4-FFF2-40B4-BE49-F238E27FC236}">
                    <a16:creationId xmlns:a16="http://schemas.microsoft.com/office/drawing/2014/main" id="{2C523CD7-0547-2C7A-4DE8-57DB985F60DF}"/>
                  </a:ext>
                </a:extLst>
              </p:cNvPr>
              <p:cNvSpPr txBox="1"/>
              <p:nvPr/>
            </p:nvSpPr>
            <p:spPr>
              <a:xfrm>
                <a:off x="30630728" y="2619841"/>
                <a:ext cx="973222" cy="492443"/>
              </a:xfrm>
              <a:prstGeom prst="rect">
                <a:avLst/>
              </a:prstGeom>
              <a:noFill/>
            </p:spPr>
            <p:txBody>
              <a:bodyPr wrap="square" rtlCol="0">
                <a:spAutoFit/>
              </a:bodyPr>
              <a:lstStyle/>
              <a:p>
                <a:r>
                  <a:rPr lang="en-US" sz="1300" b="1" dirty="0">
                    <a:latin typeface="Avenir Next" panose="020B0503020202020204" pitchFamily="34" charset="0"/>
                  </a:rPr>
                  <a:t>Heart </a:t>
                </a:r>
              </a:p>
              <a:p>
                <a:r>
                  <a:rPr lang="en-US" sz="1300" dirty="0">
                    <a:latin typeface="Avenir Next" panose="020B0503020202020204" pitchFamily="34" charset="0"/>
                  </a:rPr>
                  <a:t>Rate</a:t>
                </a:r>
              </a:p>
            </p:txBody>
          </p:sp>
        </p:grpSp>
        <p:grpSp>
          <p:nvGrpSpPr>
            <p:cNvPr id="183" name="Group 182">
              <a:extLst>
                <a:ext uri="{FF2B5EF4-FFF2-40B4-BE49-F238E27FC236}">
                  <a16:creationId xmlns:a16="http://schemas.microsoft.com/office/drawing/2014/main" id="{1CAA457A-8535-E5A8-BD43-C5FDB700B07C}"/>
                </a:ext>
              </a:extLst>
            </p:cNvPr>
            <p:cNvGrpSpPr/>
            <p:nvPr/>
          </p:nvGrpSpPr>
          <p:grpSpPr>
            <a:xfrm>
              <a:off x="14824311" y="2582625"/>
              <a:ext cx="879474" cy="720000"/>
              <a:chOff x="25375513" y="2459896"/>
              <a:chExt cx="879474" cy="720000"/>
            </a:xfrm>
          </p:grpSpPr>
          <p:sp>
            <p:nvSpPr>
              <p:cNvPr id="184" name="Oval 183">
                <a:extLst>
                  <a:ext uri="{FF2B5EF4-FFF2-40B4-BE49-F238E27FC236}">
                    <a16:creationId xmlns:a16="http://schemas.microsoft.com/office/drawing/2014/main" id="{B45C954B-F39C-A460-1A26-F8C9E05E07D7}"/>
                  </a:ext>
                </a:extLst>
              </p:cNvPr>
              <p:cNvSpPr/>
              <p:nvPr/>
            </p:nvSpPr>
            <p:spPr>
              <a:xfrm>
                <a:off x="25375513" y="2459896"/>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85" name="TextBox 184">
                <a:extLst>
                  <a:ext uri="{FF2B5EF4-FFF2-40B4-BE49-F238E27FC236}">
                    <a16:creationId xmlns:a16="http://schemas.microsoft.com/office/drawing/2014/main" id="{8C8E5C91-DC2A-B208-B372-E489C175BC6F}"/>
                  </a:ext>
                </a:extLst>
              </p:cNvPr>
              <p:cNvSpPr txBox="1"/>
              <p:nvPr/>
            </p:nvSpPr>
            <p:spPr>
              <a:xfrm>
                <a:off x="25454009" y="2643372"/>
                <a:ext cx="800978" cy="478144"/>
              </a:xfrm>
              <a:prstGeom prst="rect">
                <a:avLst/>
              </a:prstGeom>
              <a:noFill/>
            </p:spPr>
            <p:txBody>
              <a:bodyPr wrap="square" tIns="46800" rtlCol="0">
                <a:spAutoFit/>
              </a:bodyPr>
              <a:lstStyle/>
              <a:p>
                <a:r>
                  <a:rPr lang="en-US" sz="1300" b="1" dirty="0">
                    <a:latin typeface="Avenir Next" panose="020B0503020202020204" pitchFamily="34" charset="0"/>
                  </a:rPr>
                  <a:t>DIAS </a:t>
                </a:r>
                <a:r>
                  <a:rPr lang="en-US" sz="1200" dirty="0">
                    <a:latin typeface="Avenir Next" panose="020B0503020202020204" pitchFamily="34" charset="0"/>
                  </a:rPr>
                  <a:t>BP</a:t>
                </a:r>
              </a:p>
            </p:txBody>
          </p:sp>
        </p:grpSp>
        <p:grpSp>
          <p:nvGrpSpPr>
            <p:cNvPr id="186" name="Group 185">
              <a:extLst>
                <a:ext uri="{FF2B5EF4-FFF2-40B4-BE49-F238E27FC236}">
                  <a16:creationId xmlns:a16="http://schemas.microsoft.com/office/drawing/2014/main" id="{A2D54C79-89C3-FDBE-0EFE-1389A33082A9}"/>
                </a:ext>
              </a:extLst>
            </p:cNvPr>
            <p:cNvGrpSpPr/>
            <p:nvPr/>
          </p:nvGrpSpPr>
          <p:grpSpPr>
            <a:xfrm>
              <a:off x="13107765" y="2582625"/>
              <a:ext cx="720000" cy="720000"/>
              <a:chOff x="27150973" y="2497996"/>
              <a:chExt cx="720000" cy="720000"/>
            </a:xfrm>
          </p:grpSpPr>
          <p:sp>
            <p:nvSpPr>
              <p:cNvPr id="187" name="Oval 186">
                <a:extLst>
                  <a:ext uri="{FF2B5EF4-FFF2-40B4-BE49-F238E27FC236}">
                    <a16:creationId xmlns:a16="http://schemas.microsoft.com/office/drawing/2014/main" id="{D18BBB57-AB50-D380-D172-5C8A5511AE3F}"/>
                  </a:ext>
                </a:extLst>
              </p:cNvPr>
              <p:cNvSpPr/>
              <p:nvPr/>
            </p:nvSpPr>
            <p:spPr>
              <a:xfrm>
                <a:off x="27150973" y="2497996"/>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88" name="TextBox 187">
                <a:extLst>
                  <a:ext uri="{FF2B5EF4-FFF2-40B4-BE49-F238E27FC236}">
                    <a16:creationId xmlns:a16="http://schemas.microsoft.com/office/drawing/2014/main" id="{02D1A592-AC75-5A61-967A-E907684EA973}"/>
                  </a:ext>
                </a:extLst>
              </p:cNvPr>
              <p:cNvSpPr txBox="1"/>
              <p:nvPr/>
            </p:nvSpPr>
            <p:spPr>
              <a:xfrm>
                <a:off x="27271579" y="2711802"/>
                <a:ext cx="580124" cy="292388"/>
              </a:xfrm>
              <a:prstGeom prst="rect">
                <a:avLst/>
              </a:prstGeom>
              <a:noFill/>
            </p:spPr>
            <p:txBody>
              <a:bodyPr wrap="square" rtlCol="0">
                <a:spAutoFit/>
              </a:bodyPr>
              <a:lstStyle/>
              <a:p>
                <a:r>
                  <a:rPr lang="en-US" sz="1300" b="1" dirty="0">
                    <a:latin typeface="Avenir Next" panose="020B0503020202020204" pitchFamily="34" charset="0"/>
                  </a:rPr>
                  <a:t>BMI</a:t>
                </a:r>
              </a:p>
            </p:txBody>
          </p:sp>
        </p:grpSp>
        <p:grpSp>
          <p:nvGrpSpPr>
            <p:cNvPr id="212" name="Group 211">
              <a:extLst>
                <a:ext uri="{FF2B5EF4-FFF2-40B4-BE49-F238E27FC236}">
                  <a16:creationId xmlns:a16="http://schemas.microsoft.com/office/drawing/2014/main" id="{6420164C-A30C-4289-3B51-7A9FC1A30D1D}"/>
                </a:ext>
              </a:extLst>
            </p:cNvPr>
            <p:cNvGrpSpPr/>
            <p:nvPr/>
          </p:nvGrpSpPr>
          <p:grpSpPr>
            <a:xfrm>
              <a:off x="7355779" y="2582625"/>
              <a:ext cx="894872" cy="720000"/>
              <a:chOff x="1912177" y="2828308"/>
              <a:chExt cx="894872" cy="720000"/>
            </a:xfrm>
          </p:grpSpPr>
          <p:sp>
            <p:nvSpPr>
              <p:cNvPr id="216" name="Oval 215">
                <a:extLst>
                  <a:ext uri="{FF2B5EF4-FFF2-40B4-BE49-F238E27FC236}">
                    <a16:creationId xmlns:a16="http://schemas.microsoft.com/office/drawing/2014/main" id="{960B9170-FE11-477C-7177-88951C2E40E7}"/>
                  </a:ext>
                </a:extLst>
              </p:cNvPr>
              <p:cNvSpPr/>
              <p:nvPr/>
            </p:nvSpPr>
            <p:spPr>
              <a:xfrm>
                <a:off x="1939811" y="2828308"/>
                <a:ext cx="720000" cy="720000"/>
              </a:xfrm>
              <a:prstGeom prst="ellipse">
                <a:avLst/>
              </a:prstGeom>
              <a:solidFill>
                <a:schemeClr val="tx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217" name="TextBox 216">
                <a:extLst>
                  <a:ext uri="{FF2B5EF4-FFF2-40B4-BE49-F238E27FC236}">
                    <a16:creationId xmlns:a16="http://schemas.microsoft.com/office/drawing/2014/main" id="{20D347F3-AF28-B682-7BEC-60C469EF8EF5}"/>
                  </a:ext>
                </a:extLst>
              </p:cNvPr>
              <p:cNvSpPr txBox="1"/>
              <p:nvPr/>
            </p:nvSpPr>
            <p:spPr>
              <a:xfrm>
                <a:off x="1912177" y="3003642"/>
                <a:ext cx="894872" cy="369332"/>
              </a:xfrm>
              <a:prstGeom prst="rect">
                <a:avLst/>
              </a:prstGeom>
              <a:noFill/>
            </p:spPr>
            <p:txBody>
              <a:bodyPr wrap="square" rtlCol="0">
                <a:spAutoFit/>
              </a:bodyPr>
              <a:lstStyle/>
              <a:p>
                <a:r>
                  <a:rPr lang="en-US" dirty="0">
                    <a:solidFill>
                      <a:schemeClr val="bg1"/>
                    </a:solidFill>
                    <a:latin typeface="Avenir Next" panose="020B0503020202020204" pitchFamily="34" charset="0"/>
                  </a:rPr>
                  <a:t>Origin</a:t>
                </a:r>
              </a:p>
            </p:txBody>
          </p:sp>
        </p:grpSp>
        <p:grpSp>
          <p:nvGrpSpPr>
            <p:cNvPr id="213" name="Group 212">
              <a:extLst>
                <a:ext uri="{FF2B5EF4-FFF2-40B4-BE49-F238E27FC236}">
                  <a16:creationId xmlns:a16="http://schemas.microsoft.com/office/drawing/2014/main" id="{32ABFC74-F26F-D7B1-02AA-F70599A83AC5}"/>
                </a:ext>
              </a:extLst>
            </p:cNvPr>
            <p:cNvGrpSpPr/>
            <p:nvPr/>
          </p:nvGrpSpPr>
          <p:grpSpPr>
            <a:xfrm>
              <a:off x="5639227" y="2582625"/>
              <a:ext cx="720000" cy="720000"/>
              <a:chOff x="7531659" y="2479723"/>
              <a:chExt cx="720000" cy="720000"/>
            </a:xfrm>
          </p:grpSpPr>
          <p:sp>
            <p:nvSpPr>
              <p:cNvPr id="214" name="Oval 213">
                <a:extLst>
                  <a:ext uri="{FF2B5EF4-FFF2-40B4-BE49-F238E27FC236}">
                    <a16:creationId xmlns:a16="http://schemas.microsoft.com/office/drawing/2014/main" id="{8A526B2E-C2E1-C3AA-DC8A-65861A4A3A82}"/>
                  </a:ext>
                </a:extLst>
              </p:cNvPr>
              <p:cNvSpPr/>
              <p:nvPr/>
            </p:nvSpPr>
            <p:spPr>
              <a:xfrm>
                <a:off x="7531659" y="2479723"/>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215" name="TextBox 214">
                <a:extLst>
                  <a:ext uri="{FF2B5EF4-FFF2-40B4-BE49-F238E27FC236}">
                    <a16:creationId xmlns:a16="http://schemas.microsoft.com/office/drawing/2014/main" id="{61CE31B0-FBE3-F046-35ED-499EA44C8FEB}"/>
                  </a:ext>
                </a:extLst>
              </p:cNvPr>
              <p:cNvSpPr txBox="1"/>
              <p:nvPr/>
            </p:nvSpPr>
            <p:spPr>
              <a:xfrm>
                <a:off x="7650377" y="2681183"/>
                <a:ext cx="500846" cy="369332"/>
              </a:xfrm>
              <a:prstGeom prst="rect">
                <a:avLst/>
              </a:prstGeom>
              <a:noFill/>
            </p:spPr>
            <p:txBody>
              <a:bodyPr wrap="square" rtlCol="0">
                <a:spAutoFit/>
              </a:bodyPr>
              <a:lstStyle/>
              <a:p>
                <a:r>
                  <a:rPr lang="en-US" dirty="0">
                    <a:latin typeface="Avenir Next" panose="020B0503020202020204" pitchFamily="34" charset="0"/>
                  </a:rPr>
                  <a:t>No</a:t>
                </a:r>
              </a:p>
            </p:txBody>
          </p:sp>
        </p:grpSp>
        <p:grpSp>
          <p:nvGrpSpPr>
            <p:cNvPr id="221" name="Group 220">
              <a:extLst>
                <a:ext uri="{FF2B5EF4-FFF2-40B4-BE49-F238E27FC236}">
                  <a16:creationId xmlns:a16="http://schemas.microsoft.com/office/drawing/2014/main" id="{F0CB29C0-13A8-7BD1-B869-9D4D62DFAA22}"/>
                </a:ext>
              </a:extLst>
            </p:cNvPr>
            <p:cNvGrpSpPr/>
            <p:nvPr/>
          </p:nvGrpSpPr>
          <p:grpSpPr>
            <a:xfrm>
              <a:off x="3906556" y="2608416"/>
              <a:ext cx="763918" cy="720000"/>
              <a:chOff x="7531659" y="2479723"/>
              <a:chExt cx="763918" cy="720000"/>
            </a:xfrm>
          </p:grpSpPr>
          <p:sp>
            <p:nvSpPr>
              <p:cNvPr id="222" name="Oval 221">
                <a:extLst>
                  <a:ext uri="{FF2B5EF4-FFF2-40B4-BE49-F238E27FC236}">
                    <a16:creationId xmlns:a16="http://schemas.microsoft.com/office/drawing/2014/main" id="{9B477829-7EB2-64DD-A28D-AE223F6ACAA6}"/>
                  </a:ext>
                </a:extLst>
              </p:cNvPr>
              <p:cNvSpPr/>
              <p:nvPr/>
            </p:nvSpPr>
            <p:spPr>
              <a:xfrm>
                <a:off x="7531659" y="2479723"/>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223" name="TextBox 222">
                <a:extLst>
                  <a:ext uri="{FF2B5EF4-FFF2-40B4-BE49-F238E27FC236}">
                    <a16:creationId xmlns:a16="http://schemas.microsoft.com/office/drawing/2014/main" id="{AA917814-D6A2-3245-1024-6ACE5F374769}"/>
                  </a:ext>
                </a:extLst>
              </p:cNvPr>
              <p:cNvSpPr txBox="1"/>
              <p:nvPr/>
            </p:nvSpPr>
            <p:spPr>
              <a:xfrm>
                <a:off x="7580039" y="2695251"/>
                <a:ext cx="715538" cy="353943"/>
              </a:xfrm>
              <a:prstGeom prst="rect">
                <a:avLst/>
              </a:prstGeom>
              <a:noFill/>
            </p:spPr>
            <p:txBody>
              <a:bodyPr wrap="square" rtlCol="0">
                <a:spAutoFit/>
              </a:bodyPr>
              <a:lstStyle/>
              <a:p>
                <a:r>
                  <a:rPr lang="en-US" sz="1700" b="1" dirty="0">
                    <a:latin typeface="Avenir Next" panose="020B0503020202020204" pitchFamily="34" charset="0"/>
                  </a:rPr>
                  <a:t>CVD</a:t>
                </a:r>
              </a:p>
            </p:txBody>
          </p:sp>
        </p:grpSp>
      </p:grpSp>
      <p:grpSp>
        <p:nvGrpSpPr>
          <p:cNvPr id="2" name="Group 1">
            <a:extLst>
              <a:ext uri="{FF2B5EF4-FFF2-40B4-BE49-F238E27FC236}">
                <a16:creationId xmlns:a16="http://schemas.microsoft.com/office/drawing/2014/main" id="{744B27CB-B2CE-61F6-CCF6-A5EAA3B39DB5}"/>
              </a:ext>
            </a:extLst>
          </p:cNvPr>
          <p:cNvGrpSpPr/>
          <p:nvPr/>
        </p:nvGrpSpPr>
        <p:grpSpPr>
          <a:xfrm>
            <a:off x="-3534386" y="2538061"/>
            <a:ext cx="8435073" cy="745791"/>
            <a:chOff x="-7248293" y="2541113"/>
            <a:chExt cx="8435073" cy="745791"/>
          </a:xfrm>
        </p:grpSpPr>
        <p:cxnSp>
          <p:nvCxnSpPr>
            <p:cNvPr id="3" name="Straight Connector 2">
              <a:extLst>
                <a:ext uri="{FF2B5EF4-FFF2-40B4-BE49-F238E27FC236}">
                  <a16:creationId xmlns:a16="http://schemas.microsoft.com/office/drawing/2014/main" id="{1980DB33-FA63-0DF3-7826-9557A1C71953}"/>
                </a:ext>
              </a:extLst>
            </p:cNvPr>
            <p:cNvCxnSpPr>
              <a:cxnSpLocks/>
            </p:cNvCxnSpPr>
            <p:nvPr/>
          </p:nvCxnSpPr>
          <p:spPr>
            <a:xfrm>
              <a:off x="-7248293" y="2901113"/>
              <a:ext cx="8435073" cy="0"/>
            </a:xfrm>
            <a:prstGeom prst="line">
              <a:avLst/>
            </a:prstGeom>
            <a:ln w="25400" cap="sq">
              <a:prstDash val="dash"/>
            </a:ln>
          </p:spPr>
          <p:style>
            <a:lnRef idx="3">
              <a:schemeClr val="dk1"/>
            </a:lnRef>
            <a:fillRef idx="0">
              <a:schemeClr val="dk1"/>
            </a:fillRef>
            <a:effectRef idx="2">
              <a:schemeClr val="dk1"/>
            </a:effectRef>
            <a:fontRef idx="minor">
              <a:schemeClr val="tx1"/>
            </a:fontRef>
          </p:style>
        </p:cxnSp>
        <p:grpSp>
          <p:nvGrpSpPr>
            <p:cNvPr id="4" name="Group 3">
              <a:extLst>
                <a:ext uri="{FF2B5EF4-FFF2-40B4-BE49-F238E27FC236}">
                  <a16:creationId xmlns:a16="http://schemas.microsoft.com/office/drawing/2014/main" id="{A1A8FC40-7D05-092F-4E52-3782B4E55B08}"/>
                </a:ext>
              </a:extLst>
            </p:cNvPr>
            <p:cNvGrpSpPr/>
            <p:nvPr/>
          </p:nvGrpSpPr>
          <p:grpSpPr>
            <a:xfrm>
              <a:off x="-6732427" y="2541113"/>
              <a:ext cx="7718587" cy="745791"/>
              <a:chOff x="-6732427" y="2541113"/>
              <a:chExt cx="7718587" cy="745791"/>
            </a:xfrm>
          </p:grpSpPr>
          <p:grpSp>
            <p:nvGrpSpPr>
              <p:cNvPr id="5" name="Group 4">
                <a:extLst>
                  <a:ext uri="{FF2B5EF4-FFF2-40B4-BE49-F238E27FC236}">
                    <a16:creationId xmlns:a16="http://schemas.microsoft.com/office/drawing/2014/main" id="{36AE2F73-0EEF-FB60-ACB7-41A601562A8A}"/>
                  </a:ext>
                </a:extLst>
              </p:cNvPr>
              <p:cNvGrpSpPr/>
              <p:nvPr/>
            </p:nvGrpSpPr>
            <p:grpSpPr>
              <a:xfrm>
                <a:off x="-5015875" y="2541113"/>
                <a:ext cx="720000" cy="720000"/>
                <a:chOff x="9325624" y="2471014"/>
                <a:chExt cx="720000" cy="720000"/>
              </a:xfrm>
            </p:grpSpPr>
            <p:sp>
              <p:nvSpPr>
                <p:cNvPr id="40" name="Oval 39">
                  <a:extLst>
                    <a:ext uri="{FF2B5EF4-FFF2-40B4-BE49-F238E27FC236}">
                      <a16:creationId xmlns:a16="http://schemas.microsoft.com/office/drawing/2014/main" id="{E526BD03-745E-1AB3-F10F-5764C40C06BC}"/>
                    </a:ext>
                  </a:extLst>
                </p:cNvPr>
                <p:cNvSpPr/>
                <p:nvPr/>
              </p:nvSpPr>
              <p:spPr>
                <a:xfrm>
                  <a:off x="9325624" y="2471014"/>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pic>
              <p:nvPicPr>
                <p:cNvPr id="41" name="Picture 40" descr="A black and white image of a couple of circles&#10;&#10;Description automatically generated">
                  <a:extLst>
                    <a:ext uri="{FF2B5EF4-FFF2-40B4-BE49-F238E27FC236}">
                      <a16:creationId xmlns:a16="http://schemas.microsoft.com/office/drawing/2014/main" id="{92481D4D-DF3E-16A3-2F85-A522D9F977BA}"/>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85000"/>
                          </a14:imgEffect>
                        </a14:imgLayer>
                      </a14:imgProps>
                    </a:ext>
                  </a:extLst>
                </a:blip>
                <a:stretch>
                  <a:fillRect/>
                </a:stretch>
              </p:blipFill>
              <p:spPr>
                <a:xfrm>
                  <a:off x="9539863" y="2606203"/>
                  <a:ext cx="315946" cy="444837"/>
                </a:xfrm>
                <a:prstGeom prst="rect">
                  <a:avLst/>
                </a:prstGeom>
              </p:spPr>
            </p:pic>
          </p:grpSp>
          <p:grpSp>
            <p:nvGrpSpPr>
              <p:cNvPr id="6" name="Group 5">
                <a:extLst>
                  <a:ext uri="{FF2B5EF4-FFF2-40B4-BE49-F238E27FC236}">
                    <a16:creationId xmlns:a16="http://schemas.microsoft.com/office/drawing/2014/main" id="{30F8EF73-ED64-B78E-4E97-400428E212E7}"/>
                  </a:ext>
                </a:extLst>
              </p:cNvPr>
              <p:cNvGrpSpPr/>
              <p:nvPr/>
            </p:nvGrpSpPr>
            <p:grpSpPr>
              <a:xfrm>
                <a:off x="-6732427" y="2541113"/>
                <a:ext cx="720000" cy="720000"/>
                <a:chOff x="3927371" y="2471014"/>
                <a:chExt cx="720000" cy="720000"/>
              </a:xfrm>
            </p:grpSpPr>
            <p:sp>
              <p:nvSpPr>
                <p:cNvPr id="28" name="Oval 27">
                  <a:extLst>
                    <a:ext uri="{FF2B5EF4-FFF2-40B4-BE49-F238E27FC236}">
                      <a16:creationId xmlns:a16="http://schemas.microsoft.com/office/drawing/2014/main" id="{11CB953C-1B1F-5BD7-F9C8-39A9AF8B031E}"/>
                    </a:ext>
                  </a:extLst>
                </p:cNvPr>
                <p:cNvSpPr/>
                <p:nvPr/>
              </p:nvSpPr>
              <p:spPr>
                <a:xfrm>
                  <a:off x="3927371" y="2471014"/>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pic>
              <p:nvPicPr>
                <p:cNvPr id="29" name="Picture 28" descr="A black background with a black square&#10;&#10;Description automatically generated with medium confidence">
                  <a:extLst>
                    <a:ext uri="{FF2B5EF4-FFF2-40B4-BE49-F238E27FC236}">
                      <a16:creationId xmlns:a16="http://schemas.microsoft.com/office/drawing/2014/main" id="{2D2548F3-EB4D-05A0-531F-DF887FDABEEA}"/>
                    </a:ext>
                  </a:extLst>
                </p:cNvPr>
                <p:cNvPicPr>
                  <a:picLocks noChangeAspect="1"/>
                </p:cNvPicPr>
                <p:nvPr/>
              </p:nvPicPr>
              <p:blipFill>
                <a:blip r:embed="rId4"/>
                <a:stretch>
                  <a:fillRect/>
                </a:stretch>
              </p:blipFill>
              <p:spPr>
                <a:xfrm>
                  <a:off x="4074441" y="2597844"/>
                  <a:ext cx="416279" cy="442206"/>
                </a:xfrm>
                <a:prstGeom prst="rect">
                  <a:avLst/>
                </a:prstGeom>
              </p:spPr>
            </p:pic>
          </p:grpSp>
          <p:grpSp>
            <p:nvGrpSpPr>
              <p:cNvPr id="7" name="Group 6">
                <a:extLst>
                  <a:ext uri="{FF2B5EF4-FFF2-40B4-BE49-F238E27FC236}">
                    <a16:creationId xmlns:a16="http://schemas.microsoft.com/office/drawing/2014/main" id="{7E56CE8A-7F0D-FFFD-6F8F-32D458097B21}"/>
                  </a:ext>
                </a:extLst>
              </p:cNvPr>
              <p:cNvGrpSpPr/>
              <p:nvPr/>
            </p:nvGrpSpPr>
            <p:grpSpPr>
              <a:xfrm>
                <a:off x="91288" y="2541113"/>
                <a:ext cx="894872" cy="720000"/>
                <a:chOff x="1912177" y="2828308"/>
                <a:chExt cx="894872" cy="720000"/>
              </a:xfrm>
            </p:grpSpPr>
            <p:sp>
              <p:nvSpPr>
                <p:cNvPr id="22" name="Oval 21">
                  <a:extLst>
                    <a:ext uri="{FF2B5EF4-FFF2-40B4-BE49-F238E27FC236}">
                      <a16:creationId xmlns:a16="http://schemas.microsoft.com/office/drawing/2014/main" id="{980097B8-A643-B929-6A3B-1F813A2A6A73}"/>
                    </a:ext>
                  </a:extLst>
                </p:cNvPr>
                <p:cNvSpPr/>
                <p:nvPr/>
              </p:nvSpPr>
              <p:spPr>
                <a:xfrm>
                  <a:off x="1939811" y="2828308"/>
                  <a:ext cx="720000" cy="720000"/>
                </a:xfrm>
                <a:prstGeom prst="ellipse">
                  <a:avLst/>
                </a:prstGeom>
                <a:solidFill>
                  <a:schemeClr val="tx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24" name="TextBox 23">
                  <a:extLst>
                    <a:ext uri="{FF2B5EF4-FFF2-40B4-BE49-F238E27FC236}">
                      <a16:creationId xmlns:a16="http://schemas.microsoft.com/office/drawing/2014/main" id="{1A4E978D-6D24-628C-B9FC-4830CBCFE5AF}"/>
                    </a:ext>
                  </a:extLst>
                </p:cNvPr>
                <p:cNvSpPr txBox="1"/>
                <p:nvPr/>
              </p:nvSpPr>
              <p:spPr>
                <a:xfrm>
                  <a:off x="1912177" y="3003642"/>
                  <a:ext cx="894872" cy="369332"/>
                </a:xfrm>
                <a:prstGeom prst="rect">
                  <a:avLst/>
                </a:prstGeom>
                <a:noFill/>
              </p:spPr>
              <p:txBody>
                <a:bodyPr wrap="square" rtlCol="0">
                  <a:spAutoFit/>
                </a:bodyPr>
                <a:lstStyle/>
                <a:p>
                  <a:r>
                    <a:rPr lang="en-US" dirty="0">
                      <a:solidFill>
                        <a:schemeClr val="bg1"/>
                      </a:solidFill>
                      <a:latin typeface="Avenir Next" panose="020B0503020202020204" pitchFamily="34" charset="0"/>
                    </a:rPr>
                    <a:t>Origin</a:t>
                  </a:r>
                </a:p>
              </p:txBody>
            </p:sp>
          </p:grpSp>
          <p:grpSp>
            <p:nvGrpSpPr>
              <p:cNvPr id="8" name="Group 7">
                <a:extLst>
                  <a:ext uri="{FF2B5EF4-FFF2-40B4-BE49-F238E27FC236}">
                    <a16:creationId xmlns:a16="http://schemas.microsoft.com/office/drawing/2014/main" id="{FCE22763-8019-5B77-D1DA-9A1404EE6148}"/>
                  </a:ext>
                </a:extLst>
              </p:cNvPr>
              <p:cNvGrpSpPr/>
              <p:nvPr/>
            </p:nvGrpSpPr>
            <p:grpSpPr>
              <a:xfrm>
                <a:off x="-1625264" y="2541113"/>
                <a:ext cx="720000" cy="720000"/>
                <a:chOff x="7531659" y="2479723"/>
                <a:chExt cx="720000" cy="720000"/>
              </a:xfrm>
            </p:grpSpPr>
            <p:sp>
              <p:nvSpPr>
                <p:cNvPr id="20" name="Oval 19">
                  <a:extLst>
                    <a:ext uri="{FF2B5EF4-FFF2-40B4-BE49-F238E27FC236}">
                      <a16:creationId xmlns:a16="http://schemas.microsoft.com/office/drawing/2014/main" id="{50A55404-2541-86C9-9407-114E4347175C}"/>
                    </a:ext>
                  </a:extLst>
                </p:cNvPr>
                <p:cNvSpPr/>
                <p:nvPr/>
              </p:nvSpPr>
              <p:spPr>
                <a:xfrm>
                  <a:off x="7531659" y="2479723"/>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21" name="TextBox 20">
                  <a:extLst>
                    <a:ext uri="{FF2B5EF4-FFF2-40B4-BE49-F238E27FC236}">
                      <a16:creationId xmlns:a16="http://schemas.microsoft.com/office/drawing/2014/main" id="{CA9B0BD1-FC9F-1C3B-9522-1FB9D57EC713}"/>
                    </a:ext>
                  </a:extLst>
                </p:cNvPr>
                <p:cNvSpPr txBox="1"/>
                <p:nvPr/>
              </p:nvSpPr>
              <p:spPr>
                <a:xfrm>
                  <a:off x="7650377" y="2681183"/>
                  <a:ext cx="500846" cy="369332"/>
                </a:xfrm>
                <a:prstGeom prst="rect">
                  <a:avLst/>
                </a:prstGeom>
                <a:noFill/>
              </p:spPr>
              <p:txBody>
                <a:bodyPr wrap="square" rtlCol="0">
                  <a:spAutoFit/>
                </a:bodyPr>
                <a:lstStyle/>
                <a:p>
                  <a:r>
                    <a:rPr lang="en-US" dirty="0">
                      <a:latin typeface="Avenir Next" panose="020B0503020202020204" pitchFamily="34" charset="0"/>
                    </a:rPr>
                    <a:t>No</a:t>
                  </a:r>
                </a:p>
              </p:txBody>
            </p:sp>
          </p:grpSp>
          <p:grpSp>
            <p:nvGrpSpPr>
              <p:cNvPr id="12" name="Group 11">
                <a:extLst>
                  <a:ext uri="{FF2B5EF4-FFF2-40B4-BE49-F238E27FC236}">
                    <a16:creationId xmlns:a16="http://schemas.microsoft.com/office/drawing/2014/main" id="{F42D281B-E3CB-1440-841D-CDA2CE7EC2C8}"/>
                  </a:ext>
                </a:extLst>
              </p:cNvPr>
              <p:cNvGrpSpPr/>
              <p:nvPr/>
            </p:nvGrpSpPr>
            <p:grpSpPr>
              <a:xfrm>
                <a:off x="-3357935" y="2566904"/>
                <a:ext cx="763918" cy="720000"/>
                <a:chOff x="7531659" y="2479723"/>
                <a:chExt cx="763918" cy="720000"/>
              </a:xfrm>
            </p:grpSpPr>
            <p:sp>
              <p:nvSpPr>
                <p:cNvPr id="16" name="Oval 15">
                  <a:extLst>
                    <a:ext uri="{FF2B5EF4-FFF2-40B4-BE49-F238E27FC236}">
                      <a16:creationId xmlns:a16="http://schemas.microsoft.com/office/drawing/2014/main" id="{B8A586DA-14EA-CA3D-50F1-3ADA5A902ED8}"/>
                    </a:ext>
                  </a:extLst>
                </p:cNvPr>
                <p:cNvSpPr/>
                <p:nvPr/>
              </p:nvSpPr>
              <p:spPr>
                <a:xfrm>
                  <a:off x="7531659" y="2479723"/>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9" name="TextBox 18">
                  <a:extLst>
                    <a:ext uri="{FF2B5EF4-FFF2-40B4-BE49-F238E27FC236}">
                      <a16:creationId xmlns:a16="http://schemas.microsoft.com/office/drawing/2014/main" id="{EBD9AE21-5821-CC94-FCEE-37E8A740E403}"/>
                    </a:ext>
                  </a:extLst>
                </p:cNvPr>
                <p:cNvSpPr txBox="1"/>
                <p:nvPr/>
              </p:nvSpPr>
              <p:spPr>
                <a:xfrm>
                  <a:off x="7580039" y="2695251"/>
                  <a:ext cx="715538" cy="353943"/>
                </a:xfrm>
                <a:prstGeom prst="rect">
                  <a:avLst/>
                </a:prstGeom>
                <a:noFill/>
              </p:spPr>
              <p:txBody>
                <a:bodyPr wrap="square" rtlCol="0">
                  <a:spAutoFit/>
                </a:bodyPr>
                <a:lstStyle/>
                <a:p>
                  <a:r>
                    <a:rPr lang="en-US" sz="1700" b="1" dirty="0">
                      <a:latin typeface="Avenir Next" panose="020B0503020202020204" pitchFamily="34" charset="0"/>
                    </a:rPr>
                    <a:t>CVD</a:t>
                  </a:r>
                </a:p>
              </p:txBody>
            </p:sp>
          </p:grpSp>
        </p:grpSp>
      </p:grpSp>
      <p:grpSp>
        <p:nvGrpSpPr>
          <p:cNvPr id="43" name="Group 42">
            <a:extLst>
              <a:ext uri="{FF2B5EF4-FFF2-40B4-BE49-F238E27FC236}">
                <a16:creationId xmlns:a16="http://schemas.microsoft.com/office/drawing/2014/main" id="{831BA001-BC9A-6EBB-2FE1-A1F4F699A12C}"/>
              </a:ext>
            </a:extLst>
          </p:cNvPr>
          <p:cNvGrpSpPr/>
          <p:nvPr/>
        </p:nvGrpSpPr>
        <p:grpSpPr>
          <a:xfrm>
            <a:off x="8727976" y="4159409"/>
            <a:ext cx="3132175" cy="1955238"/>
            <a:chOff x="373025" y="4127718"/>
            <a:chExt cx="3132175" cy="1955238"/>
          </a:xfrm>
        </p:grpSpPr>
        <p:sp>
          <p:nvSpPr>
            <p:cNvPr id="46" name="TextBox 45">
              <a:extLst>
                <a:ext uri="{FF2B5EF4-FFF2-40B4-BE49-F238E27FC236}">
                  <a16:creationId xmlns:a16="http://schemas.microsoft.com/office/drawing/2014/main" id="{60E23455-40B4-F1CF-76F3-6EF2FC79E361}"/>
                </a:ext>
              </a:extLst>
            </p:cNvPr>
            <p:cNvSpPr txBox="1"/>
            <p:nvPr/>
          </p:nvSpPr>
          <p:spPr>
            <a:xfrm>
              <a:off x="373025" y="4420963"/>
              <a:ext cx="3132175" cy="1661993"/>
            </a:xfrm>
            <a:prstGeom prst="rect">
              <a:avLst/>
            </a:prstGeom>
            <a:noFill/>
          </p:spPr>
          <p:txBody>
            <a:bodyPr wrap="square" rtlCol="0">
              <a:spAutoFit/>
            </a:bodyPr>
            <a:lstStyle/>
            <a:p>
              <a:pPr algn="ctr"/>
              <a:r>
                <a:rPr lang="en-US" sz="1700" dirty="0">
                  <a:solidFill>
                    <a:schemeClr val="tx1">
                      <a:lumMod val="65000"/>
                      <a:lumOff val="35000"/>
                    </a:schemeClr>
                  </a:solidFill>
                  <a:latin typeface="Avenir Next" panose="020B0503020202020204" pitchFamily="34" charset="0"/>
                </a:rPr>
                <a:t>In the Dataset, there are in total 3,657  data points available </a:t>
              </a:r>
              <a:r>
                <a:rPr lang="en-IN" sz="1700" b="0" i="0" u="none" strike="noStrike" dirty="0">
                  <a:solidFill>
                    <a:schemeClr val="tx1">
                      <a:lumMod val="65000"/>
                      <a:lumOff val="35000"/>
                    </a:schemeClr>
                  </a:solidFill>
                  <a:effectLst/>
                  <a:latin typeface="Avenir Next" panose="020B0503020202020204" pitchFamily="34" charset="0"/>
                </a:rPr>
                <a:t>encompassing various demographic, behavioural, and medical risk factors. </a:t>
              </a:r>
              <a:endParaRPr lang="en-US" sz="1700" dirty="0">
                <a:solidFill>
                  <a:schemeClr val="tx1">
                    <a:lumMod val="65000"/>
                    <a:lumOff val="35000"/>
                  </a:schemeClr>
                </a:solidFill>
                <a:latin typeface="Avenir Next" panose="020B0503020202020204" pitchFamily="34" charset="0"/>
              </a:endParaRPr>
            </a:p>
          </p:txBody>
        </p:sp>
        <p:sp>
          <p:nvSpPr>
            <p:cNvPr id="47" name="TextBox 46">
              <a:extLst>
                <a:ext uri="{FF2B5EF4-FFF2-40B4-BE49-F238E27FC236}">
                  <a16:creationId xmlns:a16="http://schemas.microsoft.com/office/drawing/2014/main" id="{67EB1608-0621-EB6D-E7A1-AF6C209FE4BE}"/>
                </a:ext>
              </a:extLst>
            </p:cNvPr>
            <p:cNvSpPr txBox="1"/>
            <p:nvPr/>
          </p:nvSpPr>
          <p:spPr>
            <a:xfrm>
              <a:off x="849246" y="4127718"/>
              <a:ext cx="2424500" cy="400110"/>
            </a:xfrm>
            <a:prstGeom prst="rect">
              <a:avLst/>
            </a:prstGeom>
            <a:noFill/>
          </p:spPr>
          <p:txBody>
            <a:bodyPr wrap="square" rtlCol="0">
              <a:spAutoFit/>
            </a:bodyPr>
            <a:lstStyle/>
            <a:p>
              <a:r>
                <a:rPr lang="en-US" sz="2000" b="1" dirty="0">
                  <a:latin typeface="Avenir Next" panose="020B0503020202020204" pitchFamily="34" charset="0"/>
                </a:rPr>
                <a:t>No of Datapoints</a:t>
              </a:r>
            </a:p>
          </p:txBody>
        </p:sp>
      </p:grpSp>
      <p:sp>
        <p:nvSpPr>
          <p:cNvPr id="42" name="Rounded Rectangle 41">
            <a:extLst>
              <a:ext uri="{FF2B5EF4-FFF2-40B4-BE49-F238E27FC236}">
                <a16:creationId xmlns:a16="http://schemas.microsoft.com/office/drawing/2014/main" id="{D3992CBB-FA2E-5C6B-98EE-17247CEA0C50}"/>
              </a:ext>
            </a:extLst>
          </p:cNvPr>
          <p:cNvSpPr/>
          <p:nvPr/>
        </p:nvSpPr>
        <p:spPr>
          <a:xfrm>
            <a:off x="0" y="3770415"/>
            <a:ext cx="4227615" cy="3087585"/>
          </a:xfrm>
          <a:prstGeom prst="roundRect">
            <a:avLst>
              <a:gd name="adj" fmla="val 0"/>
            </a:avLst>
          </a:prstGeom>
          <a:solidFill>
            <a:schemeClr val="bg1">
              <a:alpha val="8998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ounded Rectangle 52">
            <a:extLst>
              <a:ext uri="{FF2B5EF4-FFF2-40B4-BE49-F238E27FC236}">
                <a16:creationId xmlns:a16="http://schemas.microsoft.com/office/drawing/2014/main" id="{28A34C47-5DDA-6933-797E-B29A3EDC7B6E}"/>
              </a:ext>
            </a:extLst>
          </p:cNvPr>
          <p:cNvSpPr/>
          <p:nvPr/>
        </p:nvSpPr>
        <p:spPr>
          <a:xfrm>
            <a:off x="7964385" y="3770415"/>
            <a:ext cx="4227615" cy="3087585"/>
          </a:xfrm>
          <a:prstGeom prst="roundRect">
            <a:avLst>
              <a:gd name="adj" fmla="val 0"/>
            </a:avLst>
          </a:prstGeom>
          <a:solidFill>
            <a:schemeClr val="bg1">
              <a:alpha val="8998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56A2F558-3919-87FE-888D-EBB764425CB1}"/>
              </a:ext>
            </a:extLst>
          </p:cNvPr>
          <p:cNvSpPr/>
          <p:nvPr/>
        </p:nvSpPr>
        <p:spPr>
          <a:xfrm>
            <a:off x="5655223" y="2447052"/>
            <a:ext cx="900000" cy="900000"/>
          </a:xfrm>
          <a:prstGeom prst="ellipse">
            <a:avLst/>
          </a:prstGeom>
          <a:noFill/>
          <a:ln w="76200">
            <a:solidFill>
              <a:srgbClr val="DE574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7" name="Group 56">
            <a:extLst>
              <a:ext uri="{FF2B5EF4-FFF2-40B4-BE49-F238E27FC236}">
                <a16:creationId xmlns:a16="http://schemas.microsoft.com/office/drawing/2014/main" id="{5D181DBB-B862-16A9-2A6F-9C66BA3EF85A}"/>
              </a:ext>
            </a:extLst>
          </p:cNvPr>
          <p:cNvGrpSpPr/>
          <p:nvPr/>
        </p:nvGrpSpPr>
        <p:grpSpPr>
          <a:xfrm>
            <a:off x="9288965" y="-301083"/>
            <a:ext cx="2430966" cy="1107863"/>
            <a:chOff x="9288965" y="-312234"/>
            <a:chExt cx="2430966" cy="1107863"/>
          </a:xfrm>
          <a:solidFill>
            <a:srgbClr val="DE5746"/>
          </a:solidFill>
        </p:grpSpPr>
        <p:sp>
          <p:nvSpPr>
            <p:cNvPr id="63" name="Rounded Rectangle 62">
              <a:extLst>
                <a:ext uri="{FF2B5EF4-FFF2-40B4-BE49-F238E27FC236}">
                  <a16:creationId xmlns:a16="http://schemas.microsoft.com/office/drawing/2014/main" id="{B13D96D5-2668-7840-7CDE-6323F1D7C870}"/>
                </a:ext>
              </a:extLst>
            </p:cNvPr>
            <p:cNvSpPr/>
            <p:nvPr/>
          </p:nvSpPr>
          <p:spPr>
            <a:xfrm>
              <a:off x="9288965" y="-312234"/>
              <a:ext cx="2430966" cy="1107863"/>
            </a:xfrm>
            <a:prstGeom prst="roundRect">
              <a:avLst>
                <a:gd name="adj" fmla="val 8731"/>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TextBox 63">
              <a:extLst>
                <a:ext uri="{FF2B5EF4-FFF2-40B4-BE49-F238E27FC236}">
                  <a16:creationId xmlns:a16="http://schemas.microsoft.com/office/drawing/2014/main" id="{3E908C2A-E98E-706C-8995-716D50CD5291}"/>
                </a:ext>
              </a:extLst>
            </p:cNvPr>
            <p:cNvSpPr txBox="1"/>
            <p:nvPr/>
          </p:nvSpPr>
          <p:spPr>
            <a:xfrm>
              <a:off x="9400125" y="97272"/>
              <a:ext cx="2220686" cy="646331"/>
            </a:xfrm>
            <a:prstGeom prst="rect">
              <a:avLst/>
            </a:prstGeom>
            <a:grpFill/>
          </p:spPr>
          <p:txBody>
            <a:bodyPr wrap="square" rtlCol="0">
              <a:spAutoFit/>
            </a:bodyPr>
            <a:lstStyle/>
            <a:p>
              <a:r>
                <a:rPr lang="en-US" b="1" dirty="0">
                  <a:solidFill>
                    <a:schemeClr val="bg1"/>
                  </a:solidFill>
                  <a:latin typeface="Avenir Next" panose="020B0503020202020204" pitchFamily="34" charset="0"/>
                </a:rPr>
                <a:t>Medical </a:t>
              </a:r>
              <a:endParaRPr lang="en-US" dirty="0">
                <a:solidFill>
                  <a:schemeClr val="bg1"/>
                </a:solidFill>
                <a:latin typeface="Avenir Next" panose="020B0503020202020204" pitchFamily="34" charset="0"/>
              </a:endParaRPr>
            </a:p>
            <a:p>
              <a:r>
                <a:rPr lang="en-US" dirty="0">
                  <a:solidFill>
                    <a:schemeClr val="bg1"/>
                  </a:solidFill>
                  <a:latin typeface="Avenir Next" panose="020B0503020202020204" pitchFamily="34" charset="0"/>
                </a:rPr>
                <a:t>History</a:t>
              </a:r>
            </a:p>
          </p:txBody>
        </p:sp>
      </p:grpSp>
    </p:spTree>
    <p:extLst>
      <p:ext uri="{BB962C8B-B14F-4D97-AF65-F5344CB8AC3E}">
        <p14:creationId xmlns:p14="http://schemas.microsoft.com/office/powerpoint/2010/main" val="287671957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D4441F57-BD07-6D6E-9AB1-25DD65F97871}"/>
              </a:ext>
            </a:extLst>
          </p:cNvPr>
          <p:cNvGrpSpPr/>
          <p:nvPr/>
        </p:nvGrpSpPr>
        <p:grpSpPr>
          <a:xfrm>
            <a:off x="376147" y="804718"/>
            <a:ext cx="11439707" cy="5309479"/>
            <a:chOff x="376147" y="804718"/>
            <a:chExt cx="11439707" cy="5309479"/>
          </a:xfrm>
        </p:grpSpPr>
        <p:grpSp>
          <p:nvGrpSpPr>
            <p:cNvPr id="4" name="Group 3">
              <a:extLst>
                <a:ext uri="{FF2B5EF4-FFF2-40B4-BE49-F238E27FC236}">
                  <a16:creationId xmlns:a16="http://schemas.microsoft.com/office/drawing/2014/main" id="{F29ED79D-E3A3-7929-0AA4-F79A3086E6A3}"/>
                </a:ext>
              </a:extLst>
            </p:cNvPr>
            <p:cNvGrpSpPr/>
            <p:nvPr/>
          </p:nvGrpSpPr>
          <p:grpSpPr>
            <a:xfrm>
              <a:off x="750277" y="804718"/>
              <a:ext cx="6493486" cy="1247146"/>
              <a:chOff x="750277" y="804718"/>
              <a:chExt cx="6493486" cy="1247146"/>
            </a:xfrm>
          </p:grpSpPr>
          <p:sp>
            <p:nvSpPr>
              <p:cNvPr id="312" name="TextBox 311">
                <a:extLst>
                  <a:ext uri="{FF2B5EF4-FFF2-40B4-BE49-F238E27FC236}">
                    <a16:creationId xmlns:a16="http://schemas.microsoft.com/office/drawing/2014/main" id="{EC08C03D-C3A8-CCE2-336D-2E9A914CB757}"/>
                  </a:ext>
                </a:extLst>
              </p:cNvPr>
              <p:cNvSpPr txBox="1"/>
              <p:nvPr/>
            </p:nvSpPr>
            <p:spPr>
              <a:xfrm>
                <a:off x="750277" y="804718"/>
                <a:ext cx="6493486" cy="707886"/>
              </a:xfrm>
              <a:prstGeom prst="rect">
                <a:avLst/>
              </a:prstGeom>
              <a:noFill/>
            </p:spPr>
            <p:txBody>
              <a:bodyPr wrap="square" rtlCol="0">
                <a:spAutoFit/>
              </a:bodyPr>
              <a:lstStyle/>
              <a:p>
                <a:r>
                  <a:rPr lang="en-US" sz="4000" dirty="0">
                    <a:latin typeface="Avenir Next" panose="020B0503020202020204" pitchFamily="34" charset="0"/>
                  </a:rPr>
                  <a:t>Briefly the Complete</a:t>
                </a:r>
              </a:p>
            </p:txBody>
          </p:sp>
          <p:sp>
            <p:nvSpPr>
              <p:cNvPr id="313" name="TextBox 312">
                <a:extLst>
                  <a:ext uri="{FF2B5EF4-FFF2-40B4-BE49-F238E27FC236}">
                    <a16:creationId xmlns:a16="http://schemas.microsoft.com/office/drawing/2014/main" id="{B6240722-A014-C0AB-A6C2-8E220DC9AA29}"/>
                  </a:ext>
                </a:extLst>
              </p:cNvPr>
              <p:cNvSpPr txBox="1"/>
              <p:nvPr/>
            </p:nvSpPr>
            <p:spPr>
              <a:xfrm>
                <a:off x="750277" y="1343978"/>
                <a:ext cx="2637782" cy="707886"/>
              </a:xfrm>
              <a:prstGeom prst="rect">
                <a:avLst/>
              </a:prstGeom>
              <a:noFill/>
            </p:spPr>
            <p:txBody>
              <a:bodyPr wrap="square" rtlCol="0">
                <a:spAutoFit/>
              </a:bodyPr>
              <a:lstStyle/>
              <a:p>
                <a:r>
                  <a:rPr lang="en-US" sz="4000" b="1" dirty="0">
                    <a:latin typeface="Avenir Next" panose="020B0503020202020204" pitchFamily="34" charset="0"/>
                  </a:rPr>
                  <a:t>DATASET</a:t>
                </a:r>
              </a:p>
            </p:txBody>
          </p:sp>
        </p:grpSp>
        <p:pic>
          <p:nvPicPr>
            <p:cNvPr id="3" name="Picture 2" descr="A screenshot of a medical chart&#10;&#10;Description automatically generated">
              <a:extLst>
                <a:ext uri="{FF2B5EF4-FFF2-40B4-BE49-F238E27FC236}">
                  <a16:creationId xmlns:a16="http://schemas.microsoft.com/office/drawing/2014/main" id="{050BD856-AB74-3763-0FE2-098296AFBF25}"/>
                </a:ext>
              </a:extLst>
            </p:cNvPr>
            <p:cNvPicPr>
              <a:picLocks noChangeAspect="1"/>
            </p:cNvPicPr>
            <p:nvPr/>
          </p:nvPicPr>
          <p:blipFill>
            <a:blip r:embed="rId2"/>
            <a:stretch>
              <a:fillRect/>
            </a:stretch>
          </p:blipFill>
          <p:spPr>
            <a:xfrm>
              <a:off x="376147" y="2206388"/>
              <a:ext cx="11439707" cy="3907809"/>
            </a:xfrm>
            <a:prstGeom prst="rect">
              <a:avLst/>
            </a:prstGeom>
          </p:spPr>
        </p:pic>
      </p:grpSp>
    </p:spTree>
    <p:extLst>
      <p:ext uri="{BB962C8B-B14F-4D97-AF65-F5344CB8AC3E}">
        <p14:creationId xmlns:p14="http://schemas.microsoft.com/office/powerpoint/2010/main" val="3848285338"/>
      </p:ext>
    </p:extLst>
  </p:cSld>
  <p:clrMapOvr>
    <a:masterClrMapping/>
  </p:clrMapOvr>
  <p:transition spd="slow">
    <p:push/>
  </p:transition>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DEBE4"/>
        </a:solidFill>
        <a:effectLst/>
      </p:bgPr>
    </p:bg>
    <p:spTree>
      <p:nvGrpSpPr>
        <p:cNvPr id="1" name=""/>
        <p:cNvGrpSpPr/>
        <p:nvPr/>
      </p:nvGrpSpPr>
      <p:grpSpPr>
        <a:xfrm>
          <a:off x="0" y="0"/>
          <a:ext cx="0" cy="0"/>
          <a:chOff x="0" y="0"/>
          <a:chExt cx="0" cy="0"/>
        </a:xfrm>
      </p:grpSpPr>
      <p:grpSp>
        <p:nvGrpSpPr>
          <p:cNvPr id="140" name="Group 139">
            <a:extLst>
              <a:ext uri="{FF2B5EF4-FFF2-40B4-BE49-F238E27FC236}">
                <a16:creationId xmlns:a16="http://schemas.microsoft.com/office/drawing/2014/main" id="{07304B76-8007-960C-3F62-1B374375CD58}"/>
              </a:ext>
            </a:extLst>
          </p:cNvPr>
          <p:cNvGrpSpPr/>
          <p:nvPr/>
        </p:nvGrpSpPr>
        <p:grpSpPr>
          <a:xfrm>
            <a:off x="-7819797" y="0"/>
            <a:ext cx="11682484" cy="6858000"/>
            <a:chOff x="0" y="0"/>
            <a:chExt cx="11682484" cy="6858000"/>
          </a:xfrm>
          <a:solidFill>
            <a:srgbClr val="EBDFB5"/>
          </a:solidFill>
          <a:effectLst>
            <a:outerShdw blurRad="393700" dist="254000" dir="8880000" sx="99000" sy="99000" algn="ctr" rotWithShape="0">
              <a:schemeClr val="tx1">
                <a:alpha val="62000"/>
              </a:schemeClr>
            </a:outerShdw>
          </a:effectLst>
        </p:grpSpPr>
        <p:grpSp>
          <p:nvGrpSpPr>
            <p:cNvPr id="34" name="Group 33">
              <a:extLst>
                <a:ext uri="{FF2B5EF4-FFF2-40B4-BE49-F238E27FC236}">
                  <a16:creationId xmlns:a16="http://schemas.microsoft.com/office/drawing/2014/main" id="{67509065-4B94-5141-F863-783A580950A2}"/>
                </a:ext>
              </a:extLst>
            </p:cNvPr>
            <p:cNvGrpSpPr/>
            <p:nvPr/>
          </p:nvGrpSpPr>
          <p:grpSpPr>
            <a:xfrm>
              <a:off x="0" y="0"/>
              <a:ext cx="11682484" cy="6858000"/>
              <a:chOff x="-493776" y="0"/>
              <a:chExt cx="11682484" cy="6858000"/>
            </a:xfrm>
            <a:grpFill/>
          </p:grpSpPr>
          <p:grpSp>
            <p:nvGrpSpPr>
              <p:cNvPr id="8" name="Group 7">
                <a:extLst>
                  <a:ext uri="{FF2B5EF4-FFF2-40B4-BE49-F238E27FC236}">
                    <a16:creationId xmlns:a16="http://schemas.microsoft.com/office/drawing/2014/main" id="{231DA05C-F592-92F4-9927-376098424299}"/>
                  </a:ext>
                </a:extLst>
              </p:cNvPr>
              <p:cNvGrpSpPr/>
              <p:nvPr/>
            </p:nvGrpSpPr>
            <p:grpSpPr>
              <a:xfrm>
                <a:off x="-493776" y="0"/>
                <a:ext cx="11682484" cy="6858000"/>
                <a:chOff x="0" y="0"/>
                <a:chExt cx="11682484" cy="6858000"/>
              </a:xfrm>
              <a:grpFill/>
            </p:grpSpPr>
            <p:sp>
              <p:nvSpPr>
                <p:cNvPr id="6" name="Rectangle 5">
                  <a:extLst>
                    <a:ext uri="{FF2B5EF4-FFF2-40B4-BE49-F238E27FC236}">
                      <a16:creationId xmlns:a16="http://schemas.microsoft.com/office/drawing/2014/main" id="{7F19B387-FC9F-D534-6B52-6EE3B19EE734}"/>
                    </a:ext>
                  </a:extLst>
                </p:cNvPr>
                <p:cNvSpPr/>
                <p:nvPr/>
              </p:nvSpPr>
              <p:spPr>
                <a:xfrm>
                  <a:off x="0" y="0"/>
                  <a:ext cx="11041039" cy="685800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8604A909-C23D-4757-A5CC-80B572BF6AB8}"/>
                    </a:ext>
                  </a:extLst>
                </p:cNvPr>
                <p:cNvSpPr/>
                <p:nvPr/>
              </p:nvSpPr>
              <p:spPr>
                <a:xfrm>
                  <a:off x="10508777" y="532262"/>
                  <a:ext cx="1173707" cy="1260000"/>
                </a:xfrm>
                <a:prstGeom prst="roundRect">
                  <a:avLst>
                    <a:gd name="adj" fmla="val 10401"/>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4" name="TextBox 13">
                <a:extLst>
                  <a:ext uri="{FF2B5EF4-FFF2-40B4-BE49-F238E27FC236}">
                    <a16:creationId xmlns:a16="http://schemas.microsoft.com/office/drawing/2014/main" id="{A700E187-D12E-CF86-5B27-1BB4AA1223C3}"/>
                  </a:ext>
                </a:extLst>
              </p:cNvPr>
              <p:cNvSpPr txBox="1"/>
              <p:nvPr/>
            </p:nvSpPr>
            <p:spPr>
              <a:xfrm>
                <a:off x="4590288" y="1458528"/>
                <a:ext cx="5266944" cy="5170646"/>
              </a:xfrm>
              <a:prstGeom prst="rect">
                <a:avLst/>
              </a:prstGeom>
              <a:grpFill/>
            </p:spPr>
            <p:txBody>
              <a:bodyPr wrap="square" rtlCol="0">
                <a:spAutoFit/>
              </a:bodyPr>
              <a:lstStyle/>
              <a:p>
                <a:r>
                  <a:rPr lang="en-IN" sz="2200" b="0" i="0" dirty="0">
                    <a:effectLst/>
                    <a:latin typeface="Avenir Next" panose="020B0503020202020204" pitchFamily="34" charset="0"/>
                  </a:rPr>
                  <a:t>Multicollinearity in linear models occurs when predictors are not independent, destabilizing coefficient interpretability. It's detected when the model’s R² is high (over 0.8), but few predictors are significant, or when pairwise correlations between predictors, assessed using Karl Pearson’s coefficient, exceed 0.8. Tools like VIF and correlation heatmaps refine these assessments by visualizing interdependencies. To ensure dataset integrity for linear modelling, a detailed quantitative follow-up analysis is essential.</a:t>
                </a:r>
              </a:p>
            </p:txBody>
          </p:sp>
          <p:grpSp>
            <p:nvGrpSpPr>
              <p:cNvPr id="16" name="Group 15">
                <a:extLst>
                  <a:ext uri="{FF2B5EF4-FFF2-40B4-BE49-F238E27FC236}">
                    <a16:creationId xmlns:a16="http://schemas.microsoft.com/office/drawing/2014/main" id="{07D57AA6-5881-D35B-200A-3530520620D4}"/>
                  </a:ext>
                </a:extLst>
              </p:cNvPr>
              <p:cNvGrpSpPr/>
              <p:nvPr/>
            </p:nvGrpSpPr>
            <p:grpSpPr>
              <a:xfrm>
                <a:off x="5166360" y="338329"/>
                <a:ext cx="4114800" cy="1146203"/>
                <a:chOff x="6534912" y="512065"/>
                <a:chExt cx="4114800" cy="1146203"/>
              </a:xfrm>
              <a:grpFill/>
            </p:grpSpPr>
            <p:sp>
              <p:nvSpPr>
                <p:cNvPr id="13" name="TextBox 12">
                  <a:extLst>
                    <a:ext uri="{FF2B5EF4-FFF2-40B4-BE49-F238E27FC236}">
                      <a16:creationId xmlns:a16="http://schemas.microsoft.com/office/drawing/2014/main" id="{0BC816BC-D5A8-6660-4997-0B674BA4CAEC}"/>
                    </a:ext>
                  </a:extLst>
                </p:cNvPr>
                <p:cNvSpPr txBox="1"/>
                <p:nvPr/>
              </p:nvSpPr>
              <p:spPr>
                <a:xfrm>
                  <a:off x="6534912" y="512065"/>
                  <a:ext cx="4114800" cy="630942"/>
                </a:xfrm>
                <a:prstGeom prst="rect">
                  <a:avLst/>
                </a:prstGeom>
                <a:grpFill/>
              </p:spPr>
              <p:txBody>
                <a:bodyPr wrap="square" rtlCol="0">
                  <a:spAutoFit/>
                </a:bodyPr>
                <a:lstStyle/>
                <a:p>
                  <a:r>
                    <a:rPr lang="en-US" sz="3500" dirty="0"/>
                    <a:t>Checking for </a:t>
                  </a:r>
                </a:p>
              </p:txBody>
            </p:sp>
            <p:sp>
              <p:nvSpPr>
                <p:cNvPr id="15" name="TextBox 14">
                  <a:extLst>
                    <a:ext uri="{FF2B5EF4-FFF2-40B4-BE49-F238E27FC236}">
                      <a16:creationId xmlns:a16="http://schemas.microsoft.com/office/drawing/2014/main" id="{2B2E5678-CDBF-9D37-F32A-997D2733038F}"/>
                    </a:ext>
                  </a:extLst>
                </p:cNvPr>
                <p:cNvSpPr txBox="1"/>
                <p:nvPr/>
              </p:nvSpPr>
              <p:spPr>
                <a:xfrm>
                  <a:off x="6534912" y="1011937"/>
                  <a:ext cx="4114800" cy="646331"/>
                </a:xfrm>
                <a:prstGeom prst="rect">
                  <a:avLst/>
                </a:prstGeom>
                <a:grpFill/>
              </p:spPr>
              <p:txBody>
                <a:bodyPr wrap="square" rtlCol="0">
                  <a:spAutoFit/>
                </a:bodyPr>
                <a:lstStyle/>
                <a:p>
                  <a:r>
                    <a:rPr lang="en-IN" sz="3600" b="1" i="0" dirty="0">
                      <a:effectLst/>
                      <a:latin typeface="Avenir Next" panose="020B0503020202020204" pitchFamily="34" charset="0"/>
                    </a:rPr>
                    <a:t>Multicollinearity</a:t>
                  </a:r>
                  <a:endParaRPr lang="en-US" sz="3500" b="1" dirty="0"/>
                </a:p>
              </p:txBody>
            </p:sp>
          </p:grpSp>
          <p:sp>
            <p:nvSpPr>
              <p:cNvPr id="32" name="TextBox 31">
                <a:extLst>
                  <a:ext uri="{FF2B5EF4-FFF2-40B4-BE49-F238E27FC236}">
                    <a16:creationId xmlns:a16="http://schemas.microsoft.com/office/drawing/2014/main" id="{45BA4019-D081-9790-20A5-1E09A11B831E}"/>
                  </a:ext>
                </a:extLst>
              </p:cNvPr>
              <p:cNvSpPr txBox="1"/>
              <p:nvPr/>
            </p:nvSpPr>
            <p:spPr>
              <a:xfrm>
                <a:off x="10196470" y="808319"/>
                <a:ext cx="810768" cy="707886"/>
              </a:xfrm>
              <a:prstGeom prst="rect">
                <a:avLst/>
              </a:prstGeom>
              <a:grpFill/>
            </p:spPr>
            <p:txBody>
              <a:bodyPr wrap="square" rtlCol="0">
                <a:spAutoFit/>
              </a:bodyPr>
              <a:lstStyle/>
              <a:p>
                <a:r>
                  <a:rPr lang="en-US" sz="4000" b="1" spc="-300" dirty="0">
                    <a:latin typeface="Avenir Next" panose="020B0503020202020204" pitchFamily="34" charset="0"/>
                  </a:rPr>
                  <a:t>01</a:t>
                </a:r>
              </a:p>
            </p:txBody>
          </p:sp>
        </p:grpSp>
        <p:sp>
          <p:nvSpPr>
            <p:cNvPr id="139" name="TextBox 138">
              <a:extLst>
                <a:ext uri="{FF2B5EF4-FFF2-40B4-BE49-F238E27FC236}">
                  <a16:creationId xmlns:a16="http://schemas.microsoft.com/office/drawing/2014/main" id="{DC4E4960-1510-0284-5A09-BCB72C1A2829}"/>
                </a:ext>
              </a:extLst>
            </p:cNvPr>
            <p:cNvSpPr txBox="1"/>
            <p:nvPr/>
          </p:nvSpPr>
          <p:spPr>
            <a:xfrm>
              <a:off x="3738143" y="271383"/>
              <a:ext cx="1771650" cy="1446550"/>
            </a:xfrm>
            <a:prstGeom prst="rect">
              <a:avLst/>
            </a:prstGeom>
            <a:noFill/>
          </p:spPr>
          <p:txBody>
            <a:bodyPr wrap="square" rtlCol="0">
              <a:spAutoFit/>
            </a:bodyPr>
            <a:lstStyle/>
            <a:p>
              <a:r>
                <a:rPr lang="en-US" sz="8800" b="1" spc="-300" dirty="0">
                  <a:latin typeface="Avenir Next" panose="020B0503020202020204" pitchFamily="34" charset="0"/>
                </a:rPr>
                <a:t>01</a:t>
              </a:r>
            </a:p>
          </p:txBody>
        </p:sp>
      </p:grpSp>
      <p:grpSp>
        <p:nvGrpSpPr>
          <p:cNvPr id="141" name="Group 140">
            <a:extLst>
              <a:ext uri="{FF2B5EF4-FFF2-40B4-BE49-F238E27FC236}">
                <a16:creationId xmlns:a16="http://schemas.microsoft.com/office/drawing/2014/main" id="{E01EE496-4F99-6552-E7FC-7C2F903C85B6}"/>
              </a:ext>
            </a:extLst>
          </p:cNvPr>
          <p:cNvGrpSpPr/>
          <p:nvPr/>
        </p:nvGrpSpPr>
        <p:grpSpPr>
          <a:xfrm>
            <a:off x="-7936136" y="0"/>
            <a:ext cx="10925469" cy="6858000"/>
            <a:chOff x="-78477" y="0"/>
            <a:chExt cx="10925469" cy="6858000"/>
          </a:xfrm>
          <a:solidFill>
            <a:srgbClr val="9CB1C1"/>
          </a:solidFill>
          <a:effectLst>
            <a:outerShdw blurRad="393700" dist="254000" dir="8880000" sx="99000" sy="99000" algn="ctr" rotWithShape="0">
              <a:schemeClr val="tx1">
                <a:alpha val="62000"/>
              </a:schemeClr>
            </a:outerShdw>
          </a:effectLst>
        </p:grpSpPr>
        <p:grpSp>
          <p:nvGrpSpPr>
            <p:cNvPr id="142" name="Group 141">
              <a:extLst>
                <a:ext uri="{FF2B5EF4-FFF2-40B4-BE49-F238E27FC236}">
                  <a16:creationId xmlns:a16="http://schemas.microsoft.com/office/drawing/2014/main" id="{31E740B7-9C73-85AB-17FA-8414C6C8C20C}"/>
                </a:ext>
              </a:extLst>
            </p:cNvPr>
            <p:cNvGrpSpPr/>
            <p:nvPr/>
          </p:nvGrpSpPr>
          <p:grpSpPr>
            <a:xfrm>
              <a:off x="-78477" y="0"/>
              <a:ext cx="10925469" cy="6858000"/>
              <a:chOff x="14287" y="0"/>
              <a:chExt cx="10925469" cy="6858000"/>
            </a:xfrm>
            <a:grpFill/>
          </p:grpSpPr>
          <p:grpSp>
            <p:nvGrpSpPr>
              <p:cNvPr id="144" name="Group 143">
                <a:extLst>
                  <a:ext uri="{FF2B5EF4-FFF2-40B4-BE49-F238E27FC236}">
                    <a16:creationId xmlns:a16="http://schemas.microsoft.com/office/drawing/2014/main" id="{CFB011AC-6742-1626-53A1-9513D79AA39D}"/>
                  </a:ext>
                </a:extLst>
              </p:cNvPr>
              <p:cNvGrpSpPr/>
              <p:nvPr/>
            </p:nvGrpSpPr>
            <p:grpSpPr>
              <a:xfrm>
                <a:off x="14287" y="0"/>
                <a:ext cx="10925469" cy="6858000"/>
                <a:chOff x="15278" y="0"/>
                <a:chExt cx="11682484" cy="6858000"/>
              </a:xfrm>
              <a:grpFill/>
            </p:grpSpPr>
            <p:sp>
              <p:nvSpPr>
                <p:cNvPr id="150" name="Rectangle 149">
                  <a:extLst>
                    <a:ext uri="{FF2B5EF4-FFF2-40B4-BE49-F238E27FC236}">
                      <a16:creationId xmlns:a16="http://schemas.microsoft.com/office/drawing/2014/main" id="{9C02A64D-73BD-6948-4AB7-3A94E287DEA5}"/>
                    </a:ext>
                  </a:extLst>
                </p:cNvPr>
                <p:cNvSpPr/>
                <p:nvPr/>
              </p:nvSpPr>
              <p:spPr>
                <a:xfrm>
                  <a:off x="15278" y="0"/>
                  <a:ext cx="11041039" cy="685800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1" name="Rounded Rectangle 150">
                  <a:extLst>
                    <a:ext uri="{FF2B5EF4-FFF2-40B4-BE49-F238E27FC236}">
                      <a16:creationId xmlns:a16="http://schemas.microsoft.com/office/drawing/2014/main" id="{B167E91F-B82B-13B5-300A-1C5A32BAC880}"/>
                    </a:ext>
                  </a:extLst>
                </p:cNvPr>
                <p:cNvSpPr/>
                <p:nvPr/>
              </p:nvSpPr>
              <p:spPr>
                <a:xfrm>
                  <a:off x="10524055" y="1769735"/>
                  <a:ext cx="1173707" cy="1260000"/>
                </a:xfrm>
                <a:prstGeom prst="roundRect">
                  <a:avLst>
                    <a:gd name="adj" fmla="val 10401"/>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145" name="Picture 2">
                <a:extLst>
                  <a:ext uri="{FF2B5EF4-FFF2-40B4-BE49-F238E27FC236}">
                    <a16:creationId xmlns:a16="http://schemas.microsoft.com/office/drawing/2014/main" id="{2FF18CA8-A15C-B89B-B6DD-08861182787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044" r="7032"/>
              <a:stretch/>
            </p:blipFill>
            <p:spPr bwMode="auto">
              <a:xfrm>
                <a:off x="4002154" y="1537252"/>
                <a:ext cx="5376313" cy="4736638"/>
              </a:xfrm>
              <a:prstGeom prst="rect">
                <a:avLst/>
              </a:prstGeom>
              <a:grpFill/>
            </p:spPr>
          </p:pic>
          <p:grpSp>
            <p:nvGrpSpPr>
              <p:cNvPr id="146" name="Group 145">
                <a:extLst>
                  <a:ext uri="{FF2B5EF4-FFF2-40B4-BE49-F238E27FC236}">
                    <a16:creationId xmlns:a16="http://schemas.microsoft.com/office/drawing/2014/main" id="{434D050A-A799-15F4-7C89-65E46A24AF83}"/>
                  </a:ext>
                </a:extLst>
              </p:cNvPr>
              <p:cNvGrpSpPr/>
              <p:nvPr/>
            </p:nvGrpSpPr>
            <p:grpSpPr>
              <a:xfrm>
                <a:off x="5621558" y="376015"/>
                <a:ext cx="2492597" cy="1108517"/>
                <a:chOff x="6270988" y="549751"/>
                <a:chExt cx="4136793" cy="1108517"/>
              </a:xfrm>
              <a:grpFill/>
            </p:grpSpPr>
            <p:sp>
              <p:nvSpPr>
                <p:cNvPr id="148" name="TextBox 147">
                  <a:extLst>
                    <a:ext uri="{FF2B5EF4-FFF2-40B4-BE49-F238E27FC236}">
                      <a16:creationId xmlns:a16="http://schemas.microsoft.com/office/drawing/2014/main" id="{7475705A-1522-3949-0476-F3B8A553A0BB}"/>
                    </a:ext>
                  </a:extLst>
                </p:cNvPr>
                <p:cNvSpPr txBox="1"/>
                <p:nvPr/>
              </p:nvSpPr>
              <p:spPr>
                <a:xfrm>
                  <a:off x="6292981" y="549751"/>
                  <a:ext cx="4114800" cy="630942"/>
                </a:xfrm>
                <a:prstGeom prst="rect">
                  <a:avLst/>
                </a:prstGeom>
                <a:noFill/>
              </p:spPr>
              <p:txBody>
                <a:bodyPr wrap="square" rtlCol="0">
                  <a:spAutoFit/>
                </a:bodyPr>
                <a:lstStyle/>
                <a:p>
                  <a:r>
                    <a:rPr lang="en-US" sz="3500" dirty="0"/>
                    <a:t>Correlation</a:t>
                  </a:r>
                </a:p>
              </p:txBody>
            </p:sp>
            <p:sp>
              <p:nvSpPr>
                <p:cNvPr id="149" name="TextBox 148">
                  <a:extLst>
                    <a:ext uri="{FF2B5EF4-FFF2-40B4-BE49-F238E27FC236}">
                      <a16:creationId xmlns:a16="http://schemas.microsoft.com/office/drawing/2014/main" id="{6A6248D9-2D66-F6D3-01B6-10310428E54A}"/>
                    </a:ext>
                  </a:extLst>
                </p:cNvPr>
                <p:cNvSpPr txBox="1"/>
                <p:nvPr/>
              </p:nvSpPr>
              <p:spPr>
                <a:xfrm>
                  <a:off x="6270988" y="1011937"/>
                  <a:ext cx="4114800" cy="646331"/>
                </a:xfrm>
                <a:prstGeom prst="rect">
                  <a:avLst/>
                </a:prstGeom>
                <a:noFill/>
              </p:spPr>
              <p:txBody>
                <a:bodyPr wrap="square" rtlCol="0">
                  <a:spAutoFit/>
                </a:bodyPr>
                <a:lstStyle/>
                <a:p>
                  <a:r>
                    <a:rPr lang="en-IN" sz="3600" b="1" i="0" dirty="0">
                      <a:effectLst/>
                      <a:latin typeface="Avenir Next" panose="020B0503020202020204" pitchFamily="34" charset="0"/>
                    </a:rPr>
                    <a:t>Heatmap</a:t>
                  </a:r>
                  <a:endParaRPr lang="en-US" sz="3500" b="1" dirty="0"/>
                </a:p>
              </p:txBody>
            </p:sp>
          </p:grpSp>
          <p:sp>
            <p:nvSpPr>
              <p:cNvPr id="147" name="TextBox 146">
                <a:extLst>
                  <a:ext uri="{FF2B5EF4-FFF2-40B4-BE49-F238E27FC236}">
                    <a16:creationId xmlns:a16="http://schemas.microsoft.com/office/drawing/2014/main" id="{6CCD5A24-66F1-F150-666F-5C50540CF085}"/>
                  </a:ext>
                </a:extLst>
              </p:cNvPr>
              <p:cNvSpPr txBox="1"/>
              <p:nvPr/>
            </p:nvSpPr>
            <p:spPr>
              <a:xfrm>
                <a:off x="9985546" y="2045792"/>
                <a:ext cx="810768" cy="707886"/>
              </a:xfrm>
              <a:prstGeom prst="rect">
                <a:avLst/>
              </a:prstGeom>
              <a:noFill/>
            </p:spPr>
            <p:txBody>
              <a:bodyPr wrap="square" rtlCol="0">
                <a:spAutoFit/>
              </a:bodyPr>
              <a:lstStyle/>
              <a:p>
                <a:r>
                  <a:rPr lang="en-US" sz="4000" b="1" spc="-300" dirty="0">
                    <a:solidFill>
                      <a:schemeClr val="bg1"/>
                    </a:solidFill>
                    <a:latin typeface="Avenir Next" panose="020B0503020202020204" pitchFamily="34" charset="0"/>
                  </a:rPr>
                  <a:t>02</a:t>
                </a:r>
              </a:p>
            </p:txBody>
          </p:sp>
        </p:grpSp>
        <p:sp>
          <p:nvSpPr>
            <p:cNvPr id="143" name="TextBox 142">
              <a:extLst>
                <a:ext uri="{FF2B5EF4-FFF2-40B4-BE49-F238E27FC236}">
                  <a16:creationId xmlns:a16="http://schemas.microsoft.com/office/drawing/2014/main" id="{839DB206-7F6A-589C-7072-A7A697D91ACD}"/>
                </a:ext>
              </a:extLst>
            </p:cNvPr>
            <p:cNvSpPr txBox="1"/>
            <p:nvPr/>
          </p:nvSpPr>
          <p:spPr>
            <a:xfrm>
              <a:off x="3861287" y="242126"/>
              <a:ext cx="1771650" cy="1446550"/>
            </a:xfrm>
            <a:prstGeom prst="rect">
              <a:avLst/>
            </a:prstGeom>
            <a:noFill/>
          </p:spPr>
          <p:txBody>
            <a:bodyPr wrap="square" rtlCol="0">
              <a:spAutoFit/>
            </a:bodyPr>
            <a:lstStyle/>
            <a:p>
              <a:r>
                <a:rPr lang="en-US" sz="8800" b="1" spc="-300" dirty="0">
                  <a:solidFill>
                    <a:schemeClr val="bg1"/>
                  </a:solidFill>
                  <a:latin typeface="Avenir Next" panose="020B0503020202020204" pitchFamily="34" charset="0"/>
                </a:rPr>
                <a:t>02</a:t>
              </a:r>
            </a:p>
          </p:txBody>
        </p:sp>
      </p:grpSp>
      <p:grpSp>
        <p:nvGrpSpPr>
          <p:cNvPr id="152" name="Group 151">
            <a:extLst>
              <a:ext uri="{FF2B5EF4-FFF2-40B4-BE49-F238E27FC236}">
                <a16:creationId xmlns:a16="http://schemas.microsoft.com/office/drawing/2014/main" id="{6D59294E-3491-3B4E-25BC-F853C92CDA86}"/>
              </a:ext>
            </a:extLst>
          </p:cNvPr>
          <p:cNvGrpSpPr/>
          <p:nvPr/>
        </p:nvGrpSpPr>
        <p:grpSpPr>
          <a:xfrm>
            <a:off x="-8037505" y="0"/>
            <a:ext cx="10128349" cy="7029450"/>
            <a:chOff x="-132522" y="0"/>
            <a:chExt cx="10128349" cy="7029450"/>
          </a:xfrm>
          <a:solidFill>
            <a:srgbClr val="51829C"/>
          </a:solidFill>
          <a:effectLst>
            <a:outerShdw blurRad="393700" dist="254000" dir="8880000" sx="99000" sy="99000" algn="ctr" rotWithShape="0">
              <a:schemeClr val="tx1">
                <a:alpha val="62000"/>
              </a:schemeClr>
            </a:outerShdw>
          </a:effectLst>
        </p:grpSpPr>
        <p:grpSp>
          <p:nvGrpSpPr>
            <p:cNvPr id="153" name="Group 152">
              <a:extLst>
                <a:ext uri="{FF2B5EF4-FFF2-40B4-BE49-F238E27FC236}">
                  <a16:creationId xmlns:a16="http://schemas.microsoft.com/office/drawing/2014/main" id="{D325B48F-0845-85E5-F8D6-4211F1D7CA9C}"/>
                </a:ext>
              </a:extLst>
            </p:cNvPr>
            <p:cNvGrpSpPr/>
            <p:nvPr/>
          </p:nvGrpSpPr>
          <p:grpSpPr>
            <a:xfrm>
              <a:off x="-132522" y="0"/>
              <a:ext cx="10128349" cy="7029450"/>
              <a:chOff x="0" y="0"/>
              <a:chExt cx="10128349" cy="7029450"/>
            </a:xfrm>
            <a:grpFill/>
          </p:grpSpPr>
          <p:grpSp>
            <p:nvGrpSpPr>
              <p:cNvPr id="155" name="Group 154">
                <a:extLst>
                  <a:ext uri="{FF2B5EF4-FFF2-40B4-BE49-F238E27FC236}">
                    <a16:creationId xmlns:a16="http://schemas.microsoft.com/office/drawing/2014/main" id="{4BB89D16-DF03-35D4-9CF8-DBAB158C4329}"/>
                  </a:ext>
                </a:extLst>
              </p:cNvPr>
              <p:cNvGrpSpPr/>
              <p:nvPr/>
            </p:nvGrpSpPr>
            <p:grpSpPr>
              <a:xfrm>
                <a:off x="0" y="0"/>
                <a:ext cx="10128349" cy="6858000"/>
                <a:chOff x="0" y="0"/>
                <a:chExt cx="11706265" cy="6858000"/>
              </a:xfrm>
              <a:grpFill/>
            </p:grpSpPr>
            <p:sp>
              <p:nvSpPr>
                <p:cNvPr id="162" name="Rectangle 161">
                  <a:extLst>
                    <a:ext uri="{FF2B5EF4-FFF2-40B4-BE49-F238E27FC236}">
                      <a16:creationId xmlns:a16="http://schemas.microsoft.com/office/drawing/2014/main" id="{90CB37E3-FA00-7E2C-6C2E-600ECEB8C3D4}"/>
                    </a:ext>
                  </a:extLst>
                </p:cNvPr>
                <p:cNvSpPr/>
                <p:nvPr/>
              </p:nvSpPr>
              <p:spPr>
                <a:xfrm>
                  <a:off x="0" y="0"/>
                  <a:ext cx="11041039" cy="685800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Rounded Rectangle 162">
                  <a:extLst>
                    <a:ext uri="{FF2B5EF4-FFF2-40B4-BE49-F238E27FC236}">
                      <a16:creationId xmlns:a16="http://schemas.microsoft.com/office/drawing/2014/main" id="{542E71C6-E6E5-AAA9-84D7-87DFBFEB6565}"/>
                    </a:ext>
                  </a:extLst>
                </p:cNvPr>
                <p:cNvSpPr/>
                <p:nvPr/>
              </p:nvSpPr>
              <p:spPr>
                <a:xfrm>
                  <a:off x="10532558" y="3261825"/>
                  <a:ext cx="1173707" cy="1260000"/>
                </a:xfrm>
                <a:prstGeom prst="roundRect">
                  <a:avLst>
                    <a:gd name="adj" fmla="val 10401"/>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56" name="TextBox 155">
                <a:extLst>
                  <a:ext uri="{FF2B5EF4-FFF2-40B4-BE49-F238E27FC236}">
                    <a16:creationId xmlns:a16="http://schemas.microsoft.com/office/drawing/2014/main" id="{495396D9-DF9D-9E2E-BD3D-A2C879E21348}"/>
                  </a:ext>
                </a:extLst>
              </p:cNvPr>
              <p:cNvSpPr txBox="1"/>
              <p:nvPr/>
            </p:nvSpPr>
            <p:spPr>
              <a:xfrm>
                <a:off x="9215214" y="3537882"/>
                <a:ext cx="810768" cy="707886"/>
              </a:xfrm>
              <a:prstGeom prst="rect">
                <a:avLst/>
              </a:prstGeom>
              <a:noFill/>
            </p:spPr>
            <p:txBody>
              <a:bodyPr wrap="square" rtlCol="0">
                <a:spAutoFit/>
              </a:bodyPr>
              <a:lstStyle/>
              <a:p>
                <a:r>
                  <a:rPr lang="en-US" sz="4000" b="1" spc="-300" dirty="0">
                    <a:solidFill>
                      <a:schemeClr val="bg1"/>
                    </a:solidFill>
                    <a:latin typeface="Avenir Next" panose="020B0503020202020204" pitchFamily="34" charset="0"/>
                  </a:rPr>
                  <a:t>03</a:t>
                </a:r>
              </a:p>
            </p:txBody>
          </p:sp>
          <p:grpSp>
            <p:nvGrpSpPr>
              <p:cNvPr id="157" name="Group 156">
                <a:extLst>
                  <a:ext uri="{FF2B5EF4-FFF2-40B4-BE49-F238E27FC236}">
                    <a16:creationId xmlns:a16="http://schemas.microsoft.com/office/drawing/2014/main" id="{0CA9B1C9-C154-7C41-9588-6E9DE206D582}"/>
                  </a:ext>
                </a:extLst>
              </p:cNvPr>
              <p:cNvGrpSpPr/>
              <p:nvPr/>
            </p:nvGrpSpPr>
            <p:grpSpPr>
              <a:xfrm>
                <a:off x="4585252" y="285321"/>
                <a:ext cx="4108174" cy="6744129"/>
                <a:chOff x="4863548" y="285321"/>
                <a:chExt cx="4108174" cy="6744129"/>
              </a:xfrm>
              <a:grpFill/>
            </p:grpSpPr>
            <p:grpSp>
              <p:nvGrpSpPr>
                <p:cNvPr id="158" name="Group 157">
                  <a:extLst>
                    <a:ext uri="{FF2B5EF4-FFF2-40B4-BE49-F238E27FC236}">
                      <a16:creationId xmlns:a16="http://schemas.microsoft.com/office/drawing/2014/main" id="{8D1F1B0C-42DD-0224-A0B3-1E62DFF398A8}"/>
                    </a:ext>
                  </a:extLst>
                </p:cNvPr>
                <p:cNvGrpSpPr/>
                <p:nvPr/>
              </p:nvGrpSpPr>
              <p:grpSpPr>
                <a:xfrm>
                  <a:off x="4937753" y="285321"/>
                  <a:ext cx="3959764" cy="1060477"/>
                  <a:chOff x="5184236" y="444347"/>
                  <a:chExt cx="3959764" cy="1060477"/>
                </a:xfrm>
                <a:grpFill/>
              </p:grpSpPr>
              <p:sp>
                <p:nvSpPr>
                  <p:cNvPr id="160" name="TextBox 159">
                    <a:extLst>
                      <a:ext uri="{FF2B5EF4-FFF2-40B4-BE49-F238E27FC236}">
                        <a16:creationId xmlns:a16="http://schemas.microsoft.com/office/drawing/2014/main" id="{07343917-DC28-61F7-62E2-ADEBC6AA7BF2}"/>
                      </a:ext>
                    </a:extLst>
                  </p:cNvPr>
                  <p:cNvSpPr txBox="1"/>
                  <p:nvPr/>
                </p:nvSpPr>
                <p:spPr>
                  <a:xfrm>
                    <a:off x="5184236" y="444347"/>
                    <a:ext cx="3959764" cy="630942"/>
                  </a:xfrm>
                  <a:prstGeom prst="rect">
                    <a:avLst/>
                  </a:prstGeom>
                  <a:noFill/>
                </p:spPr>
                <p:txBody>
                  <a:bodyPr wrap="square" rtlCol="0">
                    <a:spAutoFit/>
                  </a:bodyPr>
                  <a:lstStyle/>
                  <a:p>
                    <a:r>
                      <a:rPr lang="en-US" sz="3500" dirty="0">
                        <a:solidFill>
                          <a:schemeClr val="bg1"/>
                        </a:solidFill>
                      </a:rPr>
                      <a:t>Test Significance of </a:t>
                    </a:r>
                  </a:p>
                </p:txBody>
              </p:sp>
              <p:sp>
                <p:nvSpPr>
                  <p:cNvPr id="161" name="TextBox 160">
                    <a:extLst>
                      <a:ext uri="{FF2B5EF4-FFF2-40B4-BE49-F238E27FC236}">
                        <a16:creationId xmlns:a16="http://schemas.microsoft.com/office/drawing/2014/main" id="{7E06CF5D-11D9-9EB8-80B4-9DA4A376F581}"/>
                      </a:ext>
                    </a:extLst>
                  </p:cNvPr>
                  <p:cNvSpPr txBox="1"/>
                  <p:nvPr/>
                </p:nvSpPr>
                <p:spPr>
                  <a:xfrm>
                    <a:off x="5241386" y="858493"/>
                    <a:ext cx="2820077" cy="646331"/>
                  </a:xfrm>
                  <a:prstGeom prst="rect">
                    <a:avLst/>
                  </a:prstGeom>
                  <a:noFill/>
                </p:spPr>
                <p:txBody>
                  <a:bodyPr wrap="square" rtlCol="0">
                    <a:spAutoFit/>
                  </a:bodyPr>
                  <a:lstStyle/>
                  <a:p>
                    <a:r>
                      <a:rPr lang="en-IN" sz="3600" b="1" i="0" dirty="0">
                        <a:solidFill>
                          <a:schemeClr val="bg1"/>
                        </a:solidFill>
                        <a:effectLst/>
                        <a:latin typeface="Avenir Next" panose="020B0503020202020204" pitchFamily="34" charset="0"/>
                      </a:rPr>
                      <a:t>Parameters</a:t>
                    </a:r>
                    <a:endParaRPr lang="en-US" sz="3500" b="1" dirty="0">
                      <a:solidFill>
                        <a:schemeClr val="bg1"/>
                      </a:solidFill>
                    </a:endParaRPr>
                  </a:p>
                </p:txBody>
              </p:sp>
            </p:grpSp>
            <mc:AlternateContent xmlns:mc="http://schemas.openxmlformats.org/markup-compatibility/2006" xmlns:a14="http://schemas.microsoft.com/office/drawing/2010/main">
              <mc:Choice Requires="a14">
                <p:sp>
                  <p:nvSpPr>
                    <p:cNvPr id="159" name="TextBox 158">
                      <a:extLst>
                        <a:ext uri="{FF2B5EF4-FFF2-40B4-BE49-F238E27FC236}">
                          <a16:creationId xmlns:a16="http://schemas.microsoft.com/office/drawing/2014/main" id="{C5A2AADB-2C15-74F0-D5A3-ADA061562F26}"/>
                        </a:ext>
                      </a:extLst>
                    </p:cNvPr>
                    <p:cNvSpPr txBox="1"/>
                    <p:nvPr/>
                  </p:nvSpPr>
                  <p:spPr>
                    <a:xfrm>
                      <a:off x="4863548" y="1396305"/>
                      <a:ext cx="4108174" cy="5633145"/>
                    </a:xfrm>
                    <a:prstGeom prst="rect">
                      <a:avLst/>
                    </a:prstGeom>
                    <a:noFill/>
                  </p:spPr>
                  <p:txBody>
                    <a:bodyPr wrap="square" rtlCol="0">
                      <a:spAutoFit/>
                    </a:bodyPr>
                    <a:lstStyle/>
                    <a:p>
                      <a:pPr algn="just"/>
                      <a:r>
                        <a:rPr lang="en-US" dirty="0">
                          <a:solidFill>
                            <a:schemeClr val="bg1"/>
                          </a:solidFill>
                        </a:rPr>
                        <a:t>For testing the significance of the parameters, we’ll be using wald’s t test statistics </a:t>
                      </a:r>
                      <a:r>
                        <a:rPr lang="en-IN" sz="1800" b="0" i="0" u="none" strike="noStrike" dirty="0">
                          <a:solidFill>
                            <a:schemeClr val="bg1"/>
                          </a:solidFill>
                          <a:effectLst/>
                          <a:latin typeface="Times New Roman" panose="02020603050405020304" pitchFamily="18" charset="0"/>
                        </a:rPr>
                        <a:t>Now suppose we want to test whether </a:t>
                      </a:r>
                      <a14:m>
                        <m:oMath xmlns:m="http://schemas.openxmlformats.org/officeDocument/2006/math">
                          <m:sSub>
                            <m:sSubPr>
                              <m:ctrlPr>
                                <a:rPr lang="en-US" sz="1800" b="0" i="1" u="none" strike="noStrike" smtClean="0">
                                  <a:solidFill>
                                    <a:schemeClr val="bg1"/>
                                  </a:solidFill>
                                  <a:effectLst/>
                                  <a:latin typeface="Cambria Math" panose="02040503050406030204" pitchFamily="18" charset="0"/>
                                </a:rPr>
                              </m:ctrlPr>
                            </m:sSubPr>
                            <m:e>
                              <m:r>
                                <a:rPr lang="en-US" sz="1800" b="0" i="1" u="none" strike="noStrike" smtClean="0">
                                  <a:solidFill>
                                    <a:schemeClr val="bg1"/>
                                  </a:solidFill>
                                  <a:effectLst/>
                                  <a:latin typeface="Cambria Math" panose="02040503050406030204" pitchFamily="18" charset="0"/>
                                </a:rPr>
                                <m:t>𝑥</m:t>
                              </m:r>
                            </m:e>
                            <m:sub>
                              <m:r>
                                <a:rPr lang="en-US" sz="1800" b="0" i="1" u="none" strike="noStrike" smtClean="0">
                                  <a:solidFill>
                                    <a:schemeClr val="bg1"/>
                                  </a:solidFill>
                                  <a:effectLst/>
                                  <a:latin typeface="Cambria Math" panose="02040503050406030204" pitchFamily="18" charset="0"/>
                                </a:rPr>
                                <m:t>𝑖</m:t>
                              </m:r>
                            </m:sub>
                          </m:sSub>
                        </m:oMath>
                      </a14:m>
                      <a:r>
                        <a:rPr lang="en-IN" sz="1800" b="0" i="0" u="none" strike="noStrike" dirty="0">
                          <a:solidFill>
                            <a:schemeClr val="bg1"/>
                          </a:solidFill>
                          <a:effectLst/>
                          <a:latin typeface="Times New Roman" panose="02020603050405020304" pitchFamily="18" charset="0"/>
                        </a:rPr>
                        <a:t> is significant or not. We’re to test </a:t>
                      </a:r>
                    </a:p>
                    <a:p>
                      <a:pPr algn="just"/>
                      <a:r>
                        <a:rPr lang="en-US" b="0" dirty="0">
                          <a:solidFill>
                            <a:schemeClr val="bg1"/>
                          </a:solidFill>
                        </a:rPr>
                        <a:t>         </a:t>
                      </a:r>
                      <a14:m>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𝐻</m:t>
                              </m:r>
                            </m:e>
                            <m:sub>
                              <m:r>
                                <a:rPr lang="en-US" b="0" i="1" smtClean="0">
                                  <a:solidFill>
                                    <a:schemeClr val="bg1"/>
                                  </a:solidFill>
                                  <a:latin typeface="Cambria Math" panose="02040503050406030204" pitchFamily="18" charset="0"/>
                                </a:rPr>
                                <m:t>0</m:t>
                              </m:r>
                            </m:sub>
                          </m:sSub>
                        </m:oMath>
                      </a14:m>
                      <a:r>
                        <a:rPr lang="en-IN" sz="1800" b="0" i="0" u="none" strike="noStrike" dirty="0">
                          <a:solidFill>
                            <a:schemeClr val="bg1"/>
                          </a:solidFill>
                          <a:effectLst/>
                          <a:latin typeface="Times New Roman" panose="02020603050405020304" pitchFamily="18" charset="0"/>
                        </a:rPr>
                        <a:t> : Covariate </a:t>
                      </a:r>
                      <a14:m>
                        <m:oMath xmlns:m="http://schemas.openxmlformats.org/officeDocument/2006/math">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𝑥</m:t>
                              </m:r>
                            </m:e>
                            <m:sub>
                              <m:r>
                                <a:rPr lang="en-US" i="1">
                                  <a:solidFill>
                                    <a:schemeClr val="bg1"/>
                                  </a:solidFill>
                                  <a:latin typeface="Cambria Math" panose="02040503050406030204" pitchFamily="18" charset="0"/>
                                </a:rPr>
                                <m:t>𝑖</m:t>
                              </m:r>
                            </m:sub>
                          </m:sSub>
                        </m:oMath>
                      </a14:m>
                      <a:r>
                        <a:rPr lang="en-IN" sz="1800" b="0" i="0" u="none" strike="noStrike" dirty="0">
                          <a:solidFill>
                            <a:schemeClr val="bg1"/>
                          </a:solidFill>
                          <a:effectLst/>
                          <a:latin typeface="Times New Roman" panose="02020603050405020304" pitchFamily="18" charset="0"/>
                        </a:rPr>
                        <a:t> is significant     </a:t>
                      </a:r>
                    </a:p>
                    <a:p>
                      <a:pPr algn="just"/>
                      <a:r>
                        <a:rPr lang="en-IN" dirty="0">
                          <a:solidFill>
                            <a:schemeClr val="bg1"/>
                          </a:solidFill>
                          <a:latin typeface="Times New Roman" panose="02020603050405020304" pitchFamily="18" charset="0"/>
                        </a:rPr>
                        <a:t>       </a:t>
                      </a:r>
                      <a14:m>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𝐻</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 </m:t>
                          </m:r>
                        </m:oMath>
                      </a14:m>
                      <a:r>
                        <a:rPr lang="en-IN" sz="1800" b="0" i="0" u="none" strike="noStrike" dirty="0">
                          <a:solidFill>
                            <a:schemeClr val="bg1"/>
                          </a:solidFill>
                          <a:effectLst/>
                          <a:latin typeface="Times New Roman" panose="02020603050405020304" pitchFamily="18" charset="0"/>
                        </a:rPr>
                        <a:t>: Not Significant    ; for, </a:t>
                      </a:r>
                      <a14:m>
                        <m:oMath xmlns:m="http://schemas.openxmlformats.org/officeDocument/2006/math">
                          <m:r>
                            <a:rPr lang="en-US" sz="1800" b="0" i="1" u="none" strike="noStrike" smtClean="0">
                              <a:solidFill>
                                <a:schemeClr val="bg1"/>
                              </a:solidFill>
                              <a:effectLst/>
                              <a:latin typeface="Cambria Math" panose="02040503050406030204" pitchFamily="18" charset="0"/>
                            </a:rPr>
                            <m:t>𝑖</m:t>
                          </m:r>
                          <m:r>
                            <a:rPr lang="en-US" sz="1800" b="0" i="1" u="none" strike="noStrike" smtClean="0">
                              <a:solidFill>
                                <a:schemeClr val="bg1"/>
                              </a:solidFill>
                              <a:effectLst/>
                              <a:latin typeface="Cambria Math" panose="02040503050406030204" pitchFamily="18" charset="0"/>
                            </a:rPr>
                            <m:t>=1</m:t>
                          </m:r>
                          <m:d>
                            <m:dPr>
                              <m:ctrlPr>
                                <a:rPr lang="en-US" sz="1800" b="0" i="1" u="none" strike="noStrike" smtClean="0">
                                  <a:solidFill>
                                    <a:schemeClr val="bg1"/>
                                  </a:solidFill>
                                  <a:effectLst/>
                                  <a:latin typeface="Cambria Math" panose="02040503050406030204" pitchFamily="18" charset="0"/>
                                </a:rPr>
                              </m:ctrlPr>
                            </m:dPr>
                            <m:e>
                              <m:r>
                                <a:rPr lang="en-US" sz="1800" b="0" i="1" u="none" strike="noStrike" smtClean="0">
                                  <a:solidFill>
                                    <a:schemeClr val="bg1"/>
                                  </a:solidFill>
                                  <a:effectLst/>
                                  <a:latin typeface="Cambria Math" panose="02040503050406030204" pitchFamily="18" charset="0"/>
                                </a:rPr>
                                <m:t>1</m:t>
                              </m:r>
                            </m:e>
                          </m:d>
                          <m:r>
                            <a:rPr lang="en-US" sz="1800" b="0" i="1" u="none" strike="noStrike" smtClean="0">
                              <a:solidFill>
                                <a:schemeClr val="bg1"/>
                              </a:solidFill>
                              <a:effectLst/>
                              <a:latin typeface="Cambria Math" panose="02040503050406030204" pitchFamily="18" charset="0"/>
                            </a:rPr>
                            <m:t>𝑘</m:t>
                          </m:r>
                        </m:oMath>
                      </a14:m>
                      <a:endParaRPr lang="en-IN" b="0" dirty="0">
                        <a:solidFill>
                          <a:schemeClr val="bg1"/>
                        </a:solidFill>
                        <a:effectLst/>
                      </a:endParaRPr>
                    </a:p>
                    <a:p>
                      <a:pPr algn="just" rtl="0">
                        <a:spcBef>
                          <a:spcPts val="0"/>
                        </a:spcBef>
                        <a:spcAft>
                          <a:spcPts val="0"/>
                        </a:spcAft>
                      </a:pPr>
                      <a:r>
                        <a:rPr lang="en-IN" sz="1800" b="0" i="0" u="none" strike="noStrike" dirty="0">
                          <a:solidFill>
                            <a:schemeClr val="bg1"/>
                          </a:solidFill>
                          <a:effectLst/>
                          <a:latin typeface="Times New Roman" panose="02020603050405020304" pitchFamily="18" charset="0"/>
                        </a:rPr>
                        <a:t>This is also similar to</a:t>
                      </a:r>
                    </a:p>
                    <a:p>
                      <a:pPr algn="just" rtl="0">
                        <a:spcBef>
                          <a:spcPts val="0"/>
                        </a:spcBef>
                        <a:spcAft>
                          <a:spcPts val="0"/>
                        </a:spcAft>
                      </a:pPr>
                      <a:r>
                        <a:rPr lang="en-IN" sz="1800" b="0" i="0" u="none" strike="noStrike" dirty="0">
                          <a:solidFill>
                            <a:schemeClr val="bg1"/>
                          </a:solidFill>
                          <a:effectLst/>
                          <a:latin typeface="Times New Roman" panose="02020603050405020304" pitchFamily="18" charset="0"/>
                        </a:rPr>
                        <a:t>           </a:t>
                      </a:r>
                      <a:r>
                        <a:rPr lang="en-US" b="0" dirty="0">
                          <a:solidFill>
                            <a:schemeClr val="bg1"/>
                          </a:solidFill>
                        </a:rPr>
                        <a:t> </a:t>
                      </a:r>
                      <a14:m>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𝐻</m:t>
                              </m:r>
                            </m:e>
                            <m:sub>
                              <m:r>
                                <a:rPr lang="en-US" b="0" i="1" smtClean="0">
                                  <a:solidFill>
                                    <a:schemeClr val="bg1"/>
                                  </a:solidFill>
                                  <a:latin typeface="Cambria Math" panose="02040503050406030204" pitchFamily="18" charset="0"/>
                                </a:rPr>
                                <m:t>0</m:t>
                              </m:r>
                            </m:sub>
                          </m:sSub>
                        </m:oMath>
                      </a14:m>
                      <a:r>
                        <a:rPr lang="en-IN" sz="1800" b="0" i="0" u="none" strike="noStrike" dirty="0">
                          <a:solidFill>
                            <a:schemeClr val="bg1"/>
                          </a:solidFill>
                          <a:effectLst/>
                          <a:latin typeface="Times New Roman" panose="02020603050405020304" pitchFamily="18" charset="0"/>
                        </a:rPr>
                        <a:t> : </a:t>
                      </a:r>
                      <a14:m>
                        <m:oMath xmlns:m="http://schemas.openxmlformats.org/officeDocument/2006/math">
                          <m:sSub>
                            <m:sSubPr>
                              <m:ctrlPr>
                                <a:rPr lang="en-US" sz="1800" b="0" i="1" u="none" strike="noStrike" smtClean="0">
                                  <a:solidFill>
                                    <a:schemeClr val="bg1"/>
                                  </a:solidFill>
                                  <a:effectLst/>
                                  <a:latin typeface="Cambria Math" panose="02040503050406030204" pitchFamily="18" charset="0"/>
                                </a:rPr>
                              </m:ctrlPr>
                            </m:sSubPr>
                            <m:e>
                              <m:r>
                                <a:rPr lang="en-US" sz="1800" b="0" i="1" u="none" strike="noStrike" smtClean="0">
                                  <a:solidFill>
                                    <a:schemeClr val="bg1"/>
                                  </a:solidFill>
                                  <a:effectLst/>
                                  <a:latin typeface="Cambria Math" panose="02040503050406030204" pitchFamily="18" charset="0"/>
                                </a:rPr>
                                <m:t>𝛽</m:t>
                              </m:r>
                            </m:e>
                            <m:sub>
                              <m:r>
                                <a:rPr lang="en-US" sz="1800" b="0" i="1" u="none" strike="noStrike" smtClean="0">
                                  <a:solidFill>
                                    <a:schemeClr val="bg1"/>
                                  </a:solidFill>
                                  <a:effectLst/>
                                  <a:latin typeface="Cambria Math" panose="02040503050406030204" pitchFamily="18" charset="0"/>
                                </a:rPr>
                                <m:t>𝑗</m:t>
                              </m:r>
                            </m:sub>
                          </m:sSub>
                          <m:r>
                            <a:rPr lang="en-US" sz="1800" b="0" i="1" u="none" strike="noStrike" smtClean="0">
                              <a:solidFill>
                                <a:schemeClr val="bg1"/>
                              </a:solidFill>
                              <a:effectLst/>
                              <a:latin typeface="Cambria Math" panose="02040503050406030204" pitchFamily="18" charset="0"/>
                            </a:rPr>
                            <m:t>=0</m:t>
                          </m:r>
                        </m:oMath>
                      </a14:m>
                      <a:r>
                        <a:rPr lang="en-IN" dirty="0">
                          <a:solidFill>
                            <a:schemeClr val="bg1"/>
                          </a:solidFill>
                        </a:rPr>
                        <a:t> vs. </a:t>
                      </a:r>
                      <a14:m>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𝐻</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 :</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𝛽</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≠0</m:t>
                          </m:r>
                        </m:oMath>
                      </a14:m>
                      <a:endParaRPr lang="en-IN" sz="1800" b="0" i="0" u="none" strike="noStrike" dirty="0">
                        <a:solidFill>
                          <a:schemeClr val="bg1"/>
                        </a:solidFill>
                        <a:effectLst/>
                        <a:latin typeface="Times New Roman" panose="02020603050405020304" pitchFamily="18" charset="0"/>
                      </a:endParaRPr>
                    </a:p>
                    <a:p>
                      <a:pPr algn="just" rtl="0">
                        <a:spcBef>
                          <a:spcPts val="0"/>
                        </a:spcBef>
                        <a:spcAft>
                          <a:spcPts val="0"/>
                        </a:spcAft>
                      </a:pPr>
                      <a:r>
                        <a:rPr lang="en-IN" sz="1800" b="0" i="0" u="none" strike="noStrike" dirty="0">
                          <a:solidFill>
                            <a:schemeClr val="bg1"/>
                          </a:solidFill>
                          <a:effectLst/>
                          <a:latin typeface="Times New Roman" panose="02020603050405020304" pitchFamily="18" charset="0"/>
                        </a:rPr>
                        <a:t>Test Statistic for testing the significance of the predictor variables then given by </a:t>
                      </a:r>
                    </a:p>
                    <a:p>
                      <a:pPr algn="just" rtl="0">
                        <a:spcBef>
                          <a:spcPts val="0"/>
                        </a:spcBef>
                        <a:spcAft>
                          <a:spcPts val="0"/>
                        </a:spcAft>
                      </a:pPr>
                      <a14:m>
                        <m:oMathPara xmlns:m="http://schemas.openxmlformats.org/officeDocument/2006/math">
                          <m:oMathParaPr>
                            <m:jc m:val="centerGroup"/>
                          </m:oMathParaPr>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𝑡</m:t>
                                </m:r>
                              </m:e>
                              <m:sub>
                                <m:r>
                                  <a:rPr lang="en-US" b="0" i="1" smtClean="0">
                                    <a:solidFill>
                                      <a:schemeClr val="bg1"/>
                                    </a:solidFill>
                                    <a:latin typeface="Cambria Math" panose="02040503050406030204" pitchFamily="18" charset="0"/>
                                  </a:rPr>
                                  <m:t>𝑗</m:t>
                                </m:r>
                              </m:sub>
                            </m:sSub>
                            <m:r>
                              <a:rPr lang="en-US" b="0" i="1" smtClean="0">
                                <a:solidFill>
                                  <a:schemeClr val="bg1"/>
                                </a:solidFill>
                                <a:latin typeface="Cambria Math" panose="02040503050406030204" pitchFamily="18" charset="0"/>
                              </a:rPr>
                              <m:t>= </m:t>
                            </m:r>
                            <m:f>
                              <m:fPr>
                                <m:ctrlPr>
                                  <a:rPr lang="en-US" b="0" i="1" smtClean="0">
                                    <a:solidFill>
                                      <a:schemeClr val="bg1"/>
                                    </a:solidFill>
                                    <a:latin typeface="Cambria Math" panose="02040503050406030204" pitchFamily="18" charset="0"/>
                                  </a:rPr>
                                </m:ctrlPr>
                              </m:fPr>
                              <m:num>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𝛽</m:t>
                                    </m:r>
                                  </m:e>
                                  <m:sub>
                                    <m:r>
                                      <a:rPr lang="en-US" b="0" i="1" smtClean="0">
                                        <a:solidFill>
                                          <a:schemeClr val="bg1"/>
                                        </a:solidFill>
                                        <a:latin typeface="Cambria Math" panose="02040503050406030204" pitchFamily="18" charset="0"/>
                                      </a:rPr>
                                      <m:t>𝑗</m:t>
                                    </m:r>
                                  </m:sub>
                                </m:sSub>
                                <m:r>
                                  <a:rPr lang="en-US" b="0" i="1" smtClean="0">
                                    <a:solidFill>
                                      <a:schemeClr val="bg1"/>
                                    </a:solidFill>
                                    <a:latin typeface="Cambria Math" panose="02040503050406030204" pitchFamily="18" charset="0"/>
                                  </a:rPr>
                                  <m:t> −</m:t>
                                </m:r>
                                <m:r>
                                  <a:rPr lang="en-US" b="0" i="1" smtClean="0">
                                    <a:solidFill>
                                      <a:schemeClr val="bg1"/>
                                    </a:solidFill>
                                    <a:latin typeface="Cambria Math" panose="02040503050406030204" pitchFamily="18" charset="0"/>
                                  </a:rPr>
                                  <m:t>𝐸</m:t>
                                </m:r>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𝛽</m:t>
                                    </m:r>
                                  </m:e>
                                  <m:sub>
                                    <m:r>
                                      <a:rPr lang="en-US" b="0" i="1" smtClean="0">
                                        <a:solidFill>
                                          <a:schemeClr val="bg1"/>
                                        </a:solidFill>
                                        <a:latin typeface="Cambria Math" panose="02040503050406030204" pitchFamily="18" charset="0"/>
                                      </a:rPr>
                                      <m:t>𝑗</m:t>
                                    </m:r>
                                  </m:sub>
                                </m:sSub>
                                <m:r>
                                  <a:rPr lang="en-US" b="0" i="1" smtClean="0">
                                    <a:solidFill>
                                      <a:schemeClr val="bg1"/>
                                    </a:solidFill>
                                    <a:latin typeface="Cambria Math" panose="02040503050406030204" pitchFamily="18" charset="0"/>
                                  </a:rPr>
                                  <m:t>)</m:t>
                                </m:r>
                              </m:num>
                              <m:den>
                                <m:r>
                                  <a:rPr lang="en-US" b="0" i="1" smtClean="0">
                                    <a:solidFill>
                                      <a:schemeClr val="bg1"/>
                                    </a:solidFill>
                                    <a:latin typeface="Cambria Math" panose="02040503050406030204" pitchFamily="18" charset="0"/>
                                  </a:rPr>
                                  <m:t>𝑆</m:t>
                                </m:r>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𝐸</m:t>
                                </m:r>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𝛽</m:t>
                                    </m:r>
                                  </m:e>
                                  <m:sub>
                                    <m:r>
                                      <a:rPr lang="en-US" b="0" i="1" smtClean="0">
                                        <a:solidFill>
                                          <a:schemeClr val="bg1"/>
                                        </a:solidFill>
                                        <a:latin typeface="Cambria Math" panose="02040503050406030204" pitchFamily="18" charset="0"/>
                                      </a:rPr>
                                      <m:t>𝑗</m:t>
                                    </m:r>
                                  </m:sub>
                                </m:sSub>
                                <m:r>
                                  <a:rPr lang="en-US" b="0" i="1" smtClean="0">
                                    <a:solidFill>
                                      <a:schemeClr val="bg1"/>
                                    </a:solidFill>
                                    <a:latin typeface="Cambria Math" panose="02040503050406030204" pitchFamily="18" charset="0"/>
                                  </a:rPr>
                                  <m:t>)</m:t>
                                </m:r>
                              </m:den>
                            </m:f>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𝑁</m:t>
                            </m:r>
                            <m:r>
                              <a:rPr lang="en-US" b="0" i="1" smtClean="0">
                                <a:solidFill>
                                  <a:schemeClr val="bg1"/>
                                </a:solidFill>
                                <a:latin typeface="Cambria Math" panose="02040503050406030204" pitchFamily="18" charset="0"/>
                              </a:rPr>
                              <m:t>(0,1)</m:t>
                            </m:r>
                          </m:oMath>
                        </m:oMathPara>
                      </a14:m>
                      <a:endParaRPr lang="en-IN" dirty="0">
                        <a:solidFill>
                          <a:schemeClr val="bg1"/>
                        </a:solidFill>
                        <a:latin typeface="Times New Roman" panose="02020603050405020304" pitchFamily="18" charset="0"/>
                      </a:endParaRPr>
                    </a:p>
                    <a:p>
                      <a:pPr algn="just"/>
                      <a:r>
                        <a:rPr lang="en-IN" sz="1800" b="0" i="0" u="none" strike="noStrike" dirty="0">
                          <a:solidFill>
                            <a:schemeClr val="bg1"/>
                          </a:solidFill>
                          <a:effectLst/>
                          <a:latin typeface="Times New Roman" panose="02020603050405020304" pitchFamily="18" charset="0"/>
                        </a:rPr>
                        <a:t>[Under H0] ; for, </a:t>
                      </a:r>
                      <a14:m>
                        <m:oMath xmlns:m="http://schemas.openxmlformats.org/officeDocument/2006/math">
                          <m:r>
                            <a:rPr lang="en-US" sz="1800" b="0" i="1" u="none" strike="noStrike" smtClean="0">
                              <a:solidFill>
                                <a:schemeClr val="bg1"/>
                              </a:solidFill>
                              <a:effectLst/>
                              <a:latin typeface="Cambria Math" panose="02040503050406030204" pitchFamily="18" charset="0"/>
                            </a:rPr>
                            <m:t>𝑖</m:t>
                          </m:r>
                          <m:r>
                            <a:rPr lang="en-US" sz="1800" b="0" i="1" u="none" strike="noStrike" smtClean="0">
                              <a:solidFill>
                                <a:schemeClr val="bg1"/>
                              </a:solidFill>
                              <a:effectLst/>
                              <a:latin typeface="Cambria Math" panose="02040503050406030204" pitchFamily="18" charset="0"/>
                            </a:rPr>
                            <m:t>=1</m:t>
                          </m:r>
                          <m:d>
                            <m:dPr>
                              <m:ctrlPr>
                                <a:rPr lang="en-US" sz="1800" b="0" i="1" u="none" strike="noStrike" smtClean="0">
                                  <a:solidFill>
                                    <a:schemeClr val="bg1"/>
                                  </a:solidFill>
                                  <a:effectLst/>
                                  <a:latin typeface="Cambria Math" panose="02040503050406030204" pitchFamily="18" charset="0"/>
                                </a:rPr>
                              </m:ctrlPr>
                            </m:dPr>
                            <m:e>
                              <m:r>
                                <a:rPr lang="en-US" sz="1800" b="0" i="1" u="none" strike="noStrike" smtClean="0">
                                  <a:solidFill>
                                    <a:schemeClr val="bg1"/>
                                  </a:solidFill>
                                  <a:effectLst/>
                                  <a:latin typeface="Cambria Math" panose="02040503050406030204" pitchFamily="18" charset="0"/>
                                </a:rPr>
                                <m:t>1</m:t>
                              </m:r>
                            </m:e>
                          </m:d>
                          <m:r>
                            <a:rPr lang="en-US" sz="1800" b="0" i="1" u="none" strike="noStrike" smtClean="0">
                              <a:solidFill>
                                <a:schemeClr val="bg1"/>
                              </a:solidFill>
                              <a:effectLst/>
                              <a:latin typeface="Cambria Math" panose="02040503050406030204" pitchFamily="18" charset="0"/>
                            </a:rPr>
                            <m:t>𝑘</m:t>
                          </m:r>
                        </m:oMath>
                      </a14:m>
                      <a:br>
                        <a:rPr lang="en-IN" dirty="0">
                          <a:solidFill>
                            <a:schemeClr val="bg1"/>
                          </a:solidFill>
                        </a:rPr>
                      </a:br>
                      <a:r>
                        <a:rPr lang="en-IN" dirty="0">
                          <a:solidFill>
                            <a:schemeClr val="bg1"/>
                          </a:solidFill>
                        </a:rPr>
                        <a:t>We’ll be rejecting the Null hypothesis and say that the</a:t>
                      </a:r>
                      <a14:m>
                        <m:oMath xmlns:m="http://schemas.openxmlformats.org/officeDocument/2006/math">
                          <m:r>
                            <a:rPr lang="en-IN" i="1" dirty="0" smtClean="0">
                              <a:solidFill>
                                <a:schemeClr val="bg1"/>
                              </a:solidFill>
                              <a:latin typeface="Cambria Math" panose="02040503050406030204" pitchFamily="18" charset="0"/>
                            </a:rPr>
                            <m:t> </m:t>
                          </m:r>
                          <m:sSup>
                            <m:sSupPr>
                              <m:ctrlPr>
                                <a:rPr lang="en-US" b="0" i="1" dirty="0" smtClean="0">
                                  <a:solidFill>
                                    <a:schemeClr val="bg1"/>
                                  </a:solidFill>
                                  <a:latin typeface="Cambria Math" panose="02040503050406030204" pitchFamily="18" charset="0"/>
                                </a:rPr>
                              </m:ctrlPr>
                            </m:sSupPr>
                            <m:e>
                              <m:r>
                                <a:rPr lang="en-US" b="0" i="1" dirty="0" smtClean="0">
                                  <a:solidFill>
                                    <a:schemeClr val="bg1"/>
                                  </a:solidFill>
                                  <a:latin typeface="Cambria Math" panose="02040503050406030204" pitchFamily="18" charset="0"/>
                                </a:rPr>
                                <m:t>𝑗</m:t>
                              </m:r>
                            </m:e>
                            <m:sup>
                              <m:r>
                                <a:rPr lang="en-US" b="0" i="1" dirty="0" smtClean="0">
                                  <a:solidFill>
                                    <a:schemeClr val="bg1"/>
                                  </a:solidFill>
                                  <a:latin typeface="Cambria Math" panose="02040503050406030204" pitchFamily="18" charset="0"/>
                                </a:rPr>
                                <m:t>𝑡h</m:t>
                              </m:r>
                            </m:sup>
                          </m:sSup>
                        </m:oMath>
                      </a14:m>
                      <a:r>
                        <a:rPr lang="en-IN" dirty="0">
                          <a:solidFill>
                            <a:schemeClr val="bg1"/>
                          </a:solidFill>
                        </a:rPr>
                        <a:t>  covariateis not significant if </a:t>
                      </a:r>
                    </a:p>
                    <a:p>
                      <a:pPr algn="just"/>
                      <a14:m>
                        <m:oMathPara xmlns:m="http://schemas.openxmlformats.org/officeDocument/2006/math">
                          <m:oMathParaPr>
                            <m:jc m:val="centerGroup"/>
                          </m:oMathParaPr>
                          <m:oMath xmlns:m="http://schemas.openxmlformats.org/officeDocument/2006/math">
                            <m:d>
                              <m:dPr>
                                <m:begChr m:val="|"/>
                                <m:endChr m:val="|"/>
                                <m:ctrlPr>
                                  <a:rPr lang="en-US" sz="2000" b="0" i="1" smtClean="0">
                                    <a:solidFill>
                                      <a:schemeClr val="bg1"/>
                                    </a:solidFill>
                                    <a:latin typeface="Cambria Math" panose="02040503050406030204" pitchFamily="18" charset="0"/>
                                  </a:rPr>
                                </m:ctrlPr>
                              </m:dPr>
                              <m:e>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𝜏</m:t>
                                    </m:r>
                                  </m:e>
                                  <m:sub>
                                    <m:r>
                                      <a:rPr lang="en-US" sz="2000" b="0" i="1" smtClean="0">
                                        <a:solidFill>
                                          <a:schemeClr val="bg1"/>
                                        </a:solidFill>
                                        <a:latin typeface="Cambria Math" panose="02040503050406030204" pitchFamily="18" charset="0"/>
                                      </a:rPr>
                                      <m:t>𝐽</m:t>
                                    </m:r>
                                  </m:sub>
                                </m:sSub>
                              </m:e>
                            </m:d>
                            <m:r>
                              <a:rPr lang="en-US" sz="2000" b="0" i="1" smtClean="0">
                                <a:solidFill>
                                  <a:schemeClr val="bg1"/>
                                </a:solidFill>
                                <a:latin typeface="Cambria Math" panose="02040503050406030204" pitchFamily="18" charset="0"/>
                              </a:rPr>
                              <m:t>&gt; </m:t>
                            </m:r>
                            <m:sSub>
                              <m:sSubPr>
                                <m:ctrlPr>
                                  <a:rPr lang="en-US" sz="2000" i="1">
                                    <a:solidFill>
                                      <a:schemeClr val="bg1"/>
                                    </a:solidFill>
                                    <a:latin typeface="Cambria Math" panose="02040503050406030204" pitchFamily="18" charset="0"/>
                                  </a:rPr>
                                </m:ctrlPr>
                              </m:sSubPr>
                              <m:e>
                                <m:r>
                                  <a:rPr lang="en-US" sz="2000" i="1">
                                    <a:solidFill>
                                      <a:schemeClr val="bg1"/>
                                    </a:solidFill>
                                    <a:latin typeface="Cambria Math" panose="02040503050406030204" pitchFamily="18" charset="0"/>
                                  </a:rPr>
                                  <m:t>𝜏</m:t>
                                </m:r>
                              </m:e>
                              <m:sub>
                                <m:f>
                                  <m:fPr>
                                    <m:ctrlPr>
                                      <a:rPr lang="en-US" sz="2000" i="1">
                                        <a:solidFill>
                                          <a:schemeClr val="bg1"/>
                                        </a:solidFill>
                                        <a:latin typeface="Cambria Math" panose="02040503050406030204" pitchFamily="18" charset="0"/>
                                      </a:rPr>
                                    </m:ctrlPr>
                                  </m:fPr>
                                  <m:num>
                                    <m:r>
                                      <a:rPr lang="en-US" sz="2000" i="1">
                                        <a:solidFill>
                                          <a:schemeClr val="bg1"/>
                                        </a:solidFill>
                                        <a:latin typeface="Cambria Math" panose="02040503050406030204" pitchFamily="18" charset="0"/>
                                      </a:rPr>
                                      <m:t>𝛼</m:t>
                                    </m:r>
                                  </m:num>
                                  <m:den>
                                    <m:r>
                                      <a:rPr lang="en-US" sz="2000" i="1">
                                        <a:solidFill>
                                          <a:schemeClr val="bg1"/>
                                        </a:solidFill>
                                        <a:latin typeface="Cambria Math" panose="02040503050406030204" pitchFamily="18" charset="0"/>
                                      </a:rPr>
                                      <m:t>2</m:t>
                                    </m:r>
                                  </m:den>
                                </m:f>
                              </m:sub>
                            </m:sSub>
                          </m:oMath>
                        </m:oMathPara>
                      </a14:m>
                      <a:endParaRPr lang="en-IN" sz="2000" dirty="0">
                        <a:solidFill>
                          <a:schemeClr val="bg1"/>
                        </a:solidFill>
                      </a:endParaRPr>
                    </a:p>
                    <a:p>
                      <a:pPr algn="just"/>
                      <a:endParaRPr lang="en-US" dirty="0">
                        <a:solidFill>
                          <a:schemeClr val="bg1"/>
                        </a:solidFill>
                      </a:endParaRPr>
                    </a:p>
                  </p:txBody>
                </p:sp>
              </mc:Choice>
              <mc:Fallback xmlns="">
                <p:sp>
                  <p:nvSpPr>
                    <p:cNvPr id="159" name="TextBox 158">
                      <a:extLst>
                        <a:ext uri="{FF2B5EF4-FFF2-40B4-BE49-F238E27FC236}">
                          <a16:creationId xmlns:a16="http://schemas.microsoft.com/office/drawing/2014/main" id="{C5A2AADB-2C15-74F0-D5A3-ADA061562F26}"/>
                        </a:ext>
                      </a:extLst>
                    </p:cNvPr>
                    <p:cNvSpPr txBox="1">
                      <a:spLocks noRot="1" noChangeAspect="1" noMove="1" noResize="1" noEditPoints="1" noAdjustHandles="1" noChangeArrowheads="1" noChangeShapeType="1" noTextEdit="1"/>
                    </p:cNvSpPr>
                    <p:nvPr/>
                  </p:nvSpPr>
                  <p:spPr>
                    <a:xfrm>
                      <a:off x="4863548" y="1396305"/>
                      <a:ext cx="4108174" cy="5633145"/>
                    </a:xfrm>
                    <a:prstGeom prst="rect">
                      <a:avLst/>
                    </a:prstGeom>
                    <a:blipFill>
                      <a:blip r:embed="rId3"/>
                      <a:stretch>
                        <a:fillRect l="-1235" t="-225" r="-1235"/>
                      </a:stretch>
                    </a:blipFill>
                  </p:spPr>
                  <p:txBody>
                    <a:bodyPr/>
                    <a:lstStyle/>
                    <a:p>
                      <a:r>
                        <a:rPr lang="en-US">
                          <a:noFill/>
                        </a:rPr>
                        <a:t> </a:t>
                      </a:r>
                    </a:p>
                  </p:txBody>
                </p:sp>
              </mc:Fallback>
            </mc:AlternateContent>
          </p:grpSp>
        </p:grpSp>
        <p:sp>
          <p:nvSpPr>
            <p:cNvPr id="154" name="TextBox 153">
              <a:extLst>
                <a:ext uri="{FF2B5EF4-FFF2-40B4-BE49-F238E27FC236}">
                  <a16:creationId xmlns:a16="http://schemas.microsoft.com/office/drawing/2014/main" id="{E495162B-10FA-6441-E4B7-F76FB1A1C7FF}"/>
                </a:ext>
              </a:extLst>
            </p:cNvPr>
            <p:cNvSpPr txBox="1"/>
            <p:nvPr/>
          </p:nvSpPr>
          <p:spPr>
            <a:xfrm>
              <a:off x="2861390" y="228066"/>
              <a:ext cx="1771650" cy="1446550"/>
            </a:xfrm>
            <a:prstGeom prst="rect">
              <a:avLst/>
            </a:prstGeom>
            <a:noFill/>
          </p:spPr>
          <p:txBody>
            <a:bodyPr wrap="square" rtlCol="0">
              <a:spAutoFit/>
            </a:bodyPr>
            <a:lstStyle/>
            <a:p>
              <a:r>
                <a:rPr lang="en-US" sz="8800" b="1" spc="-300" dirty="0">
                  <a:solidFill>
                    <a:schemeClr val="bg1"/>
                  </a:solidFill>
                  <a:latin typeface="Avenir Next" panose="020B0503020202020204" pitchFamily="34" charset="0"/>
                </a:rPr>
                <a:t>03</a:t>
              </a:r>
            </a:p>
          </p:txBody>
        </p:sp>
      </p:grpSp>
      <p:grpSp>
        <p:nvGrpSpPr>
          <p:cNvPr id="12" name="Group 11">
            <a:extLst>
              <a:ext uri="{FF2B5EF4-FFF2-40B4-BE49-F238E27FC236}">
                <a16:creationId xmlns:a16="http://schemas.microsoft.com/office/drawing/2014/main" id="{D9B02741-FBAB-DC23-1FC8-4F708079AD24}"/>
              </a:ext>
            </a:extLst>
          </p:cNvPr>
          <p:cNvGrpSpPr/>
          <p:nvPr/>
        </p:nvGrpSpPr>
        <p:grpSpPr>
          <a:xfrm>
            <a:off x="-9023343" y="0"/>
            <a:ext cx="10174514" cy="6858000"/>
            <a:chOff x="-1579555" y="-2"/>
            <a:chExt cx="10174514" cy="6858000"/>
          </a:xfrm>
        </p:grpSpPr>
        <p:grpSp>
          <p:nvGrpSpPr>
            <p:cNvPr id="164" name="Group 163">
              <a:extLst>
                <a:ext uri="{FF2B5EF4-FFF2-40B4-BE49-F238E27FC236}">
                  <a16:creationId xmlns:a16="http://schemas.microsoft.com/office/drawing/2014/main" id="{B11A9CF6-DA8A-14CC-8890-2F644DE50F46}"/>
                </a:ext>
              </a:extLst>
            </p:cNvPr>
            <p:cNvGrpSpPr/>
            <p:nvPr/>
          </p:nvGrpSpPr>
          <p:grpSpPr>
            <a:xfrm>
              <a:off x="-1579555" y="-2"/>
              <a:ext cx="10174514" cy="6858000"/>
              <a:chOff x="0" y="0"/>
              <a:chExt cx="10174514" cy="6858000"/>
            </a:xfrm>
            <a:effectLst>
              <a:outerShdw blurRad="393700" dist="254000" dir="8880000" sx="99000" sy="99000" algn="ctr" rotWithShape="0">
                <a:schemeClr val="tx1">
                  <a:alpha val="62000"/>
                </a:schemeClr>
              </a:outerShdw>
            </a:effectLst>
          </p:grpSpPr>
          <p:grpSp>
            <p:nvGrpSpPr>
              <p:cNvPr id="165" name="Group 164">
                <a:extLst>
                  <a:ext uri="{FF2B5EF4-FFF2-40B4-BE49-F238E27FC236}">
                    <a16:creationId xmlns:a16="http://schemas.microsoft.com/office/drawing/2014/main" id="{5F6ED478-2010-B002-3AB5-B948D59A56C9}"/>
                  </a:ext>
                </a:extLst>
              </p:cNvPr>
              <p:cNvGrpSpPr/>
              <p:nvPr/>
            </p:nvGrpSpPr>
            <p:grpSpPr>
              <a:xfrm>
                <a:off x="0" y="0"/>
                <a:ext cx="10107773" cy="6858000"/>
                <a:chOff x="0" y="0"/>
                <a:chExt cx="11682484" cy="6858000"/>
              </a:xfrm>
              <a:solidFill>
                <a:srgbClr val="EADCC9"/>
              </a:solidFill>
            </p:grpSpPr>
            <p:sp>
              <p:nvSpPr>
                <p:cNvPr id="170" name="Rectangle 169">
                  <a:extLst>
                    <a:ext uri="{FF2B5EF4-FFF2-40B4-BE49-F238E27FC236}">
                      <a16:creationId xmlns:a16="http://schemas.microsoft.com/office/drawing/2014/main" id="{2DE51CB7-EA11-660C-BFCD-0CDAA5BBE8C9}"/>
                    </a:ext>
                  </a:extLst>
                </p:cNvPr>
                <p:cNvSpPr/>
                <p:nvPr/>
              </p:nvSpPr>
              <p:spPr>
                <a:xfrm>
                  <a:off x="0" y="0"/>
                  <a:ext cx="11041037" cy="685800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Rounded Rectangle 170">
                  <a:extLst>
                    <a:ext uri="{FF2B5EF4-FFF2-40B4-BE49-F238E27FC236}">
                      <a16:creationId xmlns:a16="http://schemas.microsoft.com/office/drawing/2014/main" id="{83579D96-744F-3B7E-3F27-CA090DD96993}"/>
                    </a:ext>
                  </a:extLst>
                </p:cNvPr>
                <p:cNvSpPr/>
                <p:nvPr/>
              </p:nvSpPr>
              <p:spPr>
                <a:xfrm>
                  <a:off x="10508777" y="4740019"/>
                  <a:ext cx="1173707" cy="1009935"/>
                </a:xfrm>
                <a:prstGeom prst="roundRect">
                  <a:avLst>
                    <a:gd name="adj" fmla="val 10401"/>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66" name="TextBox 165">
                <a:extLst>
                  <a:ext uri="{FF2B5EF4-FFF2-40B4-BE49-F238E27FC236}">
                    <a16:creationId xmlns:a16="http://schemas.microsoft.com/office/drawing/2014/main" id="{A7ADC873-61BB-D893-77B5-39354276A5B6}"/>
                  </a:ext>
                </a:extLst>
              </p:cNvPr>
              <p:cNvSpPr txBox="1"/>
              <p:nvPr/>
            </p:nvSpPr>
            <p:spPr>
              <a:xfrm>
                <a:off x="9187543" y="4976389"/>
                <a:ext cx="986971" cy="553998"/>
              </a:xfrm>
              <a:prstGeom prst="rect">
                <a:avLst/>
              </a:prstGeom>
              <a:noFill/>
            </p:spPr>
            <p:txBody>
              <a:bodyPr wrap="square" rtlCol="0">
                <a:spAutoFit/>
              </a:bodyPr>
              <a:lstStyle/>
              <a:p>
                <a:r>
                  <a:rPr lang="en-US" sz="3000" b="1" spc="-300" dirty="0">
                    <a:latin typeface="Avenir Next" panose="020B0503020202020204" pitchFamily="34" charset="0"/>
                  </a:rPr>
                  <a:t>03 .1</a:t>
                </a:r>
              </a:p>
            </p:txBody>
          </p:sp>
          <p:sp>
            <p:nvSpPr>
              <p:cNvPr id="167" name="TextBox 166">
                <a:extLst>
                  <a:ext uri="{FF2B5EF4-FFF2-40B4-BE49-F238E27FC236}">
                    <a16:creationId xmlns:a16="http://schemas.microsoft.com/office/drawing/2014/main" id="{E353DAC5-E4AE-A8E7-146E-DCE82BAF10C8}"/>
                  </a:ext>
                </a:extLst>
              </p:cNvPr>
              <p:cNvSpPr txBox="1"/>
              <p:nvPr/>
            </p:nvSpPr>
            <p:spPr>
              <a:xfrm>
                <a:off x="4659457" y="223536"/>
                <a:ext cx="3959764" cy="630942"/>
              </a:xfrm>
              <a:prstGeom prst="rect">
                <a:avLst/>
              </a:prstGeom>
              <a:noFill/>
            </p:spPr>
            <p:txBody>
              <a:bodyPr wrap="square" rtlCol="0">
                <a:spAutoFit/>
              </a:bodyPr>
              <a:lstStyle/>
              <a:p>
                <a:r>
                  <a:rPr lang="en-US" sz="3500" dirty="0"/>
                  <a:t>Wald’s Test for</a:t>
                </a:r>
              </a:p>
            </p:txBody>
          </p:sp>
          <p:sp>
            <p:nvSpPr>
              <p:cNvPr id="169" name="TextBox 168">
                <a:extLst>
                  <a:ext uri="{FF2B5EF4-FFF2-40B4-BE49-F238E27FC236}">
                    <a16:creationId xmlns:a16="http://schemas.microsoft.com/office/drawing/2014/main" id="{38072573-4D64-495F-7013-39E5A54AD4EF}"/>
                  </a:ext>
                </a:extLst>
              </p:cNvPr>
              <p:cNvSpPr txBox="1"/>
              <p:nvPr/>
            </p:nvSpPr>
            <p:spPr>
              <a:xfrm>
                <a:off x="4671815" y="649269"/>
                <a:ext cx="3075872" cy="646331"/>
              </a:xfrm>
              <a:prstGeom prst="rect">
                <a:avLst/>
              </a:prstGeom>
              <a:noFill/>
            </p:spPr>
            <p:txBody>
              <a:bodyPr wrap="square" rtlCol="0">
                <a:spAutoFit/>
              </a:bodyPr>
              <a:lstStyle/>
              <a:p>
                <a:r>
                  <a:rPr lang="en-IN" sz="3600" b="1" i="0" dirty="0">
                    <a:effectLst/>
                    <a:latin typeface="Avenir Next" panose="020B0503020202020204" pitchFamily="34" charset="0"/>
                  </a:rPr>
                  <a:t>Significance</a:t>
                </a:r>
                <a:endParaRPr lang="en-US" sz="3500" b="1" dirty="0"/>
              </a:p>
            </p:txBody>
          </p:sp>
        </p:grpSp>
        <p:sp>
          <p:nvSpPr>
            <p:cNvPr id="11" name="TextBox 10">
              <a:extLst>
                <a:ext uri="{FF2B5EF4-FFF2-40B4-BE49-F238E27FC236}">
                  <a16:creationId xmlns:a16="http://schemas.microsoft.com/office/drawing/2014/main" id="{03C09A80-2DFE-AD32-5DDE-28D6A69F9F63}"/>
                </a:ext>
              </a:extLst>
            </p:cNvPr>
            <p:cNvSpPr txBox="1"/>
            <p:nvPr/>
          </p:nvSpPr>
          <p:spPr>
            <a:xfrm>
              <a:off x="1446609" y="1406962"/>
              <a:ext cx="5897166" cy="4801314"/>
            </a:xfrm>
            <a:prstGeom prst="rect">
              <a:avLst/>
            </a:prstGeom>
            <a:noFill/>
          </p:spPr>
          <p:txBody>
            <a:bodyPr wrap="square">
              <a:spAutoFit/>
            </a:bodyPr>
            <a:lstStyle/>
            <a:p>
              <a:r>
                <a:rPr lang="en-IN" sz="1800" b="0" i="0" u="none" strike="noStrike" dirty="0">
                  <a:solidFill>
                    <a:srgbClr val="444444"/>
                  </a:solidFill>
                  <a:effectLst/>
                  <a:latin typeface="Consolas" panose="020B0609020204030204" pitchFamily="49" charset="0"/>
                </a:rPr>
                <a:t>&gt; </a:t>
              </a:r>
              <a:r>
                <a:rPr lang="en-IN" sz="1800" b="0" i="0" u="none" strike="noStrike" dirty="0" err="1">
                  <a:solidFill>
                    <a:srgbClr val="444444"/>
                  </a:solidFill>
                  <a:effectLst/>
                  <a:latin typeface="Consolas" panose="020B0609020204030204" pitchFamily="49" charset="0"/>
                </a:rPr>
                <a:t>data.frame</a:t>
              </a:r>
              <a:r>
                <a:rPr lang="en-IN" sz="1800" b="0" i="0" u="none" strike="noStrike" dirty="0">
                  <a:solidFill>
                    <a:srgbClr val="444444"/>
                  </a:solidFill>
                  <a:effectLst/>
                  <a:latin typeface="Consolas" panose="020B0609020204030204" pitchFamily="49" charset="0"/>
                </a:rPr>
                <a:t>(name,walds_t,significance)</a:t>
              </a:r>
              <a:br>
                <a:rPr lang="en-IN" sz="1800" b="0" i="0" u="none" strike="noStrike" dirty="0">
                  <a:solidFill>
                    <a:srgbClr val="444444"/>
                  </a:solidFill>
                  <a:effectLst/>
                  <a:latin typeface="Consolas" panose="020B0609020204030204" pitchFamily="49" charset="0"/>
                </a:rPr>
              </a:br>
              <a:r>
                <a:rPr lang="en-IN" sz="1800" b="0" i="0" u="none" strike="noStrike" dirty="0">
                  <a:solidFill>
                    <a:srgbClr val="444444"/>
                  </a:solidFill>
                  <a:effectLst/>
                  <a:latin typeface="Consolas" panose="020B0609020204030204" pitchFamily="49" charset="0"/>
                </a:rPr>
                <a:t>              name    </a:t>
              </a:r>
              <a:r>
                <a:rPr lang="en-IN" sz="1800" b="0" i="0" u="none" strike="noStrike" dirty="0" err="1">
                  <a:solidFill>
                    <a:srgbClr val="444444"/>
                  </a:solidFill>
                  <a:effectLst/>
                  <a:latin typeface="Consolas" panose="020B0609020204030204" pitchFamily="49" charset="0"/>
                </a:rPr>
                <a:t>walds_t</a:t>
              </a:r>
              <a:r>
                <a:rPr lang="en-IN" sz="1800" b="0" i="0" u="none" strike="noStrike" dirty="0">
                  <a:solidFill>
                    <a:srgbClr val="444444"/>
                  </a:solidFill>
                  <a:effectLst/>
                  <a:latin typeface="Consolas" panose="020B0609020204030204" pitchFamily="49" charset="0"/>
                </a:rPr>
                <a:t>    significance</a:t>
              </a:r>
              <a:br>
                <a:rPr lang="en-IN" sz="1800" b="0" i="0" u="none" strike="noStrike" dirty="0">
                  <a:solidFill>
                    <a:srgbClr val="444444"/>
                  </a:solidFill>
                  <a:effectLst/>
                  <a:latin typeface="Consolas" panose="020B0609020204030204" pitchFamily="49" charset="0"/>
                </a:rPr>
              </a:br>
              <a:r>
                <a:rPr lang="en-IN" sz="1800" b="0" i="0" u="none" strike="noStrike" dirty="0">
                  <a:solidFill>
                    <a:srgbClr val="880000"/>
                  </a:solidFill>
                  <a:effectLst/>
                  <a:latin typeface="Consolas" panose="020B0609020204030204" pitchFamily="49" charset="0"/>
                </a:rPr>
                <a:t>1</a:t>
              </a:r>
              <a:r>
                <a:rPr lang="en-IN" sz="1800" b="0" i="0" u="none" strike="noStrike" dirty="0">
                  <a:solidFill>
                    <a:srgbClr val="444444"/>
                  </a:solidFill>
                  <a:effectLst/>
                  <a:latin typeface="Consolas" panose="020B0609020204030204" pitchFamily="49" charset="0"/>
                </a:rPr>
                <a:t>             male  </a:t>
              </a:r>
              <a:r>
                <a:rPr lang="en-IN" sz="1800" b="0" i="0" u="none" strike="noStrike" dirty="0">
                  <a:solidFill>
                    <a:srgbClr val="880000"/>
                  </a:solidFill>
                  <a:effectLst/>
                  <a:latin typeface="Consolas" panose="020B0609020204030204" pitchFamily="49" charset="0"/>
                </a:rPr>
                <a:t>1.41443413</a:t>
              </a:r>
              <a:r>
                <a:rPr lang="en-IN" sz="1800" b="0" i="0" u="none" strike="noStrike" dirty="0">
                  <a:solidFill>
                    <a:srgbClr val="444444"/>
                  </a:solidFill>
                  <a:effectLst/>
                  <a:latin typeface="Consolas" panose="020B0609020204030204" pitchFamily="49" charset="0"/>
                </a:rPr>
                <a:t>   Significant</a:t>
              </a:r>
              <a:br>
                <a:rPr lang="en-IN" sz="1800" b="0" i="0" u="none" strike="noStrike" dirty="0">
                  <a:solidFill>
                    <a:srgbClr val="444444"/>
                  </a:solidFill>
                  <a:effectLst/>
                  <a:latin typeface="Consolas" panose="020B0609020204030204" pitchFamily="49" charset="0"/>
                </a:rPr>
              </a:br>
              <a:r>
                <a:rPr lang="en-IN" sz="1800" b="0" i="0" u="none" strike="noStrike" dirty="0">
                  <a:solidFill>
                    <a:srgbClr val="880000"/>
                  </a:solidFill>
                  <a:effectLst/>
                  <a:latin typeface="Consolas" panose="020B0609020204030204" pitchFamily="49" charset="0"/>
                </a:rPr>
                <a:t>2</a:t>
              </a:r>
              <a:r>
                <a:rPr lang="en-IN" sz="1800" b="0" i="0" u="none" strike="noStrike" dirty="0">
                  <a:solidFill>
                    <a:srgbClr val="444444"/>
                  </a:solidFill>
                  <a:effectLst/>
                  <a:latin typeface="Consolas" panose="020B0609020204030204" pitchFamily="49" charset="0"/>
                </a:rPr>
                <a:t>              age  </a:t>
              </a:r>
              <a:r>
                <a:rPr lang="en-IN" sz="1800" b="0" i="0" u="none" strike="noStrike" dirty="0">
                  <a:solidFill>
                    <a:srgbClr val="880000"/>
                  </a:solidFill>
                  <a:effectLst/>
                  <a:latin typeface="Consolas" panose="020B0609020204030204" pitchFamily="49" charset="0"/>
                </a:rPr>
                <a:t>0.69723314</a:t>
              </a:r>
              <a:r>
                <a:rPr lang="en-IN" sz="1800" b="0" i="0" u="none" strike="noStrike" dirty="0">
                  <a:solidFill>
                    <a:srgbClr val="444444"/>
                  </a:solidFill>
                  <a:effectLst/>
                  <a:latin typeface="Consolas" panose="020B0609020204030204" pitchFamily="49" charset="0"/>
                </a:rPr>
                <a:t>   Significant</a:t>
              </a:r>
              <a:br>
                <a:rPr lang="en-IN" sz="1800" b="0" i="0" u="none" strike="noStrike" dirty="0">
                  <a:solidFill>
                    <a:srgbClr val="444444"/>
                  </a:solidFill>
                  <a:effectLst/>
                  <a:latin typeface="Consolas" panose="020B0609020204030204" pitchFamily="49" charset="0"/>
                </a:rPr>
              </a:br>
              <a:r>
                <a:rPr lang="en-IN" sz="1800" b="0" i="0" u="none" strike="noStrike" dirty="0">
                  <a:solidFill>
                    <a:srgbClr val="880000"/>
                  </a:solidFill>
                  <a:effectLst/>
                  <a:latin typeface="Consolas" panose="020B0609020204030204" pitchFamily="49" charset="0"/>
                </a:rPr>
                <a:t>3</a:t>
              </a:r>
              <a:r>
                <a:rPr lang="en-IN" sz="1800" b="0" i="0" u="none" strike="noStrike" dirty="0">
                  <a:solidFill>
                    <a:srgbClr val="444444"/>
                  </a:solidFill>
                  <a:effectLst/>
                  <a:latin typeface="Consolas" panose="020B0609020204030204" pitchFamily="49" charset="0"/>
                </a:rPr>
                <a:t>        education -</a:t>
              </a:r>
              <a:r>
                <a:rPr lang="en-IN" sz="1800" b="0" i="0" u="none" strike="noStrike" dirty="0">
                  <a:solidFill>
                    <a:srgbClr val="880000"/>
                  </a:solidFill>
                  <a:effectLst/>
                  <a:latin typeface="Consolas" panose="020B0609020204030204" pitchFamily="49" charset="0"/>
                </a:rPr>
                <a:t>0.17188051</a:t>
              </a:r>
              <a:r>
                <a:rPr lang="en-IN" sz="1800" b="0" i="0" u="none" strike="noStrike" dirty="0">
                  <a:solidFill>
                    <a:srgbClr val="444444"/>
                  </a:solidFill>
                  <a:effectLst/>
                  <a:latin typeface="Consolas" panose="020B0609020204030204" pitchFamily="49" charset="0"/>
                </a:rPr>
                <a:t>   Significant</a:t>
              </a:r>
              <a:br>
                <a:rPr lang="en-IN" sz="1800" b="0" i="0" u="none" strike="noStrike" dirty="0">
                  <a:solidFill>
                    <a:srgbClr val="444444"/>
                  </a:solidFill>
                  <a:effectLst/>
                  <a:latin typeface="Consolas" panose="020B0609020204030204" pitchFamily="49" charset="0"/>
                </a:rPr>
              </a:br>
              <a:r>
                <a:rPr lang="en-IN" sz="1800" b="0" i="0" u="none" strike="noStrike" dirty="0">
                  <a:solidFill>
                    <a:srgbClr val="880000"/>
                  </a:solidFill>
                  <a:effectLst/>
                  <a:latin typeface="Consolas" panose="020B0609020204030204" pitchFamily="49" charset="0"/>
                </a:rPr>
                <a:t>4</a:t>
              </a:r>
              <a:r>
                <a:rPr lang="en-IN" sz="1800" b="0" i="0" u="none" strike="noStrike" dirty="0">
                  <a:solidFill>
                    <a:srgbClr val="444444"/>
                  </a:solidFill>
                  <a:effectLst/>
                  <a:latin typeface="Consolas" panose="020B0609020204030204" pitchFamily="49" charset="0"/>
                </a:rPr>
                <a:t>    </a:t>
              </a:r>
              <a:r>
                <a:rPr lang="en-IN" sz="1800" b="0" i="0" u="none" strike="noStrike" dirty="0" err="1">
                  <a:solidFill>
                    <a:srgbClr val="444444"/>
                  </a:solidFill>
                  <a:effectLst/>
                  <a:latin typeface="Consolas" panose="020B0609020204030204" pitchFamily="49" charset="0"/>
                </a:rPr>
                <a:t>currentSmoker</a:t>
              </a:r>
              <a:r>
                <a:rPr lang="en-IN" sz="1800" b="0" i="0" u="none" strike="noStrike" dirty="0">
                  <a:solidFill>
                    <a:srgbClr val="444444"/>
                  </a:solidFill>
                  <a:effectLst/>
                  <a:latin typeface="Consolas" panose="020B0609020204030204" pitchFamily="49" charset="0"/>
                </a:rPr>
                <a:t>  </a:t>
              </a:r>
              <a:r>
                <a:rPr lang="en-IN" sz="1800" b="0" i="0" u="none" strike="noStrike" dirty="0">
                  <a:solidFill>
                    <a:srgbClr val="880000"/>
                  </a:solidFill>
                  <a:effectLst/>
                  <a:latin typeface="Consolas" panose="020B0609020204030204" pitchFamily="49" charset="0"/>
                </a:rPr>
                <a:t>0.27868337</a:t>
              </a:r>
              <a:r>
                <a:rPr lang="en-IN" sz="1800" b="0" i="0" u="none" strike="noStrike" dirty="0">
                  <a:solidFill>
                    <a:srgbClr val="444444"/>
                  </a:solidFill>
                  <a:effectLst/>
                  <a:latin typeface="Consolas" panose="020B0609020204030204" pitchFamily="49" charset="0"/>
                </a:rPr>
                <a:t>   Significant</a:t>
              </a:r>
              <a:br>
                <a:rPr lang="en-IN" sz="1800" b="0" i="0" u="none" strike="noStrike" dirty="0">
                  <a:solidFill>
                    <a:srgbClr val="444444"/>
                  </a:solidFill>
                  <a:effectLst/>
                  <a:latin typeface="Consolas" panose="020B0609020204030204" pitchFamily="49" charset="0"/>
                </a:rPr>
              </a:br>
              <a:r>
                <a:rPr lang="en-IN" sz="1800" b="0" i="0" u="none" strike="noStrike" dirty="0">
                  <a:solidFill>
                    <a:srgbClr val="880000"/>
                  </a:solidFill>
                  <a:effectLst/>
                  <a:latin typeface="Consolas" panose="020B0609020204030204" pitchFamily="49" charset="0"/>
                </a:rPr>
                <a:t>5</a:t>
              </a:r>
              <a:r>
                <a:rPr lang="en-IN" sz="1800" b="0" i="0" u="none" strike="noStrike" dirty="0">
                  <a:solidFill>
                    <a:srgbClr val="444444"/>
                  </a:solidFill>
                  <a:effectLst/>
                  <a:latin typeface="Consolas" panose="020B0609020204030204" pitchFamily="49" charset="0"/>
                </a:rPr>
                <a:t>       cigsPerDay  </a:t>
              </a:r>
              <a:r>
                <a:rPr lang="en-IN" sz="1800" b="0" i="0" u="none" strike="noStrike" dirty="0">
                  <a:solidFill>
                    <a:srgbClr val="880000"/>
                  </a:solidFill>
                  <a:effectLst/>
                  <a:latin typeface="Consolas" panose="020B0609020204030204" pitchFamily="49" charset="0"/>
                </a:rPr>
                <a:t>0.17486239</a:t>
              </a:r>
              <a:r>
                <a:rPr lang="en-IN" sz="1800" b="0" i="0" u="none" strike="noStrike" dirty="0">
                  <a:solidFill>
                    <a:srgbClr val="444444"/>
                  </a:solidFill>
                  <a:effectLst/>
                  <a:latin typeface="Consolas" panose="020B0609020204030204" pitchFamily="49" charset="0"/>
                </a:rPr>
                <a:t>   Significant</a:t>
              </a:r>
              <a:br>
                <a:rPr lang="en-IN" sz="1800" b="0" i="0" u="none" strike="noStrike" dirty="0">
                  <a:solidFill>
                    <a:srgbClr val="444444"/>
                  </a:solidFill>
                  <a:effectLst/>
                  <a:latin typeface="Consolas" panose="020B0609020204030204" pitchFamily="49" charset="0"/>
                </a:rPr>
              </a:br>
              <a:r>
                <a:rPr lang="en-IN" sz="1800" b="0" i="0" u="none" strike="noStrike" dirty="0">
                  <a:solidFill>
                    <a:srgbClr val="880000"/>
                  </a:solidFill>
                  <a:effectLst/>
                  <a:latin typeface="Consolas" panose="020B0609020204030204" pitchFamily="49" charset="0"/>
                </a:rPr>
                <a:t>6</a:t>
              </a:r>
              <a:r>
                <a:rPr lang="en-IN" sz="1800" b="0" i="0" u="none" strike="noStrike" dirty="0">
                  <a:solidFill>
                    <a:srgbClr val="444444"/>
                  </a:solidFill>
                  <a:effectLst/>
                  <a:latin typeface="Consolas" panose="020B0609020204030204" pitchFamily="49" charset="0"/>
                </a:rPr>
                <a:t>           </a:t>
              </a:r>
              <a:r>
                <a:rPr lang="en-IN" sz="1800" b="0" i="0" u="none" strike="noStrike" dirty="0" err="1">
                  <a:solidFill>
                    <a:srgbClr val="444444"/>
                  </a:solidFill>
                  <a:effectLst/>
                  <a:latin typeface="Consolas" panose="020B0609020204030204" pitchFamily="49" charset="0"/>
                </a:rPr>
                <a:t>BPMeds</a:t>
              </a:r>
              <a:r>
                <a:rPr lang="en-IN" sz="1800" b="0" i="0" u="none" strike="noStrike" dirty="0">
                  <a:solidFill>
                    <a:srgbClr val="444444"/>
                  </a:solidFill>
                  <a:effectLst/>
                  <a:latin typeface="Consolas" panose="020B0609020204030204" pitchFamily="49" charset="0"/>
                </a:rPr>
                <a:t>  </a:t>
              </a:r>
              <a:r>
                <a:rPr lang="en-IN" sz="1800" b="0" i="0" u="none" strike="noStrike" dirty="0">
                  <a:solidFill>
                    <a:srgbClr val="880000"/>
                  </a:solidFill>
                  <a:effectLst/>
                  <a:latin typeface="Consolas" panose="020B0609020204030204" pitchFamily="49" charset="0"/>
                </a:rPr>
                <a:t>0.31498194</a:t>
              </a:r>
              <a:r>
                <a:rPr lang="en-IN" sz="1800" b="0" i="0" u="none" strike="noStrike" dirty="0">
                  <a:solidFill>
                    <a:srgbClr val="444444"/>
                  </a:solidFill>
                  <a:effectLst/>
                  <a:latin typeface="Consolas" panose="020B0609020204030204" pitchFamily="49" charset="0"/>
                </a:rPr>
                <a:t>   Significant</a:t>
              </a:r>
              <a:br>
                <a:rPr lang="en-IN" sz="1800" b="0" i="0" u="none" strike="noStrike" dirty="0">
                  <a:solidFill>
                    <a:srgbClr val="444444"/>
                  </a:solidFill>
                  <a:effectLst/>
                  <a:latin typeface="Consolas" panose="020B0609020204030204" pitchFamily="49" charset="0"/>
                </a:rPr>
              </a:br>
              <a:r>
                <a:rPr lang="en-IN" sz="1800" b="0" i="0" u="none" strike="noStrike" dirty="0">
                  <a:solidFill>
                    <a:srgbClr val="880000"/>
                  </a:solidFill>
                  <a:effectLst/>
                  <a:latin typeface="Consolas" panose="020B0609020204030204" pitchFamily="49" charset="0"/>
                </a:rPr>
                <a:t>7</a:t>
              </a:r>
              <a:r>
                <a:rPr lang="en-IN" sz="1800" b="0" i="0" u="none" strike="noStrike" dirty="0">
                  <a:solidFill>
                    <a:srgbClr val="444444"/>
                  </a:solidFill>
                  <a:effectLst/>
                  <a:latin typeface="Consolas" panose="020B0609020204030204" pitchFamily="49" charset="0"/>
                </a:rPr>
                <a:t>  </a:t>
              </a:r>
              <a:r>
                <a:rPr lang="en-IN" sz="1800" b="0" i="0" u="none" strike="noStrike" dirty="0" err="1">
                  <a:solidFill>
                    <a:srgbClr val="444444"/>
                  </a:solidFill>
                  <a:effectLst/>
                  <a:latin typeface="Consolas" panose="020B0609020204030204" pitchFamily="49" charset="0"/>
                </a:rPr>
                <a:t>prevalentStroke</a:t>
              </a:r>
              <a:r>
                <a:rPr lang="en-IN" sz="1800" b="0" i="0" u="none" strike="noStrike" dirty="0">
                  <a:solidFill>
                    <a:srgbClr val="444444"/>
                  </a:solidFill>
                  <a:effectLst/>
                  <a:latin typeface="Consolas" panose="020B0609020204030204" pitchFamily="49" charset="0"/>
                </a:rPr>
                <a:t>  </a:t>
              </a:r>
              <a:r>
                <a:rPr lang="en-IN" sz="1800" b="0" i="0" u="none" strike="noStrike" dirty="0">
                  <a:solidFill>
                    <a:srgbClr val="880000"/>
                  </a:solidFill>
                  <a:effectLst/>
                  <a:latin typeface="Consolas" panose="020B0609020204030204" pitchFamily="49" charset="0"/>
                </a:rPr>
                <a:t>0.77475590</a:t>
              </a:r>
              <a:r>
                <a:rPr lang="en-IN" sz="1800" b="0" i="0" u="none" strike="noStrike" dirty="0">
                  <a:solidFill>
                    <a:srgbClr val="444444"/>
                  </a:solidFill>
                  <a:effectLst/>
                  <a:latin typeface="Consolas" panose="020B0609020204030204" pitchFamily="49" charset="0"/>
                </a:rPr>
                <a:t>   Significant</a:t>
              </a:r>
              <a:br>
                <a:rPr lang="en-IN" sz="1800" b="0" i="0" u="none" strike="noStrike" dirty="0">
                  <a:solidFill>
                    <a:srgbClr val="444444"/>
                  </a:solidFill>
                  <a:effectLst/>
                  <a:latin typeface="Consolas" panose="020B0609020204030204" pitchFamily="49" charset="0"/>
                </a:rPr>
              </a:br>
              <a:r>
                <a:rPr lang="en-IN" sz="1800" b="0" i="0" u="none" strike="noStrike" dirty="0">
                  <a:solidFill>
                    <a:srgbClr val="880000"/>
                  </a:solidFill>
                  <a:effectLst/>
                  <a:latin typeface="Consolas" panose="020B0609020204030204" pitchFamily="49" charset="0"/>
                </a:rPr>
                <a:t>8</a:t>
              </a:r>
              <a:r>
                <a:rPr lang="en-IN" sz="1800" b="0" i="0" u="none" strike="noStrike" dirty="0">
                  <a:solidFill>
                    <a:srgbClr val="444444"/>
                  </a:solidFill>
                  <a:effectLst/>
                  <a:latin typeface="Consolas" panose="020B0609020204030204" pitchFamily="49" charset="0"/>
                </a:rPr>
                <a:t>     prevalentHyp  </a:t>
              </a:r>
              <a:r>
                <a:rPr lang="en-IN" sz="1800" b="0" i="0" u="none" strike="noStrike" dirty="0">
                  <a:solidFill>
                    <a:srgbClr val="880000"/>
                  </a:solidFill>
                  <a:effectLst/>
                  <a:latin typeface="Consolas" panose="020B0609020204030204" pitchFamily="49" charset="0"/>
                </a:rPr>
                <a:t>0.64423554</a:t>
              </a:r>
              <a:r>
                <a:rPr lang="en-IN" sz="1800" b="0" i="0" u="none" strike="noStrike" dirty="0">
                  <a:solidFill>
                    <a:srgbClr val="444444"/>
                  </a:solidFill>
                  <a:effectLst/>
                  <a:latin typeface="Consolas" panose="020B0609020204030204" pitchFamily="49" charset="0"/>
                </a:rPr>
                <a:t>   Significant</a:t>
              </a:r>
              <a:br>
                <a:rPr lang="en-IN" sz="1800" b="0" i="0" u="none" strike="noStrike" dirty="0">
                  <a:solidFill>
                    <a:srgbClr val="444444"/>
                  </a:solidFill>
                  <a:effectLst/>
                  <a:latin typeface="Consolas" panose="020B0609020204030204" pitchFamily="49" charset="0"/>
                </a:rPr>
              </a:br>
              <a:r>
                <a:rPr lang="en-IN" sz="1800" b="0" i="0" u="none" strike="noStrike" dirty="0">
                  <a:solidFill>
                    <a:srgbClr val="880000"/>
                  </a:solidFill>
                  <a:effectLst/>
                  <a:latin typeface="Consolas" panose="020B0609020204030204" pitchFamily="49" charset="0"/>
                </a:rPr>
                <a:t>9</a:t>
              </a:r>
              <a:r>
                <a:rPr lang="en-IN" sz="1800" b="0" i="0" u="none" strike="noStrike" dirty="0">
                  <a:solidFill>
                    <a:srgbClr val="444444"/>
                  </a:solidFill>
                  <a:effectLst/>
                  <a:latin typeface="Consolas" panose="020B0609020204030204" pitchFamily="49" charset="0"/>
                </a:rPr>
                <a:t>         diabetes  </a:t>
              </a:r>
              <a:r>
                <a:rPr lang="en-IN" sz="1800" b="0" i="0" u="none" strike="noStrike" dirty="0">
                  <a:solidFill>
                    <a:srgbClr val="880000"/>
                  </a:solidFill>
                  <a:effectLst/>
                  <a:latin typeface="Consolas" panose="020B0609020204030204" pitchFamily="49" charset="0"/>
                </a:rPr>
                <a:t>0.32965284</a:t>
              </a:r>
              <a:r>
                <a:rPr lang="en-IN" sz="1800" b="0" i="0" u="none" strike="noStrike" dirty="0">
                  <a:solidFill>
                    <a:srgbClr val="444444"/>
                  </a:solidFill>
                  <a:effectLst/>
                  <a:latin typeface="Consolas" panose="020B0609020204030204" pitchFamily="49" charset="0"/>
                </a:rPr>
                <a:t>   Significant</a:t>
              </a:r>
              <a:br>
                <a:rPr lang="en-IN" sz="1800" b="0" i="0" u="none" strike="noStrike" dirty="0">
                  <a:solidFill>
                    <a:srgbClr val="444444"/>
                  </a:solidFill>
                  <a:effectLst/>
                  <a:latin typeface="Consolas" panose="020B0609020204030204" pitchFamily="49" charset="0"/>
                </a:rPr>
              </a:br>
              <a:r>
                <a:rPr lang="en-IN" sz="1800" b="0" i="0" u="none" strike="noStrike" dirty="0">
                  <a:solidFill>
                    <a:srgbClr val="880000"/>
                  </a:solidFill>
                  <a:effectLst/>
                  <a:latin typeface="Consolas" panose="020B0609020204030204" pitchFamily="49" charset="0"/>
                </a:rPr>
                <a:t>10</a:t>
              </a:r>
              <a:r>
                <a:rPr lang="en-IN" sz="1800" b="0" i="0" u="none" strike="noStrike" dirty="0">
                  <a:solidFill>
                    <a:srgbClr val="444444"/>
                  </a:solidFill>
                  <a:effectLst/>
                  <a:latin typeface="Consolas" panose="020B0609020204030204" pitchFamily="49" charset="0"/>
                </a:rPr>
                <a:t>         totChol  </a:t>
              </a:r>
              <a:r>
                <a:rPr lang="en-IN" sz="1800" b="0" i="0" u="none" strike="noStrike" dirty="0">
                  <a:solidFill>
                    <a:srgbClr val="880000"/>
                  </a:solidFill>
                  <a:effectLst/>
                  <a:latin typeface="Consolas" panose="020B0609020204030204" pitchFamily="49" charset="0"/>
                </a:rPr>
                <a:t>0.09111104</a:t>
              </a:r>
              <a:r>
                <a:rPr lang="en-IN" sz="1800" b="0" i="0" u="none" strike="noStrike" dirty="0">
                  <a:solidFill>
                    <a:srgbClr val="444444"/>
                  </a:solidFill>
                  <a:effectLst/>
                  <a:latin typeface="Consolas" panose="020B0609020204030204" pitchFamily="49" charset="0"/>
                </a:rPr>
                <a:t>   Significant</a:t>
              </a:r>
              <a:br>
                <a:rPr lang="en-IN" sz="1800" b="0" i="0" u="none" strike="noStrike" dirty="0">
                  <a:solidFill>
                    <a:srgbClr val="444444"/>
                  </a:solidFill>
                  <a:effectLst/>
                  <a:latin typeface="Consolas" panose="020B0609020204030204" pitchFamily="49" charset="0"/>
                </a:rPr>
              </a:br>
              <a:r>
                <a:rPr lang="en-IN" sz="1800" b="0" i="0" u="none" strike="noStrike" dirty="0">
                  <a:solidFill>
                    <a:srgbClr val="880000"/>
                  </a:solidFill>
                  <a:effectLst/>
                  <a:latin typeface="Consolas" panose="020B0609020204030204" pitchFamily="49" charset="0"/>
                </a:rPr>
                <a:t>11</a:t>
              </a:r>
              <a:r>
                <a:rPr lang="en-IN" sz="1800" b="0" i="0" u="none" strike="noStrike" dirty="0">
                  <a:solidFill>
                    <a:srgbClr val="444444"/>
                  </a:solidFill>
                  <a:effectLst/>
                  <a:latin typeface="Consolas" panose="020B0609020204030204" pitchFamily="49" charset="0"/>
                </a:rPr>
                <a:t>           sysBP  </a:t>
              </a:r>
              <a:r>
                <a:rPr lang="en-IN" sz="1800" b="0" i="0" u="none" strike="noStrike" dirty="0">
                  <a:solidFill>
                    <a:srgbClr val="880000"/>
                  </a:solidFill>
                  <a:effectLst/>
                  <a:latin typeface="Consolas" panose="020B0609020204030204" pitchFamily="49" charset="0"/>
                </a:rPr>
                <a:t>0.21795368</a:t>
              </a:r>
              <a:r>
                <a:rPr lang="en-IN" sz="1800" b="0" i="0" u="none" strike="noStrike" dirty="0">
                  <a:solidFill>
                    <a:srgbClr val="444444"/>
                  </a:solidFill>
                  <a:effectLst/>
                  <a:latin typeface="Consolas" panose="020B0609020204030204" pitchFamily="49" charset="0"/>
                </a:rPr>
                <a:t>   Significant</a:t>
              </a:r>
              <a:br>
                <a:rPr lang="en-IN" sz="1800" b="0" i="0" u="none" strike="noStrike" dirty="0">
                  <a:solidFill>
                    <a:srgbClr val="444444"/>
                  </a:solidFill>
                  <a:effectLst/>
                  <a:latin typeface="Consolas" panose="020B0609020204030204" pitchFamily="49" charset="0"/>
                </a:rPr>
              </a:br>
              <a:r>
                <a:rPr lang="en-IN" sz="1800" b="0" i="0" u="none" strike="noStrike" dirty="0">
                  <a:solidFill>
                    <a:srgbClr val="880000"/>
                  </a:solidFill>
                  <a:effectLst/>
                  <a:latin typeface="Consolas" panose="020B0609020204030204" pitchFamily="49" charset="0"/>
                </a:rPr>
                <a:t>12</a:t>
              </a:r>
              <a:r>
                <a:rPr lang="en-IN" sz="1800" b="0" i="0" u="none" strike="noStrike" dirty="0">
                  <a:solidFill>
                    <a:srgbClr val="444444"/>
                  </a:solidFill>
                  <a:effectLst/>
                  <a:latin typeface="Consolas" panose="020B0609020204030204" pitchFamily="49" charset="0"/>
                </a:rPr>
                <a:t>           </a:t>
              </a:r>
              <a:r>
                <a:rPr lang="en-IN" sz="1800" b="0" i="0" u="none" strike="noStrike" dirty="0" err="1">
                  <a:solidFill>
                    <a:srgbClr val="444444"/>
                  </a:solidFill>
                  <a:effectLst/>
                  <a:latin typeface="Consolas" panose="020B0609020204030204" pitchFamily="49" charset="0"/>
                </a:rPr>
                <a:t>diaBP</a:t>
              </a:r>
              <a:r>
                <a:rPr lang="en-IN" sz="1800" b="0" i="0" u="none" strike="noStrike" dirty="0">
                  <a:solidFill>
                    <a:srgbClr val="444444"/>
                  </a:solidFill>
                  <a:effectLst/>
                  <a:latin typeface="Consolas" panose="020B0609020204030204" pitchFamily="49" charset="0"/>
                </a:rPr>
                <a:t> -</a:t>
              </a:r>
              <a:r>
                <a:rPr lang="en-IN" sz="1800" b="0" i="0" u="none" strike="noStrike" dirty="0">
                  <a:solidFill>
                    <a:srgbClr val="880000"/>
                  </a:solidFill>
                  <a:effectLst/>
                  <a:latin typeface="Consolas" panose="020B0609020204030204" pitchFamily="49" charset="0"/>
                </a:rPr>
                <a:t>0.02802294</a:t>
              </a:r>
              <a:r>
                <a:rPr lang="en-IN" sz="1800" b="0" i="0" u="none" strike="noStrike" dirty="0">
                  <a:solidFill>
                    <a:srgbClr val="444444"/>
                  </a:solidFill>
                  <a:effectLst/>
                  <a:latin typeface="Consolas" panose="020B0609020204030204" pitchFamily="49" charset="0"/>
                </a:rPr>
                <a:t>   Significant</a:t>
              </a:r>
              <a:br>
                <a:rPr lang="en-IN" sz="1800" b="0" i="0" u="none" strike="noStrike" dirty="0">
                  <a:solidFill>
                    <a:srgbClr val="444444"/>
                  </a:solidFill>
                  <a:effectLst/>
                  <a:latin typeface="Consolas" panose="020B0609020204030204" pitchFamily="49" charset="0"/>
                </a:rPr>
              </a:br>
              <a:r>
                <a:rPr lang="en-IN" sz="1800" b="0" i="0" u="none" strike="noStrike" dirty="0">
                  <a:solidFill>
                    <a:srgbClr val="880000"/>
                  </a:solidFill>
                  <a:effectLst/>
                  <a:latin typeface="Consolas" panose="020B0609020204030204" pitchFamily="49" charset="0"/>
                </a:rPr>
                <a:t>13</a:t>
              </a:r>
              <a:r>
                <a:rPr lang="en-IN" sz="1800" b="0" i="0" u="none" strike="noStrike" dirty="0">
                  <a:solidFill>
                    <a:srgbClr val="444444"/>
                  </a:solidFill>
                  <a:effectLst/>
                  <a:latin typeface="Consolas" panose="020B0609020204030204" pitchFamily="49" charset="0"/>
                </a:rPr>
                <a:t>             BMI  </a:t>
              </a:r>
              <a:r>
                <a:rPr lang="en-IN" sz="1800" b="0" i="0" u="none" strike="noStrike" dirty="0">
                  <a:solidFill>
                    <a:srgbClr val="880000"/>
                  </a:solidFill>
                  <a:effectLst/>
                  <a:latin typeface="Consolas" panose="020B0609020204030204" pitchFamily="49" charset="0"/>
                </a:rPr>
                <a:t>0.09083344</a:t>
              </a:r>
              <a:r>
                <a:rPr lang="en-IN" sz="1800" b="0" i="0" u="none" strike="noStrike" dirty="0">
                  <a:solidFill>
                    <a:srgbClr val="444444"/>
                  </a:solidFill>
                  <a:effectLst/>
                  <a:latin typeface="Consolas" panose="020B0609020204030204" pitchFamily="49" charset="0"/>
                </a:rPr>
                <a:t>   Significant</a:t>
              </a:r>
              <a:br>
                <a:rPr lang="en-IN" sz="1800" b="0" i="0" u="none" strike="noStrike" dirty="0">
                  <a:solidFill>
                    <a:srgbClr val="444444"/>
                  </a:solidFill>
                  <a:effectLst/>
                  <a:latin typeface="Consolas" panose="020B0609020204030204" pitchFamily="49" charset="0"/>
                </a:rPr>
              </a:br>
              <a:r>
                <a:rPr lang="en-IN" sz="1800" b="0" i="0" u="none" strike="noStrike" dirty="0">
                  <a:solidFill>
                    <a:srgbClr val="880000"/>
                  </a:solidFill>
                  <a:effectLst/>
                  <a:latin typeface="Consolas" panose="020B0609020204030204" pitchFamily="49" charset="0"/>
                </a:rPr>
                <a:t>14</a:t>
              </a:r>
              <a:r>
                <a:rPr lang="en-IN" sz="1800" b="0" i="0" u="none" strike="noStrike" dirty="0">
                  <a:solidFill>
                    <a:srgbClr val="444444"/>
                  </a:solidFill>
                  <a:effectLst/>
                  <a:latin typeface="Consolas" panose="020B0609020204030204" pitchFamily="49" charset="0"/>
                </a:rPr>
                <a:t>       </a:t>
              </a:r>
              <a:r>
                <a:rPr lang="en-IN" sz="1800" b="0" i="0" u="none" strike="noStrike" dirty="0" err="1">
                  <a:solidFill>
                    <a:srgbClr val="444444"/>
                  </a:solidFill>
                  <a:effectLst/>
                  <a:latin typeface="Consolas" panose="020B0609020204030204" pitchFamily="49" charset="0"/>
                </a:rPr>
                <a:t>heartRate</a:t>
              </a:r>
              <a:r>
                <a:rPr lang="en-IN" sz="1800" b="0" i="0" u="none" strike="noStrike" dirty="0">
                  <a:solidFill>
                    <a:srgbClr val="444444"/>
                  </a:solidFill>
                  <a:effectLst/>
                  <a:latin typeface="Consolas" panose="020B0609020204030204" pitchFamily="49" charset="0"/>
                </a:rPr>
                <a:t> -</a:t>
              </a:r>
              <a:r>
                <a:rPr lang="en-IN" sz="1800" b="0" i="0" u="none" strike="noStrike" dirty="0">
                  <a:solidFill>
                    <a:srgbClr val="880000"/>
                  </a:solidFill>
                  <a:effectLst/>
                  <a:latin typeface="Consolas" panose="020B0609020204030204" pitchFamily="49" charset="0"/>
                </a:rPr>
                <a:t>0.04796687</a:t>
              </a:r>
              <a:r>
                <a:rPr lang="en-IN" sz="1800" b="0" i="0" u="none" strike="noStrike" dirty="0">
                  <a:solidFill>
                    <a:srgbClr val="444444"/>
                  </a:solidFill>
                  <a:effectLst/>
                  <a:latin typeface="Consolas" panose="020B0609020204030204" pitchFamily="49" charset="0"/>
                </a:rPr>
                <a:t>   Significant</a:t>
              </a:r>
              <a:br>
                <a:rPr lang="en-IN" sz="1800" b="0" i="0" u="none" strike="noStrike" dirty="0">
                  <a:solidFill>
                    <a:srgbClr val="444444"/>
                  </a:solidFill>
                  <a:effectLst/>
                  <a:latin typeface="Consolas" panose="020B0609020204030204" pitchFamily="49" charset="0"/>
                </a:rPr>
              </a:br>
              <a:r>
                <a:rPr lang="en-IN" sz="1800" b="0" i="0" u="none" strike="noStrike" dirty="0">
                  <a:solidFill>
                    <a:srgbClr val="880000"/>
                  </a:solidFill>
                  <a:effectLst/>
                  <a:latin typeface="Consolas" panose="020B0609020204030204" pitchFamily="49" charset="0"/>
                </a:rPr>
                <a:t>15</a:t>
              </a:r>
              <a:r>
                <a:rPr lang="en-IN" sz="1800" b="0" i="0" u="none" strike="noStrike" dirty="0">
                  <a:solidFill>
                    <a:srgbClr val="444444"/>
                  </a:solidFill>
                  <a:effectLst/>
                  <a:latin typeface="Consolas" panose="020B0609020204030204" pitchFamily="49" charset="0"/>
                </a:rPr>
                <a:t>         glucose  </a:t>
              </a:r>
              <a:r>
                <a:rPr lang="en-IN" sz="1800" b="0" i="0" u="none" strike="noStrike" dirty="0">
                  <a:solidFill>
                    <a:srgbClr val="880000"/>
                  </a:solidFill>
                  <a:effectLst/>
                  <a:latin typeface="Consolas" panose="020B0609020204030204" pitchFamily="49" charset="0"/>
                </a:rPr>
                <a:t>0.12471948</a:t>
              </a:r>
              <a:r>
                <a:rPr lang="en-IN" sz="1800" b="0" i="0" u="none" strike="noStrike" dirty="0">
                  <a:solidFill>
                    <a:srgbClr val="444444"/>
                  </a:solidFill>
                  <a:effectLst/>
                  <a:latin typeface="Consolas" panose="020B0609020204030204" pitchFamily="49" charset="0"/>
                </a:rPr>
                <a:t>   Significant</a:t>
              </a:r>
              <a:endParaRPr lang="en-US" dirty="0"/>
            </a:p>
          </p:txBody>
        </p:sp>
      </p:grpSp>
      <p:grpSp>
        <p:nvGrpSpPr>
          <p:cNvPr id="28" name="Group 27">
            <a:extLst>
              <a:ext uri="{FF2B5EF4-FFF2-40B4-BE49-F238E27FC236}">
                <a16:creationId xmlns:a16="http://schemas.microsoft.com/office/drawing/2014/main" id="{3BBACD21-16AC-F52F-CE3B-ADD7B5DED717}"/>
              </a:ext>
            </a:extLst>
          </p:cNvPr>
          <p:cNvGrpSpPr/>
          <p:nvPr/>
        </p:nvGrpSpPr>
        <p:grpSpPr>
          <a:xfrm>
            <a:off x="-8134868" y="-14288"/>
            <a:ext cx="9306459" cy="6858000"/>
            <a:chOff x="-789440" y="0"/>
            <a:chExt cx="9306459" cy="6858000"/>
          </a:xfrm>
          <a:solidFill>
            <a:srgbClr val="F4995B"/>
          </a:solidFill>
          <a:effectLst>
            <a:outerShdw blurRad="393700" dist="254000" dir="8880000" sx="99000" sy="99000" algn="ctr" rotWithShape="0">
              <a:schemeClr val="tx1">
                <a:alpha val="62000"/>
              </a:schemeClr>
            </a:outerShdw>
          </a:effectLst>
        </p:grpSpPr>
        <p:grpSp>
          <p:nvGrpSpPr>
            <p:cNvPr id="29" name="Group 28">
              <a:extLst>
                <a:ext uri="{FF2B5EF4-FFF2-40B4-BE49-F238E27FC236}">
                  <a16:creationId xmlns:a16="http://schemas.microsoft.com/office/drawing/2014/main" id="{B3A26A0C-B335-54CA-E229-F5E149263613}"/>
                </a:ext>
              </a:extLst>
            </p:cNvPr>
            <p:cNvGrpSpPr/>
            <p:nvPr/>
          </p:nvGrpSpPr>
          <p:grpSpPr>
            <a:xfrm>
              <a:off x="-789440" y="0"/>
              <a:ext cx="9306459" cy="6858000"/>
              <a:chOff x="0" y="0"/>
              <a:chExt cx="9306459" cy="6858000"/>
            </a:xfrm>
            <a:grpFill/>
          </p:grpSpPr>
          <p:grpSp>
            <p:nvGrpSpPr>
              <p:cNvPr id="31" name="Group 30">
                <a:extLst>
                  <a:ext uri="{FF2B5EF4-FFF2-40B4-BE49-F238E27FC236}">
                    <a16:creationId xmlns:a16="http://schemas.microsoft.com/office/drawing/2014/main" id="{7B881DD0-09DC-3BE4-8910-0E44CAE03908}"/>
                  </a:ext>
                </a:extLst>
              </p:cNvPr>
              <p:cNvGrpSpPr/>
              <p:nvPr/>
            </p:nvGrpSpPr>
            <p:grpSpPr>
              <a:xfrm>
                <a:off x="0" y="0"/>
                <a:ext cx="9306459" cy="6858000"/>
                <a:chOff x="0" y="0"/>
                <a:chExt cx="11718465" cy="6858000"/>
              </a:xfrm>
              <a:grpFill/>
            </p:grpSpPr>
            <p:sp>
              <p:nvSpPr>
                <p:cNvPr id="39" name="Rectangle 38">
                  <a:extLst>
                    <a:ext uri="{FF2B5EF4-FFF2-40B4-BE49-F238E27FC236}">
                      <a16:creationId xmlns:a16="http://schemas.microsoft.com/office/drawing/2014/main" id="{D7312930-9D64-2C0C-C96B-C609ED747F64}"/>
                    </a:ext>
                  </a:extLst>
                </p:cNvPr>
                <p:cNvSpPr/>
                <p:nvPr/>
              </p:nvSpPr>
              <p:spPr>
                <a:xfrm>
                  <a:off x="0" y="0"/>
                  <a:ext cx="11041039" cy="685800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ounded Rectangle 39">
                  <a:extLst>
                    <a:ext uri="{FF2B5EF4-FFF2-40B4-BE49-F238E27FC236}">
                      <a16:creationId xmlns:a16="http://schemas.microsoft.com/office/drawing/2014/main" id="{B78A87F9-6B47-F46A-DA03-FD20A8C6EB77}"/>
                    </a:ext>
                  </a:extLst>
                </p:cNvPr>
                <p:cNvSpPr/>
                <p:nvPr/>
              </p:nvSpPr>
              <p:spPr>
                <a:xfrm>
                  <a:off x="10544759" y="4668947"/>
                  <a:ext cx="1173706" cy="1260000"/>
                </a:xfrm>
                <a:prstGeom prst="roundRect">
                  <a:avLst>
                    <a:gd name="adj" fmla="val 10401"/>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3" name="TextBox 32">
                <a:extLst>
                  <a:ext uri="{FF2B5EF4-FFF2-40B4-BE49-F238E27FC236}">
                    <a16:creationId xmlns:a16="http://schemas.microsoft.com/office/drawing/2014/main" id="{34EFB49B-E2DC-D30E-1AC7-29A77A194FC3}"/>
                  </a:ext>
                </a:extLst>
              </p:cNvPr>
              <p:cNvSpPr txBox="1"/>
              <p:nvPr/>
            </p:nvSpPr>
            <p:spPr>
              <a:xfrm>
                <a:off x="8449301" y="5016444"/>
                <a:ext cx="810768" cy="707886"/>
              </a:xfrm>
              <a:prstGeom prst="rect">
                <a:avLst/>
              </a:prstGeom>
              <a:grpFill/>
            </p:spPr>
            <p:txBody>
              <a:bodyPr wrap="square" rtlCol="0">
                <a:spAutoFit/>
              </a:bodyPr>
              <a:lstStyle/>
              <a:p>
                <a:r>
                  <a:rPr lang="en-US" sz="4000" b="1" spc="-300" dirty="0">
                    <a:solidFill>
                      <a:schemeClr val="bg1"/>
                    </a:solidFill>
                    <a:latin typeface="Avenir Next" panose="020B0503020202020204" pitchFamily="34" charset="0"/>
                  </a:rPr>
                  <a:t>04</a:t>
                </a:r>
              </a:p>
            </p:txBody>
          </p:sp>
          <p:sp>
            <p:nvSpPr>
              <p:cNvPr id="35" name="TextBox 34">
                <a:extLst>
                  <a:ext uri="{FF2B5EF4-FFF2-40B4-BE49-F238E27FC236}">
                    <a16:creationId xmlns:a16="http://schemas.microsoft.com/office/drawing/2014/main" id="{C40310CB-460E-CFF0-C65D-3FC434E6D702}"/>
                  </a:ext>
                </a:extLst>
              </p:cNvPr>
              <p:cNvSpPr txBox="1"/>
              <p:nvPr/>
            </p:nvSpPr>
            <p:spPr>
              <a:xfrm>
                <a:off x="3830768" y="684897"/>
                <a:ext cx="4114800" cy="630942"/>
              </a:xfrm>
              <a:prstGeom prst="rect">
                <a:avLst/>
              </a:prstGeom>
              <a:grpFill/>
            </p:spPr>
            <p:txBody>
              <a:bodyPr wrap="square" rtlCol="0">
                <a:spAutoFit/>
              </a:bodyPr>
              <a:lstStyle/>
              <a:p>
                <a:r>
                  <a:rPr lang="en-US" sz="3500" dirty="0">
                    <a:solidFill>
                      <a:schemeClr val="bg1"/>
                    </a:solidFill>
                  </a:rPr>
                  <a:t>Fitting of </a:t>
                </a:r>
              </a:p>
            </p:txBody>
          </p:sp>
          <p:sp>
            <p:nvSpPr>
              <p:cNvPr id="36" name="TextBox 35">
                <a:extLst>
                  <a:ext uri="{FF2B5EF4-FFF2-40B4-BE49-F238E27FC236}">
                    <a16:creationId xmlns:a16="http://schemas.microsoft.com/office/drawing/2014/main" id="{905B9123-F31D-F57F-ADBA-5FA3A3E36260}"/>
                  </a:ext>
                </a:extLst>
              </p:cNvPr>
              <p:cNvSpPr txBox="1"/>
              <p:nvPr/>
            </p:nvSpPr>
            <p:spPr>
              <a:xfrm>
                <a:off x="3830768" y="1184769"/>
                <a:ext cx="4114800" cy="646331"/>
              </a:xfrm>
              <a:prstGeom prst="rect">
                <a:avLst/>
              </a:prstGeom>
              <a:grpFill/>
            </p:spPr>
            <p:txBody>
              <a:bodyPr wrap="square" rtlCol="0">
                <a:spAutoFit/>
              </a:bodyPr>
              <a:lstStyle/>
              <a:p>
                <a:r>
                  <a:rPr lang="en-IN" sz="3600" b="1" i="0" dirty="0">
                    <a:solidFill>
                      <a:schemeClr val="bg1"/>
                    </a:solidFill>
                    <a:effectLst/>
                    <a:latin typeface="Avenir Next" panose="020B0503020202020204" pitchFamily="34" charset="0"/>
                  </a:rPr>
                  <a:t>Logistic Model</a:t>
                </a:r>
                <a:endParaRPr lang="en-US" sz="3500" b="1" dirty="0">
                  <a:solidFill>
                    <a:schemeClr val="bg1"/>
                  </a:solidFill>
                </a:endParaRPr>
              </a:p>
            </p:txBody>
          </p:sp>
          <p:sp>
            <p:nvSpPr>
              <p:cNvPr id="37" name="TextBox 36">
                <a:extLst>
                  <a:ext uri="{FF2B5EF4-FFF2-40B4-BE49-F238E27FC236}">
                    <a16:creationId xmlns:a16="http://schemas.microsoft.com/office/drawing/2014/main" id="{B942949D-8411-120E-D52C-7305B1B196FD}"/>
                  </a:ext>
                </a:extLst>
              </p:cNvPr>
              <p:cNvSpPr txBox="1"/>
              <p:nvPr/>
            </p:nvSpPr>
            <p:spPr>
              <a:xfrm>
                <a:off x="2781279" y="2018825"/>
                <a:ext cx="4847559" cy="4567716"/>
              </a:xfrm>
              <a:prstGeom prst="rect">
                <a:avLst/>
              </a:prstGeom>
              <a:grpFill/>
            </p:spPr>
            <p:txBody>
              <a:bodyPr wrap="square" rtlCol="0">
                <a:spAutoFit/>
              </a:bodyPr>
              <a:lstStyle/>
              <a:p>
                <a:pPr algn="just" rtl="0">
                  <a:spcBef>
                    <a:spcPts val="1200"/>
                  </a:spcBef>
                  <a:spcAft>
                    <a:spcPts val="1200"/>
                  </a:spcAft>
                </a:pPr>
                <a:r>
                  <a:rPr lang="en-IN" sz="2000" b="0" i="0" u="none" strike="noStrike" dirty="0">
                    <a:effectLst/>
                    <a:latin typeface="Avenir Next" panose="020B0503020202020204" pitchFamily="34" charset="0"/>
                  </a:rPr>
                  <a:t>Considering Backward Elimination as the selected stepwise procedure, the initial model encompasses all variables. Utilizing the glm() function in R, I’ve conducted logistic regression to analyze the association between the binary response variable indicating the presence of heart disease and the fifteen distinct independent predictors [Placed in earlier Slides]. The fitting process is outlined in the code as follows: </a:t>
                </a:r>
              </a:p>
              <a:p>
                <a:pPr algn="just" rtl="0">
                  <a:spcBef>
                    <a:spcPts val="1200"/>
                  </a:spcBef>
                  <a:spcAft>
                    <a:spcPts val="1200"/>
                  </a:spcAft>
                </a:pPr>
                <a:endParaRPr lang="en-IN" sz="2000" b="0" dirty="0">
                  <a:effectLst/>
                  <a:latin typeface="Avenir Next" panose="020B0503020202020204" pitchFamily="34" charset="0"/>
                </a:endParaRPr>
              </a:p>
            </p:txBody>
          </p:sp>
          <p:sp>
            <p:nvSpPr>
              <p:cNvPr id="38" name="TextBox 37">
                <a:extLst>
                  <a:ext uri="{FF2B5EF4-FFF2-40B4-BE49-F238E27FC236}">
                    <a16:creationId xmlns:a16="http://schemas.microsoft.com/office/drawing/2014/main" id="{4017A77B-DE58-C150-F81F-AF62139DEE31}"/>
                  </a:ext>
                </a:extLst>
              </p:cNvPr>
              <p:cNvSpPr txBox="1"/>
              <p:nvPr/>
            </p:nvSpPr>
            <p:spPr>
              <a:xfrm>
                <a:off x="2809854" y="5691129"/>
                <a:ext cx="4015408" cy="954156"/>
              </a:xfrm>
              <a:prstGeom prst="rect">
                <a:avLst/>
              </a:prstGeom>
              <a:noFill/>
            </p:spPr>
            <p:txBody>
              <a:bodyPr wrap="square" rtlCol="0">
                <a:spAutoFit/>
              </a:bodyPr>
              <a:lstStyle/>
              <a:p>
                <a:r>
                  <a:rPr lang="en-IN" b="0" i="0" u="none" strike="noStrike" dirty="0">
                    <a:solidFill>
                      <a:schemeClr val="bg1"/>
                    </a:solidFill>
                    <a:effectLst/>
                    <a:latin typeface="Avenir Next" panose="020B0503020202020204" pitchFamily="34" charset="0"/>
                  </a:rPr>
                  <a:t>fullmodel = glm(TenYearCHD ~ ., data = training_data, family = binomial(link = "logit"))</a:t>
                </a:r>
                <a:endParaRPr lang="en-US" dirty="0">
                  <a:solidFill>
                    <a:schemeClr val="bg1"/>
                  </a:solidFill>
                </a:endParaRPr>
              </a:p>
            </p:txBody>
          </p:sp>
        </p:grpSp>
        <p:sp>
          <p:nvSpPr>
            <p:cNvPr id="30" name="TextBox 29">
              <a:extLst>
                <a:ext uri="{FF2B5EF4-FFF2-40B4-BE49-F238E27FC236}">
                  <a16:creationId xmlns:a16="http://schemas.microsoft.com/office/drawing/2014/main" id="{9492B439-A4EC-3BB8-29E7-0579634992C3}"/>
                </a:ext>
              </a:extLst>
            </p:cNvPr>
            <p:cNvSpPr txBox="1"/>
            <p:nvPr/>
          </p:nvSpPr>
          <p:spPr>
            <a:xfrm>
              <a:off x="1575288" y="655784"/>
              <a:ext cx="1771650" cy="1446550"/>
            </a:xfrm>
            <a:prstGeom prst="rect">
              <a:avLst/>
            </a:prstGeom>
            <a:noFill/>
          </p:spPr>
          <p:txBody>
            <a:bodyPr wrap="square" rtlCol="0">
              <a:spAutoFit/>
            </a:bodyPr>
            <a:lstStyle/>
            <a:p>
              <a:r>
                <a:rPr lang="en-US" sz="8800" b="1" spc="-300" dirty="0">
                  <a:solidFill>
                    <a:schemeClr val="bg1"/>
                  </a:solidFill>
                  <a:latin typeface="Avenir Next" panose="020B0503020202020204" pitchFamily="34" charset="0"/>
                </a:rPr>
                <a:t>04</a:t>
              </a:r>
            </a:p>
          </p:txBody>
        </p:sp>
      </p:grpSp>
      <p:grpSp>
        <p:nvGrpSpPr>
          <p:cNvPr id="41" name="Group 40">
            <a:extLst>
              <a:ext uri="{FF2B5EF4-FFF2-40B4-BE49-F238E27FC236}">
                <a16:creationId xmlns:a16="http://schemas.microsoft.com/office/drawing/2014/main" id="{FC149000-AB5A-7829-F735-78DBB86FA524}"/>
              </a:ext>
            </a:extLst>
          </p:cNvPr>
          <p:cNvGrpSpPr/>
          <p:nvPr/>
        </p:nvGrpSpPr>
        <p:grpSpPr>
          <a:xfrm>
            <a:off x="6603301" y="1990725"/>
            <a:ext cx="4651248" cy="2004030"/>
            <a:chOff x="6248400" y="1804416"/>
            <a:chExt cx="4651248" cy="2004030"/>
          </a:xfrm>
        </p:grpSpPr>
        <p:sp>
          <p:nvSpPr>
            <p:cNvPr id="42" name="TextBox 41">
              <a:extLst>
                <a:ext uri="{FF2B5EF4-FFF2-40B4-BE49-F238E27FC236}">
                  <a16:creationId xmlns:a16="http://schemas.microsoft.com/office/drawing/2014/main" id="{B8C7B6EF-17B9-F4D7-1515-6DBA34166AA7}"/>
                </a:ext>
              </a:extLst>
            </p:cNvPr>
            <p:cNvSpPr txBox="1"/>
            <p:nvPr/>
          </p:nvSpPr>
          <p:spPr>
            <a:xfrm>
              <a:off x="6266688" y="2647696"/>
              <a:ext cx="1597152" cy="553998"/>
            </a:xfrm>
            <a:prstGeom prst="rect">
              <a:avLst/>
            </a:prstGeom>
            <a:noFill/>
          </p:spPr>
          <p:txBody>
            <a:bodyPr wrap="square" rtlCol="0">
              <a:spAutoFit/>
            </a:bodyPr>
            <a:lstStyle/>
            <a:p>
              <a:r>
                <a:rPr lang="en-US" sz="3000" dirty="0">
                  <a:latin typeface="Avenir Next" panose="020B0503020202020204" pitchFamily="34" charset="0"/>
                </a:rPr>
                <a:t>Logistic</a:t>
              </a:r>
              <a:endParaRPr lang="en-US" sz="3000" b="1" dirty="0">
                <a:latin typeface="Avenir Next" panose="020B0503020202020204" pitchFamily="34" charset="0"/>
              </a:endParaRPr>
            </a:p>
          </p:txBody>
        </p:sp>
        <p:sp>
          <p:nvSpPr>
            <p:cNvPr id="43" name="TextBox 42">
              <a:extLst>
                <a:ext uri="{FF2B5EF4-FFF2-40B4-BE49-F238E27FC236}">
                  <a16:creationId xmlns:a16="http://schemas.microsoft.com/office/drawing/2014/main" id="{5F9CC005-F02E-55ED-F7A6-66EECEA8251D}"/>
                </a:ext>
              </a:extLst>
            </p:cNvPr>
            <p:cNvSpPr txBox="1"/>
            <p:nvPr/>
          </p:nvSpPr>
          <p:spPr>
            <a:xfrm>
              <a:off x="6248400" y="3023616"/>
              <a:ext cx="3822192" cy="784830"/>
            </a:xfrm>
            <a:prstGeom prst="rect">
              <a:avLst/>
            </a:prstGeom>
            <a:noFill/>
          </p:spPr>
          <p:txBody>
            <a:bodyPr wrap="square" rtlCol="0">
              <a:spAutoFit/>
            </a:bodyPr>
            <a:lstStyle/>
            <a:p>
              <a:r>
                <a:rPr lang="en-US" sz="4500" b="1" dirty="0">
                  <a:latin typeface="Avenir Next" panose="020B0503020202020204" pitchFamily="34" charset="0"/>
                </a:rPr>
                <a:t>Regression</a:t>
              </a:r>
            </a:p>
          </p:txBody>
        </p:sp>
        <p:sp>
          <p:nvSpPr>
            <p:cNvPr id="44" name="TextBox 43">
              <a:extLst>
                <a:ext uri="{FF2B5EF4-FFF2-40B4-BE49-F238E27FC236}">
                  <a16:creationId xmlns:a16="http://schemas.microsoft.com/office/drawing/2014/main" id="{4A13A5EA-5F61-682B-BC6B-29FB13F24DC8}"/>
                </a:ext>
              </a:extLst>
            </p:cNvPr>
            <p:cNvSpPr txBox="1"/>
            <p:nvPr/>
          </p:nvSpPr>
          <p:spPr>
            <a:xfrm>
              <a:off x="6266688" y="1804416"/>
              <a:ext cx="4632960" cy="553998"/>
            </a:xfrm>
            <a:prstGeom prst="rect">
              <a:avLst/>
            </a:prstGeom>
            <a:noFill/>
          </p:spPr>
          <p:txBody>
            <a:bodyPr wrap="square" rtlCol="0">
              <a:spAutoFit/>
            </a:bodyPr>
            <a:lstStyle/>
            <a:p>
              <a:r>
                <a:rPr lang="en-US" sz="3000" dirty="0">
                  <a:latin typeface="Avenir Next" panose="020B0503020202020204" pitchFamily="34" charset="0"/>
                </a:rPr>
                <a:t>Methodologies</a:t>
              </a:r>
            </a:p>
          </p:txBody>
        </p:sp>
        <p:sp>
          <p:nvSpPr>
            <p:cNvPr id="45" name="TextBox 44">
              <a:extLst>
                <a:ext uri="{FF2B5EF4-FFF2-40B4-BE49-F238E27FC236}">
                  <a16:creationId xmlns:a16="http://schemas.microsoft.com/office/drawing/2014/main" id="{9846C618-13B9-56FF-D0F9-9CE92BFCDC6D}"/>
                </a:ext>
              </a:extLst>
            </p:cNvPr>
            <p:cNvSpPr txBox="1"/>
            <p:nvPr/>
          </p:nvSpPr>
          <p:spPr>
            <a:xfrm>
              <a:off x="6266688" y="2198624"/>
              <a:ext cx="1889760" cy="553998"/>
            </a:xfrm>
            <a:prstGeom prst="rect">
              <a:avLst/>
            </a:prstGeom>
            <a:noFill/>
          </p:spPr>
          <p:txBody>
            <a:bodyPr wrap="square" rtlCol="0">
              <a:spAutoFit/>
            </a:bodyPr>
            <a:lstStyle/>
            <a:p>
              <a:r>
                <a:rPr lang="en-US" sz="3000" dirty="0">
                  <a:latin typeface="Avenir Next" panose="020B0503020202020204" pitchFamily="34" charset="0"/>
                </a:rPr>
                <a:t>Used for</a:t>
              </a:r>
            </a:p>
          </p:txBody>
        </p:sp>
      </p:grpSp>
    </p:spTree>
    <p:extLst>
      <p:ext uri="{BB962C8B-B14F-4D97-AF65-F5344CB8AC3E}">
        <p14:creationId xmlns:p14="http://schemas.microsoft.com/office/powerpoint/2010/main" val="174189996"/>
      </p:ext>
    </p:extLst>
  </p:cSld>
  <p:clrMapOvr>
    <a:masterClrMapping/>
  </p:clrMapOvr>
  <p:transition spd="slow">
    <p:push dir="r"/>
  </p:transition>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FDEBE4"/>
        </a:solidFill>
        <a:effectLst/>
      </p:bgPr>
    </p:bg>
    <p:spTree>
      <p:nvGrpSpPr>
        <p:cNvPr id="1" name=""/>
        <p:cNvGrpSpPr/>
        <p:nvPr/>
      </p:nvGrpSpPr>
      <p:grpSpPr>
        <a:xfrm>
          <a:off x="0" y="0"/>
          <a:ext cx="0" cy="0"/>
          <a:chOff x="0" y="0"/>
          <a:chExt cx="0" cy="0"/>
        </a:xfrm>
      </p:grpSpPr>
      <p:grpSp>
        <p:nvGrpSpPr>
          <p:cNvPr id="140" name="Group 139">
            <a:extLst>
              <a:ext uri="{FF2B5EF4-FFF2-40B4-BE49-F238E27FC236}">
                <a16:creationId xmlns:a16="http://schemas.microsoft.com/office/drawing/2014/main" id="{07304B76-8007-960C-3F62-1B374375CD58}"/>
              </a:ext>
            </a:extLst>
          </p:cNvPr>
          <p:cNvGrpSpPr/>
          <p:nvPr/>
        </p:nvGrpSpPr>
        <p:grpSpPr>
          <a:xfrm>
            <a:off x="-576034" y="0"/>
            <a:ext cx="11682484" cy="6858000"/>
            <a:chOff x="0" y="0"/>
            <a:chExt cx="11682484" cy="6858000"/>
          </a:xfrm>
          <a:solidFill>
            <a:srgbClr val="EBDFB5"/>
          </a:solidFill>
          <a:effectLst>
            <a:outerShdw blurRad="393700" dist="254000" dir="8880000" sx="99000" sy="99000" algn="ctr" rotWithShape="0">
              <a:schemeClr val="tx1">
                <a:alpha val="62000"/>
              </a:schemeClr>
            </a:outerShdw>
          </a:effectLst>
        </p:grpSpPr>
        <p:grpSp>
          <p:nvGrpSpPr>
            <p:cNvPr id="34" name="Group 33">
              <a:extLst>
                <a:ext uri="{FF2B5EF4-FFF2-40B4-BE49-F238E27FC236}">
                  <a16:creationId xmlns:a16="http://schemas.microsoft.com/office/drawing/2014/main" id="{67509065-4B94-5141-F863-783A580950A2}"/>
                </a:ext>
              </a:extLst>
            </p:cNvPr>
            <p:cNvGrpSpPr/>
            <p:nvPr/>
          </p:nvGrpSpPr>
          <p:grpSpPr>
            <a:xfrm>
              <a:off x="0" y="0"/>
              <a:ext cx="11682484" cy="6858000"/>
              <a:chOff x="-493776" y="0"/>
              <a:chExt cx="11682484" cy="6858000"/>
            </a:xfrm>
            <a:grpFill/>
          </p:grpSpPr>
          <p:grpSp>
            <p:nvGrpSpPr>
              <p:cNvPr id="8" name="Group 7">
                <a:extLst>
                  <a:ext uri="{FF2B5EF4-FFF2-40B4-BE49-F238E27FC236}">
                    <a16:creationId xmlns:a16="http://schemas.microsoft.com/office/drawing/2014/main" id="{231DA05C-F592-92F4-9927-376098424299}"/>
                  </a:ext>
                </a:extLst>
              </p:cNvPr>
              <p:cNvGrpSpPr/>
              <p:nvPr/>
            </p:nvGrpSpPr>
            <p:grpSpPr>
              <a:xfrm>
                <a:off x="-493776" y="0"/>
                <a:ext cx="11682484" cy="6858000"/>
                <a:chOff x="0" y="0"/>
                <a:chExt cx="11682484" cy="6858000"/>
              </a:xfrm>
              <a:grpFill/>
            </p:grpSpPr>
            <p:sp>
              <p:nvSpPr>
                <p:cNvPr id="6" name="Rectangle 5">
                  <a:extLst>
                    <a:ext uri="{FF2B5EF4-FFF2-40B4-BE49-F238E27FC236}">
                      <a16:creationId xmlns:a16="http://schemas.microsoft.com/office/drawing/2014/main" id="{7F19B387-FC9F-D534-6B52-6EE3B19EE734}"/>
                    </a:ext>
                  </a:extLst>
                </p:cNvPr>
                <p:cNvSpPr/>
                <p:nvPr/>
              </p:nvSpPr>
              <p:spPr>
                <a:xfrm>
                  <a:off x="0" y="0"/>
                  <a:ext cx="11041039" cy="685800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8604A909-C23D-4757-A5CC-80B572BF6AB8}"/>
                    </a:ext>
                  </a:extLst>
                </p:cNvPr>
                <p:cNvSpPr/>
                <p:nvPr/>
              </p:nvSpPr>
              <p:spPr>
                <a:xfrm>
                  <a:off x="10508777" y="532262"/>
                  <a:ext cx="1173707" cy="1260000"/>
                </a:xfrm>
                <a:prstGeom prst="roundRect">
                  <a:avLst>
                    <a:gd name="adj" fmla="val 10401"/>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4" name="TextBox 13">
                <a:extLst>
                  <a:ext uri="{FF2B5EF4-FFF2-40B4-BE49-F238E27FC236}">
                    <a16:creationId xmlns:a16="http://schemas.microsoft.com/office/drawing/2014/main" id="{A700E187-D12E-CF86-5B27-1BB4AA1223C3}"/>
                  </a:ext>
                </a:extLst>
              </p:cNvPr>
              <p:cNvSpPr txBox="1"/>
              <p:nvPr/>
            </p:nvSpPr>
            <p:spPr>
              <a:xfrm>
                <a:off x="4590288" y="1458528"/>
                <a:ext cx="5266944" cy="5170646"/>
              </a:xfrm>
              <a:prstGeom prst="rect">
                <a:avLst/>
              </a:prstGeom>
              <a:grpFill/>
            </p:spPr>
            <p:txBody>
              <a:bodyPr wrap="square" rtlCol="0">
                <a:spAutoFit/>
              </a:bodyPr>
              <a:lstStyle/>
              <a:p>
                <a:r>
                  <a:rPr lang="en-IN" sz="2200" b="0" i="0" dirty="0">
                    <a:effectLst/>
                    <a:latin typeface="Avenir Next" panose="020B0503020202020204" pitchFamily="34" charset="0"/>
                  </a:rPr>
                  <a:t>Multicollinearity in linear models occurs when predictors are not independent, destabilizing coefficient interpretability. It's detected when the model’s R² is high (over 0.8), but few predictors are significant, or when pairwise correlations between predictors, assessed using Karl Pearson’s coefficient, exceed 0.8. Tools like VIF and correlation heatmaps refine these assessments by visualizing interdependencies. To ensure dataset integrity for linear modelling, a detailed quantitative follow-up analysis is essential.</a:t>
                </a:r>
              </a:p>
            </p:txBody>
          </p:sp>
          <p:grpSp>
            <p:nvGrpSpPr>
              <p:cNvPr id="16" name="Group 15">
                <a:extLst>
                  <a:ext uri="{FF2B5EF4-FFF2-40B4-BE49-F238E27FC236}">
                    <a16:creationId xmlns:a16="http://schemas.microsoft.com/office/drawing/2014/main" id="{07D57AA6-5881-D35B-200A-3530520620D4}"/>
                  </a:ext>
                </a:extLst>
              </p:cNvPr>
              <p:cNvGrpSpPr/>
              <p:nvPr/>
            </p:nvGrpSpPr>
            <p:grpSpPr>
              <a:xfrm>
                <a:off x="5166360" y="338329"/>
                <a:ext cx="4114800" cy="1146203"/>
                <a:chOff x="6534912" y="512065"/>
                <a:chExt cx="4114800" cy="1146203"/>
              </a:xfrm>
              <a:grpFill/>
            </p:grpSpPr>
            <p:sp>
              <p:nvSpPr>
                <p:cNvPr id="13" name="TextBox 12">
                  <a:extLst>
                    <a:ext uri="{FF2B5EF4-FFF2-40B4-BE49-F238E27FC236}">
                      <a16:creationId xmlns:a16="http://schemas.microsoft.com/office/drawing/2014/main" id="{0BC816BC-D5A8-6660-4997-0B674BA4CAEC}"/>
                    </a:ext>
                  </a:extLst>
                </p:cNvPr>
                <p:cNvSpPr txBox="1"/>
                <p:nvPr/>
              </p:nvSpPr>
              <p:spPr>
                <a:xfrm>
                  <a:off x="6534912" y="512065"/>
                  <a:ext cx="4114800" cy="630942"/>
                </a:xfrm>
                <a:prstGeom prst="rect">
                  <a:avLst/>
                </a:prstGeom>
                <a:grpFill/>
              </p:spPr>
              <p:txBody>
                <a:bodyPr wrap="square" rtlCol="0">
                  <a:spAutoFit/>
                </a:bodyPr>
                <a:lstStyle/>
                <a:p>
                  <a:r>
                    <a:rPr lang="en-US" sz="3500" dirty="0"/>
                    <a:t>Checking for </a:t>
                  </a:r>
                </a:p>
              </p:txBody>
            </p:sp>
            <p:sp>
              <p:nvSpPr>
                <p:cNvPr id="15" name="TextBox 14">
                  <a:extLst>
                    <a:ext uri="{FF2B5EF4-FFF2-40B4-BE49-F238E27FC236}">
                      <a16:creationId xmlns:a16="http://schemas.microsoft.com/office/drawing/2014/main" id="{2B2E5678-CDBF-9D37-F32A-997D2733038F}"/>
                    </a:ext>
                  </a:extLst>
                </p:cNvPr>
                <p:cNvSpPr txBox="1"/>
                <p:nvPr/>
              </p:nvSpPr>
              <p:spPr>
                <a:xfrm>
                  <a:off x="6534912" y="1011937"/>
                  <a:ext cx="4114800" cy="646331"/>
                </a:xfrm>
                <a:prstGeom prst="rect">
                  <a:avLst/>
                </a:prstGeom>
                <a:grpFill/>
              </p:spPr>
              <p:txBody>
                <a:bodyPr wrap="square" rtlCol="0">
                  <a:spAutoFit/>
                </a:bodyPr>
                <a:lstStyle/>
                <a:p>
                  <a:r>
                    <a:rPr lang="en-IN" sz="3600" b="1" i="0" dirty="0">
                      <a:effectLst/>
                      <a:latin typeface="Avenir Next" panose="020B0503020202020204" pitchFamily="34" charset="0"/>
                    </a:rPr>
                    <a:t>Multicollinearity</a:t>
                  </a:r>
                  <a:endParaRPr lang="en-US" sz="3500" b="1" dirty="0"/>
                </a:p>
              </p:txBody>
            </p:sp>
          </p:grpSp>
          <p:sp>
            <p:nvSpPr>
              <p:cNvPr id="32" name="TextBox 31">
                <a:extLst>
                  <a:ext uri="{FF2B5EF4-FFF2-40B4-BE49-F238E27FC236}">
                    <a16:creationId xmlns:a16="http://schemas.microsoft.com/office/drawing/2014/main" id="{45BA4019-D081-9790-20A5-1E09A11B831E}"/>
                  </a:ext>
                </a:extLst>
              </p:cNvPr>
              <p:cNvSpPr txBox="1"/>
              <p:nvPr/>
            </p:nvSpPr>
            <p:spPr>
              <a:xfrm>
                <a:off x="10196470" y="808319"/>
                <a:ext cx="810768" cy="707886"/>
              </a:xfrm>
              <a:prstGeom prst="rect">
                <a:avLst/>
              </a:prstGeom>
              <a:grpFill/>
            </p:spPr>
            <p:txBody>
              <a:bodyPr wrap="square" rtlCol="0">
                <a:spAutoFit/>
              </a:bodyPr>
              <a:lstStyle/>
              <a:p>
                <a:r>
                  <a:rPr lang="en-US" sz="4000" b="1" spc="-300" dirty="0">
                    <a:latin typeface="Avenir Next" panose="020B0503020202020204" pitchFamily="34" charset="0"/>
                  </a:rPr>
                  <a:t>01</a:t>
                </a:r>
              </a:p>
            </p:txBody>
          </p:sp>
        </p:grpSp>
        <p:sp>
          <p:nvSpPr>
            <p:cNvPr id="139" name="TextBox 138">
              <a:extLst>
                <a:ext uri="{FF2B5EF4-FFF2-40B4-BE49-F238E27FC236}">
                  <a16:creationId xmlns:a16="http://schemas.microsoft.com/office/drawing/2014/main" id="{DC4E4960-1510-0284-5A09-BCB72C1A2829}"/>
                </a:ext>
              </a:extLst>
            </p:cNvPr>
            <p:cNvSpPr txBox="1"/>
            <p:nvPr/>
          </p:nvSpPr>
          <p:spPr>
            <a:xfrm>
              <a:off x="3738143" y="271383"/>
              <a:ext cx="1771650" cy="1446550"/>
            </a:xfrm>
            <a:prstGeom prst="rect">
              <a:avLst/>
            </a:prstGeom>
            <a:noFill/>
          </p:spPr>
          <p:txBody>
            <a:bodyPr wrap="square" rtlCol="0">
              <a:spAutoFit/>
            </a:bodyPr>
            <a:lstStyle/>
            <a:p>
              <a:r>
                <a:rPr lang="en-US" sz="8800" b="1" spc="-300" dirty="0">
                  <a:latin typeface="Avenir Next" panose="020B0503020202020204" pitchFamily="34" charset="0"/>
                </a:rPr>
                <a:t>01</a:t>
              </a:r>
            </a:p>
          </p:txBody>
        </p:sp>
      </p:grpSp>
      <p:grpSp>
        <p:nvGrpSpPr>
          <p:cNvPr id="141" name="Group 140">
            <a:extLst>
              <a:ext uri="{FF2B5EF4-FFF2-40B4-BE49-F238E27FC236}">
                <a16:creationId xmlns:a16="http://schemas.microsoft.com/office/drawing/2014/main" id="{E01EE496-4F99-6552-E7FC-7C2F903C85B6}"/>
              </a:ext>
            </a:extLst>
          </p:cNvPr>
          <p:cNvGrpSpPr/>
          <p:nvPr/>
        </p:nvGrpSpPr>
        <p:grpSpPr>
          <a:xfrm>
            <a:off x="-7936136" y="0"/>
            <a:ext cx="10925469" cy="6858000"/>
            <a:chOff x="-78477" y="0"/>
            <a:chExt cx="10925469" cy="6858000"/>
          </a:xfrm>
          <a:solidFill>
            <a:srgbClr val="9CB1C1"/>
          </a:solidFill>
          <a:effectLst>
            <a:outerShdw blurRad="393700" dist="254000" dir="8880000" sx="99000" sy="99000" algn="ctr" rotWithShape="0">
              <a:schemeClr val="tx1">
                <a:alpha val="62000"/>
              </a:schemeClr>
            </a:outerShdw>
          </a:effectLst>
        </p:grpSpPr>
        <p:grpSp>
          <p:nvGrpSpPr>
            <p:cNvPr id="142" name="Group 141">
              <a:extLst>
                <a:ext uri="{FF2B5EF4-FFF2-40B4-BE49-F238E27FC236}">
                  <a16:creationId xmlns:a16="http://schemas.microsoft.com/office/drawing/2014/main" id="{31E740B7-9C73-85AB-17FA-8414C6C8C20C}"/>
                </a:ext>
              </a:extLst>
            </p:cNvPr>
            <p:cNvGrpSpPr/>
            <p:nvPr/>
          </p:nvGrpSpPr>
          <p:grpSpPr>
            <a:xfrm>
              <a:off x="-78477" y="0"/>
              <a:ext cx="10925469" cy="6858000"/>
              <a:chOff x="14287" y="0"/>
              <a:chExt cx="10925469" cy="6858000"/>
            </a:xfrm>
            <a:grpFill/>
          </p:grpSpPr>
          <p:grpSp>
            <p:nvGrpSpPr>
              <p:cNvPr id="144" name="Group 143">
                <a:extLst>
                  <a:ext uri="{FF2B5EF4-FFF2-40B4-BE49-F238E27FC236}">
                    <a16:creationId xmlns:a16="http://schemas.microsoft.com/office/drawing/2014/main" id="{CFB011AC-6742-1626-53A1-9513D79AA39D}"/>
                  </a:ext>
                </a:extLst>
              </p:cNvPr>
              <p:cNvGrpSpPr/>
              <p:nvPr/>
            </p:nvGrpSpPr>
            <p:grpSpPr>
              <a:xfrm>
                <a:off x="14287" y="0"/>
                <a:ext cx="10925469" cy="6858000"/>
                <a:chOff x="15278" y="0"/>
                <a:chExt cx="11682484" cy="6858000"/>
              </a:xfrm>
              <a:grpFill/>
            </p:grpSpPr>
            <p:sp>
              <p:nvSpPr>
                <p:cNvPr id="150" name="Rectangle 149">
                  <a:extLst>
                    <a:ext uri="{FF2B5EF4-FFF2-40B4-BE49-F238E27FC236}">
                      <a16:creationId xmlns:a16="http://schemas.microsoft.com/office/drawing/2014/main" id="{9C02A64D-73BD-6948-4AB7-3A94E287DEA5}"/>
                    </a:ext>
                  </a:extLst>
                </p:cNvPr>
                <p:cNvSpPr/>
                <p:nvPr/>
              </p:nvSpPr>
              <p:spPr>
                <a:xfrm>
                  <a:off x="15278" y="0"/>
                  <a:ext cx="11041039" cy="685800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1" name="Rounded Rectangle 150">
                  <a:extLst>
                    <a:ext uri="{FF2B5EF4-FFF2-40B4-BE49-F238E27FC236}">
                      <a16:creationId xmlns:a16="http://schemas.microsoft.com/office/drawing/2014/main" id="{B167E91F-B82B-13B5-300A-1C5A32BAC880}"/>
                    </a:ext>
                  </a:extLst>
                </p:cNvPr>
                <p:cNvSpPr/>
                <p:nvPr/>
              </p:nvSpPr>
              <p:spPr>
                <a:xfrm>
                  <a:off x="10524055" y="1769735"/>
                  <a:ext cx="1173707" cy="1260000"/>
                </a:xfrm>
                <a:prstGeom prst="roundRect">
                  <a:avLst>
                    <a:gd name="adj" fmla="val 10401"/>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145" name="Picture 2">
                <a:extLst>
                  <a:ext uri="{FF2B5EF4-FFF2-40B4-BE49-F238E27FC236}">
                    <a16:creationId xmlns:a16="http://schemas.microsoft.com/office/drawing/2014/main" id="{2FF18CA8-A15C-B89B-B6DD-08861182787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044" r="7032"/>
              <a:stretch/>
            </p:blipFill>
            <p:spPr bwMode="auto">
              <a:xfrm>
                <a:off x="4002154" y="1537252"/>
                <a:ext cx="5376313" cy="4736638"/>
              </a:xfrm>
              <a:prstGeom prst="rect">
                <a:avLst/>
              </a:prstGeom>
              <a:grpFill/>
            </p:spPr>
          </p:pic>
          <p:grpSp>
            <p:nvGrpSpPr>
              <p:cNvPr id="146" name="Group 145">
                <a:extLst>
                  <a:ext uri="{FF2B5EF4-FFF2-40B4-BE49-F238E27FC236}">
                    <a16:creationId xmlns:a16="http://schemas.microsoft.com/office/drawing/2014/main" id="{434D050A-A799-15F4-7C89-65E46A24AF83}"/>
                  </a:ext>
                </a:extLst>
              </p:cNvPr>
              <p:cNvGrpSpPr/>
              <p:nvPr/>
            </p:nvGrpSpPr>
            <p:grpSpPr>
              <a:xfrm>
                <a:off x="5621558" y="376015"/>
                <a:ext cx="2492597" cy="1108517"/>
                <a:chOff x="6270988" y="549751"/>
                <a:chExt cx="4136793" cy="1108517"/>
              </a:xfrm>
              <a:grpFill/>
            </p:grpSpPr>
            <p:sp>
              <p:nvSpPr>
                <p:cNvPr id="148" name="TextBox 147">
                  <a:extLst>
                    <a:ext uri="{FF2B5EF4-FFF2-40B4-BE49-F238E27FC236}">
                      <a16:creationId xmlns:a16="http://schemas.microsoft.com/office/drawing/2014/main" id="{7475705A-1522-3949-0476-F3B8A553A0BB}"/>
                    </a:ext>
                  </a:extLst>
                </p:cNvPr>
                <p:cNvSpPr txBox="1"/>
                <p:nvPr/>
              </p:nvSpPr>
              <p:spPr>
                <a:xfrm>
                  <a:off x="6292981" y="549751"/>
                  <a:ext cx="4114800" cy="630942"/>
                </a:xfrm>
                <a:prstGeom prst="rect">
                  <a:avLst/>
                </a:prstGeom>
                <a:noFill/>
              </p:spPr>
              <p:txBody>
                <a:bodyPr wrap="square" rtlCol="0">
                  <a:spAutoFit/>
                </a:bodyPr>
                <a:lstStyle/>
                <a:p>
                  <a:r>
                    <a:rPr lang="en-US" sz="3500" dirty="0"/>
                    <a:t>Correlation</a:t>
                  </a:r>
                </a:p>
              </p:txBody>
            </p:sp>
            <p:sp>
              <p:nvSpPr>
                <p:cNvPr id="149" name="TextBox 148">
                  <a:extLst>
                    <a:ext uri="{FF2B5EF4-FFF2-40B4-BE49-F238E27FC236}">
                      <a16:creationId xmlns:a16="http://schemas.microsoft.com/office/drawing/2014/main" id="{6A6248D9-2D66-F6D3-01B6-10310428E54A}"/>
                    </a:ext>
                  </a:extLst>
                </p:cNvPr>
                <p:cNvSpPr txBox="1"/>
                <p:nvPr/>
              </p:nvSpPr>
              <p:spPr>
                <a:xfrm>
                  <a:off x="6270988" y="1011937"/>
                  <a:ext cx="4114800" cy="646331"/>
                </a:xfrm>
                <a:prstGeom prst="rect">
                  <a:avLst/>
                </a:prstGeom>
                <a:noFill/>
              </p:spPr>
              <p:txBody>
                <a:bodyPr wrap="square" rtlCol="0">
                  <a:spAutoFit/>
                </a:bodyPr>
                <a:lstStyle/>
                <a:p>
                  <a:r>
                    <a:rPr lang="en-IN" sz="3600" b="1" i="0" dirty="0">
                      <a:effectLst/>
                      <a:latin typeface="Avenir Next" panose="020B0503020202020204" pitchFamily="34" charset="0"/>
                    </a:rPr>
                    <a:t>Heatmap</a:t>
                  </a:r>
                  <a:endParaRPr lang="en-US" sz="3500" b="1" dirty="0"/>
                </a:p>
              </p:txBody>
            </p:sp>
          </p:grpSp>
          <p:sp>
            <p:nvSpPr>
              <p:cNvPr id="147" name="TextBox 146">
                <a:extLst>
                  <a:ext uri="{FF2B5EF4-FFF2-40B4-BE49-F238E27FC236}">
                    <a16:creationId xmlns:a16="http://schemas.microsoft.com/office/drawing/2014/main" id="{6CCD5A24-66F1-F150-666F-5C50540CF085}"/>
                  </a:ext>
                </a:extLst>
              </p:cNvPr>
              <p:cNvSpPr txBox="1"/>
              <p:nvPr/>
            </p:nvSpPr>
            <p:spPr>
              <a:xfrm>
                <a:off x="9985546" y="2045792"/>
                <a:ext cx="810768" cy="707886"/>
              </a:xfrm>
              <a:prstGeom prst="rect">
                <a:avLst/>
              </a:prstGeom>
              <a:noFill/>
            </p:spPr>
            <p:txBody>
              <a:bodyPr wrap="square" rtlCol="0">
                <a:spAutoFit/>
              </a:bodyPr>
              <a:lstStyle/>
              <a:p>
                <a:r>
                  <a:rPr lang="en-US" sz="4000" b="1" spc="-300" dirty="0">
                    <a:solidFill>
                      <a:schemeClr val="bg1"/>
                    </a:solidFill>
                    <a:latin typeface="Avenir Next" panose="020B0503020202020204" pitchFamily="34" charset="0"/>
                  </a:rPr>
                  <a:t>02</a:t>
                </a:r>
              </a:p>
            </p:txBody>
          </p:sp>
        </p:grpSp>
        <p:sp>
          <p:nvSpPr>
            <p:cNvPr id="143" name="TextBox 142">
              <a:extLst>
                <a:ext uri="{FF2B5EF4-FFF2-40B4-BE49-F238E27FC236}">
                  <a16:creationId xmlns:a16="http://schemas.microsoft.com/office/drawing/2014/main" id="{839DB206-7F6A-589C-7072-A7A697D91ACD}"/>
                </a:ext>
              </a:extLst>
            </p:cNvPr>
            <p:cNvSpPr txBox="1"/>
            <p:nvPr/>
          </p:nvSpPr>
          <p:spPr>
            <a:xfrm>
              <a:off x="3861287" y="242126"/>
              <a:ext cx="1771650" cy="1446550"/>
            </a:xfrm>
            <a:prstGeom prst="rect">
              <a:avLst/>
            </a:prstGeom>
            <a:noFill/>
          </p:spPr>
          <p:txBody>
            <a:bodyPr wrap="square" rtlCol="0">
              <a:spAutoFit/>
            </a:bodyPr>
            <a:lstStyle/>
            <a:p>
              <a:r>
                <a:rPr lang="en-US" sz="8800" b="1" spc="-300" dirty="0">
                  <a:solidFill>
                    <a:schemeClr val="bg1"/>
                  </a:solidFill>
                  <a:latin typeface="Avenir Next" panose="020B0503020202020204" pitchFamily="34" charset="0"/>
                </a:rPr>
                <a:t>02</a:t>
              </a:r>
            </a:p>
          </p:txBody>
        </p:sp>
      </p:grpSp>
      <p:grpSp>
        <p:nvGrpSpPr>
          <p:cNvPr id="152" name="Group 151">
            <a:extLst>
              <a:ext uri="{FF2B5EF4-FFF2-40B4-BE49-F238E27FC236}">
                <a16:creationId xmlns:a16="http://schemas.microsoft.com/office/drawing/2014/main" id="{6D59294E-3491-3B4E-25BC-F853C92CDA86}"/>
              </a:ext>
            </a:extLst>
          </p:cNvPr>
          <p:cNvGrpSpPr/>
          <p:nvPr/>
        </p:nvGrpSpPr>
        <p:grpSpPr>
          <a:xfrm>
            <a:off x="-8037505" y="0"/>
            <a:ext cx="10128349" cy="7029450"/>
            <a:chOff x="-132522" y="0"/>
            <a:chExt cx="10128349" cy="7029450"/>
          </a:xfrm>
          <a:solidFill>
            <a:srgbClr val="51829C"/>
          </a:solidFill>
          <a:effectLst>
            <a:outerShdw blurRad="393700" dist="254000" dir="8880000" sx="99000" sy="99000" algn="ctr" rotWithShape="0">
              <a:schemeClr val="tx1">
                <a:alpha val="62000"/>
              </a:schemeClr>
            </a:outerShdw>
          </a:effectLst>
        </p:grpSpPr>
        <p:grpSp>
          <p:nvGrpSpPr>
            <p:cNvPr id="153" name="Group 152">
              <a:extLst>
                <a:ext uri="{FF2B5EF4-FFF2-40B4-BE49-F238E27FC236}">
                  <a16:creationId xmlns:a16="http://schemas.microsoft.com/office/drawing/2014/main" id="{D325B48F-0845-85E5-F8D6-4211F1D7CA9C}"/>
                </a:ext>
              </a:extLst>
            </p:cNvPr>
            <p:cNvGrpSpPr/>
            <p:nvPr/>
          </p:nvGrpSpPr>
          <p:grpSpPr>
            <a:xfrm>
              <a:off x="-132522" y="0"/>
              <a:ext cx="10128349" cy="7029450"/>
              <a:chOff x="0" y="0"/>
              <a:chExt cx="10128349" cy="7029450"/>
            </a:xfrm>
            <a:grpFill/>
          </p:grpSpPr>
          <p:grpSp>
            <p:nvGrpSpPr>
              <p:cNvPr id="155" name="Group 154">
                <a:extLst>
                  <a:ext uri="{FF2B5EF4-FFF2-40B4-BE49-F238E27FC236}">
                    <a16:creationId xmlns:a16="http://schemas.microsoft.com/office/drawing/2014/main" id="{4BB89D16-DF03-35D4-9CF8-DBAB158C4329}"/>
                  </a:ext>
                </a:extLst>
              </p:cNvPr>
              <p:cNvGrpSpPr/>
              <p:nvPr/>
            </p:nvGrpSpPr>
            <p:grpSpPr>
              <a:xfrm>
                <a:off x="0" y="0"/>
                <a:ext cx="10128349" cy="6858000"/>
                <a:chOff x="0" y="0"/>
                <a:chExt cx="11706265" cy="6858000"/>
              </a:xfrm>
              <a:grpFill/>
            </p:grpSpPr>
            <p:sp>
              <p:nvSpPr>
                <p:cNvPr id="162" name="Rectangle 161">
                  <a:extLst>
                    <a:ext uri="{FF2B5EF4-FFF2-40B4-BE49-F238E27FC236}">
                      <a16:creationId xmlns:a16="http://schemas.microsoft.com/office/drawing/2014/main" id="{90CB37E3-FA00-7E2C-6C2E-600ECEB8C3D4}"/>
                    </a:ext>
                  </a:extLst>
                </p:cNvPr>
                <p:cNvSpPr/>
                <p:nvPr/>
              </p:nvSpPr>
              <p:spPr>
                <a:xfrm>
                  <a:off x="0" y="0"/>
                  <a:ext cx="11041039" cy="685800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Rounded Rectangle 162">
                  <a:extLst>
                    <a:ext uri="{FF2B5EF4-FFF2-40B4-BE49-F238E27FC236}">
                      <a16:creationId xmlns:a16="http://schemas.microsoft.com/office/drawing/2014/main" id="{542E71C6-E6E5-AAA9-84D7-87DFBFEB6565}"/>
                    </a:ext>
                  </a:extLst>
                </p:cNvPr>
                <p:cNvSpPr/>
                <p:nvPr/>
              </p:nvSpPr>
              <p:spPr>
                <a:xfrm>
                  <a:off x="10532558" y="3261825"/>
                  <a:ext cx="1173707" cy="1260000"/>
                </a:xfrm>
                <a:prstGeom prst="roundRect">
                  <a:avLst>
                    <a:gd name="adj" fmla="val 10401"/>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56" name="TextBox 155">
                <a:extLst>
                  <a:ext uri="{FF2B5EF4-FFF2-40B4-BE49-F238E27FC236}">
                    <a16:creationId xmlns:a16="http://schemas.microsoft.com/office/drawing/2014/main" id="{495396D9-DF9D-9E2E-BD3D-A2C879E21348}"/>
                  </a:ext>
                </a:extLst>
              </p:cNvPr>
              <p:cNvSpPr txBox="1"/>
              <p:nvPr/>
            </p:nvSpPr>
            <p:spPr>
              <a:xfrm>
                <a:off x="9215214" y="3537882"/>
                <a:ext cx="810768" cy="707886"/>
              </a:xfrm>
              <a:prstGeom prst="rect">
                <a:avLst/>
              </a:prstGeom>
              <a:noFill/>
            </p:spPr>
            <p:txBody>
              <a:bodyPr wrap="square" rtlCol="0">
                <a:spAutoFit/>
              </a:bodyPr>
              <a:lstStyle/>
              <a:p>
                <a:r>
                  <a:rPr lang="en-US" sz="4000" b="1" spc="-300" dirty="0">
                    <a:solidFill>
                      <a:schemeClr val="bg1"/>
                    </a:solidFill>
                    <a:latin typeface="Avenir Next" panose="020B0503020202020204" pitchFamily="34" charset="0"/>
                  </a:rPr>
                  <a:t>03</a:t>
                </a:r>
              </a:p>
            </p:txBody>
          </p:sp>
          <p:grpSp>
            <p:nvGrpSpPr>
              <p:cNvPr id="157" name="Group 156">
                <a:extLst>
                  <a:ext uri="{FF2B5EF4-FFF2-40B4-BE49-F238E27FC236}">
                    <a16:creationId xmlns:a16="http://schemas.microsoft.com/office/drawing/2014/main" id="{0CA9B1C9-C154-7C41-9588-6E9DE206D582}"/>
                  </a:ext>
                </a:extLst>
              </p:cNvPr>
              <p:cNvGrpSpPr/>
              <p:nvPr/>
            </p:nvGrpSpPr>
            <p:grpSpPr>
              <a:xfrm>
                <a:off x="4585252" y="285321"/>
                <a:ext cx="4108174" cy="6744129"/>
                <a:chOff x="4863548" y="285321"/>
                <a:chExt cx="4108174" cy="6744129"/>
              </a:xfrm>
              <a:grpFill/>
            </p:grpSpPr>
            <p:grpSp>
              <p:nvGrpSpPr>
                <p:cNvPr id="158" name="Group 157">
                  <a:extLst>
                    <a:ext uri="{FF2B5EF4-FFF2-40B4-BE49-F238E27FC236}">
                      <a16:creationId xmlns:a16="http://schemas.microsoft.com/office/drawing/2014/main" id="{8D1F1B0C-42DD-0224-A0B3-1E62DFF398A8}"/>
                    </a:ext>
                  </a:extLst>
                </p:cNvPr>
                <p:cNvGrpSpPr/>
                <p:nvPr/>
              </p:nvGrpSpPr>
              <p:grpSpPr>
                <a:xfrm>
                  <a:off x="4937753" y="285321"/>
                  <a:ext cx="3959764" cy="1060477"/>
                  <a:chOff x="5184236" y="444347"/>
                  <a:chExt cx="3959764" cy="1060477"/>
                </a:xfrm>
                <a:grpFill/>
              </p:grpSpPr>
              <p:sp>
                <p:nvSpPr>
                  <p:cNvPr id="160" name="TextBox 159">
                    <a:extLst>
                      <a:ext uri="{FF2B5EF4-FFF2-40B4-BE49-F238E27FC236}">
                        <a16:creationId xmlns:a16="http://schemas.microsoft.com/office/drawing/2014/main" id="{07343917-DC28-61F7-62E2-ADEBC6AA7BF2}"/>
                      </a:ext>
                    </a:extLst>
                  </p:cNvPr>
                  <p:cNvSpPr txBox="1"/>
                  <p:nvPr/>
                </p:nvSpPr>
                <p:spPr>
                  <a:xfrm>
                    <a:off x="5184236" y="444347"/>
                    <a:ext cx="3959764" cy="630942"/>
                  </a:xfrm>
                  <a:prstGeom prst="rect">
                    <a:avLst/>
                  </a:prstGeom>
                  <a:noFill/>
                </p:spPr>
                <p:txBody>
                  <a:bodyPr wrap="square" rtlCol="0">
                    <a:spAutoFit/>
                  </a:bodyPr>
                  <a:lstStyle/>
                  <a:p>
                    <a:r>
                      <a:rPr lang="en-US" sz="3500" dirty="0">
                        <a:solidFill>
                          <a:schemeClr val="bg1"/>
                        </a:solidFill>
                      </a:rPr>
                      <a:t>Test Significance of </a:t>
                    </a:r>
                  </a:p>
                </p:txBody>
              </p:sp>
              <p:sp>
                <p:nvSpPr>
                  <p:cNvPr id="161" name="TextBox 160">
                    <a:extLst>
                      <a:ext uri="{FF2B5EF4-FFF2-40B4-BE49-F238E27FC236}">
                        <a16:creationId xmlns:a16="http://schemas.microsoft.com/office/drawing/2014/main" id="{7E06CF5D-11D9-9EB8-80B4-9DA4A376F581}"/>
                      </a:ext>
                    </a:extLst>
                  </p:cNvPr>
                  <p:cNvSpPr txBox="1"/>
                  <p:nvPr/>
                </p:nvSpPr>
                <p:spPr>
                  <a:xfrm>
                    <a:off x="5241386" y="858493"/>
                    <a:ext cx="2820077" cy="646331"/>
                  </a:xfrm>
                  <a:prstGeom prst="rect">
                    <a:avLst/>
                  </a:prstGeom>
                  <a:noFill/>
                </p:spPr>
                <p:txBody>
                  <a:bodyPr wrap="square" rtlCol="0">
                    <a:spAutoFit/>
                  </a:bodyPr>
                  <a:lstStyle/>
                  <a:p>
                    <a:r>
                      <a:rPr lang="en-IN" sz="3600" b="1" i="0" dirty="0">
                        <a:solidFill>
                          <a:schemeClr val="bg1"/>
                        </a:solidFill>
                        <a:effectLst/>
                        <a:latin typeface="Avenir Next" panose="020B0503020202020204" pitchFamily="34" charset="0"/>
                      </a:rPr>
                      <a:t>Parameters</a:t>
                    </a:r>
                    <a:endParaRPr lang="en-US" sz="3500" b="1" dirty="0">
                      <a:solidFill>
                        <a:schemeClr val="bg1"/>
                      </a:solidFill>
                    </a:endParaRPr>
                  </a:p>
                </p:txBody>
              </p:sp>
            </p:grpSp>
            <mc:AlternateContent xmlns:mc="http://schemas.openxmlformats.org/markup-compatibility/2006" xmlns:a14="http://schemas.microsoft.com/office/drawing/2010/main">
              <mc:Choice Requires="a14">
                <p:sp>
                  <p:nvSpPr>
                    <p:cNvPr id="159" name="TextBox 158">
                      <a:extLst>
                        <a:ext uri="{FF2B5EF4-FFF2-40B4-BE49-F238E27FC236}">
                          <a16:creationId xmlns:a16="http://schemas.microsoft.com/office/drawing/2014/main" id="{C5A2AADB-2C15-74F0-D5A3-ADA061562F26}"/>
                        </a:ext>
                      </a:extLst>
                    </p:cNvPr>
                    <p:cNvSpPr txBox="1"/>
                    <p:nvPr/>
                  </p:nvSpPr>
                  <p:spPr>
                    <a:xfrm>
                      <a:off x="4863548" y="1396305"/>
                      <a:ext cx="4108174" cy="5633145"/>
                    </a:xfrm>
                    <a:prstGeom prst="rect">
                      <a:avLst/>
                    </a:prstGeom>
                    <a:noFill/>
                  </p:spPr>
                  <p:txBody>
                    <a:bodyPr wrap="square" rtlCol="0">
                      <a:spAutoFit/>
                    </a:bodyPr>
                    <a:lstStyle/>
                    <a:p>
                      <a:pPr algn="just"/>
                      <a:r>
                        <a:rPr lang="en-US" dirty="0">
                          <a:solidFill>
                            <a:schemeClr val="bg1"/>
                          </a:solidFill>
                        </a:rPr>
                        <a:t>For testing the significance of the parameters, we’ll be using wald’s t test statistics </a:t>
                      </a:r>
                      <a:r>
                        <a:rPr lang="en-IN" sz="1800" b="0" i="0" u="none" strike="noStrike" dirty="0">
                          <a:solidFill>
                            <a:schemeClr val="bg1"/>
                          </a:solidFill>
                          <a:effectLst/>
                          <a:latin typeface="Times New Roman" panose="02020603050405020304" pitchFamily="18" charset="0"/>
                        </a:rPr>
                        <a:t>Now suppose we want to test whether </a:t>
                      </a:r>
                      <a14:m>
                        <m:oMath xmlns:m="http://schemas.openxmlformats.org/officeDocument/2006/math">
                          <m:sSub>
                            <m:sSubPr>
                              <m:ctrlPr>
                                <a:rPr lang="en-US" sz="1800" b="0" i="1" u="none" strike="noStrike" smtClean="0">
                                  <a:solidFill>
                                    <a:schemeClr val="bg1"/>
                                  </a:solidFill>
                                  <a:effectLst/>
                                  <a:latin typeface="Cambria Math" panose="02040503050406030204" pitchFamily="18" charset="0"/>
                                </a:rPr>
                              </m:ctrlPr>
                            </m:sSubPr>
                            <m:e>
                              <m:r>
                                <a:rPr lang="en-US" sz="1800" b="0" i="1" u="none" strike="noStrike" smtClean="0">
                                  <a:solidFill>
                                    <a:schemeClr val="bg1"/>
                                  </a:solidFill>
                                  <a:effectLst/>
                                  <a:latin typeface="Cambria Math" panose="02040503050406030204" pitchFamily="18" charset="0"/>
                                </a:rPr>
                                <m:t>𝑥</m:t>
                              </m:r>
                            </m:e>
                            <m:sub>
                              <m:r>
                                <a:rPr lang="en-US" sz="1800" b="0" i="1" u="none" strike="noStrike" smtClean="0">
                                  <a:solidFill>
                                    <a:schemeClr val="bg1"/>
                                  </a:solidFill>
                                  <a:effectLst/>
                                  <a:latin typeface="Cambria Math" panose="02040503050406030204" pitchFamily="18" charset="0"/>
                                </a:rPr>
                                <m:t>𝑖</m:t>
                              </m:r>
                            </m:sub>
                          </m:sSub>
                        </m:oMath>
                      </a14:m>
                      <a:r>
                        <a:rPr lang="en-IN" sz="1800" b="0" i="0" u="none" strike="noStrike" dirty="0">
                          <a:solidFill>
                            <a:schemeClr val="bg1"/>
                          </a:solidFill>
                          <a:effectLst/>
                          <a:latin typeface="Times New Roman" panose="02020603050405020304" pitchFamily="18" charset="0"/>
                        </a:rPr>
                        <a:t> is significant or not. We’re to test </a:t>
                      </a:r>
                    </a:p>
                    <a:p>
                      <a:pPr algn="just"/>
                      <a:r>
                        <a:rPr lang="en-US" b="0" dirty="0">
                          <a:solidFill>
                            <a:schemeClr val="bg1"/>
                          </a:solidFill>
                        </a:rPr>
                        <a:t>         </a:t>
                      </a:r>
                      <a14:m>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𝐻</m:t>
                              </m:r>
                            </m:e>
                            <m:sub>
                              <m:r>
                                <a:rPr lang="en-US" b="0" i="1" smtClean="0">
                                  <a:solidFill>
                                    <a:schemeClr val="bg1"/>
                                  </a:solidFill>
                                  <a:latin typeface="Cambria Math" panose="02040503050406030204" pitchFamily="18" charset="0"/>
                                </a:rPr>
                                <m:t>0</m:t>
                              </m:r>
                            </m:sub>
                          </m:sSub>
                        </m:oMath>
                      </a14:m>
                      <a:r>
                        <a:rPr lang="en-IN" sz="1800" b="0" i="0" u="none" strike="noStrike" dirty="0">
                          <a:solidFill>
                            <a:schemeClr val="bg1"/>
                          </a:solidFill>
                          <a:effectLst/>
                          <a:latin typeface="Times New Roman" panose="02020603050405020304" pitchFamily="18" charset="0"/>
                        </a:rPr>
                        <a:t> : Covariate </a:t>
                      </a:r>
                      <a14:m>
                        <m:oMath xmlns:m="http://schemas.openxmlformats.org/officeDocument/2006/math">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𝑥</m:t>
                              </m:r>
                            </m:e>
                            <m:sub>
                              <m:r>
                                <a:rPr lang="en-US" i="1">
                                  <a:solidFill>
                                    <a:schemeClr val="bg1"/>
                                  </a:solidFill>
                                  <a:latin typeface="Cambria Math" panose="02040503050406030204" pitchFamily="18" charset="0"/>
                                </a:rPr>
                                <m:t>𝑖</m:t>
                              </m:r>
                            </m:sub>
                          </m:sSub>
                        </m:oMath>
                      </a14:m>
                      <a:r>
                        <a:rPr lang="en-IN" sz="1800" b="0" i="0" u="none" strike="noStrike" dirty="0">
                          <a:solidFill>
                            <a:schemeClr val="bg1"/>
                          </a:solidFill>
                          <a:effectLst/>
                          <a:latin typeface="Times New Roman" panose="02020603050405020304" pitchFamily="18" charset="0"/>
                        </a:rPr>
                        <a:t> is significant     </a:t>
                      </a:r>
                    </a:p>
                    <a:p>
                      <a:pPr algn="just"/>
                      <a:r>
                        <a:rPr lang="en-IN" dirty="0">
                          <a:solidFill>
                            <a:schemeClr val="bg1"/>
                          </a:solidFill>
                          <a:latin typeface="Times New Roman" panose="02020603050405020304" pitchFamily="18" charset="0"/>
                        </a:rPr>
                        <a:t>       </a:t>
                      </a:r>
                      <a14:m>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𝐻</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 </m:t>
                          </m:r>
                        </m:oMath>
                      </a14:m>
                      <a:r>
                        <a:rPr lang="en-IN" sz="1800" b="0" i="0" u="none" strike="noStrike" dirty="0">
                          <a:solidFill>
                            <a:schemeClr val="bg1"/>
                          </a:solidFill>
                          <a:effectLst/>
                          <a:latin typeface="Times New Roman" panose="02020603050405020304" pitchFamily="18" charset="0"/>
                        </a:rPr>
                        <a:t>: Not Significant    ; for, </a:t>
                      </a:r>
                      <a14:m>
                        <m:oMath xmlns:m="http://schemas.openxmlformats.org/officeDocument/2006/math">
                          <m:r>
                            <a:rPr lang="en-US" sz="1800" b="0" i="1" u="none" strike="noStrike" smtClean="0">
                              <a:solidFill>
                                <a:schemeClr val="bg1"/>
                              </a:solidFill>
                              <a:effectLst/>
                              <a:latin typeface="Cambria Math" panose="02040503050406030204" pitchFamily="18" charset="0"/>
                            </a:rPr>
                            <m:t>𝑖</m:t>
                          </m:r>
                          <m:r>
                            <a:rPr lang="en-US" sz="1800" b="0" i="1" u="none" strike="noStrike" smtClean="0">
                              <a:solidFill>
                                <a:schemeClr val="bg1"/>
                              </a:solidFill>
                              <a:effectLst/>
                              <a:latin typeface="Cambria Math" panose="02040503050406030204" pitchFamily="18" charset="0"/>
                            </a:rPr>
                            <m:t>=1</m:t>
                          </m:r>
                          <m:d>
                            <m:dPr>
                              <m:ctrlPr>
                                <a:rPr lang="en-US" sz="1800" b="0" i="1" u="none" strike="noStrike" smtClean="0">
                                  <a:solidFill>
                                    <a:schemeClr val="bg1"/>
                                  </a:solidFill>
                                  <a:effectLst/>
                                  <a:latin typeface="Cambria Math" panose="02040503050406030204" pitchFamily="18" charset="0"/>
                                </a:rPr>
                              </m:ctrlPr>
                            </m:dPr>
                            <m:e>
                              <m:r>
                                <a:rPr lang="en-US" sz="1800" b="0" i="1" u="none" strike="noStrike" smtClean="0">
                                  <a:solidFill>
                                    <a:schemeClr val="bg1"/>
                                  </a:solidFill>
                                  <a:effectLst/>
                                  <a:latin typeface="Cambria Math" panose="02040503050406030204" pitchFamily="18" charset="0"/>
                                </a:rPr>
                                <m:t>1</m:t>
                              </m:r>
                            </m:e>
                          </m:d>
                          <m:r>
                            <a:rPr lang="en-US" sz="1800" b="0" i="1" u="none" strike="noStrike" smtClean="0">
                              <a:solidFill>
                                <a:schemeClr val="bg1"/>
                              </a:solidFill>
                              <a:effectLst/>
                              <a:latin typeface="Cambria Math" panose="02040503050406030204" pitchFamily="18" charset="0"/>
                            </a:rPr>
                            <m:t>𝑘</m:t>
                          </m:r>
                        </m:oMath>
                      </a14:m>
                      <a:endParaRPr lang="en-IN" b="0" dirty="0">
                        <a:solidFill>
                          <a:schemeClr val="bg1"/>
                        </a:solidFill>
                        <a:effectLst/>
                      </a:endParaRPr>
                    </a:p>
                    <a:p>
                      <a:pPr algn="just" rtl="0">
                        <a:spcBef>
                          <a:spcPts val="0"/>
                        </a:spcBef>
                        <a:spcAft>
                          <a:spcPts val="0"/>
                        </a:spcAft>
                      </a:pPr>
                      <a:r>
                        <a:rPr lang="en-IN" sz="1800" b="0" i="0" u="none" strike="noStrike" dirty="0">
                          <a:solidFill>
                            <a:schemeClr val="bg1"/>
                          </a:solidFill>
                          <a:effectLst/>
                          <a:latin typeface="Times New Roman" panose="02020603050405020304" pitchFamily="18" charset="0"/>
                        </a:rPr>
                        <a:t>This is also similar to</a:t>
                      </a:r>
                    </a:p>
                    <a:p>
                      <a:pPr algn="just" rtl="0">
                        <a:spcBef>
                          <a:spcPts val="0"/>
                        </a:spcBef>
                        <a:spcAft>
                          <a:spcPts val="0"/>
                        </a:spcAft>
                      </a:pPr>
                      <a:r>
                        <a:rPr lang="en-IN" sz="1800" b="0" i="0" u="none" strike="noStrike" dirty="0">
                          <a:solidFill>
                            <a:schemeClr val="bg1"/>
                          </a:solidFill>
                          <a:effectLst/>
                          <a:latin typeface="Times New Roman" panose="02020603050405020304" pitchFamily="18" charset="0"/>
                        </a:rPr>
                        <a:t>           </a:t>
                      </a:r>
                      <a:r>
                        <a:rPr lang="en-US" b="0" dirty="0">
                          <a:solidFill>
                            <a:schemeClr val="bg1"/>
                          </a:solidFill>
                        </a:rPr>
                        <a:t> </a:t>
                      </a:r>
                      <a14:m>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𝐻</m:t>
                              </m:r>
                            </m:e>
                            <m:sub>
                              <m:r>
                                <a:rPr lang="en-US" b="0" i="1" smtClean="0">
                                  <a:solidFill>
                                    <a:schemeClr val="bg1"/>
                                  </a:solidFill>
                                  <a:latin typeface="Cambria Math" panose="02040503050406030204" pitchFamily="18" charset="0"/>
                                </a:rPr>
                                <m:t>0</m:t>
                              </m:r>
                            </m:sub>
                          </m:sSub>
                        </m:oMath>
                      </a14:m>
                      <a:r>
                        <a:rPr lang="en-IN" sz="1800" b="0" i="0" u="none" strike="noStrike" dirty="0">
                          <a:solidFill>
                            <a:schemeClr val="bg1"/>
                          </a:solidFill>
                          <a:effectLst/>
                          <a:latin typeface="Times New Roman" panose="02020603050405020304" pitchFamily="18" charset="0"/>
                        </a:rPr>
                        <a:t> : </a:t>
                      </a:r>
                      <a14:m>
                        <m:oMath xmlns:m="http://schemas.openxmlformats.org/officeDocument/2006/math">
                          <m:sSub>
                            <m:sSubPr>
                              <m:ctrlPr>
                                <a:rPr lang="en-US" sz="1800" b="0" i="1" u="none" strike="noStrike" smtClean="0">
                                  <a:solidFill>
                                    <a:schemeClr val="bg1"/>
                                  </a:solidFill>
                                  <a:effectLst/>
                                  <a:latin typeface="Cambria Math" panose="02040503050406030204" pitchFamily="18" charset="0"/>
                                </a:rPr>
                              </m:ctrlPr>
                            </m:sSubPr>
                            <m:e>
                              <m:r>
                                <a:rPr lang="en-US" sz="1800" b="0" i="1" u="none" strike="noStrike" smtClean="0">
                                  <a:solidFill>
                                    <a:schemeClr val="bg1"/>
                                  </a:solidFill>
                                  <a:effectLst/>
                                  <a:latin typeface="Cambria Math" panose="02040503050406030204" pitchFamily="18" charset="0"/>
                                </a:rPr>
                                <m:t>𝛽</m:t>
                              </m:r>
                            </m:e>
                            <m:sub>
                              <m:r>
                                <a:rPr lang="en-US" sz="1800" b="0" i="1" u="none" strike="noStrike" smtClean="0">
                                  <a:solidFill>
                                    <a:schemeClr val="bg1"/>
                                  </a:solidFill>
                                  <a:effectLst/>
                                  <a:latin typeface="Cambria Math" panose="02040503050406030204" pitchFamily="18" charset="0"/>
                                </a:rPr>
                                <m:t>𝑗</m:t>
                              </m:r>
                            </m:sub>
                          </m:sSub>
                          <m:r>
                            <a:rPr lang="en-US" sz="1800" b="0" i="1" u="none" strike="noStrike" smtClean="0">
                              <a:solidFill>
                                <a:schemeClr val="bg1"/>
                              </a:solidFill>
                              <a:effectLst/>
                              <a:latin typeface="Cambria Math" panose="02040503050406030204" pitchFamily="18" charset="0"/>
                            </a:rPr>
                            <m:t>=0</m:t>
                          </m:r>
                        </m:oMath>
                      </a14:m>
                      <a:r>
                        <a:rPr lang="en-IN" dirty="0">
                          <a:solidFill>
                            <a:schemeClr val="bg1"/>
                          </a:solidFill>
                        </a:rPr>
                        <a:t> vs. </a:t>
                      </a:r>
                      <a14:m>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𝐻</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 :</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𝛽</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≠0</m:t>
                          </m:r>
                        </m:oMath>
                      </a14:m>
                      <a:endParaRPr lang="en-IN" sz="1800" b="0" i="0" u="none" strike="noStrike" dirty="0">
                        <a:solidFill>
                          <a:schemeClr val="bg1"/>
                        </a:solidFill>
                        <a:effectLst/>
                        <a:latin typeface="Times New Roman" panose="02020603050405020304" pitchFamily="18" charset="0"/>
                      </a:endParaRPr>
                    </a:p>
                    <a:p>
                      <a:pPr algn="just" rtl="0">
                        <a:spcBef>
                          <a:spcPts val="0"/>
                        </a:spcBef>
                        <a:spcAft>
                          <a:spcPts val="0"/>
                        </a:spcAft>
                      </a:pPr>
                      <a:r>
                        <a:rPr lang="en-IN" sz="1800" b="0" i="0" u="none" strike="noStrike" dirty="0">
                          <a:solidFill>
                            <a:schemeClr val="bg1"/>
                          </a:solidFill>
                          <a:effectLst/>
                          <a:latin typeface="Times New Roman" panose="02020603050405020304" pitchFamily="18" charset="0"/>
                        </a:rPr>
                        <a:t>Test Statistic for testing the significance of the predictor variables then given by </a:t>
                      </a:r>
                    </a:p>
                    <a:p>
                      <a:pPr algn="just" rtl="0">
                        <a:spcBef>
                          <a:spcPts val="0"/>
                        </a:spcBef>
                        <a:spcAft>
                          <a:spcPts val="0"/>
                        </a:spcAft>
                      </a:pPr>
                      <a14:m>
                        <m:oMathPara xmlns:m="http://schemas.openxmlformats.org/officeDocument/2006/math">
                          <m:oMathParaPr>
                            <m:jc m:val="centerGroup"/>
                          </m:oMathParaPr>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𝑡</m:t>
                                </m:r>
                              </m:e>
                              <m:sub>
                                <m:r>
                                  <a:rPr lang="en-US" b="0" i="1" smtClean="0">
                                    <a:solidFill>
                                      <a:schemeClr val="bg1"/>
                                    </a:solidFill>
                                    <a:latin typeface="Cambria Math" panose="02040503050406030204" pitchFamily="18" charset="0"/>
                                  </a:rPr>
                                  <m:t>𝑗</m:t>
                                </m:r>
                              </m:sub>
                            </m:sSub>
                            <m:r>
                              <a:rPr lang="en-US" b="0" i="1" smtClean="0">
                                <a:solidFill>
                                  <a:schemeClr val="bg1"/>
                                </a:solidFill>
                                <a:latin typeface="Cambria Math" panose="02040503050406030204" pitchFamily="18" charset="0"/>
                              </a:rPr>
                              <m:t>= </m:t>
                            </m:r>
                            <m:f>
                              <m:fPr>
                                <m:ctrlPr>
                                  <a:rPr lang="en-US" b="0" i="1" smtClean="0">
                                    <a:solidFill>
                                      <a:schemeClr val="bg1"/>
                                    </a:solidFill>
                                    <a:latin typeface="Cambria Math" panose="02040503050406030204" pitchFamily="18" charset="0"/>
                                  </a:rPr>
                                </m:ctrlPr>
                              </m:fPr>
                              <m:num>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𝛽</m:t>
                                    </m:r>
                                  </m:e>
                                  <m:sub>
                                    <m:r>
                                      <a:rPr lang="en-US" b="0" i="1" smtClean="0">
                                        <a:solidFill>
                                          <a:schemeClr val="bg1"/>
                                        </a:solidFill>
                                        <a:latin typeface="Cambria Math" panose="02040503050406030204" pitchFamily="18" charset="0"/>
                                      </a:rPr>
                                      <m:t>𝑗</m:t>
                                    </m:r>
                                  </m:sub>
                                </m:sSub>
                                <m:r>
                                  <a:rPr lang="en-US" b="0" i="1" smtClean="0">
                                    <a:solidFill>
                                      <a:schemeClr val="bg1"/>
                                    </a:solidFill>
                                    <a:latin typeface="Cambria Math" panose="02040503050406030204" pitchFamily="18" charset="0"/>
                                  </a:rPr>
                                  <m:t> −</m:t>
                                </m:r>
                                <m:r>
                                  <a:rPr lang="en-US" b="0" i="1" smtClean="0">
                                    <a:solidFill>
                                      <a:schemeClr val="bg1"/>
                                    </a:solidFill>
                                    <a:latin typeface="Cambria Math" panose="02040503050406030204" pitchFamily="18" charset="0"/>
                                  </a:rPr>
                                  <m:t>𝐸</m:t>
                                </m:r>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𝛽</m:t>
                                    </m:r>
                                  </m:e>
                                  <m:sub>
                                    <m:r>
                                      <a:rPr lang="en-US" b="0" i="1" smtClean="0">
                                        <a:solidFill>
                                          <a:schemeClr val="bg1"/>
                                        </a:solidFill>
                                        <a:latin typeface="Cambria Math" panose="02040503050406030204" pitchFamily="18" charset="0"/>
                                      </a:rPr>
                                      <m:t>𝑗</m:t>
                                    </m:r>
                                  </m:sub>
                                </m:sSub>
                                <m:r>
                                  <a:rPr lang="en-US" b="0" i="1" smtClean="0">
                                    <a:solidFill>
                                      <a:schemeClr val="bg1"/>
                                    </a:solidFill>
                                    <a:latin typeface="Cambria Math" panose="02040503050406030204" pitchFamily="18" charset="0"/>
                                  </a:rPr>
                                  <m:t>)</m:t>
                                </m:r>
                              </m:num>
                              <m:den>
                                <m:r>
                                  <a:rPr lang="en-US" b="0" i="1" smtClean="0">
                                    <a:solidFill>
                                      <a:schemeClr val="bg1"/>
                                    </a:solidFill>
                                    <a:latin typeface="Cambria Math" panose="02040503050406030204" pitchFamily="18" charset="0"/>
                                  </a:rPr>
                                  <m:t>𝑆</m:t>
                                </m:r>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𝐸</m:t>
                                </m:r>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𝛽</m:t>
                                    </m:r>
                                  </m:e>
                                  <m:sub>
                                    <m:r>
                                      <a:rPr lang="en-US" b="0" i="1" smtClean="0">
                                        <a:solidFill>
                                          <a:schemeClr val="bg1"/>
                                        </a:solidFill>
                                        <a:latin typeface="Cambria Math" panose="02040503050406030204" pitchFamily="18" charset="0"/>
                                      </a:rPr>
                                      <m:t>𝑗</m:t>
                                    </m:r>
                                  </m:sub>
                                </m:sSub>
                                <m:r>
                                  <a:rPr lang="en-US" b="0" i="1" smtClean="0">
                                    <a:solidFill>
                                      <a:schemeClr val="bg1"/>
                                    </a:solidFill>
                                    <a:latin typeface="Cambria Math" panose="02040503050406030204" pitchFamily="18" charset="0"/>
                                  </a:rPr>
                                  <m:t>)</m:t>
                                </m:r>
                              </m:den>
                            </m:f>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𝑁</m:t>
                            </m:r>
                            <m:r>
                              <a:rPr lang="en-US" b="0" i="1" smtClean="0">
                                <a:solidFill>
                                  <a:schemeClr val="bg1"/>
                                </a:solidFill>
                                <a:latin typeface="Cambria Math" panose="02040503050406030204" pitchFamily="18" charset="0"/>
                              </a:rPr>
                              <m:t>(0,1)</m:t>
                            </m:r>
                          </m:oMath>
                        </m:oMathPara>
                      </a14:m>
                      <a:endParaRPr lang="en-IN" dirty="0">
                        <a:solidFill>
                          <a:schemeClr val="bg1"/>
                        </a:solidFill>
                        <a:latin typeface="Times New Roman" panose="02020603050405020304" pitchFamily="18" charset="0"/>
                      </a:endParaRPr>
                    </a:p>
                    <a:p>
                      <a:pPr algn="just"/>
                      <a:r>
                        <a:rPr lang="en-IN" sz="1800" b="0" i="0" u="none" strike="noStrike" dirty="0">
                          <a:solidFill>
                            <a:schemeClr val="bg1"/>
                          </a:solidFill>
                          <a:effectLst/>
                          <a:latin typeface="Times New Roman" panose="02020603050405020304" pitchFamily="18" charset="0"/>
                        </a:rPr>
                        <a:t>[Under H0] ; for, </a:t>
                      </a:r>
                      <a14:m>
                        <m:oMath xmlns:m="http://schemas.openxmlformats.org/officeDocument/2006/math">
                          <m:r>
                            <a:rPr lang="en-US" sz="1800" b="0" i="1" u="none" strike="noStrike" smtClean="0">
                              <a:solidFill>
                                <a:schemeClr val="bg1"/>
                              </a:solidFill>
                              <a:effectLst/>
                              <a:latin typeface="Cambria Math" panose="02040503050406030204" pitchFamily="18" charset="0"/>
                            </a:rPr>
                            <m:t>𝑖</m:t>
                          </m:r>
                          <m:r>
                            <a:rPr lang="en-US" sz="1800" b="0" i="1" u="none" strike="noStrike" smtClean="0">
                              <a:solidFill>
                                <a:schemeClr val="bg1"/>
                              </a:solidFill>
                              <a:effectLst/>
                              <a:latin typeface="Cambria Math" panose="02040503050406030204" pitchFamily="18" charset="0"/>
                            </a:rPr>
                            <m:t>=1</m:t>
                          </m:r>
                          <m:d>
                            <m:dPr>
                              <m:ctrlPr>
                                <a:rPr lang="en-US" sz="1800" b="0" i="1" u="none" strike="noStrike" smtClean="0">
                                  <a:solidFill>
                                    <a:schemeClr val="bg1"/>
                                  </a:solidFill>
                                  <a:effectLst/>
                                  <a:latin typeface="Cambria Math" panose="02040503050406030204" pitchFamily="18" charset="0"/>
                                </a:rPr>
                              </m:ctrlPr>
                            </m:dPr>
                            <m:e>
                              <m:r>
                                <a:rPr lang="en-US" sz="1800" b="0" i="1" u="none" strike="noStrike" smtClean="0">
                                  <a:solidFill>
                                    <a:schemeClr val="bg1"/>
                                  </a:solidFill>
                                  <a:effectLst/>
                                  <a:latin typeface="Cambria Math" panose="02040503050406030204" pitchFamily="18" charset="0"/>
                                </a:rPr>
                                <m:t>1</m:t>
                              </m:r>
                            </m:e>
                          </m:d>
                          <m:r>
                            <a:rPr lang="en-US" sz="1800" b="0" i="1" u="none" strike="noStrike" smtClean="0">
                              <a:solidFill>
                                <a:schemeClr val="bg1"/>
                              </a:solidFill>
                              <a:effectLst/>
                              <a:latin typeface="Cambria Math" panose="02040503050406030204" pitchFamily="18" charset="0"/>
                            </a:rPr>
                            <m:t>𝑘</m:t>
                          </m:r>
                        </m:oMath>
                      </a14:m>
                      <a:br>
                        <a:rPr lang="en-IN" dirty="0">
                          <a:solidFill>
                            <a:schemeClr val="bg1"/>
                          </a:solidFill>
                        </a:rPr>
                      </a:br>
                      <a:r>
                        <a:rPr lang="en-IN" dirty="0">
                          <a:solidFill>
                            <a:schemeClr val="bg1"/>
                          </a:solidFill>
                        </a:rPr>
                        <a:t>We’ll be rejecting the Null hypothesis and say that the</a:t>
                      </a:r>
                      <a14:m>
                        <m:oMath xmlns:m="http://schemas.openxmlformats.org/officeDocument/2006/math">
                          <m:r>
                            <a:rPr lang="en-IN" i="1" dirty="0" smtClean="0">
                              <a:solidFill>
                                <a:schemeClr val="bg1"/>
                              </a:solidFill>
                              <a:latin typeface="Cambria Math" panose="02040503050406030204" pitchFamily="18" charset="0"/>
                            </a:rPr>
                            <m:t> </m:t>
                          </m:r>
                          <m:sSup>
                            <m:sSupPr>
                              <m:ctrlPr>
                                <a:rPr lang="en-US" b="0" i="1" dirty="0" smtClean="0">
                                  <a:solidFill>
                                    <a:schemeClr val="bg1"/>
                                  </a:solidFill>
                                  <a:latin typeface="Cambria Math" panose="02040503050406030204" pitchFamily="18" charset="0"/>
                                </a:rPr>
                              </m:ctrlPr>
                            </m:sSupPr>
                            <m:e>
                              <m:r>
                                <a:rPr lang="en-US" b="0" i="1" dirty="0" smtClean="0">
                                  <a:solidFill>
                                    <a:schemeClr val="bg1"/>
                                  </a:solidFill>
                                  <a:latin typeface="Cambria Math" panose="02040503050406030204" pitchFamily="18" charset="0"/>
                                </a:rPr>
                                <m:t>𝑗</m:t>
                              </m:r>
                            </m:e>
                            <m:sup>
                              <m:r>
                                <a:rPr lang="en-US" b="0" i="1" dirty="0" smtClean="0">
                                  <a:solidFill>
                                    <a:schemeClr val="bg1"/>
                                  </a:solidFill>
                                  <a:latin typeface="Cambria Math" panose="02040503050406030204" pitchFamily="18" charset="0"/>
                                </a:rPr>
                                <m:t>𝑡h</m:t>
                              </m:r>
                            </m:sup>
                          </m:sSup>
                        </m:oMath>
                      </a14:m>
                      <a:r>
                        <a:rPr lang="en-IN" dirty="0">
                          <a:solidFill>
                            <a:schemeClr val="bg1"/>
                          </a:solidFill>
                        </a:rPr>
                        <a:t>  covariateis not significant if </a:t>
                      </a:r>
                    </a:p>
                    <a:p>
                      <a:pPr algn="just"/>
                      <a14:m>
                        <m:oMathPara xmlns:m="http://schemas.openxmlformats.org/officeDocument/2006/math">
                          <m:oMathParaPr>
                            <m:jc m:val="centerGroup"/>
                          </m:oMathParaPr>
                          <m:oMath xmlns:m="http://schemas.openxmlformats.org/officeDocument/2006/math">
                            <m:d>
                              <m:dPr>
                                <m:begChr m:val="|"/>
                                <m:endChr m:val="|"/>
                                <m:ctrlPr>
                                  <a:rPr lang="en-US" sz="2000" b="0" i="1" smtClean="0">
                                    <a:solidFill>
                                      <a:schemeClr val="bg1"/>
                                    </a:solidFill>
                                    <a:latin typeface="Cambria Math" panose="02040503050406030204" pitchFamily="18" charset="0"/>
                                  </a:rPr>
                                </m:ctrlPr>
                              </m:dPr>
                              <m:e>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𝜏</m:t>
                                    </m:r>
                                  </m:e>
                                  <m:sub>
                                    <m:r>
                                      <a:rPr lang="en-US" sz="2000" b="0" i="1" smtClean="0">
                                        <a:solidFill>
                                          <a:schemeClr val="bg1"/>
                                        </a:solidFill>
                                        <a:latin typeface="Cambria Math" panose="02040503050406030204" pitchFamily="18" charset="0"/>
                                      </a:rPr>
                                      <m:t>𝐽</m:t>
                                    </m:r>
                                  </m:sub>
                                </m:sSub>
                              </m:e>
                            </m:d>
                            <m:r>
                              <a:rPr lang="en-US" sz="2000" b="0" i="1" smtClean="0">
                                <a:solidFill>
                                  <a:schemeClr val="bg1"/>
                                </a:solidFill>
                                <a:latin typeface="Cambria Math" panose="02040503050406030204" pitchFamily="18" charset="0"/>
                              </a:rPr>
                              <m:t>&gt; </m:t>
                            </m:r>
                            <m:sSub>
                              <m:sSubPr>
                                <m:ctrlPr>
                                  <a:rPr lang="en-US" sz="2000" i="1">
                                    <a:solidFill>
                                      <a:schemeClr val="bg1"/>
                                    </a:solidFill>
                                    <a:latin typeface="Cambria Math" panose="02040503050406030204" pitchFamily="18" charset="0"/>
                                  </a:rPr>
                                </m:ctrlPr>
                              </m:sSubPr>
                              <m:e>
                                <m:r>
                                  <a:rPr lang="en-US" sz="2000" i="1">
                                    <a:solidFill>
                                      <a:schemeClr val="bg1"/>
                                    </a:solidFill>
                                    <a:latin typeface="Cambria Math" panose="02040503050406030204" pitchFamily="18" charset="0"/>
                                  </a:rPr>
                                  <m:t>𝜏</m:t>
                                </m:r>
                              </m:e>
                              <m:sub>
                                <m:f>
                                  <m:fPr>
                                    <m:ctrlPr>
                                      <a:rPr lang="en-US" sz="2000" i="1">
                                        <a:solidFill>
                                          <a:schemeClr val="bg1"/>
                                        </a:solidFill>
                                        <a:latin typeface="Cambria Math" panose="02040503050406030204" pitchFamily="18" charset="0"/>
                                      </a:rPr>
                                    </m:ctrlPr>
                                  </m:fPr>
                                  <m:num>
                                    <m:r>
                                      <a:rPr lang="en-US" sz="2000" i="1">
                                        <a:solidFill>
                                          <a:schemeClr val="bg1"/>
                                        </a:solidFill>
                                        <a:latin typeface="Cambria Math" panose="02040503050406030204" pitchFamily="18" charset="0"/>
                                      </a:rPr>
                                      <m:t>𝛼</m:t>
                                    </m:r>
                                  </m:num>
                                  <m:den>
                                    <m:r>
                                      <a:rPr lang="en-US" sz="2000" i="1">
                                        <a:solidFill>
                                          <a:schemeClr val="bg1"/>
                                        </a:solidFill>
                                        <a:latin typeface="Cambria Math" panose="02040503050406030204" pitchFamily="18" charset="0"/>
                                      </a:rPr>
                                      <m:t>2</m:t>
                                    </m:r>
                                  </m:den>
                                </m:f>
                              </m:sub>
                            </m:sSub>
                          </m:oMath>
                        </m:oMathPara>
                      </a14:m>
                      <a:endParaRPr lang="en-IN" sz="2000" dirty="0">
                        <a:solidFill>
                          <a:schemeClr val="bg1"/>
                        </a:solidFill>
                      </a:endParaRPr>
                    </a:p>
                    <a:p>
                      <a:pPr algn="just"/>
                      <a:endParaRPr lang="en-US" dirty="0">
                        <a:solidFill>
                          <a:schemeClr val="bg1"/>
                        </a:solidFill>
                      </a:endParaRPr>
                    </a:p>
                  </p:txBody>
                </p:sp>
              </mc:Choice>
              <mc:Fallback xmlns="">
                <p:sp>
                  <p:nvSpPr>
                    <p:cNvPr id="159" name="TextBox 158">
                      <a:extLst>
                        <a:ext uri="{FF2B5EF4-FFF2-40B4-BE49-F238E27FC236}">
                          <a16:creationId xmlns:a16="http://schemas.microsoft.com/office/drawing/2014/main" id="{C5A2AADB-2C15-74F0-D5A3-ADA061562F26}"/>
                        </a:ext>
                      </a:extLst>
                    </p:cNvPr>
                    <p:cNvSpPr txBox="1">
                      <a:spLocks noRot="1" noChangeAspect="1" noMove="1" noResize="1" noEditPoints="1" noAdjustHandles="1" noChangeArrowheads="1" noChangeShapeType="1" noTextEdit="1"/>
                    </p:cNvSpPr>
                    <p:nvPr/>
                  </p:nvSpPr>
                  <p:spPr>
                    <a:xfrm>
                      <a:off x="4863548" y="1396305"/>
                      <a:ext cx="4108174" cy="5633145"/>
                    </a:xfrm>
                    <a:prstGeom prst="rect">
                      <a:avLst/>
                    </a:prstGeom>
                    <a:blipFill>
                      <a:blip r:embed="rId3"/>
                      <a:stretch>
                        <a:fillRect l="-1235" t="-225" r="-1235"/>
                      </a:stretch>
                    </a:blipFill>
                  </p:spPr>
                  <p:txBody>
                    <a:bodyPr/>
                    <a:lstStyle/>
                    <a:p>
                      <a:r>
                        <a:rPr lang="en-US">
                          <a:noFill/>
                        </a:rPr>
                        <a:t> </a:t>
                      </a:r>
                    </a:p>
                  </p:txBody>
                </p:sp>
              </mc:Fallback>
            </mc:AlternateContent>
          </p:grpSp>
        </p:grpSp>
        <p:sp>
          <p:nvSpPr>
            <p:cNvPr id="154" name="TextBox 153">
              <a:extLst>
                <a:ext uri="{FF2B5EF4-FFF2-40B4-BE49-F238E27FC236}">
                  <a16:creationId xmlns:a16="http://schemas.microsoft.com/office/drawing/2014/main" id="{E495162B-10FA-6441-E4B7-F76FB1A1C7FF}"/>
                </a:ext>
              </a:extLst>
            </p:cNvPr>
            <p:cNvSpPr txBox="1"/>
            <p:nvPr/>
          </p:nvSpPr>
          <p:spPr>
            <a:xfrm>
              <a:off x="2861390" y="228066"/>
              <a:ext cx="1771650" cy="1446550"/>
            </a:xfrm>
            <a:prstGeom prst="rect">
              <a:avLst/>
            </a:prstGeom>
            <a:noFill/>
          </p:spPr>
          <p:txBody>
            <a:bodyPr wrap="square" rtlCol="0">
              <a:spAutoFit/>
            </a:bodyPr>
            <a:lstStyle/>
            <a:p>
              <a:r>
                <a:rPr lang="en-US" sz="8800" b="1" spc="-300" dirty="0">
                  <a:solidFill>
                    <a:schemeClr val="bg1"/>
                  </a:solidFill>
                  <a:latin typeface="Avenir Next" panose="020B0503020202020204" pitchFamily="34" charset="0"/>
                </a:rPr>
                <a:t>03</a:t>
              </a:r>
            </a:p>
          </p:txBody>
        </p:sp>
      </p:grpSp>
      <p:grpSp>
        <p:nvGrpSpPr>
          <p:cNvPr id="2" name="Group 1">
            <a:extLst>
              <a:ext uri="{FF2B5EF4-FFF2-40B4-BE49-F238E27FC236}">
                <a16:creationId xmlns:a16="http://schemas.microsoft.com/office/drawing/2014/main" id="{501B6DF0-44FF-10D2-23DD-795B6EF3EC81}"/>
              </a:ext>
            </a:extLst>
          </p:cNvPr>
          <p:cNvGrpSpPr/>
          <p:nvPr/>
        </p:nvGrpSpPr>
        <p:grpSpPr>
          <a:xfrm>
            <a:off x="11062338" y="0"/>
            <a:ext cx="1129662" cy="6983337"/>
            <a:chOff x="11062338" y="167271"/>
            <a:chExt cx="1129662" cy="6983337"/>
          </a:xfrm>
        </p:grpSpPr>
        <p:grpSp>
          <p:nvGrpSpPr>
            <p:cNvPr id="3" name="Group 2">
              <a:extLst>
                <a:ext uri="{FF2B5EF4-FFF2-40B4-BE49-F238E27FC236}">
                  <a16:creationId xmlns:a16="http://schemas.microsoft.com/office/drawing/2014/main" id="{8183B78A-5700-635A-3A5C-EBC62B86FDB9}"/>
                </a:ext>
              </a:extLst>
            </p:cNvPr>
            <p:cNvGrpSpPr/>
            <p:nvPr/>
          </p:nvGrpSpPr>
          <p:grpSpPr>
            <a:xfrm>
              <a:off x="11062338" y="3328416"/>
              <a:ext cx="1129662" cy="3822192"/>
              <a:chOff x="8644905" y="2327895"/>
              <a:chExt cx="1129662" cy="3822192"/>
            </a:xfrm>
          </p:grpSpPr>
          <p:sp>
            <p:nvSpPr>
              <p:cNvPr id="5" name="TextBox 4">
                <a:extLst>
                  <a:ext uri="{FF2B5EF4-FFF2-40B4-BE49-F238E27FC236}">
                    <a16:creationId xmlns:a16="http://schemas.microsoft.com/office/drawing/2014/main" id="{A74C9BD9-BA32-7C89-A35C-C47A25DFC748}"/>
                  </a:ext>
                </a:extLst>
              </p:cNvPr>
              <p:cNvSpPr txBox="1"/>
              <p:nvPr/>
            </p:nvSpPr>
            <p:spPr>
              <a:xfrm rot="5400000">
                <a:off x="8698992" y="2867152"/>
                <a:ext cx="1597152" cy="553998"/>
              </a:xfrm>
              <a:prstGeom prst="rect">
                <a:avLst/>
              </a:prstGeom>
              <a:noFill/>
            </p:spPr>
            <p:txBody>
              <a:bodyPr wrap="square" rtlCol="0">
                <a:spAutoFit/>
              </a:bodyPr>
              <a:lstStyle/>
              <a:p>
                <a:r>
                  <a:rPr lang="en-US" sz="3000" dirty="0">
                    <a:latin typeface="Avenir Next" panose="020B0503020202020204" pitchFamily="34" charset="0"/>
                  </a:rPr>
                  <a:t>Logistic</a:t>
                </a:r>
                <a:endParaRPr lang="en-US" sz="3000" b="1" dirty="0">
                  <a:latin typeface="Avenir Next" panose="020B0503020202020204" pitchFamily="34" charset="0"/>
                </a:endParaRPr>
              </a:p>
            </p:txBody>
          </p:sp>
          <p:sp>
            <p:nvSpPr>
              <p:cNvPr id="9" name="TextBox 8">
                <a:extLst>
                  <a:ext uri="{FF2B5EF4-FFF2-40B4-BE49-F238E27FC236}">
                    <a16:creationId xmlns:a16="http://schemas.microsoft.com/office/drawing/2014/main" id="{B90D319B-392A-7DAB-F395-50A762D9856E}"/>
                  </a:ext>
                </a:extLst>
              </p:cNvPr>
              <p:cNvSpPr txBox="1"/>
              <p:nvPr/>
            </p:nvSpPr>
            <p:spPr>
              <a:xfrm rot="5400000">
                <a:off x="7126224" y="3846576"/>
                <a:ext cx="3822192" cy="784830"/>
              </a:xfrm>
              <a:prstGeom prst="rect">
                <a:avLst/>
              </a:prstGeom>
              <a:noFill/>
            </p:spPr>
            <p:txBody>
              <a:bodyPr wrap="square" rtlCol="0">
                <a:spAutoFit/>
              </a:bodyPr>
              <a:lstStyle/>
              <a:p>
                <a:r>
                  <a:rPr lang="en-US" sz="4500" b="1" dirty="0">
                    <a:latin typeface="Avenir Next" panose="020B0503020202020204" pitchFamily="34" charset="0"/>
                  </a:rPr>
                  <a:t>Regression</a:t>
                </a:r>
              </a:p>
            </p:txBody>
          </p:sp>
        </p:grpSp>
        <p:sp>
          <p:nvSpPr>
            <p:cNvPr id="4" name="TextBox 3">
              <a:extLst>
                <a:ext uri="{FF2B5EF4-FFF2-40B4-BE49-F238E27FC236}">
                  <a16:creationId xmlns:a16="http://schemas.microsoft.com/office/drawing/2014/main" id="{B42B9F74-FA80-5520-A517-D2C4A1A6EB4D}"/>
                </a:ext>
              </a:extLst>
            </p:cNvPr>
            <p:cNvSpPr txBox="1"/>
            <p:nvPr/>
          </p:nvSpPr>
          <p:spPr>
            <a:xfrm rot="5400000">
              <a:off x="10462444" y="1342829"/>
              <a:ext cx="2905113" cy="553998"/>
            </a:xfrm>
            <a:prstGeom prst="rect">
              <a:avLst/>
            </a:prstGeom>
            <a:noFill/>
          </p:spPr>
          <p:txBody>
            <a:bodyPr wrap="square" rtlCol="0">
              <a:spAutoFit/>
            </a:bodyPr>
            <a:lstStyle/>
            <a:p>
              <a:r>
                <a:rPr lang="en-US" sz="3000" dirty="0">
                  <a:latin typeface="Avenir Next" panose="020B0503020202020204" pitchFamily="34" charset="0"/>
                </a:rPr>
                <a:t>Methodologies</a:t>
              </a:r>
            </a:p>
          </p:txBody>
        </p:sp>
      </p:grpSp>
      <p:grpSp>
        <p:nvGrpSpPr>
          <p:cNvPr id="12" name="Group 11">
            <a:extLst>
              <a:ext uri="{FF2B5EF4-FFF2-40B4-BE49-F238E27FC236}">
                <a16:creationId xmlns:a16="http://schemas.microsoft.com/office/drawing/2014/main" id="{D9B02741-FBAB-DC23-1FC8-4F708079AD24}"/>
              </a:ext>
            </a:extLst>
          </p:cNvPr>
          <p:cNvGrpSpPr/>
          <p:nvPr/>
        </p:nvGrpSpPr>
        <p:grpSpPr>
          <a:xfrm>
            <a:off x="-9023343" y="0"/>
            <a:ext cx="10174514" cy="6858000"/>
            <a:chOff x="-1579555" y="-2"/>
            <a:chExt cx="10174514" cy="6858000"/>
          </a:xfrm>
        </p:grpSpPr>
        <p:grpSp>
          <p:nvGrpSpPr>
            <p:cNvPr id="164" name="Group 163">
              <a:extLst>
                <a:ext uri="{FF2B5EF4-FFF2-40B4-BE49-F238E27FC236}">
                  <a16:creationId xmlns:a16="http://schemas.microsoft.com/office/drawing/2014/main" id="{B11A9CF6-DA8A-14CC-8890-2F644DE50F46}"/>
                </a:ext>
              </a:extLst>
            </p:cNvPr>
            <p:cNvGrpSpPr/>
            <p:nvPr/>
          </p:nvGrpSpPr>
          <p:grpSpPr>
            <a:xfrm>
              <a:off x="-1579555" y="-2"/>
              <a:ext cx="10174514" cy="6858000"/>
              <a:chOff x="0" y="0"/>
              <a:chExt cx="10174514" cy="6858000"/>
            </a:xfrm>
            <a:effectLst>
              <a:outerShdw blurRad="393700" dist="254000" dir="8880000" sx="99000" sy="99000" algn="ctr" rotWithShape="0">
                <a:schemeClr val="tx1">
                  <a:alpha val="62000"/>
                </a:schemeClr>
              </a:outerShdw>
            </a:effectLst>
          </p:grpSpPr>
          <p:grpSp>
            <p:nvGrpSpPr>
              <p:cNvPr id="165" name="Group 164">
                <a:extLst>
                  <a:ext uri="{FF2B5EF4-FFF2-40B4-BE49-F238E27FC236}">
                    <a16:creationId xmlns:a16="http://schemas.microsoft.com/office/drawing/2014/main" id="{5F6ED478-2010-B002-3AB5-B948D59A56C9}"/>
                  </a:ext>
                </a:extLst>
              </p:cNvPr>
              <p:cNvGrpSpPr/>
              <p:nvPr/>
            </p:nvGrpSpPr>
            <p:grpSpPr>
              <a:xfrm>
                <a:off x="0" y="0"/>
                <a:ext cx="10107773" cy="6858000"/>
                <a:chOff x="0" y="0"/>
                <a:chExt cx="11682484" cy="6858000"/>
              </a:xfrm>
              <a:solidFill>
                <a:srgbClr val="EADCC9"/>
              </a:solidFill>
            </p:grpSpPr>
            <p:sp>
              <p:nvSpPr>
                <p:cNvPr id="170" name="Rectangle 169">
                  <a:extLst>
                    <a:ext uri="{FF2B5EF4-FFF2-40B4-BE49-F238E27FC236}">
                      <a16:creationId xmlns:a16="http://schemas.microsoft.com/office/drawing/2014/main" id="{2DE51CB7-EA11-660C-BFCD-0CDAA5BBE8C9}"/>
                    </a:ext>
                  </a:extLst>
                </p:cNvPr>
                <p:cNvSpPr/>
                <p:nvPr/>
              </p:nvSpPr>
              <p:spPr>
                <a:xfrm>
                  <a:off x="0" y="0"/>
                  <a:ext cx="11041037" cy="685800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Rounded Rectangle 170">
                  <a:extLst>
                    <a:ext uri="{FF2B5EF4-FFF2-40B4-BE49-F238E27FC236}">
                      <a16:creationId xmlns:a16="http://schemas.microsoft.com/office/drawing/2014/main" id="{83579D96-744F-3B7E-3F27-CA090DD96993}"/>
                    </a:ext>
                  </a:extLst>
                </p:cNvPr>
                <p:cNvSpPr/>
                <p:nvPr/>
              </p:nvSpPr>
              <p:spPr>
                <a:xfrm>
                  <a:off x="10508777" y="4740019"/>
                  <a:ext cx="1173707" cy="1009935"/>
                </a:xfrm>
                <a:prstGeom prst="roundRect">
                  <a:avLst>
                    <a:gd name="adj" fmla="val 10401"/>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66" name="TextBox 165">
                <a:extLst>
                  <a:ext uri="{FF2B5EF4-FFF2-40B4-BE49-F238E27FC236}">
                    <a16:creationId xmlns:a16="http://schemas.microsoft.com/office/drawing/2014/main" id="{A7ADC873-61BB-D893-77B5-39354276A5B6}"/>
                  </a:ext>
                </a:extLst>
              </p:cNvPr>
              <p:cNvSpPr txBox="1"/>
              <p:nvPr/>
            </p:nvSpPr>
            <p:spPr>
              <a:xfrm>
                <a:off x="9187543" y="4976389"/>
                <a:ext cx="986971" cy="553998"/>
              </a:xfrm>
              <a:prstGeom prst="rect">
                <a:avLst/>
              </a:prstGeom>
              <a:noFill/>
            </p:spPr>
            <p:txBody>
              <a:bodyPr wrap="square" rtlCol="0">
                <a:spAutoFit/>
              </a:bodyPr>
              <a:lstStyle/>
              <a:p>
                <a:r>
                  <a:rPr lang="en-US" sz="3000" b="1" spc="-300" dirty="0">
                    <a:latin typeface="Avenir Next" panose="020B0503020202020204" pitchFamily="34" charset="0"/>
                  </a:rPr>
                  <a:t>03 .1</a:t>
                </a:r>
              </a:p>
            </p:txBody>
          </p:sp>
          <p:sp>
            <p:nvSpPr>
              <p:cNvPr id="167" name="TextBox 166">
                <a:extLst>
                  <a:ext uri="{FF2B5EF4-FFF2-40B4-BE49-F238E27FC236}">
                    <a16:creationId xmlns:a16="http://schemas.microsoft.com/office/drawing/2014/main" id="{E353DAC5-E4AE-A8E7-146E-DCE82BAF10C8}"/>
                  </a:ext>
                </a:extLst>
              </p:cNvPr>
              <p:cNvSpPr txBox="1"/>
              <p:nvPr/>
            </p:nvSpPr>
            <p:spPr>
              <a:xfrm>
                <a:off x="4659457" y="223536"/>
                <a:ext cx="3959764" cy="630942"/>
              </a:xfrm>
              <a:prstGeom prst="rect">
                <a:avLst/>
              </a:prstGeom>
              <a:noFill/>
            </p:spPr>
            <p:txBody>
              <a:bodyPr wrap="square" rtlCol="0">
                <a:spAutoFit/>
              </a:bodyPr>
              <a:lstStyle/>
              <a:p>
                <a:r>
                  <a:rPr lang="en-US" sz="3500" dirty="0"/>
                  <a:t>Wald’s Test for</a:t>
                </a:r>
              </a:p>
            </p:txBody>
          </p:sp>
          <p:sp>
            <p:nvSpPr>
              <p:cNvPr id="169" name="TextBox 168">
                <a:extLst>
                  <a:ext uri="{FF2B5EF4-FFF2-40B4-BE49-F238E27FC236}">
                    <a16:creationId xmlns:a16="http://schemas.microsoft.com/office/drawing/2014/main" id="{38072573-4D64-495F-7013-39E5A54AD4EF}"/>
                  </a:ext>
                </a:extLst>
              </p:cNvPr>
              <p:cNvSpPr txBox="1"/>
              <p:nvPr/>
            </p:nvSpPr>
            <p:spPr>
              <a:xfrm>
                <a:off x="4671815" y="649269"/>
                <a:ext cx="3075872" cy="646331"/>
              </a:xfrm>
              <a:prstGeom prst="rect">
                <a:avLst/>
              </a:prstGeom>
              <a:noFill/>
            </p:spPr>
            <p:txBody>
              <a:bodyPr wrap="square" rtlCol="0">
                <a:spAutoFit/>
              </a:bodyPr>
              <a:lstStyle/>
              <a:p>
                <a:r>
                  <a:rPr lang="en-IN" sz="3600" b="1" i="0" dirty="0">
                    <a:effectLst/>
                    <a:latin typeface="Avenir Next" panose="020B0503020202020204" pitchFamily="34" charset="0"/>
                  </a:rPr>
                  <a:t>Significance</a:t>
                </a:r>
                <a:endParaRPr lang="en-US" sz="3500" b="1" dirty="0"/>
              </a:p>
            </p:txBody>
          </p:sp>
        </p:grpSp>
        <p:sp>
          <p:nvSpPr>
            <p:cNvPr id="11" name="TextBox 10">
              <a:extLst>
                <a:ext uri="{FF2B5EF4-FFF2-40B4-BE49-F238E27FC236}">
                  <a16:creationId xmlns:a16="http://schemas.microsoft.com/office/drawing/2014/main" id="{03C09A80-2DFE-AD32-5DDE-28D6A69F9F63}"/>
                </a:ext>
              </a:extLst>
            </p:cNvPr>
            <p:cNvSpPr txBox="1"/>
            <p:nvPr/>
          </p:nvSpPr>
          <p:spPr>
            <a:xfrm>
              <a:off x="1446609" y="1406962"/>
              <a:ext cx="5897166" cy="4801314"/>
            </a:xfrm>
            <a:prstGeom prst="rect">
              <a:avLst/>
            </a:prstGeom>
            <a:noFill/>
          </p:spPr>
          <p:txBody>
            <a:bodyPr wrap="square">
              <a:spAutoFit/>
            </a:bodyPr>
            <a:lstStyle/>
            <a:p>
              <a:r>
                <a:rPr lang="en-IN" sz="1800" b="0" i="0" u="none" strike="noStrike" dirty="0">
                  <a:solidFill>
                    <a:srgbClr val="444444"/>
                  </a:solidFill>
                  <a:effectLst/>
                  <a:latin typeface="Consolas" panose="020B0609020204030204" pitchFamily="49" charset="0"/>
                </a:rPr>
                <a:t>&gt; </a:t>
              </a:r>
              <a:r>
                <a:rPr lang="en-IN" sz="1800" b="0" i="0" u="none" strike="noStrike" dirty="0" err="1">
                  <a:solidFill>
                    <a:srgbClr val="444444"/>
                  </a:solidFill>
                  <a:effectLst/>
                  <a:latin typeface="Consolas" panose="020B0609020204030204" pitchFamily="49" charset="0"/>
                </a:rPr>
                <a:t>data.frame</a:t>
              </a:r>
              <a:r>
                <a:rPr lang="en-IN" sz="1800" b="0" i="0" u="none" strike="noStrike" dirty="0">
                  <a:solidFill>
                    <a:srgbClr val="444444"/>
                  </a:solidFill>
                  <a:effectLst/>
                  <a:latin typeface="Consolas" panose="020B0609020204030204" pitchFamily="49" charset="0"/>
                </a:rPr>
                <a:t>(name,walds_t,significance)</a:t>
              </a:r>
              <a:br>
                <a:rPr lang="en-IN" sz="1800" b="0" i="0" u="none" strike="noStrike" dirty="0">
                  <a:solidFill>
                    <a:srgbClr val="444444"/>
                  </a:solidFill>
                  <a:effectLst/>
                  <a:latin typeface="Consolas" panose="020B0609020204030204" pitchFamily="49" charset="0"/>
                </a:rPr>
              </a:br>
              <a:r>
                <a:rPr lang="en-IN" sz="1800" b="0" i="0" u="none" strike="noStrike" dirty="0">
                  <a:solidFill>
                    <a:srgbClr val="444444"/>
                  </a:solidFill>
                  <a:effectLst/>
                  <a:latin typeface="Consolas" panose="020B0609020204030204" pitchFamily="49" charset="0"/>
                </a:rPr>
                <a:t>              name    </a:t>
              </a:r>
              <a:r>
                <a:rPr lang="en-IN" sz="1800" b="0" i="0" u="none" strike="noStrike" dirty="0" err="1">
                  <a:solidFill>
                    <a:srgbClr val="444444"/>
                  </a:solidFill>
                  <a:effectLst/>
                  <a:latin typeface="Consolas" panose="020B0609020204030204" pitchFamily="49" charset="0"/>
                </a:rPr>
                <a:t>walds_t</a:t>
              </a:r>
              <a:r>
                <a:rPr lang="en-IN" sz="1800" b="0" i="0" u="none" strike="noStrike" dirty="0">
                  <a:solidFill>
                    <a:srgbClr val="444444"/>
                  </a:solidFill>
                  <a:effectLst/>
                  <a:latin typeface="Consolas" panose="020B0609020204030204" pitchFamily="49" charset="0"/>
                </a:rPr>
                <a:t>    significance</a:t>
              </a:r>
              <a:br>
                <a:rPr lang="en-IN" sz="1800" b="0" i="0" u="none" strike="noStrike" dirty="0">
                  <a:solidFill>
                    <a:srgbClr val="444444"/>
                  </a:solidFill>
                  <a:effectLst/>
                  <a:latin typeface="Consolas" panose="020B0609020204030204" pitchFamily="49" charset="0"/>
                </a:rPr>
              </a:br>
              <a:r>
                <a:rPr lang="en-IN" sz="1800" b="0" i="0" u="none" strike="noStrike" dirty="0">
                  <a:solidFill>
                    <a:srgbClr val="880000"/>
                  </a:solidFill>
                  <a:effectLst/>
                  <a:latin typeface="Consolas" panose="020B0609020204030204" pitchFamily="49" charset="0"/>
                </a:rPr>
                <a:t>1</a:t>
              </a:r>
              <a:r>
                <a:rPr lang="en-IN" sz="1800" b="0" i="0" u="none" strike="noStrike" dirty="0">
                  <a:solidFill>
                    <a:srgbClr val="444444"/>
                  </a:solidFill>
                  <a:effectLst/>
                  <a:latin typeface="Consolas" panose="020B0609020204030204" pitchFamily="49" charset="0"/>
                </a:rPr>
                <a:t>             male  </a:t>
              </a:r>
              <a:r>
                <a:rPr lang="en-IN" sz="1800" b="0" i="0" u="none" strike="noStrike" dirty="0">
                  <a:solidFill>
                    <a:srgbClr val="880000"/>
                  </a:solidFill>
                  <a:effectLst/>
                  <a:latin typeface="Consolas" panose="020B0609020204030204" pitchFamily="49" charset="0"/>
                </a:rPr>
                <a:t>1.41443413</a:t>
              </a:r>
              <a:r>
                <a:rPr lang="en-IN" sz="1800" b="0" i="0" u="none" strike="noStrike" dirty="0">
                  <a:solidFill>
                    <a:srgbClr val="444444"/>
                  </a:solidFill>
                  <a:effectLst/>
                  <a:latin typeface="Consolas" panose="020B0609020204030204" pitchFamily="49" charset="0"/>
                </a:rPr>
                <a:t>   Significant</a:t>
              </a:r>
              <a:br>
                <a:rPr lang="en-IN" sz="1800" b="0" i="0" u="none" strike="noStrike" dirty="0">
                  <a:solidFill>
                    <a:srgbClr val="444444"/>
                  </a:solidFill>
                  <a:effectLst/>
                  <a:latin typeface="Consolas" panose="020B0609020204030204" pitchFamily="49" charset="0"/>
                </a:rPr>
              </a:br>
              <a:r>
                <a:rPr lang="en-IN" sz="1800" b="0" i="0" u="none" strike="noStrike" dirty="0">
                  <a:solidFill>
                    <a:srgbClr val="880000"/>
                  </a:solidFill>
                  <a:effectLst/>
                  <a:latin typeface="Consolas" panose="020B0609020204030204" pitchFamily="49" charset="0"/>
                </a:rPr>
                <a:t>2</a:t>
              </a:r>
              <a:r>
                <a:rPr lang="en-IN" sz="1800" b="0" i="0" u="none" strike="noStrike" dirty="0">
                  <a:solidFill>
                    <a:srgbClr val="444444"/>
                  </a:solidFill>
                  <a:effectLst/>
                  <a:latin typeface="Consolas" panose="020B0609020204030204" pitchFamily="49" charset="0"/>
                </a:rPr>
                <a:t>              age  </a:t>
              </a:r>
              <a:r>
                <a:rPr lang="en-IN" sz="1800" b="0" i="0" u="none" strike="noStrike" dirty="0">
                  <a:solidFill>
                    <a:srgbClr val="880000"/>
                  </a:solidFill>
                  <a:effectLst/>
                  <a:latin typeface="Consolas" panose="020B0609020204030204" pitchFamily="49" charset="0"/>
                </a:rPr>
                <a:t>0.69723314</a:t>
              </a:r>
              <a:r>
                <a:rPr lang="en-IN" sz="1800" b="0" i="0" u="none" strike="noStrike" dirty="0">
                  <a:solidFill>
                    <a:srgbClr val="444444"/>
                  </a:solidFill>
                  <a:effectLst/>
                  <a:latin typeface="Consolas" panose="020B0609020204030204" pitchFamily="49" charset="0"/>
                </a:rPr>
                <a:t>   Significant</a:t>
              </a:r>
              <a:br>
                <a:rPr lang="en-IN" sz="1800" b="0" i="0" u="none" strike="noStrike" dirty="0">
                  <a:solidFill>
                    <a:srgbClr val="444444"/>
                  </a:solidFill>
                  <a:effectLst/>
                  <a:latin typeface="Consolas" panose="020B0609020204030204" pitchFamily="49" charset="0"/>
                </a:rPr>
              </a:br>
              <a:r>
                <a:rPr lang="en-IN" sz="1800" b="0" i="0" u="none" strike="noStrike" dirty="0">
                  <a:solidFill>
                    <a:srgbClr val="880000"/>
                  </a:solidFill>
                  <a:effectLst/>
                  <a:latin typeface="Consolas" panose="020B0609020204030204" pitchFamily="49" charset="0"/>
                </a:rPr>
                <a:t>3</a:t>
              </a:r>
              <a:r>
                <a:rPr lang="en-IN" sz="1800" b="0" i="0" u="none" strike="noStrike" dirty="0">
                  <a:solidFill>
                    <a:srgbClr val="444444"/>
                  </a:solidFill>
                  <a:effectLst/>
                  <a:latin typeface="Consolas" panose="020B0609020204030204" pitchFamily="49" charset="0"/>
                </a:rPr>
                <a:t>        education -</a:t>
              </a:r>
              <a:r>
                <a:rPr lang="en-IN" sz="1800" b="0" i="0" u="none" strike="noStrike" dirty="0">
                  <a:solidFill>
                    <a:srgbClr val="880000"/>
                  </a:solidFill>
                  <a:effectLst/>
                  <a:latin typeface="Consolas" panose="020B0609020204030204" pitchFamily="49" charset="0"/>
                </a:rPr>
                <a:t>0.17188051</a:t>
              </a:r>
              <a:r>
                <a:rPr lang="en-IN" sz="1800" b="0" i="0" u="none" strike="noStrike" dirty="0">
                  <a:solidFill>
                    <a:srgbClr val="444444"/>
                  </a:solidFill>
                  <a:effectLst/>
                  <a:latin typeface="Consolas" panose="020B0609020204030204" pitchFamily="49" charset="0"/>
                </a:rPr>
                <a:t>   Significant</a:t>
              </a:r>
              <a:br>
                <a:rPr lang="en-IN" sz="1800" b="0" i="0" u="none" strike="noStrike" dirty="0">
                  <a:solidFill>
                    <a:srgbClr val="444444"/>
                  </a:solidFill>
                  <a:effectLst/>
                  <a:latin typeface="Consolas" panose="020B0609020204030204" pitchFamily="49" charset="0"/>
                </a:rPr>
              </a:br>
              <a:r>
                <a:rPr lang="en-IN" sz="1800" b="0" i="0" u="none" strike="noStrike" dirty="0">
                  <a:solidFill>
                    <a:srgbClr val="880000"/>
                  </a:solidFill>
                  <a:effectLst/>
                  <a:latin typeface="Consolas" panose="020B0609020204030204" pitchFamily="49" charset="0"/>
                </a:rPr>
                <a:t>4</a:t>
              </a:r>
              <a:r>
                <a:rPr lang="en-IN" sz="1800" b="0" i="0" u="none" strike="noStrike" dirty="0">
                  <a:solidFill>
                    <a:srgbClr val="444444"/>
                  </a:solidFill>
                  <a:effectLst/>
                  <a:latin typeface="Consolas" panose="020B0609020204030204" pitchFamily="49" charset="0"/>
                </a:rPr>
                <a:t>    </a:t>
              </a:r>
              <a:r>
                <a:rPr lang="en-IN" sz="1800" b="0" i="0" u="none" strike="noStrike" dirty="0" err="1">
                  <a:solidFill>
                    <a:srgbClr val="444444"/>
                  </a:solidFill>
                  <a:effectLst/>
                  <a:latin typeface="Consolas" panose="020B0609020204030204" pitchFamily="49" charset="0"/>
                </a:rPr>
                <a:t>currentSmoker</a:t>
              </a:r>
              <a:r>
                <a:rPr lang="en-IN" sz="1800" b="0" i="0" u="none" strike="noStrike" dirty="0">
                  <a:solidFill>
                    <a:srgbClr val="444444"/>
                  </a:solidFill>
                  <a:effectLst/>
                  <a:latin typeface="Consolas" panose="020B0609020204030204" pitchFamily="49" charset="0"/>
                </a:rPr>
                <a:t>  </a:t>
              </a:r>
              <a:r>
                <a:rPr lang="en-IN" sz="1800" b="0" i="0" u="none" strike="noStrike" dirty="0">
                  <a:solidFill>
                    <a:srgbClr val="880000"/>
                  </a:solidFill>
                  <a:effectLst/>
                  <a:latin typeface="Consolas" panose="020B0609020204030204" pitchFamily="49" charset="0"/>
                </a:rPr>
                <a:t>0.27868337</a:t>
              </a:r>
              <a:r>
                <a:rPr lang="en-IN" sz="1800" b="0" i="0" u="none" strike="noStrike" dirty="0">
                  <a:solidFill>
                    <a:srgbClr val="444444"/>
                  </a:solidFill>
                  <a:effectLst/>
                  <a:latin typeface="Consolas" panose="020B0609020204030204" pitchFamily="49" charset="0"/>
                </a:rPr>
                <a:t>   Significant</a:t>
              </a:r>
              <a:br>
                <a:rPr lang="en-IN" sz="1800" b="0" i="0" u="none" strike="noStrike" dirty="0">
                  <a:solidFill>
                    <a:srgbClr val="444444"/>
                  </a:solidFill>
                  <a:effectLst/>
                  <a:latin typeface="Consolas" panose="020B0609020204030204" pitchFamily="49" charset="0"/>
                </a:rPr>
              </a:br>
              <a:r>
                <a:rPr lang="en-IN" sz="1800" b="0" i="0" u="none" strike="noStrike" dirty="0">
                  <a:solidFill>
                    <a:srgbClr val="880000"/>
                  </a:solidFill>
                  <a:effectLst/>
                  <a:latin typeface="Consolas" panose="020B0609020204030204" pitchFamily="49" charset="0"/>
                </a:rPr>
                <a:t>5</a:t>
              </a:r>
              <a:r>
                <a:rPr lang="en-IN" sz="1800" b="0" i="0" u="none" strike="noStrike" dirty="0">
                  <a:solidFill>
                    <a:srgbClr val="444444"/>
                  </a:solidFill>
                  <a:effectLst/>
                  <a:latin typeface="Consolas" panose="020B0609020204030204" pitchFamily="49" charset="0"/>
                </a:rPr>
                <a:t>       cigsPerDay  </a:t>
              </a:r>
              <a:r>
                <a:rPr lang="en-IN" sz="1800" b="0" i="0" u="none" strike="noStrike" dirty="0">
                  <a:solidFill>
                    <a:srgbClr val="880000"/>
                  </a:solidFill>
                  <a:effectLst/>
                  <a:latin typeface="Consolas" panose="020B0609020204030204" pitchFamily="49" charset="0"/>
                </a:rPr>
                <a:t>0.17486239</a:t>
              </a:r>
              <a:r>
                <a:rPr lang="en-IN" sz="1800" b="0" i="0" u="none" strike="noStrike" dirty="0">
                  <a:solidFill>
                    <a:srgbClr val="444444"/>
                  </a:solidFill>
                  <a:effectLst/>
                  <a:latin typeface="Consolas" panose="020B0609020204030204" pitchFamily="49" charset="0"/>
                </a:rPr>
                <a:t>   Significant</a:t>
              </a:r>
              <a:br>
                <a:rPr lang="en-IN" sz="1800" b="0" i="0" u="none" strike="noStrike" dirty="0">
                  <a:solidFill>
                    <a:srgbClr val="444444"/>
                  </a:solidFill>
                  <a:effectLst/>
                  <a:latin typeface="Consolas" panose="020B0609020204030204" pitchFamily="49" charset="0"/>
                </a:rPr>
              </a:br>
              <a:r>
                <a:rPr lang="en-IN" sz="1800" b="0" i="0" u="none" strike="noStrike" dirty="0">
                  <a:solidFill>
                    <a:srgbClr val="880000"/>
                  </a:solidFill>
                  <a:effectLst/>
                  <a:latin typeface="Consolas" panose="020B0609020204030204" pitchFamily="49" charset="0"/>
                </a:rPr>
                <a:t>6</a:t>
              </a:r>
              <a:r>
                <a:rPr lang="en-IN" sz="1800" b="0" i="0" u="none" strike="noStrike" dirty="0">
                  <a:solidFill>
                    <a:srgbClr val="444444"/>
                  </a:solidFill>
                  <a:effectLst/>
                  <a:latin typeface="Consolas" panose="020B0609020204030204" pitchFamily="49" charset="0"/>
                </a:rPr>
                <a:t>           </a:t>
              </a:r>
              <a:r>
                <a:rPr lang="en-IN" sz="1800" b="0" i="0" u="none" strike="noStrike" dirty="0" err="1">
                  <a:solidFill>
                    <a:srgbClr val="444444"/>
                  </a:solidFill>
                  <a:effectLst/>
                  <a:latin typeface="Consolas" panose="020B0609020204030204" pitchFamily="49" charset="0"/>
                </a:rPr>
                <a:t>BPMeds</a:t>
              </a:r>
              <a:r>
                <a:rPr lang="en-IN" sz="1800" b="0" i="0" u="none" strike="noStrike" dirty="0">
                  <a:solidFill>
                    <a:srgbClr val="444444"/>
                  </a:solidFill>
                  <a:effectLst/>
                  <a:latin typeface="Consolas" panose="020B0609020204030204" pitchFamily="49" charset="0"/>
                </a:rPr>
                <a:t>  </a:t>
              </a:r>
              <a:r>
                <a:rPr lang="en-IN" sz="1800" b="0" i="0" u="none" strike="noStrike" dirty="0">
                  <a:solidFill>
                    <a:srgbClr val="880000"/>
                  </a:solidFill>
                  <a:effectLst/>
                  <a:latin typeface="Consolas" panose="020B0609020204030204" pitchFamily="49" charset="0"/>
                </a:rPr>
                <a:t>0.31498194</a:t>
              </a:r>
              <a:r>
                <a:rPr lang="en-IN" sz="1800" b="0" i="0" u="none" strike="noStrike" dirty="0">
                  <a:solidFill>
                    <a:srgbClr val="444444"/>
                  </a:solidFill>
                  <a:effectLst/>
                  <a:latin typeface="Consolas" panose="020B0609020204030204" pitchFamily="49" charset="0"/>
                </a:rPr>
                <a:t>   Significant</a:t>
              </a:r>
              <a:br>
                <a:rPr lang="en-IN" sz="1800" b="0" i="0" u="none" strike="noStrike" dirty="0">
                  <a:solidFill>
                    <a:srgbClr val="444444"/>
                  </a:solidFill>
                  <a:effectLst/>
                  <a:latin typeface="Consolas" panose="020B0609020204030204" pitchFamily="49" charset="0"/>
                </a:rPr>
              </a:br>
              <a:r>
                <a:rPr lang="en-IN" sz="1800" b="0" i="0" u="none" strike="noStrike" dirty="0">
                  <a:solidFill>
                    <a:srgbClr val="880000"/>
                  </a:solidFill>
                  <a:effectLst/>
                  <a:latin typeface="Consolas" panose="020B0609020204030204" pitchFamily="49" charset="0"/>
                </a:rPr>
                <a:t>7</a:t>
              </a:r>
              <a:r>
                <a:rPr lang="en-IN" sz="1800" b="0" i="0" u="none" strike="noStrike" dirty="0">
                  <a:solidFill>
                    <a:srgbClr val="444444"/>
                  </a:solidFill>
                  <a:effectLst/>
                  <a:latin typeface="Consolas" panose="020B0609020204030204" pitchFamily="49" charset="0"/>
                </a:rPr>
                <a:t>  </a:t>
              </a:r>
              <a:r>
                <a:rPr lang="en-IN" sz="1800" b="0" i="0" u="none" strike="noStrike" dirty="0" err="1">
                  <a:solidFill>
                    <a:srgbClr val="444444"/>
                  </a:solidFill>
                  <a:effectLst/>
                  <a:latin typeface="Consolas" panose="020B0609020204030204" pitchFamily="49" charset="0"/>
                </a:rPr>
                <a:t>prevalentStroke</a:t>
              </a:r>
              <a:r>
                <a:rPr lang="en-IN" sz="1800" b="0" i="0" u="none" strike="noStrike" dirty="0">
                  <a:solidFill>
                    <a:srgbClr val="444444"/>
                  </a:solidFill>
                  <a:effectLst/>
                  <a:latin typeface="Consolas" panose="020B0609020204030204" pitchFamily="49" charset="0"/>
                </a:rPr>
                <a:t>  </a:t>
              </a:r>
              <a:r>
                <a:rPr lang="en-IN" sz="1800" b="0" i="0" u="none" strike="noStrike" dirty="0">
                  <a:solidFill>
                    <a:srgbClr val="880000"/>
                  </a:solidFill>
                  <a:effectLst/>
                  <a:latin typeface="Consolas" panose="020B0609020204030204" pitchFamily="49" charset="0"/>
                </a:rPr>
                <a:t>0.77475590</a:t>
              </a:r>
              <a:r>
                <a:rPr lang="en-IN" sz="1800" b="0" i="0" u="none" strike="noStrike" dirty="0">
                  <a:solidFill>
                    <a:srgbClr val="444444"/>
                  </a:solidFill>
                  <a:effectLst/>
                  <a:latin typeface="Consolas" panose="020B0609020204030204" pitchFamily="49" charset="0"/>
                </a:rPr>
                <a:t>   Significant</a:t>
              </a:r>
              <a:br>
                <a:rPr lang="en-IN" sz="1800" b="0" i="0" u="none" strike="noStrike" dirty="0">
                  <a:solidFill>
                    <a:srgbClr val="444444"/>
                  </a:solidFill>
                  <a:effectLst/>
                  <a:latin typeface="Consolas" panose="020B0609020204030204" pitchFamily="49" charset="0"/>
                </a:rPr>
              </a:br>
              <a:r>
                <a:rPr lang="en-IN" sz="1800" b="0" i="0" u="none" strike="noStrike" dirty="0">
                  <a:solidFill>
                    <a:srgbClr val="880000"/>
                  </a:solidFill>
                  <a:effectLst/>
                  <a:latin typeface="Consolas" panose="020B0609020204030204" pitchFamily="49" charset="0"/>
                </a:rPr>
                <a:t>8</a:t>
              </a:r>
              <a:r>
                <a:rPr lang="en-IN" sz="1800" b="0" i="0" u="none" strike="noStrike" dirty="0">
                  <a:solidFill>
                    <a:srgbClr val="444444"/>
                  </a:solidFill>
                  <a:effectLst/>
                  <a:latin typeface="Consolas" panose="020B0609020204030204" pitchFamily="49" charset="0"/>
                </a:rPr>
                <a:t>     prevalentHyp  </a:t>
              </a:r>
              <a:r>
                <a:rPr lang="en-IN" sz="1800" b="0" i="0" u="none" strike="noStrike" dirty="0">
                  <a:solidFill>
                    <a:srgbClr val="880000"/>
                  </a:solidFill>
                  <a:effectLst/>
                  <a:latin typeface="Consolas" panose="020B0609020204030204" pitchFamily="49" charset="0"/>
                </a:rPr>
                <a:t>0.64423554</a:t>
              </a:r>
              <a:r>
                <a:rPr lang="en-IN" sz="1800" b="0" i="0" u="none" strike="noStrike" dirty="0">
                  <a:solidFill>
                    <a:srgbClr val="444444"/>
                  </a:solidFill>
                  <a:effectLst/>
                  <a:latin typeface="Consolas" panose="020B0609020204030204" pitchFamily="49" charset="0"/>
                </a:rPr>
                <a:t>   Significant</a:t>
              </a:r>
              <a:br>
                <a:rPr lang="en-IN" sz="1800" b="0" i="0" u="none" strike="noStrike" dirty="0">
                  <a:solidFill>
                    <a:srgbClr val="444444"/>
                  </a:solidFill>
                  <a:effectLst/>
                  <a:latin typeface="Consolas" panose="020B0609020204030204" pitchFamily="49" charset="0"/>
                </a:rPr>
              </a:br>
              <a:r>
                <a:rPr lang="en-IN" sz="1800" b="0" i="0" u="none" strike="noStrike" dirty="0">
                  <a:solidFill>
                    <a:srgbClr val="880000"/>
                  </a:solidFill>
                  <a:effectLst/>
                  <a:latin typeface="Consolas" panose="020B0609020204030204" pitchFamily="49" charset="0"/>
                </a:rPr>
                <a:t>9</a:t>
              </a:r>
              <a:r>
                <a:rPr lang="en-IN" sz="1800" b="0" i="0" u="none" strike="noStrike" dirty="0">
                  <a:solidFill>
                    <a:srgbClr val="444444"/>
                  </a:solidFill>
                  <a:effectLst/>
                  <a:latin typeface="Consolas" panose="020B0609020204030204" pitchFamily="49" charset="0"/>
                </a:rPr>
                <a:t>         diabetes  </a:t>
              </a:r>
              <a:r>
                <a:rPr lang="en-IN" sz="1800" b="0" i="0" u="none" strike="noStrike" dirty="0">
                  <a:solidFill>
                    <a:srgbClr val="880000"/>
                  </a:solidFill>
                  <a:effectLst/>
                  <a:latin typeface="Consolas" panose="020B0609020204030204" pitchFamily="49" charset="0"/>
                </a:rPr>
                <a:t>0.32965284</a:t>
              </a:r>
              <a:r>
                <a:rPr lang="en-IN" sz="1800" b="0" i="0" u="none" strike="noStrike" dirty="0">
                  <a:solidFill>
                    <a:srgbClr val="444444"/>
                  </a:solidFill>
                  <a:effectLst/>
                  <a:latin typeface="Consolas" panose="020B0609020204030204" pitchFamily="49" charset="0"/>
                </a:rPr>
                <a:t>   Significant</a:t>
              </a:r>
              <a:br>
                <a:rPr lang="en-IN" sz="1800" b="0" i="0" u="none" strike="noStrike" dirty="0">
                  <a:solidFill>
                    <a:srgbClr val="444444"/>
                  </a:solidFill>
                  <a:effectLst/>
                  <a:latin typeface="Consolas" panose="020B0609020204030204" pitchFamily="49" charset="0"/>
                </a:rPr>
              </a:br>
              <a:r>
                <a:rPr lang="en-IN" sz="1800" b="0" i="0" u="none" strike="noStrike" dirty="0">
                  <a:solidFill>
                    <a:srgbClr val="880000"/>
                  </a:solidFill>
                  <a:effectLst/>
                  <a:latin typeface="Consolas" panose="020B0609020204030204" pitchFamily="49" charset="0"/>
                </a:rPr>
                <a:t>10</a:t>
              </a:r>
              <a:r>
                <a:rPr lang="en-IN" sz="1800" b="0" i="0" u="none" strike="noStrike" dirty="0">
                  <a:solidFill>
                    <a:srgbClr val="444444"/>
                  </a:solidFill>
                  <a:effectLst/>
                  <a:latin typeface="Consolas" panose="020B0609020204030204" pitchFamily="49" charset="0"/>
                </a:rPr>
                <a:t>         totChol  </a:t>
              </a:r>
              <a:r>
                <a:rPr lang="en-IN" sz="1800" b="0" i="0" u="none" strike="noStrike" dirty="0">
                  <a:solidFill>
                    <a:srgbClr val="880000"/>
                  </a:solidFill>
                  <a:effectLst/>
                  <a:latin typeface="Consolas" panose="020B0609020204030204" pitchFamily="49" charset="0"/>
                </a:rPr>
                <a:t>0.09111104</a:t>
              </a:r>
              <a:r>
                <a:rPr lang="en-IN" sz="1800" b="0" i="0" u="none" strike="noStrike" dirty="0">
                  <a:solidFill>
                    <a:srgbClr val="444444"/>
                  </a:solidFill>
                  <a:effectLst/>
                  <a:latin typeface="Consolas" panose="020B0609020204030204" pitchFamily="49" charset="0"/>
                </a:rPr>
                <a:t>   Significant</a:t>
              </a:r>
              <a:br>
                <a:rPr lang="en-IN" sz="1800" b="0" i="0" u="none" strike="noStrike" dirty="0">
                  <a:solidFill>
                    <a:srgbClr val="444444"/>
                  </a:solidFill>
                  <a:effectLst/>
                  <a:latin typeface="Consolas" panose="020B0609020204030204" pitchFamily="49" charset="0"/>
                </a:rPr>
              </a:br>
              <a:r>
                <a:rPr lang="en-IN" sz="1800" b="0" i="0" u="none" strike="noStrike" dirty="0">
                  <a:solidFill>
                    <a:srgbClr val="880000"/>
                  </a:solidFill>
                  <a:effectLst/>
                  <a:latin typeface="Consolas" panose="020B0609020204030204" pitchFamily="49" charset="0"/>
                </a:rPr>
                <a:t>11</a:t>
              </a:r>
              <a:r>
                <a:rPr lang="en-IN" sz="1800" b="0" i="0" u="none" strike="noStrike" dirty="0">
                  <a:solidFill>
                    <a:srgbClr val="444444"/>
                  </a:solidFill>
                  <a:effectLst/>
                  <a:latin typeface="Consolas" panose="020B0609020204030204" pitchFamily="49" charset="0"/>
                </a:rPr>
                <a:t>           sysBP  </a:t>
              </a:r>
              <a:r>
                <a:rPr lang="en-IN" sz="1800" b="0" i="0" u="none" strike="noStrike" dirty="0">
                  <a:solidFill>
                    <a:srgbClr val="880000"/>
                  </a:solidFill>
                  <a:effectLst/>
                  <a:latin typeface="Consolas" panose="020B0609020204030204" pitchFamily="49" charset="0"/>
                </a:rPr>
                <a:t>0.21795368</a:t>
              </a:r>
              <a:r>
                <a:rPr lang="en-IN" sz="1800" b="0" i="0" u="none" strike="noStrike" dirty="0">
                  <a:solidFill>
                    <a:srgbClr val="444444"/>
                  </a:solidFill>
                  <a:effectLst/>
                  <a:latin typeface="Consolas" panose="020B0609020204030204" pitchFamily="49" charset="0"/>
                </a:rPr>
                <a:t>   Significant</a:t>
              </a:r>
              <a:br>
                <a:rPr lang="en-IN" sz="1800" b="0" i="0" u="none" strike="noStrike" dirty="0">
                  <a:solidFill>
                    <a:srgbClr val="444444"/>
                  </a:solidFill>
                  <a:effectLst/>
                  <a:latin typeface="Consolas" panose="020B0609020204030204" pitchFamily="49" charset="0"/>
                </a:rPr>
              </a:br>
              <a:r>
                <a:rPr lang="en-IN" sz="1800" b="0" i="0" u="none" strike="noStrike" dirty="0">
                  <a:solidFill>
                    <a:srgbClr val="880000"/>
                  </a:solidFill>
                  <a:effectLst/>
                  <a:latin typeface="Consolas" panose="020B0609020204030204" pitchFamily="49" charset="0"/>
                </a:rPr>
                <a:t>12</a:t>
              </a:r>
              <a:r>
                <a:rPr lang="en-IN" sz="1800" b="0" i="0" u="none" strike="noStrike" dirty="0">
                  <a:solidFill>
                    <a:srgbClr val="444444"/>
                  </a:solidFill>
                  <a:effectLst/>
                  <a:latin typeface="Consolas" panose="020B0609020204030204" pitchFamily="49" charset="0"/>
                </a:rPr>
                <a:t>           </a:t>
              </a:r>
              <a:r>
                <a:rPr lang="en-IN" sz="1800" b="0" i="0" u="none" strike="noStrike" dirty="0" err="1">
                  <a:solidFill>
                    <a:srgbClr val="444444"/>
                  </a:solidFill>
                  <a:effectLst/>
                  <a:latin typeface="Consolas" panose="020B0609020204030204" pitchFamily="49" charset="0"/>
                </a:rPr>
                <a:t>diaBP</a:t>
              </a:r>
              <a:r>
                <a:rPr lang="en-IN" sz="1800" b="0" i="0" u="none" strike="noStrike" dirty="0">
                  <a:solidFill>
                    <a:srgbClr val="444444"/>
                  </a:solidFill>
                  <a:effectLst/>
                  <a:latin typeface="Consolas" panose="020B0609020204030204" pitchFamily="49" charset="0"/>
                </a:rPr>
                <a:t> -</a:t>
              </a:r>
              <a:r>
                <a:rPr lang="en-IN" sz="1800" b="0" i="0" u="none" strike="noStrike" dirty="0">
                  <a:solidFill>
                    <a:srgbClr val="880000"/>
                  </a:solidFill>
                  <a:effectLst/>
                  <a:latin typeface="Consolas" panose="020B0609020204030204" pitchFamily="49" charset="0"/>
                </a:rPr>
                <a:t>0.02802294</a:t>
              </a:r>
              <a:r>
                <a:rPr lang="en-IN" sz="1800" b="0" i="0" u="none" strike="noStrike" dirty="0">
                  <a:solidFill>
                    <a:srgbClr val="444444"/>
                  </a:solidFill>
                  <a:effectLst/>
                  <a:latin typeface="Consolas" panose="020B0609020204030204" pitchFamily="49" charset="0"/>
                </a:rPr>
                <a:t>   Significant</a:t>
              </a:r>
              <a:br>
                <a:rPr lang="en-IN" sz="1800" b="0" i="0" u="none" strike="noStrike" dirty="0">
                  <a:solidFill>
                    <a:srgbClr val="444444"/>
                  </a:solidFill>
                  <a:effectLst/>
                  <a:latin typeface="Consolas" panose="020B0609020204030204" pitchFamily="49" charset="0"/>
                </a:rPr>
              </a:br>
              <a:r>
                <a:rPr lang="en-IN" sz="1800" b="0" i="0" u="none" strike="noStrike" dirty="0">
                  <a:solidFill>
                    <a:srgbClr val="880000"/>
                  </a:solidFill>
                  <a:effectLst/>
                  <a:latin typeface="Consolas" panose="020B0609020204030204" pitchFamily="49" charset="0"/>
                </a:rPr>
                <a:t>13</a:t>
              </a:r>
              <a:r>
                <a:rPr lang="en-IN" sz="1800" b="0" i="0" u="none" strike="noStrike" dirty="0">
                  <a:solidFill>
                    <a:srgbClr val="444444"/>
                  </a:solidFill>
                  <a:effectLst/>
                  <a:latin typeface="Consolas" panose="020B0609020204030204" pitchFamily="49" charset="0"/>
                </a:rPr>
                <a:t>             BMI  </a:t>
              </a:r>
              <a:r>
                <a:rPr lang="en-IN" sz="1800" b="0" i="0" u="none" strike="noStrike" dirty="0">
                  <a:solidFill>
                    <a:srgbClr val="880000"/>
                  </a:solidFill>
                  <a:effectLst/>
                  <a:latin typeface="Consolas" panose="020B0609020204030204" pitchFamily="49" charset="0"/>
                </a:rPr>
                <a:t>0.09083344</a:t>
              </a:r>
              <a:r>
                <a:rPr lang="en-IN" sz="1800" b="0" i="0" u="none" strike="noStrike" dirty="0">
                  <a:solidFill>
                    <a:srgbClr val="444444"/>
                  </a:solidFill>
                  <a:effectLst/>
                  <a:latin typeface="Consolas" panose="020B0609020204030204" pitchFamily="49" charset="0"/>
                </a:rPr>
                <a:t>   Significant</a:t>
              </a:r>
              <a:br>
                <a:rPr lang="en-IN" sz="1800" b="0" i="0" u="none" strike="noStrike" dirty="0">
                  <a:solidFill>
                    <a:srgbClr val="444444"/>
                  </a:solidFill>
                  <a:effectLst/>
                  <a:latin typeface="Consolas" panose="020B0609020204030204" pitchFamily="49" charset="0"/>
                </a:rPr>
              </a:br>
              <a:r>
                <a:rPr lang="en-IN" sz="1800" b="0" i="0" u="none" strike="noStrike" dirty="0">
                  <a:solidFill>
                    <a:srgbClr val="880000"/>
                  </a:solidFill>
                  <a:effectLst/>
                  <a:latin typeface="Consolas" panose="020B0609020204030204" pitchFamily="49" charset="0"/>
                </a:rPr>
                <a:t>14</a:t>
              </a:r>
              <a:r>
                <a:rPr lang="en-IN" sz="1800" b="0" i="0" u="none" strike="noStrike" dirty="0">
                  <a:solidFill>
                    <a:srgbClr val="444444"/>
                  </a:solidFill>
                  <a:effectLst/>
                  <a:latin typeface="Consolas" panose="020B0609020204030204" pitchFamily="49" charset="0"/>
                </a:rPr>
                <a:t>       </a:t>
              </a:r>
              <a:r>
                <a:rPr lang="en-IN" sz="1800" b="0" i="0" u="none" strike="noStrike" dirty="0" err="1">
                  <a:solidFill>
                    <a:srgbClr val="444444"/>
                  </a:solidFill>
                  <a:effectLst/>
                  <a:latin typeface="Consolas" panose="020B0609020204030204" pitchFamily="49" charset="0"/>
                </a:rPr>
                <a:t>heartRate</a:t>
              </a:r>
              <a:r>
                <a:rPr lang="en-IN" sz="1800" b="0" i="0" u="none" strike="noStrike" dirty="0">
                  <a:solidFill>
                    <a:srgbClr val="444444"/>
                  </a:solidFill>
                  <a:effectLst/>
                  <a:latin typeface="Consolas" panose="020B0609020204030204" pitchFamily="49" charset="0"/>
                </a:rPr>
                <a:t> -</a:t>
              </a:r>
              <a:r>
                <a:rPr lang="en-IN" sz="1800" b="0" i="0" u="none" strike="noStrike" dirty="0">
                  <a:solidFill>
                    <a:srgbClr val="880000"/>
                  </a:solidFill>
                  <a:effectLst/>
                  <a:latin typeface="Consolas" panose="020B0609020204030204" pitchFamily="49" charset="0"/>
                </a:rPr>
                <a:t>0.04796687</a:t>
              </a:r>
              <a:r>
                <a:rPr lang="en-IN" sz="1800" b="0" i="0" u="none" strike="noStrike" dirty="0">
                  <a:solidFill>
                    <a:srgbClr val="444444"/>
                  </a:solidFill>
                  <a:effectLst/>
                  <a:latin typeface="Consolas" panose="020B0609020204030204" pitchFamily="49" charset="0"/>
                </a:rPr>
                <a:t>   Significant</a:t>
              </a:r>
              <a:br>
                <a:rPr lang="en-IN" sz="1800" b="0" i="0" u="none" strike="noStrike" dirty="0">
                  <a:solidFill>
                    <a:srgbClr val="444444"/>
                  </a:solidFill>
                  <a:effectLst/>
                  <a:latin typeface="Consolas" panose="020B0609020204030204" pitchFamily="49" charset="0"/>
                </a:rPr>
              </a:br>
              <a:r>
                <a:rPr lang="en-IN" sz="1800" b="0" i="0" u="none" strike="noStrike" dirty="0">
                  <a:solidFill>
                    <a:srgbClr val="880000"/>
                  </a:solidFill>
                  <a:effectLst/>
                  <a:latin typeface="Consolas" panose="020B0609020204030204" pitchFamily="49" charset="0"/>
                </a:rPr>
                <a:t>15</a:t>
              </a:r>
              <a:r>
                <a:rPr lang="en-IN" sz="1800" b="0" i="0" u="none" strike="noStrike" dirty="0">
                  <a:solidFill>
                    <a:srgbClr val="444444"/>
                  </a:solidFill>
                  <a:effectLst/>
                  <a:latin typeface="Consolas" panose="020B0609020204030204" pitchFamily="49" charset="0"/>
                </a:rPr>
                <a:t>         glucose  </a:t>
              </a:r>
              <a:r>
                <a:rPr lang="en-IN" sz="1800" b="0" i="0" u="none" strike="noStrike" dirty="0">
                  <a:solidFill>
                    <a:srgbClr val="880000"/>
                  </a:solidFill>
                  <a:effectLst/>
                  <a:latin typeface="Consolas" panose="020B0609020204030204" pitchFamily="49" charset="0"/>
                </a:rPr>
                <a:t>0.12471948</a:t>
              </a:r>
              <a:r>
                <a:rPr lang="en-IN" sz="1800" b="0" i="0" u="none" strike="noStrike" dirty="0">
                  <a:solidFill>
                    <a:srgbClr val="444444"/>
                  </a:solidFill>
                  <a:effectLst/>
                  <a:latin typeface="Consolas" panose="020B0609020204030204" pitchFamily="49" charset="0"/>
                </a:rPr>
                <a:t>   Significant</a:t>
              </a:r>
              <a:endParaRPr lang="en-US" dirty="0"/>
            </a:p>
          </p:txBody>
        </p:sp>
      </p:grpSp>
      <p:grpSp>
        <p:nvGrpSpPr>
          <p:cNvPr id="28" name="Group 27">
            <a:extLst>
              <a:ext uri="{FF2B5EF4-FFF2-40B4-BE49-F238E27FC236}">
                <a16:creationId xmlns:a16="http://schemas.microsoft.com/office/drawing/2014/main" id="{3BBACD21-16AC-F52F-CE3B-ADD7B5DED717}"/>
              </a:ext>
            </a:extLst>
          </p:cNvPr>
          <p:cNvGrpSpPr/>
          <p:nvPr/>
        </p:nvGrpSpPr>
        <p:grpSpPr>
          <a:xfrm>
            <a:off x="-8134868" y="-14288"/>
            <a:ext cx="9306459" cy="6858000"/>
            <a:chOff x="-789440" y="0"/>
            <a:chExt cx="9306459" cy="6858000"/>
          </a:xfrm>
          <a:solidFill>
            <a:srgbClr val="F4995B"/>
          </a:solidFill>
          <a:effectLst>
            <a:outerShdw blurRad="393700" dist="254000" dir="8880000" sx="99000" sy="99000" algn="ctr" rotWithShape="0">
              <a:schemeClr val="tx1">
                <a:alpha val="62000"/>
              </a:schemeClr>
            </a:outerShdw>
          </a:effectLst>
        </p:grpSpPr>
        <p:grpSp>
          <p:nvGrpSpPr>
            <p:cNvPr id="29" name="Group 28">
              <a:extLst>
                <a:ext uri="{FF2B5EF4-FFF2-40B4-BE49-F238E27FC236}">
                  <a16:creationId xmlns:a16="http://schemas.microsoft.com/office/drawing/2014/main" id="{B3A26A0C-B335-54CA-E229-F5E149263613}"/>
                </a:ext>
              </a:extLst>
            </p:cNvPr>
            <p:cNvGrpSpPr/>
            <p:nvPr/>
          </p:nvGrpSpPr>
          <p:grpSpPr>
            <a:xfrm>
              <a:off x="-789440" y="0"/>
              <a:ext cx="9306459" cy="6858000"/>
              <a:chOff x="0" y="0"/>
              <a:chExt cx="9306459" cy="6858000"/>
            </a:xfrm>
            <a:grpFill/>
          </p:grpSpPr>
          <p:grpSp>
            <p:nvGrpSpPr>
              <p:cNvPr id="31" name="Group 30">
                <a:extLst>
                  <a:ext uri="{FF2B5EF4-FFF2-40B4-BE49-F238E27FC236}">
                    <a16:creationId xmlns:a16="http://schemas.microsoft.com/office/drawing/2014/main" id="{7B881DD0-09DC-3BE4-8910-0E44CAE03908}"/>
                  </a:ext>
                </a:extLst>
              </p:cNvPr>
              <p:cNvGrpSpPr/>
              <p:nvPr/>
            </p:nvGrpSpPr>
            <p:grpSpPr>
              <a:xfrm>
                <a:off x="0" y="0"/>
                <a:ext cx="9306459" cy="6858000"/>
                <a:chOff x="0" y="0"/>
                <a:chExt cx="11718465" cy="6858000"/>
              </a:xfrm>
              <a:grpFill/>
            </p:grpSpPr>
            <p:sp>
              <p:nvSpPr>
                <p:cNvPr id="39" name="Rectangle 38">
                  <a:extLst>
                    <a:ext uri="{FF2B5EF4-FFF2-40B4-BE49-F238E27FC236}">
                      <a16:creationId xmlns:a16="http://schemas.microsoft.com/office/drawing/2014/main" id="{D7312930-9D64-2C0C-C96B-C609ED747F64}"/>
                    </a:ext>
                  </a:extLst>
                </p:cNvPr>
                <p:cNvSpPr/>
                <p:nvPr/>
              </p:nvSpPr>
              <p:spPr>
                <a:xfrm>
                  <a:off x="0" y="0"/>
                  <a:ext cx="11041039" cy="685800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ounded Rectangle 39">
                  <a:extLst>
                    <a:ext uri="{FF2B5EF4-FFF2-40B4-BE49-F238E27FC236}">
                      <a16:creationId xmlns:a16="http://schemas.microsoft.com/office/drawing/2014/main" id="{B78A87F9-6B47-F46A-DA03-FD20A8C6EB77}"/>
                    </a:ext>
                  </a:extLst>
                </p:cNvPr>
                <p:cNvSpPr/>
                <p:nvPr/>
              </p:nvSpPr>
              <p:spPr>
                <a:xfrm>
                  <a:off x="10544759" y="4668947"/>
                  <a:ext cx="1173706" cy="1260000"/>
                </a:xfrm>
                <a:prstGeom prst="roundRect">
                  <a:avLst>
                    <a:gd name="adj" fmla="val 10401"/>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3" name="TextBox 32">
                <a:extLst>
                  <a:ext uri="{FF2B5EF4-FFF2-40B4-BE49-F238E27FC236}">
                    <a16:creationId xmlns:a16="http://schemas.microsoft.com/office/drawing/2014/main" id="{34EFB49B-E2DC-D30E-1AC7-29A77A194FC3}"/>
                  </a:ext>
                </a:extLst>
              </p:cNvPr>
              <p:cNvSpPr txBox="1"/>
              <p:nvPr/>
            </p:nvSpPr>
            <p:spPr>
              <a:xfrm>
                <a:off x="8449301" y="5016444"/>
                <a:ext cx="810768" cy="707886"/>
              </a:xfrm>
              <a:prstGeom prst="rect">
                <a:avLst/>
              </a:prstGeom>
              <a:grpFill/>
            </p:spPr>
            <p:txBody>
              <a:bodyPr wrap="square" rtlCol="0">
                <a:spAutoFit/>
              </a:bodyPr>
              <a:lstStyle/>
              <a:p>
                <a:r>
                  <a:rPr lang="en-US" sz="4000" b="1" spc="-300" dirty="0">
                    <a:solidFill>
                      <a:schemeClr val="bg1"/>
                    </a:solidFill>
                    <a:latin typeface="Avenir Next" panose="020B0503020202020204" pitchFamily="34" charset="0"/>
                  </a:rPr>
                  <a:t>04</a:t>
                </a:r>
              </a:p>
            </p:txBody>
          </p:sp>
          <p:sp>
            <p:nvSpPr>
              <p:cNvPr id="35" name="TextBox 34">
                <a:extLst>
                  <a:ext uri="{FF2B5EF4-FFF2-40B4-BE49-F238E27FC236}">
                    <a16:creationId xmlns:a16="http://schemas.microsoft.com/office/drawing/2014/main" id="{C40310CB-460E-CFF0-C65D-3FC434E6D702}"/>
                  </a:ext>
                </a:extLst>
              </p:cNvPr>
              <p:cNvSpPr txBox="1"/>
              <p:nvPr/>
            </p:nvSpPr>
            <p:spPr>
              <a:xfrm>
                <a:off x="3830768" y="684897"/>
                <a:ext cx="4114800" cy="630942"/>
              </a:xfrm>
              <a:prstGeom prst="rect">
                <a:avLst/>
              </a:prstGeom>
              <a:grpFill/>
            </p:spPr>
            <p:txBody>
              <a:bodyPr wrap="square" rtlCol="0">
                <a:spAutoFit/>
              </a:bodyPr>
              <a:lstStyle/>
              <a:p>
                <a:r>
                  <a:rPr lang="en-US" sz="3500" dirty="0">
                    <a:solidFill>
                      <a:schemeClr val="bg1"/>
                    </a:solidFill>
                  </a:rPr>
                  <a:t>Fitting of </a:t>
                </a:r>
              </a:p>
            </p:txBody>
          </p:sp>
          <p:sp>
            <p:nvSpPr>
              <p:cNvPr id="36" name="TextBox 35">
                <a:extLst>
                  <a:ext uri="{FF2B5EF4-FFF2-40B4-BE49-F238E27FC236}">
                    <a16:creationId xmlns:a16="http://schemas.microsoft.com/office/drawing/2014/main" id="{905B9123-F31D-F57F-ADBA-5FA3A3E36260}"/>
                  </a:ext>
                </a:extLst>
              </p:cNvPr>
              <p:cNvSpPr txBox="1"/>
              <p:nvPr/>
            </p:nvSpPr>
            <p:spPr>
              <a:xfrm>
                <a:off x="3830768" y="1184769"/>
                <a:ext cx="4114800" cy="646331"/>
              </a:xfrm>
              <a:prstGeom prst="rect">
                <a:avLst/>
              </a:prstGeom>
              <a:grpFill/>
            </p:spPr>
            <p:txBody>
              <a:bodyPr wrap="square" rtlCol="0">
                <a:spAutoFit/>
              </a:bodyPr>
              <a:lstStyle/>
              <a:p>
                <a:r>
                  <a:rPr lang="en-IN" sz="3600" b="1" i="0" dirty="0">
                    <a:solidFill>
                      <a:schemeClr val="bg1"/>
                    </a:solidFill>
                    <a:effectLst/>
                    <a:latin typeface="Avenir Next" panose="020B0503020202020204" pitchFamily="34" charset="0"/>
                  </a:rPr>
                  <a:t>Logistic Model</a:t>
                </a:r>
                <a:endParaRPr lang="en-US" sz="3500" b="1" dirty="0">
                  <a:solidFill>
                    <a:schemeClr val="bg1"/>
                  </a:solidFill>
                </a:endParaRPr>
              </a:p>
            </p:txBody>
          </p:sp>
          <p:sp>
            <p:nvSpPr>
              <p:cNvPr id="37" name="TextBox 36">
                <a:extLst>
                  <a:ext uri="{FF2B5EF4-FFF2-40B4-BE49-F238E27FC236}">
                    <a16:creationId xmlns:a16="http://schemas.microsoft.com/office/drawing/2014/main" id="{B942949D-8411-120E-D52C-7305B1B196FD}"/>
                  </a:ext>
                </a:extLst>
              </p:cNvPr>
              <p:cNvSpPr txBox="1"/>
              <p:nvPr/>
            </p:nvSpPr>
            <p:spPr>
              <a:xfrm>
                <a:off x="2781279" y="2018825"/>
                <a:ext cx="4847559" cy="4567716"/>
              </a:xfrm>
              <a:prstGeom prst="rect">
                <a:avLst/>
              </a:prstGeom>
              <a:grpFill/>
            </p:spPr>
            <p:txBody>
              <a:bodyPr wrap="square" rtlCol="0">
                <a:spAutoFit/>
              </a:bodyPr>
              <a:lstStyle/>
              <a:p>
                <a:pPr algn="just" rtl="0">
                  <a:spcBef>
                    <a:spcPts val="1200"/>
                  </a:spcBef>
                  <a:spcAft>
                    <a:spcPts val="1200"/>
                  </a:spcAft>
                </a:pPr>
                <a:r>
                  <a:rPr lang="en-IN" sz="2000" b="0" i="0" u="none" strike="noStrike" dirty="0">
                    <a:effectLst/>
                    <a:latin typeface="Avenir Next" panose="020B0503020202020204" pitchFamily="34" charset="0"/>
                  </a:rPr>
                  <a:t>Considering Backward Elimination as the selected stepwise procedure, the initial model encompasses all variables. Utilizing the glm() function in R, I’ve conducted logistic regression to analyze the association between the binary response variable indicating the presence of heart disease and the fifteen distinct independent predictors [Placed in earlier Slides]. The fitting process is outlined in the code as follows: </a:t>
                </a:r>
              </a:p>
              <a:p>
                <a:pPr algn="just" rtl="0">
                  <a:spcBef>
                    <a:spcPts val="1200"/>
                  </a:spcBef>
                  <a:spcAft>
                    <a:spcPts val="1200"/>
                  </a:spcAft>
                </a:pPr>
                <a:endParaRPr lang="en-IN" sz="2000" b="0" dirty="0">
                  <a:effectLst/>
                  <a:latin typeface="Avenir Next" panose="020B0503020202020204" pitchFamily="34" charset="0"/>
                </a:endParaRPr>
              </a:p>
            </p:txBody>
          </p:sp>
          <p:sp>
            <p:nvSpPr>
              <p:cNvPr id="38" name="TextBox 37">
                <a:extLst>
                  <a:ext uri="{FF2B5EF4-FFF2-40B4-BE49-F238E27FC236}">
                    <a16:creationId xmlns:a16="http://schemas.microsoft.com/office/drawing/2014/main" id="{4017A77B-DE58-C150-F81F-AF62139DEE31}"/>
                  </a:ext>
                </a:extLst>
              </p:cNvPr>
              <p:cNvSpPr txBox="1"/>
              <p:nvPr/>
            </p:nvSpPr>
            <p:spPr>
              <a:xfrm>
                <a:off x="2809854" y="5691129"/>
                <a:ext cx="4015408" cy="954156"/>
              </a:xfrm>
              <a:prstGeom prst="rect">
                <a:avLst/>
              </a:prstGeom>
              <a:noFill/>
            </p:spPr>
            <p:txBody>
              <a:bodyPr wrap="square" rtlCol="0">
                <a:spAutoFit/>
              </a:bodyPr>
              <a:lstStyle/>
              <a:p>
                <a:r>
                  <a:rPr lang="en-IN" b="0" i="0" u="none" strike="noStrike" dirty="0">
                    <a:solidFill>
                      <a:schemeClr val="bg1"/>
                    </a:solidFill>
                    <a:effectLst/>
                    <a:latin typeface="Avenir Next" panose="020B0503020202020204" pitchFamily="34" charset="0"/>
                  </a:rPr>
                  <a:t>fullmodel = glm(TenYearCHD ~ ., data = training_data, family = binomial(link = "logit"))</a:t>
                </a:r>
                <a:endParaRPr lang="en-US" dirty="0">
                  <a:solidFill>
                    <a:schemeClr val="bg1"/>
                  </a:solidFill>
                </a:endParaRPr>
              </a:p>
            </p:txBody>
          </p:sp>
        </p:grpSp>
        <p:sp>
          <p:nvSpPr>
            <p:cNvPr id="30" name="TextBox 29">
              <a:extLst>
                <a:ext uri="{FF2B5EF4-FFF2-40B4-BE49-F238E27FC236}">
                  <a16:creationId xmlns:a16="http://schemas.microsoft.com/office/drawing/2014/main" id="{9492B439-A4EC-3BB8-29E7-0579634992C3}"/>
                </a:ext>
              </a:extLst>
            </p:cNvPr>
            <p:cNvSpPr txBox="1"/>
            <p:nvPr/>
          </p:nvSpPr>
          <p:spPr>
            <a:xfrm>
              <a:off x="1575288" y="655784"/>
              <a:ext cx="1771650" cy="1446550"/>
            </a:xfrm>
            <a:prstGeom prst="rect">
              <a:avLst/>
            </a:prstGeom>
            <a:noFill/>
          </p:spPr>
          <p:txBody>
            <a:bodyPr wrap="square" rtlCol="0">
              <a:spAutoFit/>
            </a:bodyPr>
            <a:lstStyle/>
            <a:p>
              <a:r>
                <a:rPr lang="en-US" sz="8800" b="1" spc="-300" dirty="0">
                  <a:solidFill>
                    <a:schemeClr val="bg1"/>
                  </a:solidFill>
                  <a:latin typeface="Avenir Next" panose="020B0503020202020204" pitchFamily="34" charset="0"/>
                </a:rPr>
                <a:t>04</a:t>
              </a:r>
            </a:p>
          </p:txBody>
        </p:sp>
      </p:grpSp>
    </p:spTree>
    <p:extLst>
      <p:ext uri="{BB962C8B-B14F-4D97-AF65-F5344CB8AC3E}">
        <p14:creationId xmlns:p14="http://schemas.microsoft.com/office/powerpoint/2010/main" val="3766778656"/>
      </p:ext>
    </p:extLst>
  </p:cSld>
  <p:clrMapOvr>
    <a:masterClrMapping/>
  </p:clrMapOvr>
  <p:transition spd="slow">
    <p:push dir="r"/>
  </p:transition>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DEBE4"/>
        </a:solidFill>
        <a:effectLst/>
      </p:bgPr>
    </p:bg>
    <p:spTree>
      <p:nvGrpSpPr>
        <p:cNvPr id="1" name=""/>
        <p:cNvGrpSpPr/>
        <p:nvPr/>
      </p:nvGrpSpPr>
      <p:grpSpPr>
        <a:xfrm>
          <a:off x="0" y="0"/>
          <a:ext cx="0" cy="0"/>
          <a:chOff x="0" y="0"/>
          <a:chExt cx="0" cy="0"/>
        </a:xfrm>
      </p:grpSpPr>
      <p:grpSp>
        <p:nvGrpSpPr>
          <p:cNvPr id="140" name="Group 139">
            <a:extLst>
              <a:ext uri="{FF2B5EF4-FFF2-40B4-BE49-F238E27FC236}">
                <a16:creationId xmlns:a16="http://schemas.microsoft.com/office/drawing/2014/main" id="{07304B76-8007-960C-3F62-1B374375CD58}"/>
              </a:ext>
            </a:extLst>
          </p:cNvPr>
          <p:cNvGrpSpPr/>
          <p:nvPr/>
        </p:nvGrpSpPr>
        <p:grpSpPr>
          <a:xfrm>
            <a:off x="-576034" y="0"/>
            <a:ext cx="11682484" cy="6858000"/>
            <a:chOff x="0" y="0"/>
            <a:chExt cx="11682484" cy="6858000"/>
          </a:xfrm>
          <a:solidFill>
            <a:srgbClr val="EBDFB5"/>
          </a:solidFill>
          <a:effectLst>
            <a:outerShdw blurRad="393700" dist="254000" dir="8880000" sx="99000" sy="99000" algn="ctr" rotWithShape="0">
              <a:schemeClr val="tx1">
                <a:alpha val="62000"/>
              </a:schemeClr>
            </a:outerShdw>
          </a:effectLst>
        </p:grpSpPr>
        <p:grpSp>
          <p:nvGrpSpPr>
            <p:cNvPr id="34" name="Group 33">
              <a:extLst>
                <a:ext uri="{FF2B5EF4-FFF2-40B4-BE49-F238E27FC236}">
                  <a16:creationId xmlns:a16="http://schemas.microsoft.com/office/drawing/2014/main" id="{67509065-4B94-5141-F863-783A580950A2}"/>
                </a:ext>
              </a:extLst>
            </p:cNvPr>
            <p:cNvGrpSpPr/>
            <p:nvPr/>
          </p:nvGrpSpPr>
          <p:grpSpPr>
            <a:xfrm>
              <a:off x="0" y="0"/>
              <a:ext cx="11682484" cy="6858000"/>
              <a:chOff x="-493776" y="0"/>
              <a:chExt cx="11682484" cy="6858000"/>
            </a:xfrm>
            <a:grpFill/>
          </p:grpSpPr>
          <p:grpSp>
            <p:nvGrpSpPr>
              <p:cNvPr id="8" name="Group 7">
                <a:extLst>
                  <a:ext uri="{FF2B5EF4-FFF2-40B4-BE49-F238E27FC236}">
                    <a16:creationId xmlns:a16="http://schemas.microsoft.com/office/drawing/2014/main" id="{231DA05C-F592-92F4-9927-376098424299}"/>
                  </a:ext>
                </a:extLst>
              </p:cNvPr>
              <p:cNvGrpSpPr/>
              <p:nvPr/>
            </p:nvGrpSpPr>
            <p:grpSpPr>
              <a:xfrm>
                <a:off x="-493776" y="0"/>
                <a:ext cx="11682484" cy="6858000"/>
                <a:chOff x="0" y="0"/>
                <a:chExt cx="11682484" cy="6858000"/>
              </a:xfrm>
              <a:grpFill/>
            </p:grpSpPr>
            <p:sp>
              <p:nvSpPr>
                <p:cNvPr id="6" name="Rectangle 5">
                  <a:extLst>
                    <a:ext uri="{FF2B5EF4-FFF2-40B4-BE49-F238E27FC236}">
                      <a16:creationId xmlns:a16="http://schemas.microsoft.com/office/drawing/2014/main" id="{7F19B387-FC9F-D534-6B52-6EE3B19EE734}"/>
                    </a:ext>
                  </a:extLst>
                </p:cNvPr>
                <p:cNvSpPr/>
                <p:nvPr/>
              </p:nvSpPr>
              <p:spPr>
                <a:xfrm>
                  <a:off x="0" y="0"/>
                  <a:ext cx="11041039" cy="685800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8604A909-C23D-4757-A5CC-80B572BF6AB8}"/>
                    </a:ext>
                  </a:extLst>
                </p:cNvPr>
                <p:cNvSpPr/>
                <p:nvPr/>
              </p:nvSpPr>
              <p:spPr>
                <a:xfrm>
                  <a:off x="10508777" y="532262"/>
                  <a:ext cx="1173707" cy="1260000"/>
                </a:xfrm>
                <a:prstGeom prst="roundRect">
                  <a:avLst>
                    <a:gd name="adj" fmla="val 10401"/>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4" name="TextBox 13">
                <a:extLst>
                  <a:ext uri="{FF2B5EF4-FFF2-40B4-BE49-F238E27FC236}">
                    <a16:creationId xmlns:a16="http://schemas.microsoft.com/office/drawing/2014/main" id="{A700E187-D12E-CF86-5B27-1BB4AA1223C3}"/>
                  </a:ext>
                </a:extLst>
              </p:cNvPr>
              <p:cNvSpPr txBox="1"/>
              <p:nvPr/>
            </p:nvSpPr>
            <p:spPr>
              <a:xfrm>
                <a:off x="4590288" y="1458528"/>
                <a:ext cx="5266944" cy="5170646"/>
              </a:xfrm>
              <a:prstGeom prst="rect">
                <a:avLst/>
              </a:prstGeom>
              <a:grpFill/>
            </p:spPr>
            <p:txBody>
              <a:bodyPr wrap="square" rtlCol="0">
                <a:spAutoFit/>
              </a:bodyPr>
              <a:lstStyle/>
              <a:p>
                <a:r>
                  <a:rPr lang="en-IN" sz="2200" b="0" i="0" dirty="0">
                    <a:effectLst/>
                    <a:latin typeface="Avenir Next" panose="020B0503020202020204" pitchFamily="34" charset="0"/>
                  </a:rPr>
                  <a:t>Multicollinearity in linear models occurs when predictors are not independent, destabilizing coefficient interpretability. It's detected when the model’s R² is high (over 0.8), but few predictors are significant, or when pairwise correlations between predictors, assessed using Karl Pearson’s coefficient, exceed 0.8. Tools like VIF and correlation heatmaps refine these assessments by visualizing interdependencies. To ensure dataset integrity for linear modelling, a detailed quantitative follow-up analysis is essential.</a:t>
                </a:r>
              </a:p>
            </p:txBody>
          </p:sp>
          <p:grpSp>
            <p:nvGrpSpPr>
              <p:cNvPr id="16" name="Group 15">
                <a:extLst>
                  <a:ext uri="{FF2B5EF4-FFF2-40B4-BE49-F238E27FC236}">
                    <a16:creationId xmlns:a16="http://schemas.microsoft.com/office/drawing/2014/main" id="{07D57AA6-5881-D35B-200A-3530520620D4}"/>
                  </a:ext>
                </a:extLst>
              </p:cNvPr>
              <p:cNvGrpSpPr/>
              <p:nvPr/>
            </p:nvGrpSpPr>
            <p:grpSpPr>
              <a:xfrm>
                <a:off x="5166360" y="338329"/>
                <a:ext cx="4114800" cy="1146203"/>
                <a:chOff x="6534912" y="512065"/>
                <a:chExt cx="4114800" cy="1146203"/>
              </a:xfrm>
              <a:grpFill/>
            </p:grpSpPr>
            <p:sp>
              <p:nvSpPr>
                <p:cNvPr id="13" name="TextBox 12">
                  <a:extLst>
                    <a:ext uri="{FF2B5EF4-FFF2-40B4-BE49-F238E27FC236}">
                      <a16:creationId xmlns:a16="http://schemas.microsoft.com/office/drawing/2014/main" id="{0BC816BC-D5A8-6660-4997-0B674BA4CAEC}"/>
                    </a:ext>
                  </a:extLst>
                </p:cNvPr>
                <p:cNvSpPr txBox="1"/>
                <p:nvPr/>
              </p:nvSpPr>
              <p:spPr>
                <a:xfrm>
                  <a:off x="6534912" y="512065"/>
                  <a:ext cx="4114800" cy="630942"/>
                </a:xfrm>
                <a:prstGeom prst="rect">
                  <a:avLst/>
                </a:prstGeom>
                <a:grpFill/>
              </p:spPr>
              <p:txBody>
                <a:bodyPr wrap="square" rtlCol="0">
                  <a:spAutoFit/>
                </a:bodyPr>
                <a:lstStyle/>
                <a:p>
                  <a:r>
                    <a:rPr lang="en-US" sz="3500" dirty="0"/>
                    <a:t>Checking for </a:t>
                  </a:r>
                </a:p>
              </p:txBody>
            </p:sp>
            <p:sp>
              <p:nvSpPr>
                <p:cNvPr id="15" name="TextBox 14">
                  <a:extLst>
                    <a:ext uri="{FF2B5EF4-FFF2-40B4-BE49-F238E27FC236}">
                      <a16:creationId xmlns:a16="http://schemas.microsoft.com/office/drawing/2014/main" id="{2B2E5678-CDBF-9D37-F32A-997D2733038F}"/>
                    </a:ext>
                  </a:extLst>
                </p:cNvPr>
                <p:cNvSpPr txBox="1"/>
                <p:nvPr/>
              </p:nvSpPr>
              <p:spPr>
                <a:xfrm>
                  <a:off x="6534912" y="1011937"/>
                  <a:ext cx="4114800" cy="646331"/>
                </a:xfrm>
                <a:prstGeom prst="rect">
                  <a:avLst/>
                </a:prstGeom>
                <a:grpFill/>
              </p:spPr>
              <p:txBody>
                <a:bodyPr wrap="square" rtlCol="0">
                  <a:spAutoFit/>
                </a:bodyPr>
                <a:lstStyle/>
                <a:p>
                  <a:r>
                    <a:rPr lang="en-IN" sz="3600" b="1" i="0" dirty="0">
                      <a:effectLst/>
                      <a:latin typeface="Avenir Next" panose="020B0503020202020204" pitchFamily="34" charset="0"/>
                    </a:rPr>
                    <a:t>Multicollinearity</a:t>
                  </a:r>
                  <a:endParaRPr lang="en-US" sz="3500" b="1" dirty="0"/>
                </a:p>
              </p:txBody>
            </p:sp>
          </p:grpSp>
          <p:sp>
            <p:nvSpPr>
              <p:cNvPr id="32" name="TextBox 31">
                <a:extLst>
                  <a:ext uri="{FF2B5EF4-FFF2-40B4-BE49-F238E27FC236}">
                    <a16:creationId xmlns:a16="http://schemas.microsoft.com/office/drawing/2014/main" id="{45BA4019-D081-9790-20A5-1E09A11B831E}"/>
                  </a:ext>
                </a:extLst>
              </p:cNvPr>
              <p:cNvSpPr txBox="1"/>
              <p:nvPr/>
            </p:nvSpPr>
            <p:spPr>
              <a:xfrm>
                <a:off x="10196470" y="808319"/>
                <a:ext cx="810768" cy="707886"/>
              </a:xfrm>
              <a:prstGeom prst="rect">
                <a:avLst/>
              </a:prstGeom>
              <a:grpFill/>
            </p:spPr>
            <p:txBody>
              <a:bodyPr wrap="square" rtlCol="0">
                <a:spAutoFit/>
              </a:bodyPr>
              <a:lstStyle/>
              <a:p>
                <a:r>
                  <a:rPr lang="en-US" sz="4000" b="1" spc="-300" dirty="0">
                    <a:latin typeface="Avenir Next" panose="020B0503020202020204" pitchFamily="34" charset="0"/>
                  </a:rPr>
                  <a:t>01</a:t>
                </a:r>
              </a:p>
            </p:txBody>
          </p:sp>
        </p:grpSp>
        <p:sp>
          <p:nvSpPr>
            <p:cNvPr id="139" name="TextBox 138">
              <a:extLst>
                <a:ext uri="{FF2B5EF4-FFF2-40B4-BE49-F238E27FC236}">
                  <a16:creationId xmlns:a16="http://schemas.microsoft.com/office/drawing/2014/main" id="{DC4E4960-1510-0284-5A09-BCB72C1A2829}"/>
                </a:ext>
              </a:extLst>
            </p:cNvPr>
            <p:cNvSpPr txBox="1"/>
            <p:nvPr/>
          </p:nvSpPr>
          <p:spPr>
            <a:xfrm>
              <a:off x="3738143" y="271383"/>
              <a:ext cx="1771650" cy="1446550"/>
            </a:xfrm>
            <a:prstGeom prst="rect">
              <a:avLst/>
            </a:prstGeom>
            <a:noFill/>
          </p:spPr>
          <p:txBody>
            <a:bodyPr wrap="square" rtlCol="0">
              <a:spAutoFit/>
            </a:bodyPr>
            <a:lstStyle/>
            <a:p>
              <a:r>
                <a:rPr lang="en-US" sz="8800" b="1" spc="-300" dirty="0">
                  <a:latin typeface="Avenir Next" panose="020B0503020202020204" pitchFamily="34" charset="0"/>
                </a:rPr>
                <a:t>01</a:t>
              </a:r>
            </a:p>
          </p:txBody>
        </p:sp>
      </p:grpSp>
      <p:grpSp>
        <p:nvGrpSpPr>
          <p:cNvPr id="141" name="Group 140">
            <a:extLst>
              <a:ext uri="{FF2B5EF4-FFF2-40B4-BE49-F238E27FC236}">
                <a16:creationId xmlns:a16="http://schemas.microsoft.com/office/drawing/2014/main" id="{E01EE496-4F99-6552-E7FC-7C2F903C85B6}"/>
              </a:ext>
            </a:extLst>
          </p:cNvPr>
          <p:cNvGrpSpPr/>
          <p:nvPr/>
        </p:nvGrpSpPr>
        <p:grpSpPr>
          <a:xfrm>
            <a:off x="-692373" y="-3"/>
            <a:ext cx="10925469" cy="6858000"/>
            <a:chOff x="-78477" y="0"/>
            <a:chExt cx="10925469" cy="6858000"/>
          </a:xfrm>
          <a:solidFill>
            <a:srgbClr val="9CB1C1"/>
          </a:solidFill>
          <a:effectLst>
            <a:outerShdw blurRad="393700" dist="254000" dir="8880000" sx="99000" sy="99000" algn="ctr" rotWithShape="0">
              <a:schemeClr val="tx1">
                <a:alpha val="62000"/>
              </a:schemeClr>
            </a:outerShdw>
          </a:effectLst>
        </p:grpSpPr>
        <p:grpSp>
          <p:nvGrpSpPr>
            <p:cNvPr id="142" name="Group 141">
              <a:extLst>
                <a:ext uri="{FF2B5EF4-FFF2-40B4-BE49-F238E27FC236}">
                  <a16:creationId xmlns:a16="http://schemas.microsoft.com/office/drawing/2014/main" id="{31E740B7-9C73-85AB-17FA-8414C6C8C20C}"/>
                </a:ext>
              </a:extLst>
            </p:cNvPr>
            <p:cNvGrpSpPr/>
            <p:nvPr/>
          </p:nvGrpSpPr>
          <p:grpSpPr>
            <a:xfrm>
              <a:off x="-78477" y="0"/>
              <a:ext cx="10925469" cy="6858000"/>
              <a:chOff x="14287" y="0"/>
              <a:chExt cx="10925469" cy="6858000"/>
            </a:xfrm>
            <a:grpFill/>
          </p:grpSpPr>
          <p:grpSp>
            <p:nvGrpSpPr>
              <p:cNvPr id="144" name="Group 143">
                <a:extLst>
                  <a:ext uri="{FF2B5EF4-FFF2-40B4-BE49-F238E27FC236}">
                    <a16:creationId xmlns:a16="http://schemas.microsoft.com/office/drawing/2014/main" id="{CFB011AC-6742-1626-53A1-9513D79AA39D}"/>
                  </a:ext>
                </a:extLst>
              </p:cNvPr>
              <p:cNvGrpSpPr/>
              <p:nvPr/>
            </p:nvGrpSpPr>
            <p:grpSpPr>
              <a:xfrm>
                <a:off x="14287" y="0"/>
                <a:ext cx="10925469" cy="6858000"/>
                <a:chOff x="15278" y="0"/>
                <a:chExt cx="11682484" cy="6858000"/>
              </a:xfrm>
              <a:grpFill/>
            </p:grpSpPr>
            <p:sp>
              <p:nvSpPr>
                <p:cNvPr id="150" name="Rectangle 149">
                  <a:extLst>
                    <a:ext uri="{FF2B5EF4-FFF2-40B4-BE49-F238E27FC236}">
                      <a16:creationId xmlns:a16="http://schemas.microsoft.com/office/drawing/2014/main" id="{9C02A64D-73BD-6948-4AB7-3A94E287DEA5}"/>
                    </a:ext>
                  </a:extLst>
                </p:cNvPr>
                <p:cNvSpPr/>
                <p:nvPr/>
              </p:nvSpPr>
              <p:spPr>
                <a:xfrm>
                  <a:off x="15278" y="0"/>
                  <a:ext cx="11041039" cy="685800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1" name="Rounded Rectangle 150">
                  <a:extLst>
                    <a:ext uri="{FF2B5EF4-FFF2-40B4-BE49-F238E27FC236}">
                      <a16:creationId xmlns:a16="http://schemas.microsoft.com/office/drawing/2014/main" id="{B167E91F-B82B-13B5-300A-1C5A32BAC880}"/>
                    </a:ext>
                  </a:extLst>
                </p:cNvPr>
                <p:cNvSpPr/>
                <p:nvPr/>
              </p:nvSpPr>
              <p:spPr>
                <a:xfrm>
                  <a:off x="10524055" y="1769735"/>
                  <a:ext cx="1173707" cy="1260000"/>
                </a:xfrm>
                <a:prstGeom prst="roundRect">
                  <a:avLst>
                    <a:gd name="adj" fmla="val 10401"/>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145" name="Picture 2">
                <a:extLst>
                  <a:ext uri="{FF2B5EF4-FFF2-40B4-BE49-F238E27FC236}">
                    <a16:creationId xmlns:a16="http://schemas.microsoft.com/office/drawing/2014/main" id="{2FF18CA8-A15C-B89B-B6DD-08861182787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044" r="7032"/>
              <a:stretch/>
            </p:blipFill>
            <p:spPr bwMode="auto">
              <a:xfrm>
                <a:off x="4002154" y="1537252"/>
                <a:ext cx="5376313" cy="4736638"/>
              </a:xfrm>
              <a:prstGeom prst="rect">
                <a:avLst/>
              </a:prstGeom>
              <a:grpFill/>
            </p:spPr>
          </p:pic>
          <p:grpSp>
            <p:nvGrpSpPr>
              <p:cNvPr id="146" name="Group 145">
                <a:extLst>
                  <a:ext uri="{FF2B5EF4-FFF2-40B4-BE49-F238E27FC236}">
                    <a16:creationId xmlns:a16="http://schemas.microsoft.com/office/drawing/2014/main" id="{434D050A-A799-15F4-7C89-65E46A24AF83}"/>
                  </a:ext>
                </a:extLst>
              </p:cNvPr>
              <p:cNvGrpSpPr/>
              <p:nvPr/>
            </p:nvGrpSpPr>
            <p:grpSpPr>
              <a:xfrm>
                <a:off x="5621558" y="376015"/>
                <a:ext cx="2492597" cy="1108517"/>
                <a:chOff x="6270988" y="549751"/>
                <a:chExt cx="4136793" cy="1108517"/>
              </a:xfrm>
              <a:grpFill/>
            </p:grpSpPr>
            <p:sp>
              <p:nvSpPr>
                <p:cNvPr id="148" name="TextBox 147">
                  <a:extLst>
                    <a:ext uri="{FF2B5EF4-FFF2-40B4-BE49-F238E27FC236}">
                      <a16:creationId xmlns:a16="http://schemas.microsoft.com/office/drawing/2014/main" id="{7475705A-1522-3949-0476-F3B8A553A0BB}"/>
                    </a:ext>
                  </a:extLst>
                </p:cNvPr>
                <p:cNvSpPr txBox="1"/>
                <p:nvPr/>
              </p:nvSpPr>
              <p:spPr>
                <a:xfrm>
                  <a:off x="6292981" y="549751"/>
                  <a:ext cx="4114800" cy="630942"/>
                </a:xfrm>
                <a:prstGeom prst="rect">
                  <a:avLst/>
                </a:prstGeom>
                <a:noFill/>
              </p:spPr>
              <p:txBody>
                <a:bodyPr wrap="square" rtlCol="0">
                  <a:spAutoFit/>
                </a:bodyPr>
                <a:lstStyle/>
                <a:p>
                  <a:r>
                    <a:rPr lang="en-US" sz="3500" dirty="0"/>
                    <a:t>Correlation</a:t>
                  </a:r>
                </a:p>
              </p:txBody>
            </p:sp>
            <p:sp>
              <p:nvSpPr>
                <p:cNvPr id="149" name="TextBox 148">
                  <a:extLst>
                    <a:ext uri="{FF2B5EF4-FFF2-40B4-BE49-F238E27FC236}">
                      <a16:creationId xmlns:a16="http://schemas.microsoft.com/office/drawing/2014/main" id="{6A6248D9-2D66-F6D3-01B6-10310428E54A}"/>
                    </a:ext>
                  </a:extLst>
                </p:cNvPr>
                <p:cNvSpPr txBox="1"/>
                <p:nvPr/>
              </p:nvSpPr>
              <p:spPr>
                <a:xfrm>
                  <a:off x="6270988" y="1011937"/>
                  <a:ext cx="4114800" cy="646331"/>
                </a:xfrm>
                <a:prstGeom prst="rect">
                  <a:avLst/>
                </a:prstGeom>
                <a:noFill/>
              </p:spPr>
              <p:txBody>
                <a:bodyPr wrap="square" rtlCol="0">
                  <a:spAutoFit/>
                </a:bodyPr>
                <a:lstStyle/>
                <a:p>
                  <a:r>
                    <a:rPr lang="en-IN" sz="3600" b="1" i="0" dirty="0">
                      <a:effectLst/>
                      <a:latin typeface="Avenir Next" panose="020B0503020202020204" pitchFamily="34" charset="0"/>
                    </a:rPr>
                    <a:t>Heatmap</a:t>
                  </a:r>
                  <a:endParaRPr lang="en-US" sz="3500" b="1" dirty="0"/>
                </a:p>
              </p:txBody>
            </p:sp>
          </p:grpSp>
          <p:sp>
            <p:nvSpPr>
              <p:cNvPr id="147" name="TextBox 146">
                <a:extLst>
                  <a:ext uri="{FF2B5EF4-FFF2-40B4-BE49-F238E27FC236}">
                    <a16:creationId xmlns:a16="http://schemas.microsoft.com/office/drawing/2014/main" id="{6CCD5A24-66F1-F150-666F-5C50540CF085}"/>
                  </a:ext>
                </a:extLst>
              </p:cNvPr>
              <p:cNvSpPr txBox="1"/>
              <p:nvPr/>
            </p:nvSpPr>
            <p:spPr>
              <a:xfrm>
                <a:off x="9985546" y="2045792"/>
                <a:ext cx="810768" cy="707886"/>
              </a:xfrm>
              <a:prstGeom prst="rect">
                <a:avLst/>
              </a:prstGeom>
              <a:noFill/>
            </p:spPr>
            <p:txBody>
              <a:bodyPr wrap="square" rtlCol="0">
                <a:spAutoFit/>
              </a:bodyPr>
              <a:lstStyle/>
              <a:p>
                <a:r>
                  <a:rPr lang="en-US" sz="4000" b="1" spc="-300" dirty="0">
                    <a:solidFill>
                      <a:schemeClr val="bg1"/>
                    </a:solidFill>
                    <a:latin typeface="Avenir Next" panose="020B0503020202020204" pitchFamily="34" charset="0"/>
                  </a:rPr>
                  <a:t>02</a:t>
                </a:r>
              </a:p>
            </p:txBody>
          </p:sp>
        </p:grpSp>
        <p:sp>
          <p:nvSpPr>
            <p:cNvPr id="143" name="TextBox 142">
              <a:extLst>
                <a:ext uri="{FF2B5EF4-FFF2-40B4-BE49-F238E27FC236}">
                  <a16:creationId xmlns:a16="http://schemas.microsoft.com/office/drawing/2014/main" id="{839DB206-7F6A-589C-7072-A7A697D91ACD}"/>
                </a:ext>
              </a:extLst>
            </p:cNvPr>
            <p:cNvSpPr txBox="1"/>
            <p:nvPr/>
          </p:nvSpPr>
          <p:spPr>
            <a:xfrm>
              <a:off x="3861287" y="242126"/>
              <a:ext cx="1771650" cy="1446550"/>
            </a:xfrm>
            <a:prstGeom prst="rect">
              <a:avLst/>
            </a:prstGeom>
            <a:noFill/>
          </p:spPr>
          <p:txBody>
            <a:bodyPr wrap="square" rtlCol="0">
              <a:spAutoFit/>
            </a:bodyPr>
            <a:lstStyle/>
            <a:p>
              <a:r>
                <a:rPr lang="en-US" sz="8800" b="1" spc="-300" dirty="0">
                  <a:solidFill>
                    <a:schemeClr val="bg1"/>
                  </a:solidFill>
                  <a:latin typeface="Avenir Next" panose="020B0503020202020204" pitchFamily="34" charset="0"/>
                </a:rPr>
                <a:t>02</a:t>
              </a:r>
            </a:p>
          </p:txBody>
        </p:sp>
      </p:grpSp>
      <p:grpSp>
        <p:nvGrpSpPr>
          <p:cNvPr id="152" name="Group 151">
            <a:extLst>
              <a:ext uri="{FF2B5EF4-FFF2-40B4-BE49-F238E27FC236}">
                <a16:creationId xmlns:a16="http://schemas.microsoft.com/office/drawing/2014/main" id="{6D59294E-3491-3B4E-25BC-F853C92CDA86}"/>
              </a:ext>
            </a:extLst>
          </p:cNvPr>
          <p:cNvGrpSpPr/>
          <p:nvPr/>
        </p:nvGrpSpPr>
        <p:grpSpPr>
          <a:xfrm>
            <a:off x="-8037505" y="0"/>
            <a:ext cx="10128349" cy="7029450"/>
            <a:chOff x="-132522" y="0"/>
            <a:chExt cx="10128349" cy="7029450"/>
          </a:xfrm>
          <a:solidFill>
            <a:srgbClr val="51829C"/>
          </a:solidFill>
          <a:effectLst>
            <a:outerShdw blurRad="393700" dist="254000" dir="8880000" sx="99000" sy="99000" algn="ctr" rotWithShape="0">
              <a:schemeClr val="tx1">
                <a:alpha val="62000"/>
              </a:schemeClr>
            </a:outerShdw>
          </a:effectLst>
        </p:grpSpPr>
        <p:grpSp>
          <p:nvGrpSpPr>
            <p:cNvPr id="153" name="Group 152">
              <a:extLst>
                <a:ext uri="{FF2B5EF4-FFF2-40B4-BE49-F238E27FC236}">
                  <a16:creationId xmlns:a16="http://schemas.microsoft.com/office/drawing/2014/main" id="{D325B48F-0845-85E5-F8D6-4211F1D7CA9C}"/>
                </a:ext>
              </a:extLst>
            </p:cNvPr>
            <p:cNvGrpSpPr/>
            <p:nvPr/>
          </p:nvGrpSpPr>
          <p:grpSpPr>
            <a:xfrm>
              <a:off x="-132522" y="0"/>
              <a:ext cx="10128349" cy="7029450"/>
              <a:chOff x="0" y="0"/>
              <a:chExt cx="10128349" cy="7029450"/>
            </a:xfrm>
            <a:grpFill/>
          </p:grpSpPr>
          <p:grpSp>
            <p:nvGrpSpPr>
              <p:cNvPr id="155" name="Group 154">
                <a:extLst>
                  <a:ext uri="{FF2B5EF4-FFF2-40B4-BE49-F238E27FC236}">
                    <a16:creationId xmlns:a16="http://schemas.microsoft.com/office/drawing/2014/main" id="{4BB89D16-DF03-35D4-9CF8-DBAB158C4329}"/>
                  </a:ext>
                </a:extLst>
              </p:cNvPr>
              <p:cNvGrpSpPr/>
              <p:nvPr/>
            </p:nvGrpSpPr>
            <p:grpSpPr>
              <a:xfrm>
                <a:off x="0" y="0"/>
                <a:ext cx="10128349" cy="6858000"/>
                <a:chOff x="0" y="0"/>
                <a:chExt cx="11706265" cy="6858000"/>
              </a:xfrm>
              <a:grpFill/>
            </p:grpSpPr>
            <p:sp>
              <p:nvSpPr>
                <p:cNvPr id="162" name="Rectangle 161">
                  <a:extLst>
                    <a:ext uri="{FF2B5EF4-FFF2-40B4-BE49-F238E27FC236}">
                      <a16:creationId xmlns:a16="http://schemas.microsoft.com/office/drawing/2014/main" id="{90CB37E3-FA00-7E2C-6C2E-600ECEB8C3D4}"/>
                    </a:ext>
                  </a:extLst>
                </p:cNvPr>
                <p:cNvSpPr/>
                <p:nvPr/>
              </p:nvSpPr>
              <p:spPr>
                <a:xfrm>
                  <a:off x="0" y="0"/>
                  <a:ext cx="11041039" cy="685800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Rounded Rectangle 162">
                  <a:extLst>
                    <a:ext uri="{FF2B5EF4-FFF2-40B4-BE49-F238E27FC236}">
                      <a16:creationId xmlns:a16="http://schemas.microsoft.com/office/drawing/2014/main" id="{542E71C6-E6E5-AAA9-84D7-87DFBFEB6565}"/>
                    </a:ext>
                  </a:extLst>
                </p:cNvPr>
                <p:cNvSpPr/>
                <p:nvPr/>
              </p:nvSpPr>
              <p:spPr>
                <a:xfrm>
                  <a:off x="10532558" y="3261825"/>
                  <a:ext cx="1173707" cy="1260000"/>
                </a:xfrm>
                <a:prstGeom prst="roundRect">
                  <a:avLst>
                    <a:gd name="adj" fmla="val 10401"/>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56" name="TextBox 155">
                <a:extLst>
                  <a:ext uri="{FF2B5EF4-FFF2-40B4-BE49-F238E27FC236}">
                    <a16:creationId xmlns:a16="http://schemas.microsoft.com/office/drawing/2014/main" id="{495396D9-DF9D-9E2E-BD3D-A2C879E21348}"/>
                  </a:ext>
                </a:extLst>
              </p:cNvPr>
              <p:cNvSpPr txBox="1"/>
              <p:nvPr/>
            </p:nvSpPr>
            <p:spPr>
              <a:xfrm>
                <a:off x="9215214" y="3537882"/>
                <a:ext cx="810768" cy="707886"/>
              </a:xfrm>
              <a:prstGeom prst="rect">
                <a:avLst/>
              </a:prstGeom>
              <a:noFill/>
            </p:spPr>
            <p:txBody>
              <a:bodyPr wrap="square" rtlCol="0">
                <a:spAutoFit/>
              </a:bodyPr>
              <a:lstStyle/>
              <a:p>
                <a:r>
                  <a:rPr lang="en-US" sz="4000" b="1" spc="-300" dirty="0">
                    <a:solidFill>
                      <a:schemeClr val="bg1"/>
                    </a:solidFill>
                    <a:latin typeface="Avenir Next" panose="020B0503020202020204" pitchFamily="34" charset="0"/>
                  </a:rPr>
                  <a:t>03</a:t>
                </a:r>
              </a:p>
            </p:txBody>
          </p:sp>
          <p:grpSp>
            <p:nvGrpSpPr>
              <p:cNvPr id="157" name="Group 156">
                <a:extLst>
                  <a:ext uri="{FF2B5EF4-FFF2-40B4-BE49-F238E27FC236}">
                    <a16:creationId xmlns:a16="http://schemas.microsoft.com/office/drawing/2014/main" id="{0CA9B1C9-C154-7C41-9588-6E9DE206D582}"/>
                  </a:ext>
                </a:extLst>
              </p:cNvPr>
              <p:cNvGrpSpPr/>
              <p:nvPr/>
            </p:nvGrpSpPr>
            <p:grpSpPr>
              <a:xfrm>
                <a:off x="4585252" y="285321"/>
                <a:ext cx="4108174" cy="6744129"/>
                <a:chOff x="4863548" y="285321"/>
                <a:chExt cx="4108174" cy="6744129"/>
              </a:xfrm>
              <a:grpFill/>
            </p:grpSpPr>
            <p:grpSp>
              <p:nvGrpSpPr>
                <p:cNvPr id="158" name="Group 157">
                  <a:extLst>
                    <a:ext uri="{FF2B5EF4-FFF2-40B4-BE49-F238E27FC236}">
                      <a16:creationId xmlns:a16="http://schemas.microsoft.com/office/drawing/2014/main" id="{8D1F1B0C-42DD-0224-A0B3-1E62DFF398A8}"/>
                    </a:ext>
                  </a:extLst>
                </p:cNvPr>
                <p:cNvGrpSpPr/>
                <p:nvPr/>
              </p:nvGrpSpPr>
              <p:grpSpPr>
                <a:xfrm>
                  <a:off x="4937753" y="285321"/>
                  <a:ext cx="3959764" cy="1060477"/>
                  <a:chOff x="5184236" y="444347"/>
                  <a:chExt cx="3959764" cy="1060477"/>
                </a:xfrm>
                <a:grpFill/>
              </p:grpSpPr>
              <p:sp>
                <p:nvSpPr>
                  <p:cNvPr id="160" name="TextBox 159">
                    <a:extLst>
                      <a:ext uri="{FF2B5EF4-FFF2-40B4-BE49-F238E27FC236}">
                        <a16:creationId xmlns:a16="http://schemas.microsoft.com/office/drawing/2014/main" id="{07343917-DC28-61F7-62E2-ADEBC6AA7BF2}"/>
                      </a:ext>
                    </a:extLst>
                  </p:cNvPr>
                  <p:cNvSpPr txBox="1"/>
                  <p:nvPr/>
                </p:nvSpPr>
                <p:spPr>
                  <a:xfrm>
                    <a:off x="5184236" y="444347"/>
                    <a:ext cx="3959764" cy="630942"/>
                  </a:xfrm>
                  <a:prstGeom prst="rect">
                    <a:avLst/>
                  </a:prstGeom>
                  <a:noFill/>
                </p:spPr>
                <p:txBody>
                  <a:bodyPr wrap="square" rtlCol="0">
                    <a:spAutoFit/>
                  </a:bodyPr>
                  <a:lstStyle/>
                  <a:p>
                    <a:r>
                      <a:rPr lang="en-US" sz="3500" dirty="0">
                        <a:solidFill>
                          <a:schemeClr val="bg1"/>
                        </a:solidFill>
                      </a:rPr>
                      <a:t>Test Significance of </a:t>
                    </a:r>
                  </a:p>
                </p:txBody>
              </p:sp>
              <p:sp>
                <p:nvSpPr>
                  <p:cNvPr id="161" name="TextBox 160">
                    <a:extLst>
                      <a:ext uri="{FF2B5EF4-FFF2-40B4-BE49-F238E27FC236}">
                        <a16:creationId xmlns:a16="http://schemas.microsoft.com/office/drawing/2014/main" id="{7E06CF5D-11D9-9EB8-80B4-9DA4A376F581}"/>
                      </a:ext>
                    </a:extLst>
                  </p:cNvPr>
                  <p:cNvSpPr txBox="1"/>
                  <p:nvPr/>
                </p:nvSpPr>
                <p:spPr>
                  <a:xfrm>
                    <a:off x="5241386" y="858493"/>
                    <a:ext cx="2820077" cy="646331"/>
                  </a:xfrm>
                  <a:prstGeom prst="rect">
                    <a:avLst/>
                  </a:prstGeom>
                  <a:noFill/>
                </p:spPr>
                <p:txBody>
                  <a:bodyPr wrap="square" rtlCol="0">
                    <a:spAutoFit/>
                  </a:bodyPr>
                  <a:lstStyle/>
                  <a:p>
                    <a:r>
                      <a:rPr lang="en-IN" sz="3600" b="1" i="0" dirty="0">
                        <a:solidFill>
                          <a:schemeClr val="bg1"/>
                        </a:solidFill>
                        <a:effectLst/>
                        <a:latin typeface="Avenir Next" panose="020B0503020202020204" pitchFamily="34" charset="0"/>
                      </a:rPr>
                      <a:t>Parameters</a:t>
                    </a:r>
                    <a:endParaRPr lang="en-US" sz="3500" b="1" dirty="0">
                      <a:solidFill>
                        <a:schemeClr val="bg1"/>
                      </a:solidFill>
                    </a:endParaRPr>
                  </a:p>
                </p:txBody>
              </p:sp>
            </p:grpSp>
            <mc:AlternateContent xmlns:mc="http://schemas.openxmlformats.org/markup-compatibility/2006" xmlns:a14="http://schemas.microsoft.com/office/drawing/2010/main">
              <mc:Choice Requires="a14">
                <p:sp>
                  <p:nvSpPr>
                    <p:cNvPr id="159" name="TextBox 158">
                      <a:extLst>
                        <a:ext uri="{FF2B5EF4-FFF2-40B4-BE49-F238E27FC236}">
                          <a16:creationId xmlns:a16="http://schemas.microsoft.com/office/drawing/2014/main" id="{C5A2AADB-2C15-74F0-D5A3-ADA061562F26}"/>
                        </a:ext>
                      </a:extLst>
                    </p:cNvPr>
                    <p:cNvSpPr txBox="1"/>
                    <p:nvPr/>
                  </p:nvSpPr>
                  <p:spPr>
                    <a:xfrm>
                      <a:off x="4863548" y="1396305"/>
                      <a:ext cx="4108174" cy="5633145"/>
                    </a:xfrm>
                    <a:prstGeom prst="rect">
                      <a:avLst/>
                    </a:prstGeom>
                    <a:noFill/>
                  </p:spPr>
                  <p:txBody>
                    <a:bodyPr wrap="square" rtlCol="0">
                      <a:spAutoFit/>
                    </a:bodyPr>
                    <a:lstStyle/>
                    <a:p>
                      <a:pPr algn="just"/>
                      <a:r>
                        <a:rPr lang="en-US" dirty="0">
                          <a:solidFill>
                            <a:schemeClr val="bg1"/>
                          </a:solidFill>
                        </a:rPr>
                        <a:t>For testing the significance of the parameters, we’ll be using wald’s t test statistics </a:t>
                      </a:r>
                      <a:r>
                        <a:rPr lang="en-IN" sz="1800" b="0" i="0" u="none" strike="noStrike" dirty="0">
                          <a:solidFill>
                            <a:schemeClr val="bg1"/>
                          </a:solidFill>
                          <a:effectLst/>
                          <a:latin typeface="Times New Roman" panose="02020603050405020304" pitchFamily="18" charset="0"/>
                        </a:rPr>
                        <a:t>Now suppose we want to test whether </a:t>
                      </a:r>
                      <a14:m>
                        <m:oMath xmlns:m="http://schemas.openxmlformats.org/officeDocument/2006/math">
                          <m:sSub>
                            <m:sSubPr>
                              <m:ctrlPr>
                                <a:rPr lang="en-US" sz="1800" b="0" i="1" u="none" strike="noStrike" smtClean="0">
                                  <a:solidFill>
                                    <a:schemeClr val="bg1"/>
                                  </a:solidFill>
                                  <a:effectLst/>
                                  <a:latin typeface="Cambria Math" panose="02040503050406030204" pitchFamily="18" charset="0"/>
                                </a:rPr>
                              </m:ctrlPr>
                            </m:sSubPr>
                            <m:e>
                              <m:r>
                                <a:rPr lang="en-US" sz="1800" b="0" i="1" u="none" strike="noStrike" smtClean="0">
                                  <a:solidFill>
                                    <a:schemeClr val="bg1"/>
                                  </a:solidFill>
                                  <a:effectLst/>
                                  <a:latin typeface="Cambria Math" panose="02040503050406030204" pitchFamily="18" charset="0"/>
                                </a:rPr>
                                <m:t>𝑥</m:t>
                              </m:r>
                            </m:e>
                            <m:sub>
                              <m:r>
                                <a:rPr lang="en-US" sz="1800" b="0" i="1" u="none" strike="noStrike" smtClean="0">
                                  <a:solidFill>
                                    <a:schemeClr val="bg1"/>
                                  </a:solidFill>
                                  <a:effectLst/>
                                  <a:latin typeface="Cambria Math" panose="02040503050406030204" pitchFamily="18" charset="0"/>
                                </a:rPr>
                                <m:t>𝑖</m:t>
                              </m:r>
                            </m:sub>
                          </m:sSub>
                        </m:oMath>
                      </a14:m>
                      <a:r>
                        <a:rPr lang="en-IN" sz="1800" b="0" i="0" u="none" strike="noStrike" dirty="0">
                          <a:solidFill>
                            <a:schemeClr val="bg1"/>
                          </a:solidFill>
                          <a:effectLst/>
                          <a:latin typeface="Times New Roman" panose="02020603050405020304" pitchFamily="18" charset="0"/>
                        </a:rPr>
                        <a:t> is significant or not. We’re to test </a:t>
                      </a:r>
                    </a:p>
                    <a:p>
                      <a:pPr algn="just"/>
                      <a:r>
                        <a:rPr lang="en-US" b="0" dirty="0">
                          <a:solidFill>
                            <a:schemeClr val="bg1"/>
                          </a:solidFill>
                        </a:rPr>
                        <a:t>         </a:t>
                      </a:r>
                      <a14:m>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𝐻</m:t>
                              </m:r>
                            </m:e>
                            <m:sub>
                              <m:r>
                                <a:rPr lang="en-US" b="0" i="1" smtClean="0">
                                  <a:solidFill>
                                    <a:schemeClr val="bg1"/>
                                  </a:solidFill>
                                  <a:latin typeface="Cambria Math" panose="02040503050406030204" pitchFamily="18" charset="0"/>
                                </a:rPr>
                                <m:t>0</m:t>
                              </m:r>
                            </m:sub>
                          </m:sSub>
                        </m:oMath>
                      </a14:m>
                      <a:r>
                        <a:rPr lang="en-IN" sz="1800" b="0" i="0" u="none" strike="noStrike" dirty="0">
                          <a:solidFill>
                            <a:schemeClr val="bg1"/>
                          </a:solidFill>
                          <a:effectLst/>
                          <a:latin typeface="Times New Roman" panose="02020603050405020304" pitchFamily="18" charset="0"/>
                        </a:rPr>
                        <a:t> : Covariate </a:t>
                      </a:r>
                      <a14:m>
                        <m:oMath xmlns:m="http://schemas.openxmlformats.org/officeDocument/2006/math">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𝑥</m:t>
                              </m:r>
                            </m:e>
                            <m:sub>
                              <m:r>
                                <a:rPr lang="en-US" i="1">
                                  <a:solidFill>
                                    <a:schemeClr val="bg1"/>
                                  </a:solidFill>
                                  <a:latin typeface="Cambria Math" panose="02040503050406030204" pitchFamily="18" charset="0"/>
                                </a:rPr>
                                <m:t>𝑖</m:t>
                              </m:r>
                            </m:sub>
                          </m:sSub>
                        </m:oMath>
                      </a14:m>
                      <a:r>
                        <a:rPr lang="en-IN" sz="1800" b="0" i="0" u="none" strike="noStrike" dirty="0">
                          <a:solidFill>
                            <a:schemeClr val="bg1"/>
                          </a:solidFill>
                          <a:effectLst/>
                          <a:latin typeface="Times New Roman" panose="02020603050405020304" pitchFamily="18" charset="0"/>
                        </a:rPr>
                        <a:t> is significant     </a:t>
                      </a:r>
                    </a:p>
                    <a:p>
                      <a:pPr algn="just"/>
                      <a:r>
                        <a:rPr lang="en-IN" dirty="0">
                          <a:solidFill>
                            <a:schemeClr val="bg1"/>
                          </a:solidFill>
                          <a:latin typeface="Times New Roman" panose="02020603050405020304" pitchFamily="18" charset="0"/>
                        </a:rPr>
                        <a:t>       </a:t>
                      </a:r>
                      <a14:m>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𝐻</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 </m:t>
                          </m:r>
                        </m:oMath>
                      </a14:m>
                      <a:r>
                        <a:rPr lang="en-IN" sz="1800" b="0" i="0" u="none" strike="noStrike" dirty="0">
                          <a:solidFill>
                            <a:schemeClr val="bg1"/>
                          </a:solidFill>
                          <a:effectLst/>
                          <a:latin typeface="Times New Roman" panose="02020603050405020304" pitchFamily="18" charset="0"/>
                        </a:rPr>
                        <a:t>: Not Significant    ; for, </a:t>
                      </a:r>
                      <a14:m>
                        <m:oMath xmlns:m="http://schemas.openxmlformats.org/officeDocument/2006/math">
                          <m:r>
                            <a:rPr lang="en-US" sz="1800" b="0" i="1" u="none" strike="noStrike" smtClean="0">
                              <a:solidFill>
                                <a:schemeClr val="bg1"/>
                              </a:solidFill>
                              <a:effectLst/>
                              <a:latin typeface="Cambria Math" panose="02040503050406030204" pitchFamily="18" charset="0"/>
                            </a:rPr>
                            <m:t>𝑖</m:t>
                          </m:r>
                          <m:r>
                            <a:rPr lang="en-US" sz="1800" b="0" i="1" u="none" strike="noStrike" smtClean="0">
                              <a:solidFill>
                                <a:schemeClr val="bg1"/>
                              </a:solidFill>
                              <a:effectLst/>
                              <a:latin typeface="Cambria Math" panose="02040503050406030204" pitchFamily="18" charset="0"/>
                            </a:rPr>
                            <m:t>=1</m:t>
                          </m:r>
                          <m:d>
                            <m:dPr>
                              <m:ctrlPr>
                                <a:rPr lang="en-US" sz="1800" b="0" i="1" u="none" strike="noStrike" smtClean="0">
                                  <a:solidFill>
                                    <a:schemeClr val="bg1"/>
                                  </a:solidFill>
                                  <a:effectLst/>
                                  <a:latin typeface="Cambria Math" panose="02040503050406030204" pitchFamily="18" charset="0"/>
                                </a:rPr>
                              </m:ctrlPr>
                            </m:dPr>
                            <m:e>
                              <m:r>
                                <a:rPr lang="en-US" sz="1800" b="0" i="1" u="none" strike="noStrike" smtClean="0">
                                  <a:solidFill>
                                    <a:schemeClr val="bg1"/>
                                  </a:solidFill>
                                  <a:effectLst/>
                                  <a:latin typeface="Cambria Math" panose="02040503050406030204" pitchFamily="18" charset="0"/>
                                </a:rPr>
                                <m:t>1</m:t>
                              </m:r>
                            </m:e>
                          </m:d>
                          <m:r>
                            <a:rPr lang="en-US" sz="1800" b="0" i="1" u="none" strike="noStrike" smtClean="0">
                              <a:solidFill>
                                <a:schemeClr val="bg1"/>
                              </a:solidFill>
                              <a:effectLst/>
                              <a:latin typeface="Cambria Math" panose="02040503050406030204" pitchFamily="18" charset="0"/>
                            </a:rPr>
                            <m:t>𝑘</m:t>
                          </m:r>
                        </m:oMath>
                      </a14:m>
                      <a:endParaRPr lang="en-IN" b="0" dirty="0">
                        <a:solidFill>
                          <a:schemeClr val="bg1"/>
                        </a:solidFill>
                        <a:effectLst/>
                      </a:endParaRPr>
                    </a:p>
                    <a:p>
                      <a:pPr algn="just" rtl="0">
                        <a:spcBef>
                          <a:spcPts val="0"/>
                        </a:spcBef>
                        <a:spcAft>
                          <a:spcPts val="0"/>
                        </a:spcAft>
                      </a:pPr>
                      <a:r>
                        <a:rPr lang="en-IN" sz="1800" b="0" i="0" u="none" strike="noStrike" dirty="0">
                          <a:solidFill>
                            <a:schemeClr val="bg1"/>
                          </a:solidFill>
                          <a:effectLst/>
                          <a:latin typeface="Times New Roman" panose="02020603050405020304" pitchFamily="18" charset="0"/>
                        </a:rPr>
                        <a:t>This is also similar to</a:t>
                      </a:r>
                    </a:p>
                    <a:p>
                      <a:pPr algn="just" rtl="0">
                        <a:spcBef>
                          <a:spcPts val="0"/>
                        </a:spcBef>
                        <a:spcAft>
                          <a:spcPts val="0"/>
                        </a:spcAft>
                      </a:pPr>
                      <a:r>
                        <a:rPr lang="en-IN" sz="1800" b="0" i="0" u="none" strike="noStrike" dirty="0">
                          <a:solidFill>
                            <a:schemeClr val="bg1"/>
                          </a:solidFill>
                          <a:effectLst/>
                          <a:latin typeface="Times New Roman" panose="02020603050405020304" pitchFamily="18" charset="0"/>
                        </a:rPr>
                        <a:t>           </a:t>
                      </a:r>
                      <a:r>
                        <a:rPr lang="en-US" b="0" dirty="0">
                          <a:solidFill>
                            <a:schemeClr val="bg1"/>
                          </a:solidFill>
                        </a:rPr>
                        <a:t> </a:t>
                      </a:r>
                      <a14:m>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𝐻</m:t>
                              </m:r>
                            </m:e>
                            <m:sub>
                              <m:r>
                                <a:rPr lang="en-US" b="0" i="1" smtClean="0">
                                  <a:solidFill>
                                    <a:schemeClr val="bg1"/>
                                  </a:solidFill>
                                  <a:latin typeface="Cambria Math" panose="02040503050406030204" pitchFamily="18" charset="0"/>
                                </a:rPr>
                                <m:t>0</m:t>
                              </m:r>
                            </m:sub>
                          </m:sSub>
                        </m:oMath>
                      </a14:m>
                      <a:r>
                        <a:rPr lang="en-IN" sz="1800" b="0" i="0" u="none" strike="noStrike" dirty="0">
                          <a:solidFill>
                            <a:schemeClr val="bg1"/>
                          </a:solidFill>
                          <a:effectLst/>
                          <a:latin typeface="Times New Roman" panose="02020603050405020304" pitchFamily="18" charset="0"/>
                        </a:rPr>
                        <a:t> : </a:t>
                      </a:r>
                      <a14:m>
                        <m:oMath xmlns:m="http://schemas.openxmlformats.org/officeDocument/2006/math">
                          <m:sSub>
                            <m:sSubPr>
                              <m:ctrlPr>
                                <a:rPr lang="en-US" sz="1800" b="0" i="1" u="none" strike="noStrike" smtClean="0">
                                  <a:solidFill>
                                    <a:schemeClr val="bg1"/>
                                  </a:solidFill>
                                  <a:effectLst/>
                                  <a:latin typeface="Cambria Math" panose="02040503050406030204" pitchFamily="18" charset="0"/>
                                </a:rPr>
                              </m:ctrlPr>
                            </m:sSubPr>
                            <m:e>
                              <m:r>
                                <a:rPr lang="en-US" sz="1800" b="0" i="1" u="none" strike="noStrike" smtClean="0">
                                  <a:solidFill>
                                    <a:schemeClr val="bg1"/>
                                  </a:solidFill>
                                  <a:effectLst/>
                                  <a:latin typeface="Cambria Math" panose="02040503050406030204" pitchFamily="18" charset="0"/>
                                </a:rPr>
                                <m:t>𝛽</m:t>
                              </m:r>
                            </m:e>
                            <m:sub>
                              <m:r>
                                <a:rPr lang="en-US" sz="1800" b="0" i="1" u="none" strike="noStrike" smtClean="0">
                                  <a:solidFill>
                                    <a:schemeClr val="bg1"/>
                                  </a:solidFill>
                                  <a:effectLst/>
                                  <a:latin typeface="Cambria Math" panose="02040503050406030204" pitchFamily="18" charset="0"/>
                                </a:rPr>
                                <m:t>𝑗</m:t>
                              </m:r>
                            </m:sub>
                          </m:sSub>
                          <m:r>
                            <a:rPr lang="en-US" sz="1800" b="0" i="1" u="none" strike="noStrike" smtClean="0">
                              <a:solidFill>
                                <a:schemeClr val="bg1"/>
                              </a:solidFill>
                              <a:effectLst/>
                              <a:latin typeface="Cambria Math" panose="02040503050406030204" pitchFamily="18" charset="0"/>
                            </a:rPr>
                            <m:t>=0</m:t>
                          </m:r>
                        </m:oMath>
                      </a14:m>
                      <a:r>
                        <a:rPr lang="en-IN" dirty="0">
                          <a:solidFill>
                            <a:schemeClr val="bg1"/>
                          </a:solidFill>
                        </a:rPr>
                        <a:t> vs. </a:t>
                      </a:r>
                      <a14:m>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𝐻</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 :</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𝛽</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≠0</m:t>
                          </m:r>
                        </m:oMath>
                      </a14:m>
                      <a:endParaRPr lang="en-IN" sz="1800" b="0" i="0" u="none" strike="noStrike" dirty="0">
                        <a:solidFill>
                          <a:schemeClr val="bg1"/>
                        </a:solidFill>
                        <a:effectLst/>
                        <a:latin typeface="Times New Roman" panose="02020603050405020304" pitchFamily="18" charset="0"/>
                      </a:endParaRPr>
                    </a:p>
                    <a:p>
                      <a:pPr algn="just" rtl="0">
                        <a:spcBef>
                          <a:spcPts val="0"/>
                        </a:spcBef>
                        <a:spcAft>
                          <a:spcPts val="0"/>
                        </a:spcAft>
                      </a:pPr>
                      <a:r>
                        <a:rPr lang="en-IN" sz="1800" b="0" i="0" u="none" strike="noStrike" dirty="0">
                          <a:solidFill>
                            <a:schemeClr val="bg1"/>
                          </a:solidFill>
                          <a:effectLst/>
                          <a:latin typeface="Times New Roman" panose="02020603050405020304" pitchFamily="18" charset="0"/>
                        </a:rPr>
                        <a:t>Test Statistic for testing the significance of the predictor variables then given by </a:t>
                      </a:r>
                    </a:p>
                    <a:p>
                      <a:pPr algn="just" rtl="0">
                        <a:spcBef>
                          <a:spcPts val="0"/>
                        </a:spcBef>
                        <a:spcAft>
                          <a:spcPts val="0"/>
                        </a:spcAft>
                      </a:pPr>
                      <a14:m>
                        <m:oMathPara xmlns:m="http://schemas.openxmlformats.org/officeDocument/2006/math">
                          <m:oMathParaPr>
                            <m:jc m:val="centerGroup"/>
                          </m:oMathParaPr>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𝑡</m:t>
                                </m:r>
                              </m:e>
                              <m:sub>
                                <m:r>
                                  <a:rPr lang="en-US" b="0" i="1" smtClean="0">
                                    <a:solidFill>
                                      <a:schemeClr val="bg1"/>
                                    </a:solidFill>
                                    <a:latin typeface="Cambria Math" panose="02040503050406030204" pitchFamily="18" charset="0"/>
                                  </a:rPr>
                                  <m:t>𝑗</m:t>
                                </m:r>
                              </m:sub>
                            </m:sSub>
                            <m:r>
                              <a:rPr lang="en-US" b="0" i="1" smtClean="0">
                                <a:solidFill>
                                  <a:schemeClr val="bg1"/>
                                </a:solidFill>
                                <a:latin typeface="Cambria Math" panose="02040503050406030204" pitchFamily="18" charset="0"/>
                              </a:rPr>
                              <m:t>= </m:t>
                            </m:r>
                            <m:f>
                              <m:fPr>
                                <m:ctrlPr>
                                  <a:rPr lang="en-US" b="0" i="1" smtClean="0">
                                    <a:solidFill>
                                      <a:schemeClr val="bg1"/>
                                    </a:solidFill>
                                    <a:latin typeface="Cambria Math" panose="02040503050406030204" pitchFamily="18" charset="0"/>
                                  </a:rPr>
                                </m:ctrlPr>
                              </m:fPr>
                              <m:num>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𝛽</m:t>
                                    </m:r>
                                  </m:e>
                                  <m:sub>
                                    <m:r>
                                      <a:rPr lang="en-US" b="0" i="1" smtClean="0">
                                        <a:solidFill>
                                          <a:schemeClr val="bg1"/>
                                        </a:solidFill>
                                        <a:latin typeface="Cambria Math" panose="02040503050406030204" pitchFamily="18" charset="0"/>
                                      </a:rPr>
                                      <m:t>𝑗</m:t>
                                    </m:r>
                                  </m:sub>
                                </m:sSub>
                                <m:r>
                                  <a:rPr lang="en-US" b="0" i="1" smtClean="0">
                                    <a:solidFill>
                                      <a:schemeClr val="bg1"/>
                                    </a:solidFill>
                                    <a:latin typeface="Cambria Math" panose="02040503050406030204" pitchFamily="18" charset="0"/>
                                  </a:rPr>
                                  <m:t> −</m:t>
                                </m:r>
                                <m:r>
                                  <a:rPr lang="en-US" b="0" i="1" smtClean="0">
                                    <a:solidFill>
                                      <a:schemeClr val="bg1"/>
                                    </a:solidFill>
                                    <a:latin typeface="Cambria Math" panose="02040503050406030204" pitchFamily="18" charset="0"/>
                                  </a:rPr>
                                  <m:t>𝐸</m:t>
                                </m:r>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𝛽</m:t>
                                    </m:r>
                                  </m:e>
                                  <m:sub>
                                    <m:r>
                                      <a:rPr lang="en-US" b="0" i="1" smtClean="0">
                                        <a:solidFill>
                                          <a:schemeClr val="bg1"/>
                                        </a:solidFill>
                                        <a:latin typeface="Cambria Math" panose="02040503050406030204" pitchFamily="18" charset="0"/>
                                      </a:rPr>
                                      <m:t>𝑗</m:t>
                                    </m:r>
                                  </m:sub>
                                </m:sSub>
                                <m:r>
                                  <a:rPr lang="en-US" b="0" i="1" smtClean="0">
                                    <a:solidFill>
                                      <a:schemeClr val="bg1"/>
                                    </a:solidFill>
                                    <a:latin typeface="Cambria Math" panose="02040503050406030204" pitchFamily="18" charset="0"/>
                                  </a:rPr>
                                  <m:t>)</m:t>
                                </m:r>
                              </m:num>
                              <m:den>
                                <m:r>
                                  <a:rPr lang="en-US" b="0" i="1" smtClean="0">
                                    <a:solidFill>
                                      <a:schemeClr val="bg1"/>
                                    </a:solidFill>
                                    <a:latin typeface="Cambria Math" panose="02040503050406030204" pitchFamily="18" charset="0"/>
                                  </a:rPr>
                                  <m:t>𝑆</m:t>
                                </m:r>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𝐸</m:t>
                                </m:r>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𝛽</m:t>
                                    </m:r>
                                  </m:e>
                                  <m:sub>
                                    <m:r>
                                      <a:rPr lang="en-US" b="0" i="1" smtClean="0">
                                        <a:solidFill>
                                          <a:schemeClr val="bg1"/>
                                        </a:solidFill>
                                        <a:latin typeface="Cambria Math" panose="02040503050406030204" pitchFamily="18" charset="0"/>
                                      </a:rPr>
                                      <m:t>𝑗</m:t>
                                    </m:r>
                                  </m:sub>
                                </m:sSub>
                                <m:r>
                                  <a:rPr lang="en-US" b="0" i="1" smtClean="0">
                                    <a:solidFill>
                                      <a:schemeClr val="bg1"/>
                                    </a:solidFill>
                                    <a:latin typeface="Cambria Math" panose="02040503050406030204" pitchFamily="18" charset="0"/>
                                  </a:rPr>
                                  <m:t>)</m:t>
                                </m:r>
                              </m:den>
                            </m:f>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𝑁</m:t>
                            </m:r>
                            <m:r>
                              <a:rPr lang="en-US" b="0" i="1" smtClean="0">
                                <a:solidFill>
                                  <a:schemeClr val="bg1"/>
                                </a:solidFill>
                                <a:latin typeface="Cambria Math" panose="02040503050406030204" pitchFamily="18" charset="0"/>
                              </a:rPr>
                              <m:t>(0,1)</m:t>
                            </m:r>
                          </m:oMath>
                        </m:oMathPara>
                      </a14:m>
                      <a:endParaRPr lang="en-IN" dirty="0">
                        <a:solidFill>
                          <a:schemeClr val="bg1"/>
                        </a:solidFill>
                        <a:latin typeface="Times New Roman" panose="02020603050405020304" pitchFamily="18" charset="0"/>
                      </a:endParaRPr>
                    </a:p>
                    <a:p>
                      <a:pPr algn="just"/>
                      <a:r>
                        <a:rPr lang="en-IN" sz="1800" b="0" i="0" u="none" strike="noStrike" dirty="0">
                          <a:solidFill>
                            <a:schemeClr val="bg1"/>
                          </a:solidFill>
                          <a:effectLst/>
                          <a:latin typeface="Times New Roman" panose="02020603050405020304" pitchFamily="18" charset="0"/>
                        </a:rPr>
                        <a:t>[Under H0] ; for, </a:t>
                      </a:r>
                      <a14:m>
                        <m:oMath xmlns:m="http://schemas.openxmlformats.org/officeDocument/2006/math">
                          <m:r>
                            <a:rPr lang="en-US" sz="1800" b="0" i="1" u="none" strike="noStrike" smtClean="0">
                              <a:solidFill>
                                <a:schemeClr val="bg1"/>
                              </a:solidFill>
                              <a:effectLst/>
                              <a:latin typeface="Cambria Math" panose="02040503050406030204" pitchFamily="18" charset="0"/>
                            </a:rPr>
                            <m:t>𝑖</m:t>
                          </m:r>
                          <m:r>
                            <a:rPr lang="en-US" sz="1800" b="0" i="1" u="none" strike="noStrike" smtClean="0">
                              <a:solidFill>
                                <a:schemeClr val="bg1"/>
                              </a:solidFill>
                              <a:effectLst/>
                              <a:latin typeface="Cambria Math" panose="02040503050406030204" pitchFamily="18" charset="0"/>
                            </a:rPr>
                            <m:t>=1</m:t>
                          </m:r>
                          <m:d>
                            <m:dPr>
                              <m:ctrlPr>
                                <a:rPr lang="en-US" sz="1800" b="0" i="1" u="none" strike="noStrike" smtClean="0">
                                  <a:solidFill>
                                    <a:schemeClr val="bg1"/>
                                  </a:solidFill>
                                  <a:effectLst/>
                                  <a:latin typeface="Cambria Math" panose="02040503050406030204" pitchFamily="18" charset="0"/>
                                </a:rPr>
                              </m:ctrlPr>
                            </m:dPr>
                            <m:e>
                              <m:r>
                                <a:rPr lang="en-US" sz="1800" b="0" i="1" u="none" strike="noStrike" smtClean="0">
                                  <a:solidFill>
                                    <a:schemeClr val="bg1"/>
                                  </a:solidFill>
                                  <a:effectLst/>
                                  <a:latin typeface="Cambria Math" panose="02040503050406030204" pitchFamily="18" charset="0"/>
                                </a:rPr>
                                <m:t>1</m:t>
                              </m:r>
                            </m:e>
                          </m:d>
                          <m:r>
                            <a:rPr lang="en-US" sz="1800" b="0" i="1" u="none" strike="noStrike" smtClean="0">
                              <a:solidFill>
                                <a:schemeClr val="bg1"/>
                              </a:solidFill>
                              <a:effectLst/>
                              <a:latin typeface="Cambria Math" panose="02040503050406030204" pitchFamily="18" charset="0"/>
                            </a:rPr>
                            <m:t>𝑘</m:t>
                          </m:r>
                        </m:oMath>
                      </a14:m>
                      <a:br>
                        <a:rPr lang="en-IN" dirty="0">
                          <a:solidFill>
                            <a:schemeClr val="bg1"/>
                          </a:solidFill>
                        </a:rPr>
                      </a:br>
                      <a:r>
                        <a:rPr lang="en-IN" dirty="0">
                          <a:solidFill>
                            <a:schemeClr val="bg1"/>
                          </a:solidFill>
                        </a:rPr>
                        <a:t>We’ll be rejecting the Null hypothesis and say that the</a:t>
                      </a:r>
                      <a14:m>
                        <m:oMath xmlns:m="http://schemas.openxmlformats.org/officeDocument/2006/math">
                          <m:r>
                            <a:rPr lang="en-IN" i="1" dirty="0" smtClean="0">
                              <a:solidFill>
                                <a:schemeClr val="bg1"/>
                              </a:solidFill>
                              <a:latin typeface="Cambria Math" panose="02040503050406030204" pitchFamily="18" charset="0"/>
                            </a:rPr>
                            <m:t> </m:t>
                          </m:r>
                          <m:sSup>
                            <m:sSupPr>
                              <m:ctrlPr>
                                <a:rPr lang="en-US" b="0" i="1" dirty="0" smtClean="0">
                                  <a:solidFill>
                                    <a:schemeClr val="bg1"/>
                                  </a:solidFill>
                                  <a:latin typeface="Cambria Math" panose="02040503050406030204" pitchFamily="18" charset="0"/>
                                </a:rPr>
                              </m:ctrlPr>
                            </m:sSupPr>
                            <m:e>
                              <m:r>
                                <a:rPr lang="en-US" b="0" i="1" dirty="0" smtClean="0">
                                  <a:solidFill>
                                    <a:schemeClr val="bg1"/>
                                  </a:solidFill>
                                  <a:latin typeface="Cambria Math" panose="02040503050406030204" pitchFamily="18" charset="0"/>
                                </a:rPr>
                                <m:t>𝑗</m:t>
                              </m:r>
                            </m:e>
                            <m:sup>
                              <m:r>
                                <a:rPr lang="en-US" b="0" i="1" dirty="0" smtClean="0">
                                  <a:solidFill>
                                    <a:schemeClr val="bg1"/>
                                  </a:solidFill>
                                  <a:latin typeface="Cambria Math" panose="02040503050406030204" pitchFamily="18" charset="0"/>
                                </a:rPr>
                                <m:t>𝑡h</m:t>
                              </m:r>
                            </m:sup>
                          </m:sSup>
                        </m:oMath>
                      </a14:m>
                      <a:r>
                        <a:rPr lang="en-IN" dirty="0">
                          <a:solidFill>
                            <a:schemeClr val="bg1"/>
                          </a:solidFill>
                        </a:rPr>
                        <a:t>  covariateis not significant if </a:t>
                      </a:r>
                    </a:p>
                    <a:p>
                      <a:pPr algn="just"/>
                      <a14:m>
                        <m:oMathPara xmlns:m="http://schemas.openxmlformats.org/officeDocument/2006/math">
                          <m:oMathParaPr>
                            <m:jc m:val="centerGroup"/>
                          </m:oMathParaPr>
                          <m:oMath xmlns:m="http://schemas.openxmlformats.org/officeDocument/2006/math">
                            <m:d>
                              <m:dPr>
                                <m:begChr m:val="|"/>
                                <m:endChr m:val="|"/>
                                <m:ctrlPr>
                                  <a:rPr lang="en-US" sz="2000" b="0" i="1" smtClean="0">
                                    <a:solidFill>
                                      <a:schemeClr val="bg1"/>
                                    </a:solidFill>
                                    <a:latin typeface="Cambria Math" panose="02040503050406030204" pitchFamily="18" charset="0"/>
                                  </a:rPr>
                                </m:ctrlPr>
                              </m:dPr>
                              <m:e>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𝜏</m:t>
                                    </m:r>
                                  </m:e>
                                  <m:sub>
                                    <m:r>
                                      <a:rPr lang="en-US" sz="2000" b="0" i="1" smtClean="0">
                                        <a:solidFill>
                                          <a:schemeClr val="bg1"/>
                                        </a:solidFill>
                                        <a:latin typeface="Cambria Math" panose="02040503050406030204" pitchFamily="18" charset="0"/>
                                      </a:rPr>
                                      <m:t>𝐽</m:t>
                                    </m:r>
                                  </m:sub>
                                </m:sSub>
                              </m:e>
                            </m:d>
                            <m:r>
                              <a:rPr lang="en-US" sz="2000" b="0" i="1" smtClean="0">
                                <a:solidFill>
                                  <a:schemeClr val="bg1"/>
                                </a:solidFill>
                                <a:latin typeface="Cambria Math" panose="02040503050406030204" pitchFamily="18" charset="0"/>
                              </a:rPr>
                              <m:t>&gt; </m:t>
                            </m:r>
                            <m:sSub>
                              <m:sSubPr>
                                <m:ctrlPr>
                                  <a:rPr lang="en-US" sz="2000" i="1">
                                    <a:solidFill>
                                      <a:schemeClr val="bg1"/>
                                    </a:solidFill>
                                    <a:latin typeface="Cambria Math" panose="02040503050406030204" pitchFamily="18" charset="0"/>
                                  </a:rPr>
                                </m:ctrlPr>
                              </m:sSubPr>
                              <m:e>
                                <m:r>
                                  <a:rPr lang="en-US" sz="2000" i="1">
                                    <a:solidFill>
                                      <a:schemeClr val="bg1"/>
                                    </a:solidFill>
                                    <a:latin typeface="Cambria Math" panose="02040503050406030204" pitchFamily="18" charset="0"/>
                                  </a:rPr>
                                  <m:t>𝜏</m:t>
                                </m:r>
                              </m:e>
                              <m:sub>
                                <m:f>
                                  <m:fPr>
                                    <m:ctrlPr>
                                      <a:rPr lang="en-US" sz="2000" i="1">
                                        <a:solidFill>
                                          <a:schemeClr val="bg1"/>
                                        </a:solidFill>
                                        <a:latin typeface="Cambria Math" panose="02040503050406030204" pitchFamily="18" charset="0"/>
                                      </a:rPr>
                                    </m:ctrlPr>
                                  </m:fPr>
                                  <m:num>
                                    <m:r>
                                      <a:rPr lang="en-US" sz="2000" i="1">
                                        <a:solidFill>
                                          <a:schemeClr val="bg1"/>
                                        </a:solidFill>
                                        <a:latin typeface="Cambria Math" panose="02040503050406030204" pitchFamily="18" charset="0"/>
                                      </a:rPr>
                                      <m:t>𝛼</m:t>
                                    </m:r>
                                  </m:num>
                                  <m:den>
                                    <m:r>
                                      <a:rPr lang="en-US" sz="2000" i="1">
                                        <a:solidFill>
                                          <a:schemeClr val="bg1"/>
                                        </a:solidFill>
                                        <a:latin typeface="Cambria Math" panose="02040503050406030204" pitchFamily="18" charset="0"/>
                                      </a:rPr>
                                      <m:t>2</m:t>
                                    </m:r>
                                  </m:den>
                                </m:f>
                              </m:sub>
                            </m:sSub>
                          </m:oMath>
                        </m:oMathPara>
                      </a14:m>
                      <a:endParaRPr lang="en-IN" sz="2000" dirty="0">
                        <a:solidFill>
                          <a:schemeClr val="bg1"/>
                        </a:solidFill>
                      </a:endParaRPr>
                    </a:p>
                    <a:p>
                      <a:pPr algn="just"/>
                      <a:endParaRPr lang="en-US" dirty="0">
                        <a:solidFill>
                          <a:schemeClr val="bg1"/>
                        </a:solidFill>
                      </a:endParaRPr>
                    </a:p>
                  </p:txBody>
                </p:sp>
              </mc:Choice>
              <mc:Fallback xmlns="">
                <p:sp>
                  <p:nvSpPr>
                    <p:cNvPr id="159" name="TextBox 158">
                      <a:extLst>
                        <a:ext uri="{FF2B5EF4-FFF2-40B4-BE49-F238E27FC236}">
                          <a16:creationId xmlns:a16="http://schemas.microsoft.com/office/drawing/2014/main" id="{C5A2AADB-2C15-74F0-D5A3-ADA061562F26}"/>
                        </a:ext>
                      </a:extLst>
                    </p:cNvPr>
                    <p:cNvSpPr txBox="1">
                      <a:spLocks noRot="1" noChangeAspect="1" noMove="1" noResize="1" noEditPoints="1" noAdjustHandles="1" noChangeArrowheads="1" noChangeShapeType="1" noTextEdit="1"/>
                    </p:cNvSpPr>
                    <p:nvPr/>
                  </p:nvSpPr>
                  <p:spPr>
                    <a:xfrm>
                      <a:off x="4863548" y="1396305"/>
                      <a:ext cx="4108174" cy="5633145"/>
                    </a:xfrm>
                    <a:prstGeom prst="rect">
                      <a:avLst/>
                    </a:prstGeom>
                    <a:blipFill>
                      <a:blip r:embed="rId3"/>
                      <a:stretch>
                        <a:fillRect l="-1235" t="-225" r="-1235"/>
                      </a:stretch>
                    </a:blipFill>
                  </p:spPr>
                  <p:txBody>
                    <a:bodyPr/>
                    <a:lstStyle/>
                    <a:p>
                      <a:r>
                        <a:rPr lang="en-US">
                          <a:noFill/>
                        </a:rPr>
                        <a:t> </a:t>
                      </a:r>
                    </a:p>
                  </p:txBody>
                </p:sp>
              </mc:Fallback>
            </mc:AlternateContent>
          </p:grpSp>
        </p:grpSp>
        <p:sp>
          <p:nvSpPr>
            <p:cNvPr id="154" name="TextBox 153">
              <a:extLst>
                <a:ext uri="{FF2B5EF4-FFF2-40B4-BE49-F238E27FC236}">
                  <a16:creationId xmlns:a16="http://schemas.microsoft.com/office/drawing/2014/main" id="{E495162B-10FA-6441-E4B7-F76FB1A1C7FF}"/>
                </a:ext>
              </a:extLst>
            </p:cNvPr>
            <p:cNvSpPr txBox="1"/>
            <p:nvPr/>
          </p:nvSpPr>
          <p:spPr>
            <a:xfrm>
              <a:off x="2861390" y="228066"/>
              <a:ext cx="1771650" cy="1446550"/>
            </a:xfrm>
            <a:prstGeom prst="rect">
              <a:avLst/>
            </a:prstGeom>
            <a:noFill/>
          </p:spPr>
          <p:txBody>
            <a:bodyPr wrap="square" rtlCol="0">
              <a:spAutoFit/>
            </a:bodyPr>
            <a:lstStyle/>
            <a:p>
              <a:r>
                <a:rPr lang="en-US" sz="8800" b="1" spc="-300" dirty="0">
                  <a:solidFill>
                    <a:schemeClr val="bg1"/>
                  </a:solidFill>
                  <a:latin typeface="Avenir Next" panose="020B0503020202020204" pitchFamily="34" charset="0"/>
                </a:rPr>
                <a:t>03</a:t>
              </a:r>
            </a:p>
          </p:txBody>
        </p:sp>
      </p:grpSp>
      <p:grpSp>
        <p:nvGrpSpPr>
          <p:cNvPr id="2" name="Group 1">
            <a:extLst>
              <a:ext uri="{FF2B5EF4-FFF2-40B4-BE49-F238E27FC236}">
                <a16:creationId xmlns:a16="http://schemas.microsoft.com/office/drawing/2014/main" id="{501B6DF0-44FF-10D2-23DD-795B6EF3EC81}"/>
              </a:ext>
            </a:extLst>
          </p:cNvPr>
          <p:cNvGrpSpPr/>
          <p:nvPr/>
        </p:nvGrpSpPr>
        <p:grpSpPr>
          <a:xfrm>
            <a:off x="11062338" y="0"/>
            <a:ext cx="1129662" cy="6983337"/>
            <a:chOff x="11062338" y="167271"/>
            <a:chExt cx="1129662" cy="6983337"/>
          </a:xfrm>
        </p:grpSpPr>
        <p:grpSp>
          <p:nvGrpSpPr>
            <p:cNvPr id="3" name="Group 2">
              <a:extLst>
                <a:ext uri="{FF2B5EF4-FFF2-40B4-BE49-F238E27FC236}">
                  <a16:creationId xmlns:a16="http://schemas.microsoft.com/office/drawing/2014/main" id="{8183B78A-5700-635A-3A5C-EBC62B86FDB9}"/>
                </a:ext>
              </a:extLst>
            </p:cNvPr>
            <p:cNvGrpSpPr/>
            <p:nvPr/>
          </p:nvGrpSpPr>
          <p:grpSpPr>
            <a:xfrm>
              <a:off x="11062338" y="3328416"/>
              <a:ext cx="1129662" cy="3822192"/>
              <a:chOff x="8644905" y="2327895"/>
              <a:chExt cx="1129662" cy="3822192"/>
            </a:xfrm>
          </p:grpSpPr>
          <p:sp>
            <p:nvSpPr>
              <p:cNvPr id="5" name="TextBox 4">
                <a:extLst>
                  <a:ext uri="{FF2B5EF4-FFF2-40B4-BE49-F238E27FC236}">
                    <a16:creationId xmlns:a16="http://schemas.microsoft.com/office/drawing/2014/main" id="{A74C9BD9-BA32-7C89-A35C-C47A25DFC748}"/>
                  </a:ext>
                </a:extLst>
              </p:cNvPr>
              <p:cNvSpPr txBox="1"/>
              <p:nvPr/>
            </p:nvSpPr>
            <p:spPr>
              <a:xfrm rot="5400000">
                <a:off x="8698992" y="2867152"/>
                <a:ext cx="1597152" cy="553998"/>
              </a:xfrm>
              <a:prstGeom prst="rect">
                <a:avLst/>
              </a:prstGeom>
              <a:noFill/>
            </p:spPr>
            <p:txBody>
              <a:bodyPr wrap="square" rtlCol="0">
                <a:spAutoFit/>
              </a:bodyPr>
              <a:lstStyle/>
              <a:p>
                <a:r>
                  <a:rPr lang="en-US" sz="3000" dirty="0">
                    <a:latin typeface="Avenir Next" panose="020B0503020202020204" pitchFamily="34" charset="0"/>
                  </a:rPr>
                  <a:t>Logistic</a:t>
                </a:r>
                <a:endParaRPr lang="en-US" sz="3000" b="1" dirty="0">
                  <a:latin typeface="Avenir Next" panose="020B0503020202020204" pitchFamily="34" charset="0"/>
                </a:endParaRPr>
              </a:p>
            </p:txBody>
          </p:sp>
          <p:sp>
            <p:nvSpPr>
              <p:cNvPr id="9" name="TextBox 8">
                <a:extLst>
                  <a:ext uri="{FF2B5EF4-FFF2-40B4-BE49-F238E27FC236}">
                    <a16:creationId xmlns:a16="http://schemas.microsoft.com/office/drawing/2014/main" id="{B90D319B-392A-7DAB-F395-50A762D9856E}"/>
                  </a:ext>
                </a:extLst>
              </p:cNvPr>
              <p:cNvSpPr txBox="1"/>
              <p:nvPr/>
            </p:nvSpPr>
            <p:spPr>
              <a:xfrm rot="5400000">
                <a:off x="7126224" y="3846576"/>
                <a:ext cx="3822192" cy="784830"/>
              </a:xfrm>
              <a:prstGeom prst="rect">
                <a:avLst/>
              </a:prstGeom>
              <a:noFill/>
            </p:spPr>
            <p:txBody>
              <a:bodyPr wrap="square" rtlCol="0">
                <a:spAutoFit/>
              </a:bodyPr>
              <a:lstStyle/>
              <a:p>
                <a:r>
                  <a:rPr lang="en-US" sz="4500" b="1" dirty="0">
                    <a:latin typeface="Avenir Next" panose="020B0503020202020204" pitchFamily="34" charset="0"/>
                  </a:rPr>
                  <a:t>Regression</a:t>
                </a:r>
              </a:p>
            </p:txBody>
          </p:sp>
        </p:grpSp>
        <p:sp>
          <p:nvSpPr>
            <p:cNvPr id="4" name="TextBox 3">
              <a:extLst>
                <a:ext uri="{FF2B5EF4-FFF2-40B4-BE49-F238E27FC236}">
                  <a16:creationId xmlns:a16="http://schemas.microsoft.com/office/drawing/2014/main" id="{B42B9F74-FA80-5520-A517-D2C4A1A6EB4D}"/>
                </a:ext>
              </a:extLst>
            </p:cNvPr>
            <p:cNvSpPr txBox="1"/>
            <p:nvPr/>
          </p:nvSpPr>
          <p:spPr>
            <a:xfrm rot="5400000">
              <a:off x="10462444" y="1342829"/>
              <a:ext cx="2905113" cy="553998"/>
            </a:xfrm>
            <a:prstGeom prst="rect">
              <a:avLst/>
            </a:prstGeom>
            <a:noFill/>
          </p:spPr>
          <p:txBody>
            <a:bodyPr wrap="square" rtlCol="0">
              <a:spAutoFit/>
            </a:bodyPr>
            <a:lstStyle/>
            <a:p>
              <a:r>
                <a:rPr lang="en-US" sz="3000" dirty="0">
                  <a:latin typeface="Avenir Next" panose="020B0503020202020204" pitchFamily="34" charset="0"/>
                </a:rPr>
                <a:t>Methodologies</a:t>
              </a:r>
            </a:p>
          </p:txBody>
        </p:sp>
      </p:grpSp>
      <p:grpSp>
        <p:nvGrpSpPr>
          <p:cNvPr id="12" name="Group 11">
            <a:extLst>
              <a:ext uri="{FF2B5EF4-FFF2-40B4-BE49-F238E27FC236}">
                <a16:creationId xmlns:a16="http://schemas.microsoft.com/office/drawing/2014/main" id="{D9B02741-FBAB-DC23-1FC8-4F708079AD24}"/>
              </a:ext>
            </a:extLst>
          </p:cNvPr>
          <p:cNvGrpSpPr/>
          <p:nvPr/>
        </p:nvGrpSpPr>
        <p:grpSpPr>
          <a:xfrm>
            <a:off x="-9023343" y="0"/>
            <a:ext cx="10174514" cy="6858000"/>
            <a:chOff x="-1579555" y="-2"/>
            <a:chExt cx="10174514" cy="6858000"/>
          </a:xfrm>
        </p:grpSpPr>
        <p:grpSp>
          <p:nvGrpSpPr>
            <p:cNvPr id="164" name="Group 163">
              <a:extLst>
                <a:ext uri="{FF2B5EF4-FFF2-40B4-BE49-F238E27FC236}">
                  <a16:creationId xmlns:a16="http://schemas.microsoft.com/office/drawing/2014/main" id="{B11A9CF6-DA8A-14CC-8890-2F644DE50F46}"/>
                </a:ext>
              </a:extLst>
            </p:cNvPr>
            <p:cNvGrpSpPr/>
            <p:nvPr/>
          </p:nvGrpSpPr>
          <p:grpSpPr>
            <a:xfrm>
              <a:off x="-1579555" y="-2"/>
              <a:ext cx="10174514" cy="6858000"/>
              <a:chOff x="0" y="0"/>
              <a:chExt cx="10174514" cy="6858000"/>
            </a:xfrm>
            <a:effectLst>
              <a:outerShdw blurRad="393700" dist="254000" dir="8880000" sx="99000" sy="99000" algn="ctr" rotWithShape="0">
                <a:schemeClr val="tx1">
                  <a:alpha val="62000"/>
                </a:schemeClr>
              </a:outerShdw>
            </a:effectLst>
          </p:grpSpPr>
          <p:grpSp>
            <p:nvGrpSpPr>
              <p:cNvPr id="165" name="Group 164">
                <a:extLst>
                  <a:ext uri="{FF2B5EF4-FFF2-40B4-BE49-F238E27FC236}">
                    <a16:creationId xmlns:a16="http://schemas.microsoft.com/office/drawing/2014/main" id="{5F6ED478-2010-B002-3AB5-B948D59A56C9}"/>
                  </a:ext>
                </a:extLst>
              </p:cNvPr>
              <p:cNvGrpSpPr/>
              <p:nvPr/>
            </p:nvGrpSpPr>
            <p:grpSpPr>
              <a:xfrm>
                <a:off x="0" y="0"/>
                <a:ext cx="10107773" cy="6858000"/>
                <a:chOff x="0" y="0"/>
                <a:chExt cx="11682484" cy="6858000"/>
              </a:xfrm>
              <a:solidFill>
                <a:srgbClr val="EADCC9"/>
              </a:solidFill>
            </p:grpSpPr>
            <p:sp>
              <p:nvSpPr>
                <p:cNvPr id="170" name="Rectangle 169">
                  <a:extLst>
                    <a:ext uri="{FF2B5EF4-FFF2-40B4-BE49-F238E27FC236}">
                      <a16:creationId xmlns:a16="http://schemas.microsoft.com/office/drawing/2014/main" id="{2DE51CB7-EA11-660C-BFCD-0CDAA5BBE8C9}"/>
                    </a:ext>
                  </a:extLst>
                </p:cNvPr>
                <p:cNvSpPr/>
                <p:nvPr/>
              </p:nvSpPr>
              <p:spPr>
                <a:xfrm>
                  <a:off x="0" y="0"/>
                  <a:ext cx="11041037" cy="685800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Rounded Rectangle 170">
                  <a:extLst>
                    <a:ext uri="{FF2B5EF4-FFF2-40B4-BE49-F238E27FC236}">
                      <a16:creationId xmlns:a16="http://schemas.microsoft.com/office/drawing/2014/main" id="{83579D96-744F-3B7E-3F27-CA090DD96993}"/>
                    </a:ext>
                  </a:extLst>
                </p:cNvPr>
                <p:cNvSpPr/>
                <p:nvPr/>
              </p:nvSpPr>
              <p:spPr>
                <a:xfrm>
                  <a:off x="10508777" y="4740019"/>
                  <a:ext cx="1173707" cy="1009935"/>
                </a:xfrm>
                <a:prstGeom prst="roundRect">
                  <a:avLst>
                    <a:gd name="adj" fmla="val 10401"/>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66" name="TextBox 165">
                <a:extLst>
                  <a:ext uri="{FF2B5EF4-FFF2-40B4-BE49-F238E27FC236}">
                    <a16:creationId xmlns:a16="http://schemas.microsoft.com/office/drawing/2014/main" id="{A7ADC873-61BB-D893-77B5-39354276A5B6}"/>
                  </a:ext>
                </a:extLst>
              </p:cNvPr>
              <p:cNvSpPr txBox="1"/>
              <p:nvPr/>
            </p:nvSpPr>
            <p:spPr>
              <a:xfrm>
                <a:off x="9187543" y="4976389"/>
                <a:ext cx="986971" cy="553998"/>
              </a:xfrm>
              <a:prstGeom prst="rect">
                <a:avLst/>
              </a:prstGeom>
              <a:noFill/>
            </p:spPr>
            <p:txBody>
              <a:bodyPr wrap="square" rtlCol="0">
                <a:spAutoFit/>
              </a:bodyPr>
              <a:lstStyle/>
              <a:p>
                <a:r>
                  <a:rPr lang="en-US" sz="3000" b="1" spc="-300" dirty="0">
                    <a:latin typeface="Avenir Next" panose="020B0503020202020204" pitchFamily="34" charset="0"/>
                  </a:rPr>
                  <a:t>03 .1</a:t>
                </a:r>
              </a:p>
            </p:txBody>
          </p:sp>
          <p:sp>
            <p:nvSpPr>
              <p:cNvPr id="167" name="TextBox 166">
                <a:extLst>
                  <a:ext uri="{FF2B5EF4-FFF2-40B4-BE49-F238E27FC236}">
                    <a16:creationId xmlns:a16="http://schemas.microsoft.com/office/drawing/2014/main" id="{E353DAC5-E4AE-A8E7-146E-DCE82BAF10C8}"/>
                  </a:ext>
                </a:extLst>
              </p:cNvPr>
              <p:cNvSpPr txBox="1"/>
              <p:nvPr/>
            </p:nvSpPr>
            <p:spPr>
              <a:xfrm>
                <a:off x="4659457" y="223536"/>
                <a:ext cx="3959764" cy="630942"/>
              </a:xfrm>
              <a:prstGeom prst="rect">
                <a:avLst/>
              </a:prstGeom>
              <a:noFill/>
            </p:spPr>
            <p:txBody>
              <a:bodyPr wrap="square" rtlCol="0">
                <a:spAutoFit/>
              </a:bodyPr>
              <a:lstStyle/>
              <a:p>
                <a:r>
                  <a:rPr lang="en-US" sz="3500" dirty="0"/>
                  <a:t>Wald’s Test for</a:t>
                </a:r>
              </a:p>
            </p:txBody>
          </p:sp>
          <p:sp>
            <p:nvSpPr>
              <p:cNvPr id="169" name="TextBox 168">
                <a:extLst>
                  <a:ext uri="{FF2B5EF4-FFF2-40B4-BE49-F238E27FC236}">
                    <a16:creationId xmlns:a16="http://schemas.microsoft.com/office/drawing/2014/main" id="{38072573-4D64-495F-7013-39E5A54AD4EF}"/>
                  </a:ext>
                </a:extLst>
              </p:cNvPr>
              <p:cNvSpPr txBox="1"/>
              <p:nvPr/>
            </p:nvSpPr>
            <p:spPr>
              <a:xfrm>
                <a:off x="4671815" y="649269"/>
                <a:ext cx="3075872" cy="646331"/>
              </a:xfrm>
              <a:prstGeom prst="rect">
                <a:avLst/>
              </a:prstGeom>
              <a:noFill/>
            </p:spPr>
            <p:txBody>
              <a:bodyPr wrap="square" rtlCol="0">
                <a:spAutoFit/>
              </a:bodyPr>
              <a:lstStyle/>
              <a:p>
                <a:r>
                  <a:rPr lang="en-IN" sz="3600" b="1" i="0" dirty="0">
                    <a:effectLst/>
                    <a:latin typeface="Avenir Next" panose="020B0503020202020204" pitchFamily="34" charset="0"/>
                  </a:rPr>
                  <a:t>Significance</a:t>
                </a:r>
                <a:endParaRPr lang="en-US" sz="3500" b="1" dirty="0"/>
              </a:p>
            </p:txBody>
          </p:sp>
        </p:grpSp>
        <p:sp>
          <p:nvSpPr>
            <p:cNvPr id="11" name="TextBox 10">
              <a:extLst>
                <a:ext uri="{FF2B5EF4-FFF2-40B4-BE49-F238E27FC236}">
                  <a16:creationId xmlns:a16="http://schemas.microsoft.com/office/drawing/2014/main" id="{03C09A80-2DFE-AD32-5DDE-28D6A69F9F63}"/>
                </a:ext>
              </a:extLst>
            </p:cNvPr>
            <p:cNvSpPr txBox="1"/>
            <p:nvPr/>
          </p:nvSpPr>
          <p:spPr>
            <a:xfrm>
              <a:off x="1446609" y="1406962"/>
              <a:ext cx="5897166" cy="4801314"/>
            </a:xfrm>
            <a:prstGeom prst="rect">
              <a:avLst/>
            </a:prstGeom>
            <a:noFill/>
          </p:spPr>
          <p:txBody>
            <a:bodyPr wrap="square">
              <a:spAutoFit/>
            </a:bodyPr>
            <a:lstStyle/>
            <a:p>
              <a:r>
                <a:rPr lang="en-IN" sz="1800" b="0" i="0" u="none" strike="noStrike" dirty="0">
                  <a:solidFill>
                    <a:srgbClr val="444444"/>
                  </a:solidFill>
                  <a:effectLst/>
                  <a:latin typeface="Consolas" panose="020B0609020204030204" pitchFamily="49" charset="0"/>
                </a:rPr>
                <a:t>&gt; </a:t>
              </a:r>
              <a:r>
                <a:rPr lang="en-IN" sz="1800" b="0" i="0" u="none" strike="noStrike" dirty="0" err="1">
                  <a:solidFill>
                    <a:srgbClr val="444444"/>
                  </a:solidFill>
                  <a:effectLst/>
                  <a:latin typeface="Consolas" panose="020B0609020204030204" pitchFamily="49" charset="0"/>
                </a:rPr>
                <a:t>data.frame</a:t>
              </a:r>
              <a:r>
                <a:rPr lang="en-IN" sz="1800" b="0" i="0" u="none" strike="noStrike" dirty="0">
                  <a:solidFill>
                    <a:srgbClr val="444444"/>
                  </a:solidFill>
                  <a:effectLst/>
                  <a:latin typeface="Consolas" panose="020B0609020204030204" pitchFamily="49" charset="0"/>
                </a:rPr>
                <a:t>(name,walds_t,significance)</a:t>
              </a:r>
              <a:br>
                <a:rPr lang="en-IN" sz="1800" b="0" i="0" u="none" strike="noStrike" dirty="0">
                  <a:solidFill>
                    <a:srgbClr val="444444"/>
                  </a:solidFill>
                  <a:effectLst/>
                  <a:latin typeface="Consolas" panose="020B0609020204030204" pitchFamily="49" charset="0"/>
                </a:rPr>
              </a:br>
              <a:r>
                <a:rPr lang="en-IN" sz="1800" b="0" i="0" u="none" strike="noStrike" dirty="0">
                  <a:solidFill>
                    <a:srgbClr val="444444"/>
                  </a:solidFill>
                  <a:effectLst/>
                  <a:latin typeface="Consolas" panose="020B0609020204030204" pitchFamily="49" charset="0"/>
                </a:rPr>
                <a:t>              name    </a:t>
              </a:r>
              <a:r>
                <a:rPr lang="en-IN" sz="1800" b="0" i="0" u="none" strike="noStrike" dirty="0" err="1">
                  <a:solidFill>
                    <a:srgbClr val="444444"/>
                  </a:solidFill>
                  <a:effectLst/>
                  <a:latin typeface="Consolas" panose="020B0609020204030204" pitchFamily="49" charset="0"/>
                </a:rPr>
                <a:t>walds_t</a:t>
              </a:r>
              <a:r>
                <a:rPr lang="en-IN" sz="1800" b="0" i="0" u="none" strike="noStrike" dirty="0">
                  <a:solidFill>
                    <a:srgbClr val="444444"/>
                  </a:solidFill>
                  <a:effectLst/>
                  <a:latin typeface="Consolas" panose="020B0609020204030204" pitchFamily="49" charset="0"/>
                </a:rPr>
                <a:t>    significance</a:t>
              </a:r>
              <a:br>
                <a:rPr lang="en-IN" sz="1800" b="0" i="0" u="none" strike="noStrike" dirty="0">
                  <a:solidFill>
                    <a:srgbClr val="444444"/>
                  </a:solidFill>
                  <a:effectLst/>
                  <a:latin typeface="Consolas" panose="020B0609020204030204" pitchFamily="49" charset="0"/>
                </a:rPr>
              </a:br>
              <a:r>
                <a:rPr lang="en-IN" sz="1800" b="0" i="0" u="none" strike="noStrike" dirty="0">
                  <a:solidFill>
                    <a:srgbClr val="880000"/>
                  </a:solidFill>
                  <a:effectLst/>
                  <a:latin typeface="Consolas" panose="020B0609020204030204" pitchFamily="49" charset="0"/>
                </a:rPr>
                <a:t>1</a:t>
              </a:r>
              <a:r>
                <a:rPr lang="en-IN" sz="1800" b="0" i="0" u="none" strike="noStrike" dirty="0">
                  <a:solidFill>
                    <a:srgbClr val="444444"/>
                  </a:solidFill>
                  <a:effectLst/>
                  <a:latin typeface="Consolas" panose="020B0609020204030204" pitchFamily="49" charset="0"/>
                </a:rPr>
                <a:t>             male  </a:t>
              </a:r>
              <a:r>
                <a:rPr lang="en-IN" sz="1800" b="0" i="0" u="none" strike="noStrike" dirty="0">
                  <a:solidFill>
                    <a:srgbClr val="880000"/>
                  </a:solidFill>
                  <a:effectLst/>
                  <a:latin typeface="Consolas" panose="020B0609020204030204" pitchFamily="49" charset="0"/>
                </a:rPr>
                <a:t>1.41443413</a:t>
              </a:r>
              <a:r>
                <a:rPr lang="en-IN" sz="1800" b="0" i="0" u="none" strike="noStrike" dirty="0">
                  <a:solidFill>
                    <a:srgbClr val="444444"/>
                  </a:solidFill>
                  <a:effectLst/>
                  <a:latin typeface="Consolas" panose="020B0609020204030204" pitchFamily="49" charset="0"/>
                </a:rPr>
                <a:t>   Significant</a:t>
              </a:r>
              <a:br>
                <a:rPr lang="en-IN" sz="1800" b="0" i="0" u="none" strike="noStrike" dirty="0">
                  <a:solidFill>
                    <a:srgbClr val="444444"/>
                  </a:solidFill>
                  <a:effectLst/>
                  <a:latin typeface="Consolas" panose="020B0609020204030204" pitchFamily="49" charset="0"/>
                </a:rPr>
              </a:br>
              <a:r>
                <a:rPr lang="en-IN" sz="1800" b="0" i="0" u="none" strike="noStrike" dirty="0">
                  <a:solidFill>
                    <a:srgbClr val="880000"/>
                  </a:solidFill>
                  <a:effectLst/>
                  <a:latin typeface="Consolas" panose="020B0609020204030204" pitchFamily="49" charset="0"/>
                </a:rPr>
                <a:t>2</a:t>
              </a:r>
              <a:r>
                <a:rPr lang="en-IN" sz="1800" b="0" i="0" u="none" strike="noStrike" dirty="0">
                  <a:solidFill>
                    <a:srgbClr val="444444"/>
                  </a:solidFill>
                  <a:effectLst/>
                  <a:latin typeface="Consolas" panose="020B0609020204030204" pitchFamily="49" charset="0"/>
                </a:rPr>
                <a:t>              age  </a:t>
              </a:r>
              <a:r>
                <a:rPr lang="en-IN" sz="1800" b="0" i="0" u="none" strike="noStrike" dirty="0">
                  <a:solidFill>
                    <a:srgbClr val="880000"/>
                  </a:solidFill>
                  <a:effectLst/>
                  <a:latin typeface="Consolas" panose="020B0609020204030204" pitchFamily="49" charset="0"/>
                </a:rPr>
                <a:t>0.69723314</a:t>
              </a:r>
              <a:r>
                <a:rPr lang="en-IN" sz="1800" b="0" i="0" u="none" strike="noStrike" dirty="0">
                  <a:solidFill>
                    <a:srgbClr val="444444"/>
                  </a:solidFill>
                  <a:effectLst/>
                  <a:latin typeface="Consolas" panose="020B0609020204030204" pitchFamily="49" charset="0"/>
                </a:rPr>
                <a:t>   Significant</a:t>
              </a:r>
              <a:br>
                <a:rPr lang="en-IN" sz="1800" b="0" i="0" u="none" strike="noStrike" dirty="0">
                  <a:solidFill>
                    <a:srgbClr val="444444"/>
                  </a:solidFill>
                  <a:effectLst/>
                  <a:latin typeface="Consolas" panose="020B0609020204030204" pitchFamily="49" charset="0"/>
                </a:rPr>
              </a:br>
              <a:r>
                <a:rPr lang="en-IN" sz="1800" b="0" i="0" u="none" strike="noStrike" dirty="0">
                  <a:solidFill>
                    <a:srgbClr val="880000"/>
                  </a:solidFill>
                  <a:effectLst/>
                  <a:latin typeface="Consolas" panose="020B0609020204030204" pitchFamily="49" charset="0"/>
                </a:rPr>
                <a:t>3</a:t>
              </a:r>
              <a:r>
                <a:rPr lang="en-IN" sz="1800" b="0" i="0" u="none" strike="noStrike" dirty="0">
                  <a:solidFill>
                    <a:srgbClr val="444444"/>
                  </a:solidFill>
                  <a:effectLst/>
                  <a:latin typeface="Consolas" panose="020B0609020204030204" pitchFamily="49" charset="0"/>
                </a:rPr>
                <a:t>        education -</a:t>
              </a:r>
              <a:r>
                <a:rPr lang="en-IN" sz="1800" b="0" i="0" u="none" strike="noStrike" dirty="0">
                  <a:solidFill>
                    <a:srgbClr val="880000"/>
                  </a:solidFill>
                  <a:effectLst/>
                  <a:latin typeface="Consolas" panose="020B0609020204030204" pitchFamily="49" charset="0"/>
                </a:rPr>
                <a:t>0.17188051</a:t>
              </a:r>
              <a:r>
                <a:rPr lang="en-IN" sz="1800" b="0" i="0" u="none" strike="noStrike" dirty="0">
                  <a:solidFill>
                    <a:srgbClr val="444444"/>
                  </a:solidFill>
                  <a:effectLst/>
                  <a:latin typeface="Consolas" panose="020B0609020204030204" pitchFamily="49" charset="0"/>
                </a:rPr>
                <a:t>   Significant</a:t>
              </a:r>
              <a:br>
                <a:rPr lang="en-IN" sz="1800" b="0" i="0" u="none" strike="noStrike" dirty="0">
                  <a:solidFill>
                    <a:srgbClr val="444444"/>
                  </a:solidFill>
                  <a:effectLst/>
                  <a:latin typeface="Consolas" panose="020B0609020204030204" pitchFamily="49" charset="0"/>
                </a:rPr>
              </a:br>
              <a:r>
                <a:rPr lang="en-IN" sz="1800" b="0" i="0" u="none" strike="noStrike" dirty="0">
                  <a:solidFill>
                    <a:srgbClr val="880000"/>
                  </a:solidFill>
                  <a:effectLst/>
                  <a:latin typeface="Consolas" panose="020B0609020204030204" pitchFamily="49" charset="0"/>
                </a:rPr>
                <a:t>4</a:t>
              </a:r>
              <a:r>
                <a:rPr lang="en-IN" sz="1800" b="0" i="0" u="none" strike="noStrike" dirty="0">
                  <a:solidFill>
                    <a:srgbClr val="444444"/>
                  </a:solidFill>
                  <a:effectLst/>
                  <a:latin typeface="Consolas" panose="020B0609020204030204" pitchFamily="49" charset="0"/>
                </a:rPr>
                <a:t>    </a:t>
              </a:r>
              <a:r>
                <a:rPr lang="en-IN" sz="1800" b="0" i="0" u="none" strike="noStrike" dirty="0" err="1">
                  <a:solidFill>
                    <a:srgbClr val="444444"/>
                  </a:solidFill>
                  <a:effectLst/>
                  <a:latin typeface="Consolas" panose="020B0609020204030204" pitchFamily="49" charset="0"/>
                </a:rPr>
                <a:t>currentSmoker</a:t>
              </a:r>
              <a:r>
                <a:rPr lang="en-IN" sz="1800" b="0" i="0" u="none" strike="noStrike" dirty="0">
                  <a:solidFill>
                    <a:srgbClr val="444444"/>
                  </a:solidFill>
                  <a:effectLst/>
                  <a:latin typeface="Consolas" panose="020B0609020204030204" pitchFamily="49" charset="0"/>
                </a:rPr>
                <a:t>  </a:t>
              </a:r>
              <a:r>
                <a:rPr lang="en-IN" sz="1800" b="0" i="0" u="none" strike="noStrike" dirty="0">
                  <a:solidFill>
                    <a:srgbClr val="880000"/>
                  </a:solidFill>
                  <a:effectLst/>
                  <a:latin typeface="Consolas" panose="020B0609020204030204" pitchFamily="49" charset="0"/>
                </a:rPr>
                <a:t>0.27868337</a:t>
              </a:r>
              <a:r>
                <a:rPr lang="en-IN" sz="1800" b="0" i="0" u="none" strike="noStrike" dirty="0">
                  <a:solidFill>
                    <a:srgbClr val="444444"/>
                  </a:solidFill>
                  <a:effectLst/>
                  <a:latin typeface="Consolas" panose="020B0609020204030204" pitchFamily="49" charset="0"/>
                </a:rPr>
                <a:t>   Significant</a:t>
              </a:r>
              <a:br>
                <a:rPr lang="en-IN" sz="1800" b="0" i="0" u="none" strike="noStrike" dirty="0">
                  <a:solidFill>
                    <a:srgbClr val="444444"/>
                  </a:solidFill>
                  <a:effectLst/>
                  <a:latin typeface="Consolas" panose="020B0609020204030204" pitchFamily="49" charset="0"/>
                </a:rPr>
              </a:br>
              <a:r>
                <a:rPr lang="en-IN" sz="1800" b="0" i="0" u="none" strike="noStrike" dirty="0">
                  <a:solidFill>
                    <a:srgbClr val="880000"/>
                  </a:solidFill>
                  <a:effectLst/>
                  <a:latin typeface="Consolas" panose="020B0609020204030204" pitchFamily="49" charset="0"/>
                </a:rPr>
                <a:t>5</a:t>
              </a:r>
              <a:r>
                <a:rPr lang="en-IN" sz="1800" b="0" i="0" u="none" strike="noStrike" dirty="0">
                  <a:solidFill>
                    <a:srgbClr val="444444"/>
                  </a:solidFill>
                  <a:effectLst/>
                  <a:latin typeface="Consolas" panose="020B0609020204030204" pitchFamily="49" charset="0"/>
                </a:rPr>
                <a:t>       cigsPerDay  </a:t>
              </a:r>
              <a:r>
                <a:rPr lang="en-IN" sz="1800" b="0" i="0" u="none" strike="noStrike" dirty="0">
                  <a:solidFill>
                    <a:srgbClr val="880000"/>
                  </a:solidFill>
                  <a:effectLst/>
                  <a:latin typeface="Consolas" panose="020B0609020204030204" pitchFamily="49" charset="0"/>
                </a:rPr>
                <a:t>0.17486239</a:t>
              </a:r>
              <a:r>
                <a:rPr lang="en-IN" sz="1800" b="0" i="0" u="none" strike="noStrike" dirty="0">
                  <a:solidFill>
                    <a:srgbClr val="444444"/>
                  </a:solidFill>
                  <a:effectLst/>
                  <a:latin typeface="Consolas" panose="020B0609020204030204" pitchFamily="49" charset="0"/>
                </a:rPr>
                <a:t>   Significant</a:t>
              </a:r>
              <a:br>
                <a:rPr lang="en-IN" sz="1800" b="0" i="0" u="none" strike="noStrike" dirty="0">
                  <a:solidFill>
                    <a:srgbClr val="444444"/>
                  </a:solidFill>
                  <a:effectLst/>
                  <a:latin typeface="Consolas" panose="020B0609020204030204" pitchFamily="49" charset="0"/>
                </a:rPr>
              </a:br>
              <a:r>
                <a:rPr lang="en-IN" sz="1800" b="0" i="0" u="none" strike="noStrike" dirty="0">
                  <a:solidFill>
                    <a:srgbClr val="880000"/>
                  </a:solidFill>
                  <a:effectLst/>
                  <a:latin typeface="Consolas" panose="020B0609020204030204" pitchFamily="49" charset="0"/>
                </a:rPr>
                <a:t>6</a:t>
              </a:r>
              <a:r>
                <a:rPr lang="en-IN" sz="1800" b="0" i="0" u="none" strike="noStrike" dirty="0">
                  <a:solidFill>
                    <a:srgbClr val="444444"/>
                  </a:solidFill>
                  <a:effectLst/>
                  <a:latin typeface="Consolas" panose="020B0609020204030204" pitchFamily="49" charset="0"/>
                </a:rPr>
                <a:t>           </a:t>
              </a:r>
              <a:r>
                <a:rPr lang="en-IN" sz="1800" b="0" i="0" u="none" strike="noStrike" dirty="0" err="1">
                  <a:solidFill>
                    <a:srgbClr val="444444"/>
                  </a:solidFill>
                  <a:effectLst/>
                  <a:latin typeface="Consolas" panose="020B0609020204030204" pitchFamily="49" charset="0"/>
                </a:rPr>
                <a:t>BPMeds</a:t>
              </a:r>
              <a:r>
                <a:rPr lang="en-IN" sz="1800" b="0" i="0" u="none" strike="noStrike" dirty="0">
                  <a:solidFill>
                    <a:srgbClr val="444444"/>
                  </a:solidFill>
                  <a:effectLst/>
                  <a:latin typeface="Consolas" panose="020B0609020204030204" pitchFamily="49" charset="0"/>
                </a:rPr>
                <a:t>  </a:t>
              </a:r>
              <a:r>
                <a:rPr lang="en-IN" sz="1800" b="0" i="0" u="none" strike="noStrike" dirty="0">
                  <a:solidFill>
                    <a:srgbClr val="880000"/>
                  </a:solidFill>
                  <a:effectLst/>
                  <a:latin typeface="Consolas" panose="020B0609020204030204" pitchFamily="49" charset="0"/>
                </a:rPr>
                <a:t>0.31498194</a:t>
              </a:r>
              <a:r>
                <a:rPr lang="en-IN" sz="1800" b="0" i="0" u="none" strike="noStrike" dirty="0">
                  <a:solidFill>
                    <a:srgbClr val="444444"/>
                  </a:solidFill>
                  <a:effectLst/>
                  <a:latin typeface="Consolas" panose="020B0609020204030204" pitchFamily="49" charset="0"/>
                </a:rPr>
                <a:t>   Significant</a:t>
              </a:r>
              <a:br>
                <a:rPr lang="en-IN" sz="1800" b="0" i="0" u="none" strike="noStrike" dirty="0">
                  <a:solidFill>
                    <a:srgbClr val="444444"/>
                  </a:solidFill>
                  <a:effectLst/>
                  <a:latin typeface="Consolas" panose="020B0609020204030204" pitchFamily="49" charset="0"/>
                </a:rPr>
              </a:br>
              <a:r>
                <a:rPr lang="en-IN" sz="1800" b="0" i="0" u="none" strike="noStrike" dirty="0">
                  <a:solidFill>
                    <a:srgbClr val="880000"/>
                  </a:solidFill>
                  <a:effectLst/>
                  <a:latin typeface="Consolas" panose="020B0609020204030204" pitchFamily="49" charset="0"/>
                </a:rPr>
                <a:t>7</a:t>
              </a:r>
              <a:r>
                <a:rPr lang="en-IN" sz="1800" b="0" i="0" u="none" strike="noStrike" dirty="0">
                  <a:solidFill>
                    <a:srgbClr val="444444"/>
                  </a:solidFill>
                  <a:effectLst/>
                  <a:latin typeface="Consolas" panose="020B0609020204030204" pitchFamily="49" charset="0"/>
                </a:rPr>
                <a:t>  </a:t>
              </a:r>
              <a:r>
                <a:rPr lang="en-IN" sz="1800" b="0" i="0" u="none" strike="noStrike" dirty="0" err="1">
                  <a:solidFill>
                    <a:srgbClr val="444444"/>
                  </a:solidFill>
                  <a:effectLst/>
                  <a:latin typeface="Consolas" panose="020B0609020204030204" pitchFamily="49" charset="0"/>
                </a:rPr>
                <a:t>prevalentStroke</a:t>
              </a:r>
              <a:r>
                <a:rPr lang="en-IN" sz="1800" b="0" i="0" u="none" strike="noStrike" dirty="0">
                  <a:solidFill>
                    <a:srgbClr val="444444"/>
                  </a:solidFill>
                  <a:effectLst/>
                  <a:latin typeface="Consolas" panose="020B0609020204030204" pitchFamily="49" charset="0"/>
                </a:rPr>
                <a:t>  </a:t>
              </a:r>
              <a:r>
                <a:rPr lang="en-IN" sz="1800" b="0" i="0" u="none" strike="noStrike" dirty="0">
                  <a:solidFill>
                    <a:srgbClr val="880000"/>
                  </a:solidFill>
                  <a:effectLst/>
                  <a:latin typeface="Consolas" panose="020B0609020204030204" pitchFamily="49" charset="0"/>
                </a:rPr>
                <a:t>0.77475590</a:t>
              </a:r>
              <a:r>
                <a:rPr lang="en-IN" sz="1800" b="0" i="0" u="none" strike="noStrike" dirty="0">
                  <a:solidFill>
                    <a:srgbClr val="444444"/>
                  </a:solidFill>
                  <a:effectLst/>
                  <a:latin typeface="Consolas" panose="020B0609020204030204" pitchFamily="49" charset="0"/>
                </a:rPr>
                <a:t>   Significant</a:t>
              </a:r>
              <a:br>
                <a:rPr lang="en-IN" sz="1800" b="0" i="0" u="none" strike="noStrike" dirty="0">
                  <a:solidFill>
                    <a:srgbClr val="444444"/>
                  </a:solidFill>
                  <a:effectLst/>
                  <a:latin typeface="Consolas" panose="020B0609020204030204" pitchFamily="49" charset="0"/>
                </a:rPr>
              </a:br>
              <a:r>
                <a:rPr lang="en-IN" sz="1800" b="0" i="0" u="none" strike="noStrike" dirty="0">
                  <a:solidFill>
                    <a:srgbClr val="880000"/>
                  </a:solidFill>
                  <a:effectLst/>
                  <a:latin typeface="Consolas" panose="020B0609020204030204" pitchFamily="49" charset="0"/>
                </a:rPr>
                <a:t>8</a:t>
              </a:r>
              <a:r>
                <a:rPr lang="en-IN" sz="1800" b="0" i="0" u="none" strike="noStrike" dirty="0">
                  <a:solidFill>
                    <a:srgbClr val="444444"/>
                  </a:solidFill>
                  <a:effectLst/>
                  <a:latin typeface="Consolas" panose="020B0609020204030204" pitchFamily="49" charset="0"/>
                </a:rPr>
                <a:t>     prevalentHyp  </a:t>
              </a:r>
              <a:r>
                <a:rPr lang="en-IN" sz="1800" b="0" i="0" u="none" strike="noStrike" dirty="0">
                  <a:solidFill>
                    <a:srgbClr val="880000"/>
                  </a:solidFill>
                  <a:effectLst/>
                  <a:latin typeface="Consolas" panose="020B0609020204030204" pitchFamily="49" charset="0"/>
                </a:rPr>
                <a:t>0.64423554</a:t>
              </a:r>
              <a:r>
                <a:rPr lang="en-IN" sz="1800" b="0" i="0" u="none" strike="noStrike" dirty="0">
                  <a:solidFill>
                    <a:srgbClr val="444444"/>
                  </a:solidFill>
                  <a:effectLst/>
                  <a:latin typeface="Consolas" panose="020B0609020204030204" pitchFamily="49" charset="0"/>
                </a:rPr>
                <a:t>   Significant</a:t>
              </a:r>
              <a:br>
                <a:rPr lang="en-IN" sz="1800" b="0" i="0" u="none" strike="noStrike" dirty="0">
                  <a:solidFill>
                    <a:srgbClr val="444444"/>
                  </a:solidFill>
                  <a:effectLst/>
                  <a:latin typeface="Consolas" panose="020B0609020204030204" pitchFamily="49" charset="0"/>
                </a:rPr>
              </a:br>
              <a:r>
                <a:rPr lang="en-IN" sz="1800" b="0" i="0" u="none" strike="noStrike" dirty="0">
                  <a:solidFill>
                    <a:srgbClr val="880000"/>
                  </a:solidFill>
                  <a:effectLst/>
                  <a:latin typeface="Consolas" panose="020B0609020204030204" pitchFamily="49" charset="0"/>
                </a:rPr>
                <a:t>9</a:t>
              </a:r>
              <a:r>
                <a:rPr lang="en-IN" sz="1800" b="0" i="0" u="none" strike="noStrike" dirty="0">
                  <a:solidFill>
                    <a:srgbClr val="444444"/>
                  </a:solidFill>
                  <a:effectLst/>
                  <a:latin typeface="Consolas" panose="020B0609020204030204" pitchFamily="49" charset="0"/>
                </a:rPr>
                <a:t>         diabetes  </a:t>
              </a:r>
              <a:r>
                <a:rPr lang="en-IN" sz="1800" b="0" i="0" u="none" strike="noStrike" dirty="0">
                  <a:solidFill>
                    <a:srgbClr val="880000"/>
                  </a:solidFill>
                  <a:effectLst/>
                  <a:latin typeface="Consolas" panose="020B0609020204030204" pitchFamily="49" charset="0"/>
                </a:rPr>
                <a:t>0.32965284</a:t>
              </a:r>
              <a:r>
                <a:rPr lang="en-IN" sz="1800" b="0" i="0" u="none" strike="noStrike" dirty="0">
                  <a:solidFill>
                    <a:srgbClr val="444444"/>
                  </a:solidFill>
                  <a:effectLst/>
                  <a:latin typeface="Consolas" panose="020B0609020204030204" pitchFamily="49" charset="0"/>
                </a:rPr>
                <a:t>   Significant</a:t>
              </a:r>
              <a:br>
                <a:rPr lang="en-IN" sz="1800" b="0" i="0" u="none" strike="noStrike" dirty="0">
                  <a:solidFill>
                    <a:srgbClr val="444444"/>
                  </a:solidFill>
                  <a:effectLst/>
                  <a:latin typeface="Consolas" panose="020B0609020204030204" pitchFamily="49" charset="0"/>
                </a:rPr>
              </a:br>
              <a:r>
                <a:rPr lang="en-IN" sz="1800" b="0" i="0" u="none" strike="noStrike" dirty="0">
                  <a:solidFill>
                    <a:srgbClr val="880000"/>
                  </a:solidFill>
                  <a:effectLst/>
                  <a:latin typeface="Consolas" panose="020B0609020204030204" pitchFamily="49" charset="0"/>
                </a:rPr>
                <a:t>10</a:t>
              </a:r>
              <a:r>
                <a:rPr lang="en-IN" sz="1800" b="0" i="0" u="none" strike="noStrike" dirty="0">
                  <a:solidFill>
                    <a:srgbClr val="444444"/>
                  </a:solidFill>
                  <a:effectLst/>
                  <a:latin typeface="Consolas" panose="020B0609020204030204" pitchFamily="49" charset="0"/>
                </a:rPr>
                <a:t>         totChol  </a:t>
              </a:r>
              <a:r>
                <a:rPr lang="en-IN" sz="1800" b="0" i="0" u="none" strike="noStrike" dirty="0">
                  <a:solidFill>
                    <a:srgbClr val="880000"/>
                  </a:solidFill>
                  <a:effectLst/>
                  <a:latin typeface="Consolas" panose="020B0609020204030204" pitchFamily="49" charset="0"/>
                </a:rPr>
                <a:t>0.09111104</a:t>
              </a:r>
              <a:r>
                <a:rPr lang="en-IN" sz="1800" b="0" i="0" u="none" strike="noStrike" dirty="0">
                  <a:solidFill>
                    <a:srgbClr val="444444"/>
                  </a:solidFill>
                  <a:effectLst/>
                  <a:latin typeface="Consolas" panose="020B0609020204030204" pitchFamily="49" charset="0"/>
                </a:rPr>
                <a:t>   Significant</a:t>
              </a:r>
              <a:br>
                <a:rPr lang="en-IN" sz="1800" b="0" i="0" u="none" strike="noStrike" dirty="0">
                  <a:solidFill>
                    <a:srgbClr val="444444"/>
                  </a:solidFill>
                  <a:effectLst/>
                  <a:latin typeface="Consolas" panose="020B0609020204030204" pitchFamily="49" charset="0"/>
                </a:rPr>
              </a:br>
              <a:r>
                <a:rPr lang="en-IN" sz="1800" b="0" i="0" u="none" strike="noStrike" dirty="0">
                  <a:solidFill>
                    <a:srgbClr val="880000"/>
                  </a:solidFill>
                  <a:effectLst/>
                  <a:latin typeface="Consolas" panose="020B0609020204030204" pitchFamily="49" charset="0"/>
                </a:rPr>
                <a:t>11</a:t>
              </a:r>
              <a:r>
                <a:rPr lang="en-IN" sz="1800" b="0" i="0" u="none" strike="noStrike" dirty="0">
                  <a:solidFill>
                    <a:srgbClr val="444444"/>
                  </a:solidFill>
                  <a:effectLst/>
                  <a:latin typeface="Consolas" panose="020B0609020204030204" pitchFamily="49" charset="0"/>
                </a:rPr>
                <a:t>           sysBP  </a:t>
              </a:r>
              <a:r>
                <a:rPr lang="en-IN" sz="1800" b="0" i="0" u="none" strike="noStrike" dirty="0">
                  <a:solidFill>
                    <a:srgbClr val="880000"/>
                  </a:solidFill>
                  <a:effectLst/>
                  <a:latin typeface="Consolas" panose="020B0609020204030204" pitchFamily="49" charset="0"/>
                </a:rPr>
                <a:t>0.21795368</a:t>
              </a:r>
              <a:r>
                <a:rPr lang="en-IN" sz="1800" b="0" i="0" u="none" strike="noStrike" dirty="0">
                  <a:solidFill>
                    <a:srgbClr val="444444"/>
                  </a:solidFill>
                  <a:effectLst/>
                  <a:latin typeface="Consolas" panose="020B0609020204030204" pitchFamily="49" charset="0"/>
                </a:rPr>
                <a:t>   Significant</a:t>
              </a:r>
              <a:br>
                <a:rPr lang="en-IN" sz="1800" b="0" i="0" u="none" strike="noStrike" dirty="0">
                  <a:solidFill>
                    <a:srgbClr val="444444"/>
                  </a:solidFill>
                  <a:effectLst/>
                  <a:latin typeface="Consolas" panose="020B0609020204030204" pitchFamily="49" charset="0"/>
                </a:rPr>
              </a:br>
              <a:r>
                <a:rPr lang="en-IN" sz="1800" b="0" i="0" u="none" strike="noStrike" dirty="0">
                  <a:solidFill>
                    <a:srgbClr val="880000"/>
                  </a:solidFill>
                  <a:effectLst/>
                  <a:latin typeface="Consolas" panose="020B0609020204030204" pitchFamily="49" charset="0"/>
                </a:rPr>
                <a:t>12</a:t>
              </a:r>
              <a:r>
                <a:rPr lang="en-IN" sz="1800" b="0" i="0" u="none" strike="noStrike" dirty="0">
                  <a:solidFill>
                    <a:srgbClr val="444444"/>
                  </a:solidFill>
                  <a:effectLst/>
                  <a:latin typeface="Consolas" panose="020B0609020204030204" pitchFamily="49" charset="0"/>
                </a:rPr>
                <a:t>           </a:t>
              </a:r>
              <a:r>
                <a:rPr lang="en-IN" sz="1800" b="0" i="0" u="none" strike="noStrike" dirty="0" err="1">
                  <a:solidFill>
                    <a:srgbClr val="444444"/>
                  </a:solidFill>
                  <a:effectLst/>
                  <a:latin typeface="Consolas" panose="020B0609020204030204" pitchFamily="49" charset="0"/>
                </a:rPr>
                <a:t>diaBP</a:t>
              </a:r>
              <a:r>
                <a:rPr lang="en-IN" sz="1800" b="0" i="0" u="none" strike="noStrike" dirty="0">
                  <a:solidFill>
                    <a:srgbClr val="444444"/>
                  </a:solidFill>
                  <a:effectLst/>
                  <a:latin typeface="Consolas" panose="020B0609020204030204" pitchFamily="49" charset="0"/>
                </a:rPr>
                <a:t> -</a:t>
              </a:r>
              <a:r>
                <a:rPr lang="en-IN" sz="1800" b="0" i="0" u="none" strike="noStrike" dirty="0">
                  <a:solidFill>
                    <a:srgbClr val="880000"/>
                  </a:solidFill>
                  <a:effectLst/>
                  <a:latin typeface="Consolas" panose="020B0609020204030204" pitchFamily="49" charset="0"/>
                </a:rPr>
                <a:t>0.02802294</a:t>
              </a:r>
              <a:r>
                <a:rPr lang="en-IN" sz="1800" b="0" i="0" u="none" strike="noStrike" dirty="0">
                  <a:solidFill>
                    <a:srgbClr val="444444"/>
                  </a:solidFill>
                  <a:effectLst/>
                  <a:latin typeface="Consolas" panose="020B0609020204030204" pitchFamily="49" charset="0"/>
                </a:rPr>
                <a:t>   Significant</a:t>
              </a:r>
              <a:br>
                <a:rPr lang="en-IN" sz="1800" b="0" i="0" u="none" strike="noStrike" dirty="0">
                  <a:solidFill>
                    <a:srgbClr val="444444"/>
                  </a:solidFill>
                  <a:effectLst/>
                  <a:latin typeface="Consolas" panose="020B0609020204030204" pitchFamily="49" charset="0"/>
                </a:rPr>
              </a:br>
              <a:r>
                <a:rPr lang="en-IN" sz="1800" b="0" i="0" u="none" strike="noStrike" dirty="0">
                  <a:solidFill>
                    <a:srgbClr val="880000"/>
                  </a:solidFill>
                  <a:effectLst/>
                  <a:latin typeface="Consolas" panose="020B0609020204030204" pitchFamily="49" charset="0"/>
                </a:rPr>
                <a:t>13</a:t>
              </a:r>
              <a:r>
                <a:rPr lang="en-IN" sz="1800" b="0" i="0" u="none" strike="noStrike" dirty="0">
                  <a:solidFill>
                    <a:srgbClr val="444444"/>
                  </a:solidFill>
                  <a:effectLst/>
                  <a:latin typeface="Consolas" panose="020B0609020204030204" pitchFamily="49" charset="0"/>
                </a:rPr>
                <a:t>             BMI  </a:t>
              </a:r>
              <a:r>
                <a:rPr lang="en-IN" sz="1800" b="0" i="0" u="none" strike="noStrike" dirty="0">
                  <a:solidFill>
                    <a:srgbClr val="880000"/>
                  </a:solidFill>
                  <a:effectLst/>
                  <a:latin typeface="Consolas" panose="020B0609020204030204" pitchFamily="49" charset="0"/>
                </a:rPr>
                <a:t>0.09083344</a:t>
              </a:r>
              <a:r>
                <a:rPr lang="en-IN" sz="1800" b="0" i="0" u="none" strike="noStrike" dirty="0">
                  <a:solidFill>
                    <a:srgbClr val="444444"/>
                  </a:solidFill>
                  <a:effectLst/>
                  <a:latin typeface="Consolas" panose="020B0609020204030204" pitchFamily="49" charset="0"/>
                </a:rPr>
                <a:t>   Significant</a:t>
              </a:r>
              <a:br>
                <a:rPr lang="en-IN" sz="1800" b="0" i="0" u="none" strike="noStrike" dirty="0">
                  <a:solidFill>
                    <a:srgbClr val="444444"/>
                  </a:solidFill>
                  <a:effectLst/>
                  <a:latin typeface="Consolas" panose="020B0609020204030204" pitchFamily="49" charset="0"/>
                </a:rPr>
              </a:br>
              <a:r>
                <a:rPr lang="en-IN" sz="1800" b="0" i="0" u="none" strike="noStrike" dirty="0">
                  <a:solidFill>
                    <a:srgbClr val="880000"/>
                  </a:solidFill>
                  <a:effectLst/>
                  <a:latin typeface="Consolas" panose="020B0609020204030204" pitchFamily="49" charset="0"/>
                </a:rPr>
                <a:t>14</a:t>
              </a:r>
              <a:r>
                <a:rPr lang="en-IN" sz="1800" b="0" i="0" u="none" strike="noStrike" dirty="0">
                  <a:solidFill>
                    <a:srgbClr val="444444"/>
                  </a:solidFill>
                  <a:effectLst/>
                  <a:latin typeface="Consolas" panose="020B0609020204030204" pitchFamily="49" charset="0"/>
                </a:rPr>
                <a:t>       </a:t>
              </a:r>
              <a:r>
                <a:rPr lang="en-IN" sz="1800" b="0" i="0" u="none" strike="noStrike" dirty="0" err="1">
                  <a:solidFill>
                    <a:srgbClr val="444444"/>
                  </a:solidFill>
                  <a:effectLst/>
                  <a:latin typeface="Consolas" panose="020B0609020204030204" pitchFamily="49" charset="0"/>
                </a:rPr>
                <a:t>heartRate</a:t>
              </a:r>
              <a:r>
                <a:rPr lang="en-IN" sz="1800" b="0" i="0" u="none" strike="noStrike" dirty="0">
                  <a:solidFill>
                    <a:srgbClr val="444444"/>
                  </a:solidFill>
                  <a:effectLst/>
                  <a:latin typeface="Consolas" panose="020B0609020204030204" pitchFamily="49" charset="0"/>
                </a:rPr>
                <a:t> -</a:t>
              </a:r>
              <a:r>
                <a:rPr lang="en-IN" sz="1800" b="0" i="0" u="none" strike="noStrike" dirty="0">
                  <a:solidFill>
                    <a:srgbClr val="880000"/>
                  </a:solidFill>
                  <a:effectLst/>
                  <a:latin typeface="Consolas" panose="020B0609020204030204" pitchFamily="49" charset="0"/>
                </a:rPr>
                <a:t>0.04796687</a:t>
              </a:r>
              <a:r>
                <a:rPr lang="en-IN" sz="1800" b="0" i="0" u="none" strike="noStrike" dirty="0">
                  <a:solidFill>
                    <a:srgbClr val="444444"/>
                  </a:solidFill>
                  <a:effectLst/>
                  <a:latin typeface="Consolas" panose="020B0609020204030204" pitchFamily="49" charset="0"/>
                </a:rPr>
                <a:t>   Significant</a:t>
              </a:r>
              <a:br>
                <a:rPr lang="en-IN" sz="1800" b="0" i="0" u="none" strike="noStrike" dirty="0">
                  <a:solidFill>
                    <a:srgbClr val="444444"/>
                  </a:solidFill>
                  <a:effectLst/>
                  <a:latin typeface="Consolas" panose="020B0609020204030204" pitchFamily="49" charset="0"/>
                </a:rPr>
              </a:br>
              <a:r>
                <a:rPr lang="en-IN" sz="1800" b="0" i="0" u="none" strike="noStrike" dirty="0">
                  <a:solidFill>
                    <a:srgbClr val="880000"/>
                  </a:solidFill>
                  <a:effectLst/>
                  <a:latin typeface="Consolas" panose="020B0609020204030204" pitchFamily="49" charset="0"/>
                </a:rPr>
                <a:t>15</a:t>
              </a:r>
              <a:r>
                <a:rPr lang="en-IN" sz="1800" b="0" i="0" u="none" strike="noStrike" dirty="0">
                  <a:solidFill>
                    <a:srgbClr val="444444"/>
                  </a:solidFill>
                  <a:effectLst/>
                  <a:latin typeface="Consolas" panose="020B0609020204030204" pitchFamily="49" charset="0"/>
                </a:rPr>
                <a:t>         glucose  </a:t>
              </a:r>
              <a:r>
                <a:rPr lang="en-IN" sz="1800" b="0" i="0" u="none" strike="noStrike" dirty="0">
                  <a:solidFill>
                    <a:srgbClr val="880000"/>
                  </a:solidFill>
                  <a:effectLst/>
                  <a:latin typeface="Consolas" panose="020B0609020204030204" pitchFamily="49" charset="0"/>
                </a:rPr>
                <a:t>0.12471948</a:t>
              </a:r>
              <a:r>
                <a:rPr lang="en-IN" sz="1800" b="0" i="0" u="none" strike="noStrike" dirty="0">
                  <a:solidFill>
                    <a:srgbClr val="444444"/>
                  </a:solidFill>
                  <a:effectLst/>
                  <a:latin typeface="Consolas" panose="020B0609020204030204" pitchFamily="49" charset="0"/>
                </a:rPr>
                <a:t>   Significant</a:t>
              </a:r>
              <a:endParaRPr lang="en-US" dirty="0"/>
            </a:p>
          </p:txBody>
        </p:sp>
      </p:grpSp>
      <p:grpSp>
        <p:nvGrpSpPr>
          <p:cNvPr id="28" name="Group 27">
            <a:extLst>
              <a:ext uri="{FF2B5EF4-FFF2-40B4-BE49-F238E27FC236}">
                <a16:creationId xmlns:a16="http://schemas.microsoft.com/office/drawing/2014/main" id="{3BBACD21-16AC-F52F-CE3B-ADD7B5DED717}"/>
              </a:ext>
            </a:extLst>
          </p:cNvPr>
          <p:cNvGrpSpPr/>
          <p:nvPr/>
        </p:nvGrpSpPr>
        <p:grpSpPr>
          <a:xfrm>
            <a:off x="-8134868" y="-14288"/>
            <a:ext cx="9306459" cy="6858000"/>
            <a:chOff x="-789440" y="0"/>
            <a:chExt cx="9306459" cy="6858000"/>
          </a:xfrm>
          <a:solidFill>
            <a:srgbClr val="F4995B"/>
          </a:solidFill>
          <a:effectLst>
            <a:outerShdw blurRad="393700" dist="254000" dir="8880000" sx="99000" sy="99000" algn="ctr" rotWithShape="0">
              <a:schemeClr val="tx1">
                <a:alpha val="62000"/>
              </a:schemeClr>
            </a:outerShdw>
          </a:effectLst>
        </p:grpSpPr>
        <p:grpSp>
          <p:nvGrpSpPr>
            <p:cNvPr id="29" name="Group 28">
              <a:extLst>
                <a:ext uri="{FF2B5EF4-FFF2-40B4-BE49-F238E27FC236}">
                  <a16:creationId xmlns:a16="http://schemas.microsoft.com/office/drawing/2014/main" id="{B3A26A0C-B335-54CA-E229-F5E149263613}"/>
                </a:ext>
              </a:extLst>
            </p:cNvPr>
            <p:cNvGrpSpPr/>
            <p:nvPr/>
          </p:nvGrpSpPr>
          <p:grpSpPr>
            <a:xfrm>
              <a:off x="-789440" y="0"/>
              <a:ext cx="9306459" cy="6858000"/>
              <a:chOff x="0" y="0"/>
              <a:chExt cx="9306459" cy="6858000"/>
            </a:xfrm>
            <a:grpFill/>
          </p:grpSpPr>
          <p:grpSp>
            <p:nvGrpSpPr>
              <p:cNvPr id="31" name="Group 30">
                <a:extLst>
                  <a:ext uri="{FF2B5EF4-FFF2-40B4-BE49-F238E27FC236}">
                    <a16:creationId xmlns:a16="http://schemas.microsoft.com/office/drawing/2014/main" id="{7B881DD0-09DC-3BE4-8910-0E44CAE03908}"/>
                  </a:ext>
                </a:extLst>
              </p:cNvPr>
              <p:cNvGrpSpPr/>
              <p:nvPr/>
            </p:nvGrpSpPr>
            <p:grpSpPr>
              <a:xfrm>
                <a:off x="0" y="0"/>
                <a:ext cx="9306459" cy="6858000"/>
                <a:chOff x="0" y="0"/>
                <a:chExt cx="11718465" cy="6858000"/>
              </a:xfrm>
              <a:grpFill/>
            </p:grpSpPr>
            <p:sp>
              <p:nvSpPr>
                <p:cNvPr id="39" name="Rectangle 38">
                  <a:extLst>
                    <a:ext uri="{FF2B5EF4-FFF2-40B4-BE49-F238E27FC236}">
                      <a16:creationId xmlns:a16="http://schemas.microsoft.com/office/drawing/2014/main" id="{D7312930-9D64-2C0C-C96B-C609ED747F64}"/>
                    </a:ext>
                  </a:extLst>
                </p:cNvPr>
                <p:cNvSpPr/>
                <p:nvPr/>
              </p:nvSpPr>
              <p:spPr>
                <a:xfrm>
                  <a:off x="0" y="0"/>
                  <a:ext cx="11041039" cy="685800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ounded Rectangle 39">
                  <a:extLst>
                    <a:ext uri="{FF2B5EF4-FFF2-40B4-BE49-F238E27FC236}">
                      <a16:creationId xmlns:a16="http://schemas.microsoft.com/office/drawing/2014/main" id="{B78A87F9-6B47-F46A-DA03-FD20A8C6EB77}"/>
                    </a:ext>
                  </a:extLst>
                </p:cNvPr>
                <p:cNvSpPr/>
                <p:nvPr/>
              </p:nvSpPr>
              <p:spPr>
                <a:xfrm>
                  <a:off x="10544759" y="4668947"/>
                  <a:ext cx="1173706" cy="1260000"/>
                </a:xfrm>
                <a:prstGeom prst="roundRect">
                  <a:avLst>
                    <a:gd name="adj" fmla="val 10401"/>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3" name="TextBox 32">
                <a:extLst>
                  <a:ext uri="{FF2B5EF4-FFF2-40B4-BE49-F238E27FC236}">
                    <a16:creationId xmlns:a16="http://schemas.microsoft.com/office/drawing/2014/main" id="{34EFB49B-E2DC-D30E-1AC7-29A77A194FC3}"/>
                  </a:ext>
                </a:extLst>
              </p:cNvPr>
              <p:cNvSpPr txBox="1"/>
              <p:nvPr/>
            </p:nvSpPr>
            <p:spPr>
              <a:xfrm>
                <a:off x="8449301" y="5016444"/>
                <a:ext cx="810768" cy="707886"/>
              </a:xfrm>
              <a:prstGeom prst="rect">
                <a:avLst/>
              </a:prstGeom>
              <a:grpFill/>
            </p:spPr>
            <p:txBody>
              <a:bodyPr wrap="square" rtlCol="0">
                <a:spAutoFit/>
              </a:bodyPr>
              <a:lstStyle/>
              <a:p>
                <a:r>
                  <a:rPr lang="en-US" sz="4000" b="1" spc="-300" dirty="0">
                    <a:solidFill>
                      <a:schemeClr val="bg1"/>
                    </a:solidFill>
                    <a:latin typeface="Avenir Next" panose="020B0503020202020204" pitchFamily="34" charset="0"/>
                  </a:rPr>
                  <a:t>04</a:t>
                </a:r>
              </a:p>
            </p:txBody>
          </p:sp>
          <p:sp>
            <p:nvSpPr>
              <p:cNvPr id="35" name="TextBox 34">
                <a:extLst>
                  <a:ext uri="{FF2B5EF4-FFF2-40B4-BE49-F238E27FC236}">
                    <a16:creationId xmlns:a16="http://schemas.microsoft.com/office/drawing/2014/main" id="{C40310CB-460E-CFF0-C65D-3FC434E6D702}"/>
                  </a:ext>
                </a:extLst>
              </p:cNvPr>
              <p:cNvSpPr txBox="1"/>
              <p:nvPr/>
            </p:nvSpPr>
            <p:spPr>
              <a:xfrm>
                <a:off x="3830768" y="684897"/>
                <a:ext cx="4114800" cy="630942"/>
              </a:xfrm>
              <a:prstGeom prst="rect">
                <a:avLst/>
              </a:prstGeom>
              <a:grpFill/>
            </p:spPr>
            <p:txBody>
              <a:bodyPr wrap="square" rtlCol="0">
                <a:spAutoFit/>
              </a:bodyPr>
              <a:lstStyle/>
              <a:p>
                <a:r>
                  <a:rPr lang="en-US" sz="3500" dirty="0">
                    <a:solidFill>
                      <a:schemeClr val="bg1"/>
                    </a:solidFill>
                  </a:rPr>
                  <a:t>Fitting of </a:t>
                </a:r>
              </a:p>
            </p:txBody>
          </p:sp>
          <p:sp>
            <p:nvSpPr>
              <p:cNvPr id="36" name="TextBox 35">
                <a:extLst>
                  <a:ext uri="{FF2B5EF4-FFF2-40B4-BE49-F238E27FC236}">
                    <a16:creationId xmlns:a16="http://schemas.microsoft.com/office/drawing/2014/main" id="{905B9123-F31D-F57F-ADBA-5FA3A3E36260}"/>
                  </a:ext>
                </a:extLst>
              </p:cNvPr>
              <p:cNvSpPr txBox="1"/>
              <p:nvPr/>
            </p:nvSpPr>
            <p:spPr>
              <a:xfrm>
                <a:off x="3830768" y="1184769"/>
                <a:ext cx="4114800" cy="646331"/>
              </a:xfrm>
              <a:prstGeom prst="rect">
                <a:avLst/>
              </a:prstGeom>
              <a:grpFill/>
            </p:spPr>
            <p:txBody>
              <a:bodyPr wrap="square" rtlCol="0">
                <a:spAutoFit/>
              </a:bodyPr>
              <a:lstStyle/>
              <a:p>
                <a:r>
                  <a:rPr lang="en-IN" sz="3600" b="1" i="0" dirty="0">
                    <a:solidFill>
                      <a:schemeClr val="bg1"/>
                    </a:solidFill>
                    <a:effectLst/>
                    <a:latin typeface="Avenir Next" panose="020B0503020202020204" pitchFamily="34" charset="0"/>
                  </a:rPr>
                  <a:t>Logistic Model</a:t>
                </a:r>
                <a:endParaRPr lang="en-US" sz="3500" b="1" dirty="0">
                  <a:solidFill>
                    <a:schemeClr val="bg1"/>
                  </a:solidFill>
                </a:endParaRPr>
              </a:p>
            </p:txBody>
          </p:sp>
          <p:sp>
            <p:nvSpPr>
              <p:cNvPr id="37" name="TextBox 36">
                <a:extLst>
                  <a:ext uri="{FF2B5EF4-FFF2-40B4-BE49-F238E27FC236}">
                    <a16:creationId xmlns:a16="http://schemas.microsoft.com/office/drawing/2014/main" id="{B942949D-8411-120E-D52C-7305B1B196FD}"/>
                  </a:ext>
                </a:extLst>
              </p:cNvPr>
              <p:cNvSpPr txBox="1"/>
              <p:nvPr/>
            </p:nvSpPr>
            <p:spPr>
              <a:xfrm>
                <a:off x="2781279" y="2018825"/>
                <a:ext cx="4847559" cy="4567716"/>
              </a:xfrm>
              <a:prstGeom prst="rect">
                <a:avLst/>
              </a:prstGeom>
              <a:grpFill/>
            </p:spPr>
            <p:txBody>
              <a:bodyPr wrap="square" rtlCol="0">
                <a:spAutoFit/>
              </a:bodyPr>
              <a:lstStyle/>
              <a:p>
                <a:pPr algn="just" rtl="0">
                  <a:spcBef>
                    <a:spcPts val="1200"/>
                  </a:spcBef>
                  <a:spcAft>
                    <a:spcPts val="1200"/>
                  </a:spcAft>
                </a:pPr>
                <a:r>
                  <a:rPr lang="en-IN" sz="2000" b="0" i="0" u="none" strike="noStrike" dirty="0">
                    <a:effectLst/>
                    <a:latin typeface="Avenir Next" panose="020B0503020202020204" pitchFamily="34" charset="0"/>
                  </a:rPr>
                  <a:t>Considering Backward Elimination as the selected stepwise procedure, the initial model encompasses all variables. Utilizing the glm() function in R, I’ve conducted logistic regression to analyze the association between the binary response variable indicating the presence of heart disease and the fifteen distinct independent predictors [Placed in earlier Slides]. The fitting process is outlined in the code as follows: </a:t>
                </a:r>
              </a:p>
              <a:p>
                <a:pPr algn="just" rtl="0">
                  <a:spcBef>
                    <a:spcPts val="1200"/>
                  </a:spcBef>
                  <a:spcAft>
                    <a:spcPts val="1200"/>
                  </a:spcAft>
                </a:pPr>
                <a:endParaRPr lang="en-IN" sz="2000" b="0" dirty="0">
                  <a:effectLst/>
                  <a:latin typeface="Avenir Next" panose="020B0503020202020204" pitchFamily="34" charset="0"/>
                </a:endParaRPr>
              </a:p>
            </p:txBody>
          </p:sp>
          <p:sp>
            <p:nvSpPr>
              <p:cNvPr id="38" name="TextBox 37">
                <a:extLst>
                  <a:ext uri="{FF2B5EF4-FFF2-40B4-BE49-F238E27FC236}">
                    <a16:creationId xmlns:a16="http://schemas.microsoft.com/office/drawing/2014/main" id="{4017A77B-DE58-C150-F81F-AF62139DEE31}"/>
                  </a:ext>
                </a:extLst>
              </p:cNvPr>
              <p:cNvSpPr txBox="1"/>
              <p:nvPr/>
            </p:nvSpPr>
            <p:spPr>
              <a:xfrm>
                <a:off x="2809854" y="5691129"/>
                <a:ext cx="4015408" cy="954156"/>
              </a:xfrm>
              <a:prstGeom prst="rect">
                <a:avLst/>
              </a:prstGeom>
              <a:noFill/>
            </p:spPr>
            <p:txBody>
              <a:bodyPr wrap="square" rtlCol="0">
                <a:spAutoFit/>
              </a:bodyPr>
              <a:lstStyle/>
              <a:p>
                <a:r>
                  <a:rPr lang="en-IN" b="0" i="0" u="none" strike="noStrike" dirty="0">
                    <a:solidFill>
                      <a:schemeClr val="bg1"/>
                    </a:solidFill>
                    <a:effectLst/>
                    <a:latin typeface="Avenir Next" panose="020B0503020202020204" pitchFamily="34" charset="0"/>
                  </a:rPr>
                  <a:t>fullmodel = glm(TenYearCHD ~ ., data = training_data, family = binomial(link = "logit"))</a:t>
                </a:r>
                <a:endParaRPr lang="en-US" dirty="0">
                  <a:solidFill>
                    <a:schemeClr val="bg1"/>
                  </a:solidFill>
                </a:endParaRPr>
              </a:p>
            </p:txBody>
          </p:sp>
        </p:grpSp>
        <p:sp>
          <p:nvSpPr>
            <p:cNvPr id="30" name="TextBox 29">
              <a:extLst>
                <a:ext uri="{FF2B5EF4-FFF2-40B4-BE49-F238E27FC236}">
                  <a16:creationId xmlns:a16="http://schemas.microsoft.com/office/drawing/2014/main" id="{9492B439-A4EC-3BB8-29E7-0579634992C3}"/>
                </a:ext>
              </a:extLst>
            </p:cNvPr>
            <p:cNvSpPr txBox="1"/>
            <p:nvPr/>
          </p:nvSpPr>
          <p:spPr>
            <a:xfrm>
              <a:off x="1575288" y="655784"/>
              <a:ext cx="1771650" cy="1446550"/>
            </a:xfrm>
            <a:prstGeom prst="rect">
              <a:avLst/>
            </a:prstGeom>
            <a:noFill/>
          </p:spPr>
          <p:txBody>
            <a:bodyPr wrap="square" rtlCol="0">
              <a:spAutoFit/>
            </a:bodyPr>
            <a:lstStyle/>
            <a:p>
              <a:r>
                <a:rPr lang="en-US" sz="8800" b="1" spc="-300" dirty="0">
                  <a:solidFill>
                    <a:schemeClr val="bg1"/>
                  </a:solidFill>
                  <a:latin typeface="Avenir Next" panose="020B0503020202020204" pitchFamily="34" charset="0"/>
                </a:rPr>
                <a:t>04</a:t>
              </a:r>
            </a:p>
          </p:txBody>
        </p:sp>
      </p:grpSp>
    </p:spTree>
    <p:extLst>
      <p:ext uri="{BB962C8B-B14F-4D97-AF65-F5344CB8AC3E}">
        <p14:creationId xmlns:p14="http://schemas.microsoft.com/office/powerpoint/2010/main" val="26604750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FDEBE4"/>
        </a:solidFill>
        <a:effectLst/>
      </p:bgPr>
    </p:bg>
    <p:spTree>
      <p:nvGrpSpPr>
        <p:cNvPr id="1" name=""/>
        <p:cNvGrpSpPr/>
        <p:nvPr/>
      </p:nvGrpSpPr>
      <p:grpSpPr>
        <a:xfrm>
          <a:off x="0" y="0"/>
          <a:ext cx="0" cy="0"/>
          <a:chOff x="0" y="0"/>
          <a:chExt cx="0" cy="0"/>
        </a:xfrm>
      </p:grpSpPr>
      <p:grpSp>
        <p:nvGrpSpPr>
          <p:cNvPr id="140" name="Group 139">
            <a:extLst>
              <a:ext uri="{FF2B5EF4-FFF2-40B4-BE49-F238E27FC236}">
                <a16:creationId xmlns:a16="http://schemas.microsoft.com/office/drawing/2014/main" id="{07304B76-8007-960C-3F62-1B374375CD58}"/>
              </a:ext>
            </a:extLst>
          </p:cNvPr>
          <p:cNvGrpSpPr/>
          <p:nvPr/>
        </p:nvGrpSpPr>
        <p:grpSpPr>
          <a:xfrm>
            <a:off x="-576034" y="0"/>
            <a:ext cx="11682484" cy="6858000"/>
            <a:chOff x="0" y="0"/>
            <a:chExt cx="11682484" cy="6858000"/>
          </a:xfrm>
          <a:solidFill>
            <a:srgbClr val="EBDFB5"/>
          </a:solidFill>
          <a:effectLst>
            <a:outerShdw blurRad="393700" dist="254000" dir="8880000" sx="99000" sy="99000" algn="ctr" rotWithShape="0">
              <a:schemeClr val="tx1">
                <a:alpha val="62000"/>
              </a:schemeClr>
            </a:outerShdw>
          </a:effectLst>
        </p:grpSpPr>
        <p:grpSp>
          <p:nvGrpSpPr>
            <p:cNvPr id="34" name="Group 33">
              <a:extLst>
                <a:ext uri="{FF2B5EF4-FFF2-40B4-BE49-F238E27FC236}">
                  <a16:creationId xmlns:a16="http://schemas.microsoft.com/office/drawing/2014/main" id="{67509065-4B94-5141-F863-783A580950A2}"/>
                </a:ext>
              </a:extLst>
            </p:cNvPr>
            <p:cNvGrpSpPr/>
            <p:nvPr/>
          </p:nvGrpSpPr>
          <p:grpSpPr>
            <a:xfrm>
              <a:off x="0" y="0"/>
              <a:ext cx="11682484" cy="6858000"/>
              <a:chOff x="-493776" y="0"/>
              <a:chExt cx="11682484" cy="6858000"/>
            </a:xfrm>
            <a:grpFill/>
          </p:grpSpPr>
          <p:grpSp>
            <p:nvGrpSpPr>
              <p:cNvPr id="8" name="Group 7">
                <a:extLst>
                  <a:ext uri="{FF2B5EF4-FFF2-40B4-BE49-F238E27FC236}">
                    <a16:creationId xmlns:a16="http://schemas.microsoft.com/office/drawing/2014/main" id="{231DA05C-F592-92F4-9927-376098424299}"/>
                  </a:ext>
                </a:extLst>
              </p:cNvPr>
              <p:cNvGrpSpPr/>
              <p:nvPr/>
            </p:nvGrpSpPr>
            <p:grpSpPr>
              <a:xfrm>
                <a:off x="-493776" y="0"/>
                <a:ext cx="11682484" cy="6858000"/>
                <a:chOff x="0" y="0"/>
                <a:chExt cx="11682484" cy="6858000"/>
              </a:xfrm>
              <a:grpFill/>
            </p:grpSpPr>
            <p:sp>
              <p:nvSpPr>
                <p:cNvPr id="6" name="Rectangle 5">
                  <a:extLst>
                    <a:ext uri="{FF2B5EF4-FFF2-40B4-BE49-F238E27FC236}">
                      <a16:creationId xmlns:a16="http://schemas.microsoft.com/office/drawing/2014/main" id="{7F19B387-FC9F-D534-6B52-6EE3B19EE734}"/>
                    </a:ext>
                  </a:extLst>
                </p:cNvPr>
                <p:cNvSpPr/>
                <p:nvPr/>
              </p:nvSpPr>
              <p:spPr>
                <a:xfrm>
                  <a:off x="0" y="0"/>
                  <a:ext cx="11041039" cy="685800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8604A909-C23D-4757-A5CC-80B572BF6AB8}"/>
                    </a:ext>
                  </a:extLst>
                </p:cNvPr>
                <p:cNvSpPr/>
                <p:nvPr/>
              </p:nvSpPr>
              <p:spPr>
                <a:xfrm>
                  <a:off x="10508777" y="532262"/>
                  <a:ext cx="1173707" cy="1260000"/>
                </a:xfrm>
                <a:prstGeom prst="roundRect">
                  <a:avLst>
                    <a:gd name="adj" fmla="val 10401"/>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4" name="TextBox 13">
                <a:extLst>
                  <a:ext uri="{FF2B5EF4-FFF2-40B4-BE49-F238E27FC236}">
                    <a16:creationId xmlns:a16="http://schemas.microsoft.com/office/drawing/2014/main" id="{A700E187-D12E-CF86-5B27-1BB4AA1223C3}"/>
                  </a:ext>
                </a:extLst>
              </p:cNvPr>
              <p:cNvSpPr txBox="1"/>
              <p:nvPr/>
            </p:nvSpPr>
            <p:spPr>
              <a:xfrm>
                <a:off x="4590288" y="1458528"/>
                <a:ext cx="5266944" cy="5170646"/>
              </a:xfrm>
              <a:prstGeom prst="rect">
                <a:avLst/>
              </a:prstGeom>
              <a:grpFill/>
            </p:spPr>
            <p:txBody>
              <a:bodyPr wrap="square" rtlCol="0">
                <a:spAutoFit/>
              </a:bodyPr>
              <a:lstStyle/>
              <a:p>
                <a:r>
                  <a:rPr lang="en-IN" sz="2200" b="0" i="0" dirty="0">
                    <a:effectLst/>
                    <a:latin typeface="Avenir Next" panose="020B0503020202020204" pitchFamily="34" charset="0"/>
                  </a:rPr>
                  <a:t>Multicollinearity in linear models occurs when predictors are not independent, destabilizing coefficient interpretability. It's detected when the model’s R² is high (over 0.8), but few predictors are significant, or when pairwise correlations between predictors, assessed using Karl Pearson’s coefficient, exceed 0.8. Tools like VIF and correlation heatmaps refine these assessments by visualizing interdependencies. To ensure dataset integrity for linear modelling, a detailed quantitative follow-up analysis is essential.</a:t>
                </a:r>
              </a:p>
            </p:txBody>
          </p:sp>
          <p:grpSp>
            <p:nvGrpSpPr>
              <p:cNvPr id="16" name="Group 15">
                <a:extLst>
                  <a:ext uri="{FF2B5EF4-FFF2-40B4-BE49-F238E27FC236}">
                    <a16:creationId xmlns:a16="http://schemas.microsoft.com/office/drawing/2014/main" id="{07D57AA6-5881-D35B-200A-3530520620D4}"/>
                  </a:ext>
                </a:extLst>
              </p:cNvPr>
              <p:cNvGrpSpPr/>
              <p:nvPr/>
            </p:nvGrpSpPr>
            <p:grpSpPr>
              <a:xfrm>
                <a:off x="5166360" y="338329"/>
                <a:ext cx="4114800" cy="1146203"/>
                <a:chOff x="6534912" y="512065"/>
                <a:chExt cx="4114800" cy="1146203"/>
              </a:xfrm>
              <a:grpFill/>
            </p:grpSpPr>
            <p:sp>
              <p:nvSpPr>
                <p:cNvPr id="13" name="TextBox 12">
                  <a:extLst>
                    <a:ext uri="{FF2B5EF4-FFF2-40B4-BE49-F238E27FC236}">
                      <a16:creationId xmlns:a16="http://schemas.microsoft.com/office/drawing/2014/main" id="{0BC816BC-D5A8-6660-4997-0B674BA4CAEC}"/>
                    </a:ext>
                  </a:extLst>
                </p:cNvPr>
                <p:cNvSpPr txBox="1"/>
                <p:nvPr/>
              </p:nvSpPr>
              <p:spPr>
                <a:xfrm>
                  <a:off x="6534912" y="512065"/>
                  <a:ext cx="4114800" cy="630942"/>
                </a:xfrm>
                <a:prstGeom prst="rect">
                  <a:avLst/>
                </a:prstGeom>
                <a:grpFill/>
              </p:spPr>
              <p:txBody>
                <a:bodyPr wrap="square" rtlCol="0">
                  <a:spAutoFit/>
                </a:bodyPr>
                <a:lstStyle/>
                <a:p>
                  <a:r>
                    <a:rPr lang="en-US" sz="3500" dirty="0"/>
                    <a:t>Checking for </a:t>
                  </a:r>
                </a:p>
              </p:txBody>
            </p:sp>
            <p:sp>
              <p:nvSpPr>
                <p:cNvPr id="15" name="TextBox 14">
                  <a:extLst>
                    <a:ext uri="{FF2B5EF4-FFF2-40B4-BE49-F238E27FC236}">
                      <a16:creationId xmlns:a16="http://schemas.microsoft.com/office/drawing/2014/main" id="{2B2E5678-CDBF-9D37-F32A-997D2733038F}"/>
                    </a:ext>
                  </a:extLst>
                </p:cNvPr>
                <p:cNvSpPr txBox="1"/>
                <p:nvPr/>
              </p:nvSpPr>
              <p:spPr>
                <a:xfrm>
                  <a:off x="6534912" y="1011937"/>
                  <a:ext cx="4114800" cy="646331"/>
                </a:xfrm>
                <a:prstGeom prst="rect">
                  <a:avLst/>
                </a:prstGeom>
                <a:grpFill/>
              </p:spPr>
              <p:txBody>
                <a:bodyPr wrap="square" rtlCol="0">
                  <a:spAutoFit/>
                </a:bodyPr>
                <a:lstStyle/>
                <a:p>
                  <a:r>
                    <a:rPr lang="en-IN" sz="3600" b="1" i="0" dirty="0">
                      <a:effectLst/>
                      <a:latin typeface="Avenir Next" panose="020B0503020202020204" pitchFamily="34" charset="0"/>
                    </a:rPr>
                    <a:t>Multicollinearity</a:t>
                  </a:r>
                  <a:endParaRPr lang="en-US" sz="3500" b="1" dirty="0"/>
                </a:p>
              </p:txBody>
            </p:sp>
          </p:grpSp>
          <p:sp>
            <p:nvSpPr>
              <p:cNvPr id="32" name="TextBox 31">
                <a:extLst>
                  <a:ext uri="{FF2B5EF4-FFF2-40B4-BE49-F238E27FC236}">
                    <a16:creationId xmlns:a16="http://schemas.microsoft.com/office/drawing/2014/main" id="{45BA4019-D081-9790-20A5-1E09A11B831E}"/>
                  </a:ext>
                </a:extLst>
              </p:cNvPr>
              <p:cNvSpPr txBox="1"/>
              <p:nvPr/>
            </p:nvSpPr>
            <p:spPr>
              <a:xfrm>
                <a:off x="10196470" y="808319"/>
                <a:ext cx="810768" cy="707886"/>
              </a:xfrm>
              <a:prstGeom prst="rect">
                <a:avLst/>
              </a:prstGeom>
              <a:grpFill/>
            </p:spPr>
            <p:txBody>
              <a:bodyPr wrap="square" rtlCol="0">
                <a:spAutoFit/>
              </a:bodyPr>
              <a:lstStyle/>
              <a:p>
                <a:r>
                  <a:rPr lang="en-US" sz="4000" b="1" spc="-300" dirty="0">
                    <a:latin typeface="Avenir Next" panose="020B0503020202020204" pitchFamily="34" charset="0"/>
                  </a:rPr>
                  <a:t>01</a:t>
                </a:r>
              </a:p>
            </p:txBody>
          </p:sp>
        </p:grpSp>
        <p:sp>
          <p:nvSpPr>
            <p:cNvPr id="139" name="TextBox 138">
              <a:extLst>
                <a:ext uri="{FF2B5EF4-FFF2-40B4-BE49-F238E27FC236}">
                  <a16:creationId xmlns:a16="http://schemas.microsoft.com/office/drawing/2014/main" id="{DC4E4960-1510-0284-5A09-BCB72C1A2829}"/>
                </a:ext>
              </a:extLst>
            </p:cNvPr>
            <p:cNvSpPr txBox="1"/>
            <p:nvPr/>
          </p:nvSpPr>
          <p:spPr>
            <a:xfrm>
              <a:off x="3738143" y="271383"/>
              <a:ext cx="1771650" cy="1446550"/>
            </a:xfrm>
            <a:prstGeom prst="rect">
              <a:avLst/>
            </a:prstGeom>
            <a:noFill/>
          </p:spPr>
          <p:txBody>
            <a:bodyPr wrap="square" rtlCol="0">
              <a:spAutoFit/>
            </a:bodyPr>
            <a:lstStyle/>
            <a:p>
              <a:r>
                <a:rPr lang="en-US" sz="8800" b="1" spc="-300" dirty="0">
                  <a:latin typeface="Avenir Next" panose="020B0503020202020204" pitchFamily="34" charset="0"/>
                </a:rPr>
                <a:t>01</a:t>
              </a:r>
            </a:p>
          </p:txBody>
        </p:sp>
      </p:grpSp>
      <p:grpSp>
        <p:nvGrpSpPr>
          <p:cNvPr id="141" name="Group 140">
            <a:extLst>
              <a:ext uri="{FF2B5EF4-FFF2-40B4-BE49-F238E27FC236}">
                <a16:creationId xmlns:a16="http://schemas.microsoft.com/office/drawing/2014/main" id="{E01EE496-4F99-6552-E7FC-7C2F903C85B6}"/>
              </a:ext>
            </a:extLst>
          </p:cNvPr>
          <p:cNvGrpSpPr/>
          <p:nvPr/>
        </p:nvGrpSpPr>
        <p:grpSpPr>
          <a:xfrm>
            <a:off x="-692373" y="-3"/>
            <a:ext cx="10925469" cy="6858000"/>
            <a:chOff x="-78477" y="0"/>
            <a:chExt cx="10925469" cy="6858000"/>
          </a:xfrm>
          <a:solidFill>
            <a:srgbClr val="9CB1C1"/>
          </a:solidFill>
          <a:effectLst>
            <a:outerShdw blurRad="393700" dist="254000" dir="8880000" sx="99000" sy="99000" algn="ctr" rotWithShape="0">
              <a:schemeClr val="tx1">
                <a:alpha val="62000"/>
              </a:schemeClr>
            </a:outerShdw>
          </a:effectLst>
        </p:grpSpPr>
        <p:grpSp>
          <p:nvGrpSpPr>
            <p:cNvPr id="142" name="Group 141">
              <a:extLst>
                <a:ext uri="{FF2B5EF4-FFF2-40B4-BE49-F238E27FC236}">
                  <a16:creationId xmlns:a16="http://schemas.microsoft.com/office/drawing/2014/main" id="{31E740B7-9C73-85AB-17FA-8414C6C8C20C}"/>
                </a:ext>
              </a:extLst>
            </p:cNvPr>
            <p:cNvGrpSpPr/>
            <p:nvPr/>
          </p:nvGrpSpPr>
          <p:grpSpPr>
            <a:xfrm>
              <a:off x="-78477" y="0"/>
              <a:ext cx="10925469" cy="6858000"/>
              <a:chOff x="14287" y="0"/>
              <a:chExt cx="10925469" cy="6858000"/>
            </a:xfrm>
            <a:grpFill/>
          </p:grpSpPr>
          <p:grpSp>
            <p:nvGrpSpPr>
              <p:cNvPr id="144" name="Group 143">
                <a:extLst>
                  <a:ext uri="{FF2B5EF4-FFF2-40B4-BE49-F238E27FC236}">
                    <a16:creationId xmlns:a16="http://schemas.microsoft.com/office/drawing/2014/main" id="{CFB011AC-6742-1626-53A1-9513D79AA39D}"/>
                  </a:ext>
                </a:extLst>
              </p:cNvPr>
              <p:cNvGrpSpPr/>
              <p:nvPr/>
            </p:nvGrpSpPr>
            <p:grpSpPr>
              <a:xfrm>
                <a:off x="14287" y="0"/>
                <a:ext cx="10925469" cy="6858000"/>
                <a:chOff x="15278" y="0"/>
                <a:chExt cx="11682484" cy="6858000"/>
              </a:xfrm>
              <a:grpFill/>
            </p:grpSpPr>
            <p:sp>
              <p:nvSpPr>
                <p:cNvPr id="150" name="Rectangle 149">
                  <a:extLst>
                    <a:ext uri="{FF2B5EF4-FFF2-40B4-BE49-F238E27FC236}">
                      <a16:creationId xmlns:a16="http://schemas.microsoft.com/office/drawing/2014/main" id="{9C02A64D-73BD-6948-4AB7-3A94E287DEA5}"/>
                    </a:ext>
                  </a:extLst>
                </p:cNvPr>
                <p:cNvSpPr/>
                <p:nvPr/>
              </p:nvSpPr>
              <p:spPr>
                <a:xfrm>
                  <a:off x="15278" y="0"/>
                  <a:ext cx="11041039" cy="685800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1" name="Rounded Rectangle 150">
                  <a:extLst>
                    <a:ext uri="{FF2B5EF4-FFF2-40B4-BE49-F238E27FC236}">
                      <a16:creationId xmlns:a16="http://schemas.microsoft.com/office/drawing/2014/main" id="{B167E91F-B82B-13B5-300A-1C5A32BAC880}"/>
                    </a:ext>
                  </a:extLst>
                </p:cNvPr>
                <p:cNvSpPr/>
                <p:nvPr/>
              </p:nvSpPr>
              <p:spPr>
                <a:xfrm>
                  <a:off x="10524055" y="1769735"/>
                  <a:ext cx="1173707" cy="1260000"/>
                </a:xfrm>
                <a:prstGeom prst="roundRect">
                  <a:avLst>
                    <a:gd name="adj" fmla="val 10401"/>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145" name="Picture 2">
                <a:extLst>
                  <a:ext uri="{FF2B5EF4-FFF2-40B4-BE49-F238E27FC236}">
                    <a16:creationId xmlns:a16="http://schemas.microsoft.com/office/drawing/2014/main" id="{2FF18CA8-A15C-B89B-B6DD-08861182787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044" r="7032"/>
              <a:stretch/>
            </p:blipFill>
            <p:spPr bwMode="auto">
              <a:xfrm>
                <a:off x="4002154" y="1537252"/>
                <a:ext cx="5376313" cy="4736638"/>
              </a:xfrm>
              <a:prstGeom prst="rect">
                <a:avLst/>
              </a:prstGeom>
              <a:grpFill/>
            </p:spPr>
          </p:pic>
          <p:grpSp>
            <p:nvGrpSpPr>
              <p:cNvPr id="146" name="Group 145">
                <a:extLst>
                  <a:ext uri="{FF2B5EF4-FFF2-40B4-BE49-F238E27FC236}">
                    <a16:creationId xmlns:a16="http://schemas.microsoft.com/office/drawing/2014/main" id="{434D050A-A799-15F4-7C89-65E46A24AF83}"/>
                  </a:ext>
                </a:extLst>
              </p:cNvPr>
              <p:cNvGrpSpPr/>
              <p:nvPr/>
            </p:nvGrpSpPr>
            <p:grpSpPr>
              <a:xfrm>
                <a:off x="5621558" y="376015"/>
                <a:ext cx="2492597" cy="1108517"/>
                <a:chOff x="6270988" y="549751"/>
                <a:chExt cx="4136793" cy="1108517"/>
              </a:xfrm>
              <a:grpFill/>
            </p:grpSpPr>
            <p:sp>
              <p:nvSpPr>
                <p:cNvPr id="148" name="TextBox 147">
                  <a:extLst>
                    <a:ext uri="{FF2B5EF4-FFF2-40B4-BE49-F238E27FC236}">
                      <a16:creationId xmlns:a16="http://schemas.microsoft.com/office/drawing/2014/main" id="{7475705A-1522-3949-0476-F3B8A553A0BB}"/>
                    </a:ext>
                  </a:extLst>
                </p:cNvPr>
                <p:cNvSpPr txBox="1"/>
                <p:nvPr/>
              </p:nvSpPr>
              <p:spPr>
                <a:xfrm>
                  <a:off x="6292981" y="549751"/>
                  <a:ext cx="4114800" cy="630942"/>
                </a:xfrm>
                <a:prstGeom prst="rect">
                  <a:avLst/>
                </a:prstGeom>
                <a:noFill/>
              </p:spPr>
              <p:txBody>
                <a:bodyPr wrap="square" rtlCol="0">
                  <a:spAutoFit/>
                </a:bodyPr>
                <a:lstStyle/>
                <a:p>
                  <a:r>
                    <a:rPr lang="en-US" sz="3500" dirty="0"/>
                    <a:t>Correlation</a:t>
                  </a:r>
                </a:p>
              </p:txBody>
            </p:sp>
            <p:sp>
              <p:nvSpPr>
                <p:cNvPr id="149" name="TextBox 148">
                  <a:extLst>
                    <a:ext uri="{FF2B5EF4-FFF2-40B4-BE49-F238E27FC236}">
                      <a16:creationId xmlns:a16="http://schemas.microsoft.com/office/drawing/2014/main" id="{6A6248D9-2D66-F6D3-01B6-10310428E54A}"/>
                    </a:ext>
                  </a:extLst>
                </p:cNvPr>
                <p:cNvSpPr txBox="1"/>
                <p:nvPr/>
              </p:nvSpPr>
              <p:spPr>
                <a:xfrm>
                  <a:off x="6270988" y="1011937"/>
                  <a:ext cx="4114800" cy="646331"/>
                </a:xfrm>
                <a:prstGeom prst="rect">
                  <a:avLst/>
                </a:prstGeom>
                <a:noFill/>
              </p:spPr>
              <p:txBody>
                <a:bodyPr wrap="square" rtlCol="0">
                  <a:spAutoFit/>
                </a:bodyPr>
                <a:lstStyle/>
                <a:p>
                  <a:r>
                    <a:rPr lang="en-IN" sz="3600" b="1" i="0" dirty="0">
                      <a:effectLst/>
                      <a:latin typeface="Avenir Next" panose="020B0503020202020204" pitchFamily="34" charset="0"/>
                    </a:rPr>
                    <a:t>Heatmap</a:t>
                  </a:r>
                  <a:endParaRPr lang="en-US" sz="3500" b="1" dirty="0"/>
                </a:p>
              </p:txBody>
            </p:sp>
          </p:grpSp>
          <p:sp>
            <p:nvSpPr>
              <p:cNvPr id="147" name="TextBox 146">
                <a:extLst>
                  <a:ext uri="{FF2B5EF4-FFF2-40B4-BE49-F238E27FC236}">
                    <a16:creationId xmlns:a16="http://schemas.microsoft.com/office/drawing/2014/main" id="{6CCD5A24-66F1-F150-666F-5C50540CF085}"/>
                  </a:ext>
                </a:extLst>
              </p:cNvPr>
              <p:cNvSpPr txBox="1"/>
              <p:nvPr/>
            </p:nvSpPr>
            <p:spPr>
              <a:xfrm>
                <a:off x="9985546" y="2045792"/>
                <a:ext cx="810768" cy="707886"/>
              </a:xfrm>
              <a:prstGeom prst="rect">
                <a:avLst/>
              </a:prstGeom>
              <a:noFill/>
            </p:spPr>
            <p:txBody>
              <a:bodyPr wrap="square" rtlCol="0">
                <a:spAutoFit/>
              </a:bodyPr>
              <a:lstStyle/>
              <a:p>
                <a:r>
                  <a:rPr lang="en-US" sz="4000" b="1" spc="-300" dirty="0">
                    <a:solidFill>
                      <a:schemeClr val="bg1"/>
                    </a:solidFill>
                    <a:latin typeface="Avenir Next" panose="020B0503020202020204" pitchFamily="34" charset="0"/>
                  </a:rPr>
                  <a:t>02</a:t>
                </a:r>
              </a:p>
            </p:txBody>
          </p:sp>
        </p:grpSp>
        <p:sp>
          <p:nvSpPr>
            <p:cNvPr id="143" name="TextBox 142">
              <a:extLst>
                <a:ext uri="{FF2B5EF4-FFF2-40B4-BE49-F238E27FC236}">
                  <a16:creationId xmlns:a16="http://schemas.microsoft.com/office/drawing/2014/main" id="{839DB206-7F6A-589C-7072-A7A697D91ACD}"/>
                </a:ext>
              </a:extLst>
            </p:cNvPr>
            <p:cNvSpPr txBox="1"/>
            <p:nvPr/>
          </p:nvSpPr>
          <p:spPr>
            <a:xfrm>
              <a:off x="3861287" y="242126"/>
              <a:ext cx="1771650" cy="1446550"/>
            </a:xfrm>
            <a:prstGeom prst="rect">
              <a:avLst/>
            </a:prstGeom>
            <a:noFill/>
          </p:spPr>
          <p:txBody>
            <a:bodyPr wrap="square" rtlCol="0">
              <a:spAutoFit/>
            </a:bodyPr>
            <a:lstStyle/>
            <a:p>
              <a:r>
                <a:rPr lang="en-US" sz="8800" b="1" spc="-300" dirty="0">
                  <a:solidFill>
                    <a:schemeClr val="bg1"/>
                  </a:solidFill>
                  <a:latin typeface="Avenir Next" panose="020B0503020202020204" pitchFamily="34" charset="0"/>
                </a:rPr>
                <a:t>02</a:t>
              </a:r>
            </a:p>
          </p:txBody>
        </p:sp>
      </p:grpSp>
      <p:grpSp>
        <p:nvGrpSpPr>
          <p:cNvPr id="152" name="Group 151">
            <a:extLst>
              <a:ext uri="{FF2B5EF4-FFF2-40B4-BE49-F238E27FC236}">
                <a16:creationId xmlns:a16="http://schemas.microsoft.com/office/drawing/2014/main" id="{6D59294E-3491-3B4E-25BC-F853C92CDA86}"/>
              </a:ext>
            </a:extLst>
          </p:cNvPr>
          <p:cNvGrpSpPr/>
          <p:nvPr/>
        </p:nvGrpSpPr>
        <p:grpSpPr>
          <a:xfrm>
            <a:off x="-736593" y="-3"/>
            <a:ext cx="10128349" cy="7029450"/>
            <a:chOff x="-132522" y="0"/>
            <a:chExt cx="10128349" cy="7029450"/>
          </a:xfrm>
          <a:solidFill>
            <a:srgbClr val="51829C"/>
          </a:solidFill>
          <a:effectLst>
            <a:outerShdw blurRad="393700" dist="254000" dir="8880000" sx="99000" sy="99000" algn="ctr" rotWithShape="0">
              <a:schemeClr val="tx1">
                <a:alpha val="62000"/>
              </a:schemeClr>
            </a:outerShdw>
          </a:effectLst>
        </p:grpSpPr>
        <p:grpSp>
          <p:nvGrpSpPr>
            <p:cNvPr id="153" name="Group 152">
              <a:extLst>
                <a:ext uri="{FF2B5EF4-FFF2-40B4-BE49-F238E27FC236}">
                  <a16:creationId xmlns:a16="http://schemas.microsoft.com/office/drawing/2014/main" id="{D325B48F-0845-85E5-F8D6-4211F1D7CA9C}"/>
                </a:ext>
              </a:extLst>
            </p:cNvPr>
            <p:cNvGrpSpPr/>
            <p:nvPr/>
          </p:nvGrpSpPr>
          <p:grpSpPr>
            <a:xfrm>
              <a:off x="-132522" y="0"/>
              <a:ext cx="10128349" cy="7029450"/>
              <a:chOff x="0" y="0"/>
              <a:chExt cx="10128349" cy="7029450"/>
            </a:xfrm>
            <a:grpFill/>
          </p:grpSpPr>
          <p:grpSp>
            <p:nvGrpSpPr>
              <p:cNvPr id="155" name="Group 154">
                <a:extLst>
                  <a:ext uri="{FF2B5EF4-FFF2-40B4-BE49-F238E27FC236}">
                    <a16:creationId xmlns:a16="http://schemas.microsoft.com/office/drawing/2014/main" id="{4BB89D16-DF03-35D4-9CF8-DBAB158C4329}"/>
                  </a:ext>
                </a:extLst>
              </p:cNvPr>
              <p:cNvGrpSpPr/>
              <p:nvPr/>
            </p:nvGrpSpPr>
            <p:grpSpPr>
              <a:xfrm>
                <a:off x="0" y="0"/>
                <a:ext cx="10128349" cy="6858000"/>
                <a:chOff x="0" y="0"/>
                <a:chExt cx="11706265" cy="6858000"/>
              </a:xfrm>
              <a:grpFill/>
            </p:grpSpPr>
            <p:sp>
              <p:nvSpPr>
                <p:cNvPr id="162" name="Rectangle 161">
                  <a:extLst>
                    <a:ext uri="{FF2B5EF4-FFF2-40B4-BE49-F238E27FC236}">
                      <a16:creationId xmlns:a16="http://schemas.microsoft.com/office/drawing/2014/main" id="{90CB37E3-FA00-7E2C-6C2E-600ECEB8C3D4}"/>
                    </a:ext>
                  </a:extLst>
                </p:cNvPr>
                <p:cNvSpPr/>
                <p:nvPr/>
              </p:nvSpPr>
              <p:spPr>
                <a:xfrm>
                  <a:off x="0" y="0"/>
                  <a:ext cx="11041039" cy="685800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Rounded Rectangle 162">
                  <a:extLst>
                    <a:ext uri="{FF2B5EF4-FFF2-40B4-BE49-F238E27FC236}">
                      <a16:creationId xmlns:a16="http://schemas.microsoft.com/office/drawing/2014/main" id="{542E71C6-E6E5-AAA9-84D7-87DFBFEB6565}"/>
                    </a:ext>
                  </a:extLst>
                </p:cNvPr>
                <p:cNvSpPr/>
                <p:nvPr/>
              </p:nvSpPr>
              <p:spPr>
                <a:xfrm>
                  <a:off x="10532558" y="3261825"/>
                  <a:ext cx="1173707" cy="1260000"/>
                </a:xfrm>
                <a:prstGeom prst="roundRect">
                  <a:avLst>
                    <a:gd name="adj" fmla="val 10401"/>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56" name="TextBox 155">
                <a:extLst>
                  <a:ext uri="{FF2B5EF4-FFF2-40B4-BE49-F238E27FC236}">
                    <a16:creationId xmlns:a16="http://schemas.microsoft.com/office/drawing/2014/main" id="{495396D9-DF9D-9E2E-BD3D-A2C879E21348}"/>
                  </a:ext>
                </a:extLst>
              </p:cNvPr>
              <p:cNvSpPr txBox="1"/>
              <p:nvPr/>
            </p:nvSpPr>
            <p:spPr>
              <a:xfrm>
                <a:off x="9215214" y="3537882"/>
                <a:ext cx="810768" cy="707886"/>
              </a:xfrm>
              <a:prstGeom prst="rect">
                <a:avLst/>
              </a:prstGeom>
              <a:noFill/>
            </p:spPr>
            <p:txBody>
              <a:bodyPr wrap="square" rtlCol="0">
                <a:spAutoFit/>
              </a:bodyPr>
              <a:lstStyle/>
              <a:p>
                <a:r>
                  <a:rPr lang="en-US" sz="4000" b="1" spc="-300" dirty="0">
                    <a:solidFill>
                      <a:schemeClr val="bg1"/>
                    </a:solidFill>
                    <a:latin typeface="Avenir Next" panose="020B0503020202020204" pitchFamily="34" charset="0"/>
                  </a:rPr>
                  <a:t>03</a:t>
                </a:r>
              </a:p>
            </p:txBody>
          </p:sp>
          <p:grpSp>
            <p:nvGrpSpPr>
              <p:cNvPr id="157" name="Group 156">
                <a:extLst>
                  <a:ext uri="{FF2B5EF4-FFF2-40B4-BE49-F238E27FC236}">
                    <a16:creationId xmlns:a16="http://schemas.microsoft.com/office/drawing/2014/main" id="{0CA9B1C9-C154-7C41-9588-6E9DE206D582}"/>
                  </a:ext>
                </a:extLst>
              </p:cNvPr>
              <p:cNvGrpSpPr/>
              <p:nvPr/>
            </p:nvGrpSpPr>
            <p:grpSpPr>
              <a:xfrm>
                <a:off x="4585252" y="285321"/>
                <a:ext cx="4108174" cy="6744129"/>
                <a:chOff x="4863548" y="285321"/>
                <a:chExt cx="4108174" cy="6744129"/>
              </a:xfrm>
              <a:grpFill/>
            </p:grpSpPr>
            <p:grpSp>
              <p:nvGrpSpPr>
                <p:cNvPr id="158" name="Group 157">
                  <a:extLst>
                    <a:ext uri="{FF2B5EF4-FFF2-40B4-BE49-F238E27FC236}">
                      <a16:creationId xmlns:a16="http://schemas.microsoft.com/office/drawing/2014/main" id="{8D1F1B0C-42DD-0224-A0B3-1E62DFF398A8}"/>
                    </a:ext>
                  </a:extLst>
                </p:cNvPr>
                <p:cNvGrpSpPr/>
                <p:nvPr/>
              </p:nvGrpSpPr>
              <p:grpSpPr>
                <a:xfrm>
                  <a:off x="4937753" y="285321"/>
                  <a:ext cx="3959764" cy="1060477"/>
                  <a:chOff x="5184236" y="444347"/>
                  <a:chExt cx="3959764" cy="1060477"/>
                </a:xfrm>
                <a:grpFill/>
              </p:grpSpPr>
              <p:sp>
                <p:nvSpPr>
                  <p:cNvPr id="160" name="TextBox 159">
                    <a:extLst>
                      <a:ext uri="{FF2B5EF4-FFF2-40B4-BE49-F238E27FC236}">
                        <a16:creationId xmlns:a16="http://schemas.microsoft.com/office/drawing/2014/main" id="{07343917-DC28-61F7-62E2-ADEBC6AA7BF2}"/>
                      </a:ext>
                    </a:extLst>
                  </p:cNvPr>
                  <p:cNvSpPr txBox="1"/>
                  <p:nvPr/>
                </p:nvSpPr>
                <p:spPr>
                  <a:xfrm>
                    <a:off x="5184236" y="444347"/>
                    <a:ext cx="3959764" cy="630942"/>
                  </a:xfrm>
                  <a:prstGeom prst="rect">
                    <a:avLst/>
                  </a:prstGeom>
                  <a:noFill/>
                </p:spPr>
                <p:txBody>
                  <a:bodyPr wrap="square" rtlCol="0">
                    <a:spAutoFit/>
                  </a:bodyPr>
                  <a:lstStyle/>
                  <a:p>
                    <a:r>
                      <a:rPr lang="en-US" sz="3500" dirty="0">
                        <a:solidFill>
                          <a:schemeClr val="bg1"/>
                        </a:solidFill>
                      </a:rPr>
                      <a:t>Test Significance of </a:t>
                    </a:r>
                  </a:p>
                </p:txBody>
              </p:sp>
              <p:sp>
                <p:nvSpPr>
                  <p:cNvPr id="161" name="TextBox 160">
                    <a:extLst>
                      <a:ext uri="{FF2B5EF4-FFF2-40B4-BE49-F238E27FC236}">
                        <a16:creationId xmlns:a16="http://schemas.microsoft.com/office/drawing/2014/main" id="{7E06CF5D-11D9-9EB8-80B4-9DA4A376F581}"/>
                      </a:ext>
                    </a:extLst>
                  </p:cNvPr>
                  <p:cNvSpPr txBox="1"/>
                  <p:nvPr/>
                </p:nvSpPr>
                <p:spPr>
                  <a:xfrm>
                    <a:off x="5241386" y="858493"/>
                    <a:ext cx="2820077" cy="646331"/>
                  </a:xfrm>
                  <a:prstGeom prst="rect">
                    <a:avLst/>
                  </a:prstGeom>
                  <a:noFill/>
                </p:spPr>
                <p:txBody>
                  <a:bodyPr wrap="square" rtlCol="0">
                    <a:spAutoFit/>
                  </a:bodyPr>
                  <a:lstStyle/>
                  <a:p>
                    <a:r>
                      <a:rPr lang="en-IN" sz="3600" b="1" i="0" dirty="0">
                        <a:solidFill>
                          <a:schemeClr val="bg1"/>
                        </a:solidFill>
                        <a:effectLst/>
                        <a:latin typeface="Avenir Next" panose="020B0503020202020204" pitchFamily="34" charset="0"/>
                      </a:rPr>
                      <a:t>Parameters</a:t>
                    </a:r>
                    <a:endParaRPr lang="en-US" sz="3500" b="1" dirty="0">
                      <a:solidFill>
                        <a:schemeClr val="bg1"/>
                      </a:solidFill>
                    </a:endParaRPr>
                  </a:p>
                </p:txBody>
              </p:sp>
            </p:grpSp>
            <mc:AlternateContent xmlns:mc="http://schemas.openxmlformats.org/markup-compatibility/2006" xmlns:a14="http://schemas.microsoft.com/office/drawing/2010/main">
              <mc:Choice Requires="a14">
                <p:sp>
                  <p:nvSpPr>
                    <p:cNvPr id="159" name="TextBox 158">
                      <a:extLst>
                        <a:ext uri="{FF2B5EF4-FFF2-40B4-BE49-F238E27FC236}">
                          <a16:creationId xmlns:a16="http://schemas.microsoft.com/office/drawing/2014/main" id="{C5A2AADB-2C15-74F0-D5A3-ADA061562F26}"/>
                        </a:ext>
                      </a:extLst>
                    </p:cNvPr>
                    <p:cNvSpPr txBox="1"/>
                    <p:nvPr/>
                  </p:nvSpPr>
                  <p:spPr>
                    <a:xfrm>
                      <a:off x="4863548" y="1396305"/>
                      <a:ext cx="4108174" cy="5633145"/>
                    </a:xfrm>
                    <a:prstGeom prst="rect">
                      <a:avLst/>
                    </a:prstGeom>
                    <a:noFill/>
                  </p:spPr>
                  <p:txBody>
                    <a:bodyPr wrap="square" rtlCol="0">
                      <a:spAutoFit/>
                    </a:bodyPr>
                    <a:lstStyle/>
                    <a:p>
                      <a:pPr algn="just"/>
                      <a:r>
                        <a:rPr lang="en-US" dirty="0">
                          <a:solidFill>
                            <a:schemeClr val="bg1"/>
                          </a:solidFill>
                        </a:rPr>
                        <a:t>For testing the significance of the parameters, we’ll be using wald’s t test statistics </a:t>
                      </a:r>
                      <a:r>
                        <a:rPr lang="en-IN" sz="1800" b="0" i="0" u="none" strike="noStrike" dirty="0">
                          <a:solidFill>
                            <a:schemeClr val="bg1"/>
                          </a:solidFill>
                          <a:effectLst/>
                          <a:latin typeface="Times New Roman" panose="02020603050405020304" pitchFamily="18" charset="0"/>
                        </a:rPr>
                        <a:t>Now suppose we want to test whether </a:t>
                      </a:r>
                      <a14:m>
                        <m:oMath xmlns:m="http://schemas.openxmlformats.org/officeDocument/2006/math">
                          <m:sSub>
                            <m:sSubPr>
                              <m:ctrlPr>
                                <a:rPr lang="en-US" sz="1800" b="0" i="1" u="none" strike="noStrike" smtClean="0">
                                  <a:solidFill>
                                    <a:schemeClr val="bg1"/>
                                  </a:solidFill>
                                  <a:effectLst/>
                                  <a:latin typeface="Cambria Math" panose="02040503050406030204" pitchFamily="18" charset="0"/>
                                </a:rPr>
                              </m:ctrlPr>
                            </m:sSubPr>
                            <m:e>
                              <m:r>
                                <a:rPr lang="en-US" sz="1800" b="0" i="1" u="none" strike="noStrike" smtClean="0">
                                  <a:solidFill>
                                    <a:schemeClr val="bg1"/>
                                  </a:solidFill>
                                  <a:effectLst/>
                                  <a:latin typeface="Cambria Math" panose="02040503050406030204" pitchFamily="18" charset="0"/>
                                </a:rPr>
                                <m:t>𝑥</m:t>
                              </m:r>
                            </m:e>
                            <m:sub>
                              <m:r>
                                <a:rPr lang="en-US" sz="1800" b="0" i="1" u="none" strike="noStrike" smtClean="0">
                                  <a:solidFill>
                                    <a:schemeClr val="bg1"/>
                                  </a:solidFill>
                                  <a:effectLst/>
                                  <a:latin typeface="Cambria Math" panose="02040503050406030204" pitchFamily="18" charset="0"/>
                                </a:rPr>
                                <m:t>𝑖</m:t>
                              </m:r>
                            </m:sub>
                          </m:sSub>
                        </m:oMath>
                      </a14:m>
                      <a:r>
                        <a:rPr lang="en-IN" sz="1800" b="0" i="0" u="none" strike="noStrike" dirty="0">
                          <a:solidFill>
                            <a:schemeClr val="bg1"/>
                          </a:solidFill>
                          <a:effectLst/>
                          <a:latin typeface="Times New Roman" panose="02020603050405020304" pitchFamily="18" charset="0"/>
                        </a:rPr>
                        <a:t> is significant or not. We’re to test </a:t>
                      </a:r>
                    </a:p>
                    <a:p>
                      <a:pPr algn="just"/>
                      <a:r>
                        <a:rPr lang="en-US" b="0" dirty="0">
                          <a:solidFill>
                            <a:schemeClr val="bg1"/>
                          </a:solidFill>
                        </a:rPr>
                        <a:t>         </a:t>
                      </a:r>
                      <a14:m>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𝐻</m:t>
                              </m:r>
                            </m:e>
                            <m:sub>
                              <m:r>
                                <a:rPr lang="en-US" b="0" i="1" smtClean="0">
                                  <a:solidFill>
                                    <a:schemeClr val="bg1"/>
                                  </a:solidFill>
                                  <a:latin typeface="Cambria Math" panose="02040503050406030204" pitchFamily="18" charset="0"/>
                                </a:rPr>
                                <m:t>0</m:t>
                              </m:r>
                            </m:sub>
                          </m:sSub>
                        </m:oMath>
                      </a14:m>
                      <a:r>
                        <a:rPr lang="en-IN" sz="1800" b="0" i="0" u="none" strike="noStrike" dirty="0">
                          <a:solidFill>
                            <a:schemeClr val="bg1"/>
                          </a:solidFill>
                          <a:effectLst/>
                          <a:latin typeface="Times New Roman" panose="02020603050405020304" pitchFamily="18" charset="0"/>
                        </a:rPr>
                        <a:t> : Covariate </a:t>
                      </a:r>
                      <a14:m>
                        <m:oMath xmlns:m="http://schemas.openxmlformats.org/officeDocument/2006/math">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𝑥</m:t>
                              </m:r>
                            </m:e>
                            <m:sub>
                              <m:r>
                                <a:rPr lang="en-US" i="1">
                                  <a:solidFill>
                                    <a:schemeClr val="bg1"/>
                                  </a:solidFill>
                                  <a:latin typeface="Cambria Math" panose="02040503050406030204" pitchFamily="18" charset="0"/>
                                </a:rPr>
                                <m:t>𝑖</m:t>
                              </m:r>
                            </m:sub>
                          </m:sSub>
                        </m:oMath>
                      </a14:m>
                      <a:r>
                        <a:rPr lang="en-IN" sz="1800" b="0" i="0" u="none" strike="noStrike" dirty="0">
                          <a:solidFill>
                            <a:schemeClr val="bg1"/>
                          </a:solidFill>
                          <a:effectLst/>
                          <a:latin typeface="Times New Roman" panose="02020603050405020304" pitchFamily="18" charset="0"/>
                        </a:rPr>
                        <a:t> is significant     </a:t>
                      </a:r>
                    </a:p>
                    <a:p>
                      <a:pPr algn="just"/>
                      <a:r>
                        <a:rPr lang="en-IN" dirty="0">
                          <a:solidFill>
                            <a:schemeClr val="bg1"/>
                          </a:solidFill>
                          <a:latin typeface="Times New Roman" panose="02020603050405020304" pitchFamily="18" charset="0"/>
                        </a:rPr>
                        <a:t>       </a:t>
                      </a:r>
                      <a14:m>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𝐻</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 </m:t>
                          </m:r>
                        </m:oMath>
                      </a14:m>
                      <a:r>
                        <a:rPr lang="en-IN" sz="1800" b="0" i="0" u="none" strike="noStrike" dirty="0">
                          <a:solidFill>
                            <a:schemeClr val="bg1"/>
                          </a:solidFill>
                          <a:effectLst/>
                          <a:latin typeface="Times New Roman" panose="02020603050405020304" pitchFamily="18" charset="0"/>
                        </a:rPr>
                        <a:t>: Not Significant    ; for, </a:t>
                      </a:r>
                      <a14:m>
                        <m:oMath xmlns:m="http://schemas.openxmlformats.org/officeDocument/2006/math">
                          <m:r>
                            <a:rPr lang="en-US" sz="1800" b="0" i="1" u="none" strike="noStrike" smtClean="0">
                              <a:solidFill>
                                <a:schemeClr val="bg1"/>
                              </a:solidFill>
                              <a:effectLst/>
                              <a:latin typeface="Cambria Math" panose="02040503050406030204" pitchFamily="18" charset="0"/>
                            </a:rPr>
                            <m:t>𝑖</m:t>
                          </m:r>
                          <m:r>
                            <a:rPr lang="en-US" sz="1800" b="0" i="1" u="none" strike="noStrike" smtClean="0">
                              <a:solidFill>
                                <a:schemeClr val="bg1"/>
                              </a:solidFill>
                              <a:effectLst/>
                              <a:latin typeface="Cambria Math" panose="02040503050406030204" pitchFamily="18" charset="0"/>
                            </a:rPr>
                            <m:t>=1</m:t>
                          </m:r>
                          <m:d>
                            <m:dPr>
                              <m:ctrlPr>
                                <a:rPr lang="en-US" sz="1800" b="0" i="1" u="none" strike="noStrike" smtClean="0">
                                  <a:solidFill>
                                    <a:schemeClr val="bg1"/>
                                  </a:solidFill>
                                  <a:effectLst/>
                                  <a:latin typeface="Cambria Math" panose="02040503050406030204" pitchFamily="18" charset="0"/>
                                </a:rPr>
                              </m:ctrlPr>
                            </m:dPr>
                            <m:e>
                              <m:r>
                                <a:rPr lang="en-US" sz="1800" b="0" i="1" u="none" strike="noStrike" smtClean="0">
                                  <a:solidFill>
                                    <a:schemeClr val="bg1"/>
                                  </a:solidFill>
                                  <a:effectLst/>
                                  <a:latin typeface="Cambria Math" panose="02040503050406030204" pitchFamily="18" charset="0"/>
                                </a:rPr>
                                <m:t>1</m:t>
                              </m:r>
                            </m:e>
                          </m:d>
                          <m:r>
                            <a:rPr lang="en-US" sz="1800" b="0" i="1" u="none" strike="noStrike" smtClean="0">
                              <a:solidFill>
                                <a:schemeClr val="bg1"/>
                              </a:solidFill>
                              <a:effectLst/>
                              <a:latin typeface="Cambria Math" panose="02040503050406030204" pitchFamily="18" charset="0"/>
                            </a:rPr>
                            <m:t>𝑘</m:t>
                          </m:r>
                        </m:oMath>
                      </a14:m>
                      <a:endParaRPr lang="en-IN" b="0" dirty="0">
                        <a:solidFill>
                          <a:schemeClr val="bg1"/>
                        </a:solidFill>
                        <a:effectLst/>
                      </a:endParaRPr>
                    </a:p>
                    <a:p>
                      <a:pPr algn="just" rtl="0">
                        <a:spcBef>
                          <a:spcPts val="0"/>
                        </a:spcBef>
                        <a:spcAft>
                          <a:spcPts val="0"/>
                        </a:spcAft>
                      </a:pPr>
                      <a:r>
                        <a:rPr lang="en-IN" sz="1800" b="0" i="0" u="none" strike="noStrike" dirty="0">
                          <a:solidFill>
                            <a:schemeClr val="bg1"/>
                          </a:solidFill>
                          <a:effectLst/>
                          <a:latin typeface="Times New Roman" panose="02020603050405020304" pitchFamily="18" charset="0"/>
                        </a:rPr>
                        <a:t>This is also similar to</a:t>
                      </a:r>
                    </a:p>
                    <a:p>
                      <a:pPr algn="just" rtl="0">
                        <a:spcBef>
                          <a:spcPts val="0"/>
                        </a:spcBef>
                        <a:spcAft>
                          <a:spcPts val="0"/>
                        </a:spcAft>
                      </a:pPr>
                      <a:r>
                        <a:rPr lang="en-IN" sz="1800" b="0" i="0" u="none" strike="noStrike" dirty="0">
                          <a:solidFill>
                            <a:schemeClr val="bg1"/>
                          </a:solidFill>
                          <a:effectLst/>
                          <a:latin typeface="Times New Roman" panose="02020603050405020304" pitchFamily="18" charset="0"/>
                        </a:rPr>
                        <a:t>           </a:t>
                      </a:r>
                      <a:r>
                        <a:rPr lang="en-US" b="0" dirty="0">
                          <a:solidFill>
                            <a:schemeClr val="bg1"/>
                          </a:solidFill>
                        </a:rPr>
                        <a:t> </a:t>
                      </a:r>
                      <a14:m>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𝐻</m:t>
                              </m:r>
                            </m:e>
                            <m:sub>
                              <m:r>
                                <a:rPr lang="en-US" b="0" i="1" smtClean="0">
                                  <a:solidFill>
                                    <a:schemeClr val="bg1"/>
                                  </a:solidFill>
                                  <a:latin typeface="Cambria Math" panose="02040503050406030204" pitchFamily="18" charset="0"/>
                                </a:rPr>
                                <m:t>0</m:t>
                              </m:r>
                            </m:sub>
                          </m:sSub>
                        </m:oMath>
                      </a14:m>
                      <a:r>
                        <a:rPr lang="en-IN" sz="1800" b="0" i="0" u="none" strike="noStrike" dirty="0">
                          <a:solidFill>
                            <a:schemeClr val="bg1"/>
                          </a:solidFill>
                          <a:effectLst/>
                          <a:latin typeface="Times New Roman" panose="02020603050405020304" pitchFamily="18" charset="0"/>
                        </a:rPr>
                        <a:t> : </a:t>
                      </a:r>
                      <a14:m>
                        <m:oMath xmlns:m="http://schemas.openxmlformats.org/officeDocument/2006/math">
                          <m:sSub>
                            <m:sSubPr>
                              <m:ctrlPr>
                                <a:rPr lang="en-US" sz="1800" b="0" i="1" u="none" strike="noStrike" smtClean="0">
                                  <a:solidFill>
                                    <a:schemeClr val="bg1"/>
                                  </a:solidFill>
                                  <a:effectLst/>
                                  <a:latin typeface="Cambria Math" panose="02040503050406030204" pitchFamily="18" charset="0"/>
                                </a:rPr>
                              </m:ctrlPr>
                            </m:sSubPr>
                            <m:e>
                              <m:r>
                                <a:rPr lang="en-US" sz="1800" b="0" i="1" u="none" strike="noStrike" smtClean="0">
                                  <a:solidFill>
                                    <a:schemeClr val="bg1"/>
                                  </a:solidFill>
                                  <a:effectLst/>
                                  <a:latin typeface="Cambria Math" panose="02040503050406030204" pitchFamily="18" charset="0"/>
                                </a:rPr>
                                <m:t>𝛽</m:t>
                              </m:r>
                            </m:e>
                            <m:sub>
                              <m:r>
                                <a:rPr lang="en-US" sz="1800" b="0" i="1" u="none" strike="noStrike" smtClean="0">
                                  <a:solidFill>
                                    <a:schemeClr val="bg1"/>
                                  </a:solidFill>
                                  <a:effectLst/>
                                  <a:latin typeface="Cambria Math" panose="02040503050406030204" pitchFamily="18" charset="0"/>
                                </a:rPr>
                                <m:t>𝑗</m:t>
                              </m:r>
                            </m:sub>
                          </m:sSub>
                          <m:r>
                            <a:rPr lang="en-US" sz="1800" b="0" i="1" u="none" strike="noStrike" smtClean="0">
                              <a:solidFill>
                                <a:schemeClr val="bg1"/>
                              </a:solidFill>
                              <a:effectLst/>
                              <a:latin typeface="Cambria Math" panose="02040503050406030204" pitchFamily="18" charset="0"/>
                            </a:rPr>
                            <m:t>=0</m:t>
                          </m:r>
                        </m:oMath>
                      </a14:m>
                      <a:r>
                        <a:rPr lang="en-IN" dirty="0">
                          <a:solidFill>
                            <a:schemeClr val="bg1"/>
                          </a:solidFill>
                        </a:rPr>
                        <a:t> vs. </a:t>
                      </a:r>
                      <a14:m>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𝐻</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 :</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𝛽</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≠0</m:t>
                          </m:r>
                        </m:oMath>
                      </a14:m>
                      <a:endParaRPr lang="en-IN" sz="1800" b="0" i="0" u="none" strike="noStrike" dirty="0">
                        <a:solidFill>
                          <a:schemeClr val="bg1"/>
                        </a:solidFill>
                        <a:effectLst/>
                        <a:latin typeface="Times New Roman" panose="02020603050405020304" pitchFamily="18" charset="0"/>
                      </a:endParaRPr>
                    </a:p>
                    <a:p>
                      <a:pPr algn="just" rtl="0">
                        <a:spcBef>
                          <a:spcPts val="0"/>
                        </a:spcBef>
                        <a:spcAft>
                          <a:spcPts val="0"/>
                        </a:spcAft>
                      </a:pPr>
                      <a:r>
                        <a:rPr lang="en-IN" sz="1800" b="0" i="0" u="none" strike="noStrike" dirty="0">
                          <a:solidFill>
                            <a:schemeClr val="bg1"/>
                          </a:solidFill>
                          <a:effectLst/>
                          <a:latin typeface="Times New Roman" panose="02020603050405020304" pitchFamily="18" charset="0"/>
                        </a:rPr>
                        <a:t>Test Statistic for testing the significance of the predictor variables then given by </a:t>
                      </a:r>
                    </a:p>
                    <a:p>
                      <a:pPr algn="just" rtl="0">
                        <a:spcBef>
                          <a:spcPts val="0"/>
                        </a:spcBef>
                        <a:spcAft>
                          <a:spcPts val="0"/>
                        </a:spcAft>
                      </a:pPr>
                      <a14:m>
                        <m:oMathPara xmlns:m="http://schemas.openxmlformats.org/officeDocument/2006/math">
                          <m:oMathParaPr>
                            <m:jc m:val="centerGroup"/>
                          </m:oMathParaPr>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𝑡</m:t>
                                </m:r>
                              </m:e>
                              <m:sub>
                                <m:r>
                                  <a:rPr lang="en-US" b="0" i="1" smtClean="0">
                                    <a:solidFill>
                                      <a:schemeClr val="bg1"/>
                                    </a:solidFill>
                                    <a:latin typeface="Cambria Math" panose="02040503050406030204" pitchFamily="18" charset="0"/>
                                  </a:rPr>
                                  <m:t>𝑗</m:t>
                                </m:r>
                              </m:sub>
                            </m:sSub>
                            <m:r>
                              <a:rPr lang="en-US" b="0" i="1" smtClean="0">
                                <a:solidFill>
                                  <a:schemeClr val="bg1"/>
                                </a:solidFill>
                                <a:latin typeface="Cambria Math" panose="02040503050406030204" pitchFamily="18" charset="0"/>
                              </a:rPr>
                              <m:t>= </m:t>
                            </m:r>
                            <m:f>
                              <m:fPr>
                                <m:ctrlPr>
                                  <a:rPr lang="en-US" b="0" i="1" smtClean="0">
                                    <a:solidFill>
                                      <a:schemeClr val="bg1"/>
                                    </a:solidFill>
                                    <a:latin typeface="Cambria Math" panose="02040503050406030204" pitchFamily="18" charset="0"/>
                                  </a:rPr>
                                </m:ctrlPr>
                              </m:fPr>
                              <m:num>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𝛽</m:t>
                                    </m:r>
                                  </m:e>
                                  <m:sub>
                                    <m:r>
                                      <a:rPr lang="en-US" b="0" i="1" smtClean="0">
                                        <a:solidFill>
                                          <a:schemeClr val="bg1"/>
                                        </a:solidFill>
                                        <a:latin typeface="Cambria Math" panose="02040503050406030204" pitchFamily="18" charset="0"/>
                                      </a:rPr>
                                      <m:t>𝑗</m:t>
                                    </m:r>
                                  </m:sub>
                                </m:sSub>
                                <m:r>
                                  <a:rPr lang="en-US" b="0" i="1" smtClean="0">
                                    <a:solidFill>
                                      <a:schemeClr val="bg1"/>
                                    </a:solidFill>
                                    <a:latin typeface="Cambria Math" panose="02040503050406030204" pitchFamily="18" charset="0"/>
                                  </a:rPr>
                                  <m:t> −</m:t>
                                </m:r>
                                <m:r>
                                  <a:rPr lang="en-US" b="0" i="1" smtClean="0">
                                    <a:solidFill>
                                      <a:schemeClr val="bg1"/>
                                    </a:solidFill>
                                    <a:latin typeface="Cambria Math" panose="02040503050406030204" pitchFamily="18" charset="0"/>
                                  </a:rPr>
                                  <m:t>𝐸</m:t>
                                </m:r>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𝛽</m:t>
                                    </m:r>
                                  </m:e>
                                  <m:sub>
                                    <m:r>
                                      <a:rPr lang="en-US" b="0" i="1" smtClean="0">
                                        <a:solidFill>
                                          <a:schemeClr val="bg1"/>
                                        </a:solidFill>
                                        <a:latin typeface="Cambria Math" panose="02040503050406030204" pitchFamily="18" charset="0"/>
                                      </a:rPr>
                                      <m:t>𝑗</m:t>
                                    </m:r>
                                  </m:sub>
                                </m:sSub>
                                <m:r>
                                  <a:rPr lang="en-US" b="0" i="1" smtClean="0">
                                    <a:solidFill>
                                      <a:schemeClr val="bg1"/>
                                    </a:solidFill>
                                    <a:latin typeface="Cambria Math" panose="02040503050406030204" pitchFamily="18" charset="0"/>
                                  </a:rPr>
                                  <m:t>)</m:t>
                                </m:r>
                              </m:num>
                              <m:den>
                                <m:r>
                                  <a:rPr lang="en-US" b="0" i="1" smtClean="0">
                                    <a:solidFill>
                                      <a:schemeClr val="bg1"/>
                                    </a:solidFill>
                                    <a:latin typeface="Cambria Math" panose="02040503050406030204" pitchFamily="18" charset="0"/>
                                  </a:rPr>
                                  <m:t>𝑆</m:t>
                                </m:r>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𝐸</m:t>
                                </m:r>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𝛽</m:t>
                                    </m:r>
                                  </m:e>
                                  <m:sub>
                                    <m:r>
                                      <a:rPr lang="en-US" b="0" i="1" smtClean="0">
                                        <a:solidFill>
                                          <a:schemeClr val="bg1"/>
                                        </a:solidFill>
                                        <a:latin typeface="Cambria Math" panose="02040503050406030204" pitchFamily="18" charset="0"/>
                                      </a:rPr>
                                      <m:t>𝑗</m:t>
                                    </m:r>
                                  </m:sub>
                                </m:sSub>
                                <m:r>
                                  <a:rPr lang="en-US" b="0" i="1" smtClean="0">
                                    <a:solidFill>
                                      <a:schemeClr val="bg1"/>
                                    </a:solidFill>
                                    <a:latin typeface="Cambria Math" panose="02040503050406030204" pitchFamily="18" charset="0"/>
                                  </a:rPr>
                                  <m:t>)</m:t>
                                </m:r>
                              </m:den>
                            </m:f>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𝑁</m:t>
                            </m:r>
                            <m:r>
                              <a:rPr lang="en-US" b="0" i="1" smtClean="0">
                                <a:solidFill>
                                  <a:schemeClr val="bg1"/>
                                </a:solidFill>
                                <a:latin typeface="Cambria Math" panose="02040503050406030204" pitchFamily="18" charset="0"/>
                              </a:rPr>
                              <m:t>(0,1)</m:t>
                            </m:r>
                          </m:oMath>
                        </m:oMathPara>
                      </a14:m>
                      <a:endParaRPr lang="en-IN" dirty="0">
                        <a:solidFill>
                          <a:schemeClr val="bg1"/>
                        </a:solidFill>
                        <a:latin typeface="Times New Roman" panose="02020603050405020304" pitchFamily="18" charset="0"/>
                      </a:endParaRPr>
                    </a:p>
                    <a:p>
                      <a:pPr algn="just"/>
                      <a:r>
                        <a:rPr lang="en-IN" sz="1800" b="0" i="0" u="none" strike="noStrike" dirty="0">
                          <a:solidFill>
                            <a:schemeClr val="bg1"/>
                          </a:solidFill>
                          <a:effectLst/>
                          <a:latin typeface="Times New Roman" panose="02020603050405020304" pitchFamily="18" charset="0"/>
                        </a:rPr>
                        <a:t>[Under H0] ; for, </a:t>
                      </a:r>
                      <a14:m>
                        <m:oMath xmlns:m="http://schemas.openxmlformats.org/officeDocument/2006/math">
                          <m:r>
                            <a:rPr lang="en-US" sz="1800" b="0" i="1" u="none" strike="noStrike" smtClean="0">
                              <a:solidFill>
                                <a:schemeClr val="bg1"/>
                              </a:solidFill>
                              <a:effectLst/>
                              <a:latin typeface="Cambria Math" panose="02040503050406030204" pitchFamily="18" charset="0"/>
                            </a:rPr>
                            <m:t>𝑖</m:t>
                          </m:r>
                          <m:r>
                            <a:rPr lang="en-US" sz="1800" b="0" i="1" u="none" strike="noStrike" smtClean="0">
                              <a:solidFill>
                                <a:schemeClr val="bg1"/>
                              </a:solidFill>
                              <a:effectLst/>
                              <a:latin typeface="Cambria Math" panose="02040503050406030204" pitchFamily="18" charset="0"/>
                            </a:rPr>
                            <m:t>=1</m:t>
                          </m:r>
                          <m:d>
                            <m:dPr>
                              <m:ctrlPr>
                                <a:rPr lang="en-US" sz="1800" b="0" i="1" u="none" strike="noStrike" smtClean="0">
                                  <a:solidFill>
                                    <a:schemeClr val="bg1"/>
                                  </a:solidFill>
                                  <a:effectLst/>
                                  <a:latin typeface="Cambria Math" panose="02040503050406030204" pitchFamily="18" charset="0"/>
                                </a:rPr>
                              </m:ctrlPr>
                            </m:dPr>
                            <m:e>
                              <m:r>
                                <a:rPr lang="en-US" sz="1800" b="0" i="1" u="none" strike="noStrike" smtClean="0">
                                  <a:solidFill>
                                    <a:schemeClr val="bg1"/>
                                  </a:solidFill>
                                  <a:effectLst/>
                                  <a:latin typeface="Cambria Math" panose="02040503050406030204" pitchFamily="18" charset="0"/>
                                </a:rPr>
                                <m:t>1</m:t>
                              </m:r>
                            </m:e>
                          </m:d>
                          <m:r>
                            <a:rPr lang="en-US" sz="1800" b="0" i="1" u="none" strike="noStrike" smtClean="0">
                              <a:solidFill>
                                <a:schemeClr val="bg1"/>
                              </a:solidFill>
                              <a:effectLst/>
                              <a:latin typeface="Cambria Math" panose="02040503050406030204" pitchFamily="18" charset="0"/>
                            </a:rPr>
                            <m:t>𝑘</m:t>
                          </m:r>
                        </m:oMath>
                      </a14:m>
                      <a:br>
                        <a:rPr lang="en-IN" dirty="0">
                          <a:solidFill>
                            <a:schemeClr val="bg1"/>
                          </a:solidFill>
                        </a:rPr>
                      </a:br>
                      <a:r>
                        <a:rPr lang="en-IN" dirty="0">
                          <a:solidFill>
                            <a:schemeClr val="bg1"/>
                          </a:solidFill>
                        </a:rPr>
                        <a:t>We’ll be rejecting the Null hypothesis and say that the</a:t>
                      </a:r>
                      <a14:m>
                        <m:oMath xmlns:m="http://schemas.openxmlformats.org/officeDocument/2006/math">
                          <m:r>
                            <a:rPr lang="en-IN" i="1" dirty="0" smtClean="0">
                              <a:solidFill>
                                <a:schemeClr val="bg1"/>
                              </a:solidFill>
                              <a:latin typeface="Cambria Math" panose="02040503050406030204" pitchFamily="18" charset="0"/>
                            </a:rPr>
                            <m:t> </m:t>
                          </m:r>
                          <m:sSup>
                            <m:sSupPr>
                              <m:ctrlPr>
                                <a:rPr lang="en-US" b="0" i="1" dirty="0" smtClean="0">
                                  <a:solidFill>
                                    <a:schemeClr val="bg1"/>
                                  </a:solidFill>
                                  <a:latin typeface="Cambria Math" panose="02040503050406030204" pitchFamily="18" charset="0"/>
                                </a:rPr>
                              </m:ctrlPr>
                            </m:sSupPr>
                            <m:e>
                              <m:r>
                                <a:rPr lang="en-US" b="0" i="1" dirty="0" smtClean="0">
                                  <a:solidFill>
                                    <a:schemeClr val="bg1"/>
                                  </a:solidFill>
                                  <a:latin typeface="Cambria Math" panose="02040503050406030204" pitchFamily="18" charset="0"/>
                                </a:rPr>
                                <m:t>𝑗</m:t>
                              </m:r>
                            </m:e>
                            <m:sup>
                              <m:r>
                                <a:rPr lang="en-US" b="0" i="1" dirty="0" smtClean="0">
                                  <a:solidFill>
                                    <a:schemeClr val="bg1"/>
                                  </a:solidFill>
                                  <a:latin typeface="Cambria Math" panose="02040503050406030204" pitchFamily="18" charset="0"/>
                                </a:rPr>
                                <m:t>𝑡h</m:t>
                              </m:r>
                            </m:sup>
                          </m:sSup>
                        </m:oMath>
                      </a14:m>
                      <a:r>
                        <a:rPr lang="en-IN" dirty="0">
                          <a:solidFill>
                            <a:schemeClr val="bg1"/>
                          </a:solidFill>
                        </a:rPr>
                        <a:t>  covariateis not significant if </a:t>
                      </a:r>
                    </a:p>
                    <a:p>
                      <a:pPr algn="just"/>
                      <a14:m>
                        <m:oMathPara xmlns:m="http://schemas.openxmlformats.org/officeDocument/2006/math">
                          <m:oMathParaPr>
                            <m:jc m:val="centerGroup"/>
                          </m:oMathParaPr>
                          <m:oMath xmlns:m="http://schemas.openxmlformats.org/officeDocument/2006/math">
                            <m:d>
                              <m:dPr>
                                <m:begChr m:val="|"/>
                                <m:endChr m:val="|"/>
                                <m:ctrlPr>
                                  <a:rPr lang="en-US" sz="2000" b="0" i="1" smtClean="0">
                                    <a:solidFill>
                                      <a:schemeClr val="bg1"/>
                                    </a:solidFill>
                                    <a:latin typeface="Cambria Math" panose="02040503050406030204" pitchFamily="18" charset="0"/>
                                  </a:rPr>
                                </m:ctrlPr>
                              </m:dPr>
                              <m:e>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𝜏</m:t>
                                    </m:r>
                                  </m:e>
                                  <m:sub>
                                    <m:r>
                                      <a:rPr lang="en-US" sz="2000" b="0" i="1" smtClean="0">
                                        <a:solidFill>
                                          <a:schemeClr val="bg1"/>
                                        </a:solidFill>
                                        <a:latin typeface="Cambria Math" panose="02040503050406030204" pitchFamily="18" charset="0"/>
                                      </a:rPr>
                                      <m:t>𝐽</m:t>
                                    </m:r>
                                  </m:sub>
                                </m:sSub>
                              </m:e>
                            </m:d>
                            <m:r>
                              <a:rPr lang="en-US" sz="2000" b="0" i="1" smtClean="0">
                                <a:solidFill>
                                  <a:schemeClr val="bg1"/>
                                </a:solidFill>
                                <a:latin typeface="Cambria Math" panose="02040503050406030204" pitchFamily="18" charset="0"/>
                              </a:rPr>
                              <m:t>&gt; </m:t>
                            </m:r>
                            <m:sSub>
                              <m:sSubPr>
                                <m:ctrlPr>
                                  <a:rPr lang="en-US" sz="2000" i="1">
                                    <a:solidFill>
                                      <a:schemeClr val="bg1"/>
                                    </a:solidFill>
                                    <a:latin typeface="Cambria Math" panose="02040503050406030204" pitchFamily="18" charset="0"/>
                                  </a:rPr>
                                </m:ctrlPr>
                              </m:sSubPr>
                              <m:e>
                                <m:r>
                                  <a:rPr lang="en-US" sz="2000" i="1">
                                    <a:solidFill>
                                      <a:schemeClr val="bg1"/>
                                    </a:solidFill>
                                    <a:latin typeface="Cambria Math" panose="02040503050406030204" pitchFamily="18" charset="0"/>
                                  </a:rPr>
                                  <m:t>𝜏</m:t>
                                </m:r>
                              </m:e>
                              <m:sub>
                                <m:f>
                                  <m:fPr>
                                    <m:ctrlPr>
                                      <a:rPr lang="en-US" sz="2000" i="1">
                                        <a:solidFill>
                                          <a:schemeClr val="bg1"/>
                                        </a:solidFill>
                                        <a:latin typeface="Cambria Math" panose="02040503050406030204" pitchFamily="18" charset="0"/>
                                      </a:rPr>
                                    </m:ctrlPr>
                                  </m:fPr>
                                  <m:num>
                                    <m:r>
                                      <a:rPr lang="en-US" sz="2000" i="1">
                                        <a:solidFill>
                                          <a:schemeClr val="bg1"/>
                                        </a:solidFill>
                                        <a:latin typeface="Cambria Math" panose="02040503050406030204" pitchFamily="18" charset="0"/>
                                      </a:rPr>
                                      <m:t>𝛼</m:t>
                                    </m:r>
                                  </m:num>
                                  <m:den>
                                    <m:r>
                                      <a:rPr lang="en-US" sz="2000" i="1">
                                        <a:solidFill>
                                          <a:schemeClr val="bg1"/>
                                        </a:solidFill>
                                        <a:latin typeface="Cambria Math" panose="02040503050406030204" pitchFamily="18" charset="0"/>
                                      </a:rPr>
                                      <m:t>2</m:t>
                                    </m:r>
                                  </m:den>
                                </m:f>
                              </m:sub>
                            </m:sSub>
                          </m:oMath>
                        </m:oMathPara>
                      </a14:m>
                      <a:endParaRPr lang="en-IN" sz="2000" dirty="0">
                        <a:solidFill>
                          <a:schemeClr val="bg1"/>
                        </a:solidFill>
                      </a:endParaRPr>
                    </a:p>
                    <a:p>
                      <a:pPr algn="just"/>
                      <a:endParaRPr lang="en-US" dirty="0">
                        <a:solidFill>
                          <a:schemeClr val="bg1"/>
                        </a:solidFill>
                      </a:endParaRPr>
                    </a:p>
                  </p:txBody>
                </p:sp>
              </mc:Choice>
              <mc:Fallback xmlns="">
                <p:sp>
                  <p:nvSpPr>
                    <p:cNvPr id="159" name="TextBox 158">
                      <a:extLst>
                        <a:ext uri="{FF2B5EF4-FFF2-40B4-BE49-F238E27FC236}">
                          <a16:creationId xmlns:a16="http://schemas.microsoft.com/office/drawing/2014/main" id="{C5A2AADB-2C15-74F0-D5A3-ADA061562F26}"/>
                        </a:ext>
                      </a:extLst>
                    </p:cNvPr>
                    <p:cNvSpPr txBox="1">
                      <a:spLocks noRot="1" noChangeAspect="1" noMove="1" noResize="1" noEditPoints="1" noAdjustHandles="1" noChangeArrowheads="1" noChangeShapeType="1" noTextEdit="1"/>
                    </p:cNvSpPr>
                    <p:nvPr/>
                  </p:nvSpPr>
                  <p:spPr>
                    <a:xfrm>
                      <a:off x="4863548" y="1396305"/>
                      <a:ext cx="4108174" cy="5633145"/>
                    </a:xfrm>
                    <a:prstGeom prst="rect">
                      <a:avLst/>
                    </a:prstGeom>
                    <a:blipFill>
                      <a:blip r:embed="rId4"/>
                      <a:stretch>
                        <a:fillRect l="-923" t="-225" r="-1231"/>
                      </a:stretch>
                    </a:blipFill>
                  </p:spPr>
                  <p:txBody>
                    <a:bodyPr/>
                    <a:lstStyle/>
                    <a:p>
                      <a:r>
                        <a:rPr lang="en-US">
                          <a:noFill/>
                        </a:rPr>
                        <a:t> </a:t>
                      </a:r>
                    </a:p>
                  </p:txBody>
                </p:sp>
              </mc:Fallback>
            </mc:AlternateContent>
          </p:grpSp>
        </p:grpSp>
        <p:sp>
          <p:nvSpPr>
            <p:cNvPr id="154" name="TextBox 153">
              <a:extLst>
                <a:ext uri="{FF2B5EF4-FFF2-40B4-BE49-F238E27FC236}">
                  <a16:creationId xmlns:a16="http://schemas.microsoft.com/office/drawing/2014/main" id="{E495162B-10FA-6441-E4B7-F76FB1A1C7FF}"/>
                </a:ext>
              </a:extLst>
            </p:cNvPr>
            <p:cNvSpPr txBox="1"/>
            <p:nvPr/>
          </p:nvSpPr>
          <p:spPr>
            <a:xfrm>
              <a:off x="2861390" y="228066"/>
              <a:ext cx="1771650" cy="1446550"/>
            </a:xfrm>
            <a:prstGeom prst="rect">
              <a:avLst/>
            </a:prstGeom>
            <a:noFill/>
          </p:spPr>
          <p:txBody>
            <a:bodyPr wrap="square" rtlCol="0">
              <a:spAutoFit/>
            </a:bodyPr>
            <a:lstStyle/>
            <a:p>
              <a:r>
                <a:rPr lang="en-US" sz="8800" b="1" spc="-300" dirty="0">
                  <a:solidFill>
                    <a:schemeClr val="bg1"/>
                  </a:solidFill>
                  <a:latin typeface="Avenir Next" panose="020B0503020202020204" pitchFamily="34" charset="0"/>
                </a:rPr>
                <a:t>03</a:t>
              </a:r>
            </a:p>
          </p:txBody>
        </p:sp>
      </p:grpSp>
      <p:grpSp>
        <p:nvGrpSpPr>
          <p:cNvPr id="2" name="Group 1">
            <a:extLst>
              <a:ext uri="{FF2B5EF4-FFF2-40B4-BE49-F238E27FC236}">
                <a16:creationId xmlns:a16="http://schemas.microsoft.com/office/drawing/2014/main" id="{501B6DF0-44FF-10D2-23DD-795B6EF3EC81}"/>
              </a:ext>
            </a:extLst>
          </p:cNvPr>
          <p:cNvGrpSpPr/>
          <p:nvPr/>
        </p:nvGrpSpPr>
        <p:grpSpPr>
          <a:xfrm>
            <a:off x="11062338" y="0"/>
            <a:ext cx="1129662" cy="6983337"/>
            <a:chOff x="11062338" y="167271"/>
            <a:chExt cx="1129662" cy="6983337"/>
          </a:xfrm>
        </p:grpSpPr>
        <p:grpSp>
          <p:nvGrpSpPr>
            <p:cNvPr id="3" name="Group 2">
              <a:extLst>
                <a:ext uri="{FF2B5EF4-FFF2-40B4-BE49-F238E27FC236}">
                  <a16:creationId xmlns:a16="http://schemas.microsoft.com/office/drawing/2014/main" id="{8183B78A-5700-635A-3A5C-EBC62B86FDB9}"/>
                </a:ext>
              </a:extLst>
            </p:cNvPr>
            <p:cNvGrpSpPr/>
            <p:nvPr/>
          </p:nvGrpSpPr>
          <p:grpSpPr>
            <a:xfrm>
              <a:off x="11062338" y="3328416"/>
              <a:ext cx="1129662" cy="3822192"/>
              <a:chOff x="8644905" y="2327895"/>
              <a:chExt cx="1129662" cy="3822192"/>
            </a:xfrm>
          </p:grpSpPr>
          <p:sp>
            <p:nvSpPr>
              <p:cNvPr id="5" name="TextBox 4">
                <a:extLst>
                  <a:ext uri="{FF2B5EF4-FFF2-40B4-BE49-F238E27FC236}">
                    <a16:creationId xmlns:a16="http://schemas.microsoft.com/office/drawing/2014/main" id="{A74C9BD9-BA32-7C89-A35C-C47A25DFC748}"/>
                  </a:ext>
                </a:extLst>
              </p:cNvPr>
              <p:cNvSpPr txBox="1"/>
              <p:nvPr/>
            </p:nvSpPr>
            <p:spPr>
              <a:xfrm rot="5400000">
                <a:off x="8698992" y="2867152"/>
                <a:ext cx="1597152" cy="553998"/>
              </a:xfrm>
              <a:prstGeom prst="rect">
                <a:avLst/>
              </a:prstGeom>
              <a:noFill/>
            </p:spPr>
            <p:txBody>
              <a:bodyPr wrap="square" rtlCol="0">
                <a:spAutoFit/>
              </a:bodyPr>
              <a:lstStyle/>
              <a:p>
                <a:r>
                  <a:rPr lang="en-US" sz="3000" dirty="0">
                    <a:latin typeface="Avenir Next" panose="020B0503020202020204" pitchFamily="34" charset="0"/>
                  </a:rPr>
                  <a:t>Logistic</a:t>
                </a:r>
                <a:endParaRPr lang="en-US" sz="3000" b="1" dirty="0">
                  <a:latin typeface="Avenir Next" panose="020B0503020202020204" pitchFamily="34" charset="0"/>
                </a:endParaRPr>
              </a:p>
            </p:txBody>
          </p:sp>
          <p:sp>
            <p:nvSpPr>
              <p:cNvPr id="9" name="TextBox 8">
                <a:extLst>
                  <a:ext uri="{FF2B5EF4-FFF2-40B4-BE49-F238E27FC236}">
                    <a16:creationId xmlns:a16="http://schemas.microsoft.com/office/drawing/2014/main" id="{B90D319B-392A-7DAB-F395-50A762D9856E}"/>
                  </a:ext>
                </a:extLst>
              </p:cNvPr>
              <p:cNvSpPr txBox="1"/>
              <p:nvPr/>
            </p:nvSpPr>
            <p:spPr>
              <a:xfrm rot="5400000">
                <a:off x="7126224" y="3846576"/>
                <a:ext cx="3822192" cy="784830"/>
              </a:xfrm>
              <a:prstGeom prst="rect">
                <a:avLst/>
              </a:prstGeom>
              <a:noFill/>
            </p:spPr>
            <p:txBody>
              <a:bodyPr wrap="square" rtlCol="0">
                <a:spAutoFit/>
              </a:bodyPr>
              <a:lstStyle/>
              <a:p>
                <a:r>
                  <a:rPr lang="en-US" sz="4500" b="1" dirty="0">
                    <a:latin typeface="Avenir Next" panose="020B0503020202020204" pitchFamily="34" charset="0"/>
                  </a:rPr>
                  <a:t>Regression</a:t>
                </a:r>
              </a:p>
            </p:txBody>
          </p:sp>
        </p:grpSp>
        <p:sp>
          <p:nvSpPr>
            <p:cNvPr id="4" name="TextBox 3">
              <a:extLst>
                <a:ext uri="{FF2B5EF4-FFF2-40B4-BE49-F238E27FC236}">
                  <a16:creationId xmlns:a16="http://schemas.microsoft.com/office/drawing/2014/main" id="{B42B9F74-FA80-5520-A517-D2C4A1A6EB4D}"/>
                </a:ext>
              </a:extLst>
            </p:cNvPr>
            <p:cNvSpPr txBox="1"/>
            <p:nvPr/>
          </p:nvSpPr>
          <p:spPr>
            <a:xfrm rot="5400000">
              <a:off x="10462444" y="1342829"/>
              <a:ext cx="2905113" cy="553998"/>
            </a:xfrm>
            <a:prstGeom prst="rect">
              <a:avLst/>
            </a:prstGeom>
            <a:noFill/>
          </p:spPr>
          <p:txBody>
            <a:bodyPr wrap="square" rtlCol="0">
              <a:spAutoFit/>
            </a:bodyPr>
            <a:lstStyle/>
            <a:p>
              <a:r>
                <a:rPr lang="en-US" sz="3000" dirty="0">
                  <a:latin typeface="Avenir Next" panose="020B0503020202020204" pitchFamily="34" charset="0"/>
                </a:rPr>
                <a:t>Methodologies</a:t>
              </a:r>
            </a:p>
          </p:txBody>
        </p:sp>
      </p:grpSp>
      <p:grpSp>
        <p:nvGrpSpPr>
          <p:cNvPr id="12" name="Group 11">
            <a:extLst>
              <a:ext uri="{FF2B5EF4-FFF2-40B4-BE49-F238E27FC236}">
                <a16:creationId xmlns:a16="http://schemas.microsoft.com/office/drawing/2014/main" id="{D9B02741-FBAB-DC23-1FC8-4F708079AD24}"/>
              </a:ext>
            </a:extLst>
          </p:cNvPr>
          <p:cNvGrpSpPr/>
          <p:nvPr/>
        </p:nvGrpSpPr>
        <p:grpSpPr>
          <a:xfrm>
            <a:off x="-9023343" y="0"/>
            <a:ext cx="10174514" cy="6858000"/>
            <a:chOff x="-1579555" y="-2"/>
            <a:chExt cx="10174514" cy="6858000"/>
          </a:xfrm>
        </p:grpSpPr>
        <p:grpSp>
          <p:nvGrpSpPr>
            <p:cNvPr id="164" name="Group 163">
              <a:extLst>
                <a:ext uri="{FF2B5EF4-FFF2-40B4-BE49-F238E27FC236}">
                  <a16:creationId xmlns:a16="http://schemas.microsoft.com/office/drawing/2014/main" id="{B11A9CF6-DA8A-14CC-8890-2F644DE50F46}"/>
                </a:ext>
              </a:extLst>
            </p:cNvPr>
            <p:cNvGrpSpPr/>
            <p:nvPr/>
          </p:nvGrpSpPr>
          <p:grpSpPr>
            <a:xfrm>
              <a:off x="-1579555" y="-2"/>
              <a:ext cx="10174514" cy="6858000"/>
              <a:chOff x="0" y="0"/>
              <a:chExt cx="10174514" cy="6858000"/>
            </a:xfrm>
            <a:effectLst>
              <a:outerShdw blurRad="393700" dist="254000" dir="8880000" sx="99000" sy="99000" algn="ctr" rotWithShape="0">
                <a:schemeClr val="tx1">
                  <a:alpha val="62000"/>
                </a:schemeClr>
              </a:outerShdw>
            </a:effectLst>
          </p:grpSpPr>
          <p:grpSp>
            <p:nvGrpSpPr>
              <p:cNvPr id="165" name="Group 164">
                <a:extLst>
                  <a:ext uri="{FF2B5EF4-FFF2-40B4-BE49-F238E27FC236}">
                    <a16:creationId xmlns:a16="http://schemas.microsoft.com/office/drawing/2014/main" id="{5F6ED478-2010-B002-3AB5-B948D59A56C9}"/>
                  </a:ext>
                </a:extLst>
              </p:cNvPr>
              <p:cNvGrpSpPr/>
              <p:nvPr/>
            </p:nvGrpSpPr>
            <p:grpSpPr>
              <a:xfrm>
                <a:off x="0" y="0"/>
                <a:ext cx="10107773" cy="6858000"/>
                <a:chOff x="0" y="0"/>
                <a:chExt cx="11682484" cy="6858000"/>
              </a:xfrm>
              <a:solidFill>
                <a:srgbClr val="EADCC9"/>
              </a:solidFill>
            </p:grpSpPr>
            <p:sp>
              <p:nvSpPr>
                <p:cNvPr id="170" name="Rectangle 169">
                  <a:extLst>
                    <a:ext uri="{FF2B5EF4-FFF2-40B4-BE49-F238E27FC236}">
                      <a16:creationId xmlns:a16="http://schemas.microsoft.com/office/drawing/2014/main" id="{2DE51CB7-EA11-660C-BFCD-0CDAA5BBE8C9}"/>
                    </a:ext>
                  </a:extLst>
                </p:cNvPr>
                <p:cNvSpPr/>
                <p:nvPr/>
              </p:nvSpPr>
              <p:spPr>
                <a:xfrm>
                  <a:off x="0" y="0"/>
                  <a:ext cx="11041037" cy="685800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Rounded Rectangle 170">
                  <a:extLst>
                    <a:ext uri="{FF2B5EF4-FFF2-40B4-BE49-F238E27FC236}">
                      <a16:creationId xmlns:a16="http://schemas.microsoft.com/office/drawing/2014/main" id="{83579D96-744F-3B7E-3F27-CA090DD96993}"/>
                    </a:ext>
                  </a:extLst>
                </p:cNvPr>
                <p:cNvSpPr/>
                <p:nvPr/>
              </p:nvSpPr>
              <p:spPr>
                <a:xfrm>
                  <a:off x="10508777" y="4740019"/>
                  <a:ext cx="1173707" cy="1009935"/>
                </a:xfrm>
                <a:prstGeom prst="roundRect">
                  <a:avLst>
                    <a:gd name="adj" fmla="val 10401"/>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66" name="TextBox 165">
                <a:extLst>
                  <a:ext uri="{FF2B5EF4-FFF2-40B4-BE49-F238E27FC236}">
                    <a16:creationId xmlns:a16="http://schemas.microsoft.com/office/drawing/2014/main" id="{A7ADC873-61BB-D893-77B5-39354276A5B6}"/>
                  </a:ext>
                </a:extLst>
              </p:cNvPr>
              <p:cNvSpPr txBox="1"/>
              <p:nvPr/>
            </p:nvSpPr>
            <p:spPr>
              <a:xfrm>
                <a:off x="9187543" y="4976389"/>
                <a:ext cx="986971" cy="553998"/>
              </a:xfrm>
              <a:prstGeom prst="rect">
                <a:avLst/>
              </a:prstGeom>
              <a:noFill/>
            </p:spPr>
            <p:txBody>
              <a:bodyPr wrap="square" rtlCol="0">
                <a:spAutoFit/>
              </a:bodyPr>
              <a:lstStyle/>
              <a:p>
                <a:r>
                  <a:rPr lang="en-US" sz="3000" b="1" spc="-300" dirty="0">
                    <a:latin typeface="Avenir Next" panose="020B0503020202020204" pitchFamily="34" charset="0"/>
                  </a:rPr>
                  <a:t>03 .1</a:t>
                </a:r>
              </a:p>
            </p:txBody>
          </p:sp>
          <p:sp>
            <p:nvSpPr>
              <p:cNvPr id="167" name="TextBox 166">
                <a:extLst>
                  <a:ext uri="{FF2B5EF4-FFF2-40B4-BE49-F238E27FC236}">
                    <a16:creationId xmlns:a16="http://schemas.microsoft.com/office/drawing/2014/main" id="{E353DAC5-E4AE-A8E7-146E-DCE82BAF10C8}"/>
                  </a:ext>
                </a:extLst>
              </p:cNvPr>
              <p:cNvSpPr txBox="1"/>
              <p:nvPr/>
            </p:nvSpPr>
            <p:spPr>
              <a:xfrm>
                <a:off x="4659457" y="223536"/>
                <a:ext cx="3959764" cy="630942"/>
              </a:xfrm>
              <a:prstGeom prst="rect">
                <a:avLst/>
              </a:prstGeom>
              <a:noFill/>
            </p:spPr>
            <p:txBody>
              <a:bodyPr wrap="square" rtlCol="0">
                <a:spAutoFit/>
              </a:bodyPr>
              <a:lstStyle/>
              <a:p>
                <a:r>
                  <a:rPr lang="en-US" sz="3500" dirty="0"/>
                  <a:t>Wald’s Test for</a:t>
                </a:r>
              </a:p>
            </p:txBody>
          </p:sp>
          <p:sp>
            <p:nvSpPr>
              <p:cNvPr id="169" name="TextBox 168">
                <a:extLst>
                  <a:ext uri="{FF2B5EF4-FFF2-40B4-BE49-F238E27FC236}">
                    <a16:creationId xmlns:a16="http://schemas.microsoft.com/office/drawing/2014/main" id="{38072573-4D64-495F-7013-39E5A54AD4EF}"/>
                  </a:ext>
                </a:extLst>
              </p:cNvPr>
              <p:cNvSpPr txBox="1"/>
              <p:nvPr/>
            </p:nvSpPr>
            <p:spPr>
              <a:xfrm>
                <a:off x="4671815" y="649269"/>
                <a:ext cx="3075872" cy="646331"/>
              </a:xfrm>
              <a:prstGeom prst="rect">
                <a:avLst/>
              </a:prstGeom>
              <a:noFill/>
            </p:spPr>
            <p:txBody>
              <a:bodyPr wrap="square" rtlCol="0">
                <a:spAutoFit/>
              </a:bodyPr>
              <a:lstStyle/>
              <a:p>
                <a:r>
                  <a:rPr lang="en-IN" sz="3600" b="1" i="0" dirty="0">
                    <a:effectLst/>
                    <a:latin typeface="Avenir Next" panose="020B0503020202020204" pitchFamily="34" charset="0"/>
                  </a:rPr>
                  <a:t>Significance</a:t>
                </a:r>
                <a:endParaRPr lang="en-US" sz="3500" b="1" dirty="0"/>
              </a:p>
            </p:txBody>
          </p:sp>
        </p:grpSp>
        <p:sp>
          <p:nvSpPr>
            <p:cNvPr id="11" name="TextBox 10">
              <a:extLst>
                <a:ext uri="{FF2B5EF4-FFF2-40B4-BE49-F238E27FC236}">
                  <a16:creationId xmlns:a16="http://schemas.microsoft.com/office/drawing/2014/main" id="{03C09A80-2DFE-AD32-5DDE-28D6A69F9F63}"/>
                </a:ext>
              </a:extLst>
            </p:cNvPr>
            <p:cNvSpPr txBox="1"/>
            <p:nvPr/>
          </p:nvSpPr>
          <p:spPr>
            <a:xfrm>
              <a:off x="1446609" y="1406962"/>
              <a:ext cx="5897166" cy="4801314"/>
            </a:xfrm>
            <a:prstGeom prst="rect">
              <a:avLst/>
            </a:prstGeom>
            <a:noFill/>
          </p:spPr>
          <p:txBody>
            <a:bodyPr wrap="square">
              <a:spAutoFit/>
            </a:bodyPr>
            <a:lstStyle/>
            <a:p>
              <a:r>
                <a:rPr lang="en-IN" sz="1800" b="0" i="0" u="none" strike="noStrike" dirty="0">
                  <a:solidFill>
                    <a:srgbClr val="444444"/>
                  </a:solidFill>
                  <a:effectLst/>
                  <a:latin typeface="Consolas" panose="020B0609020204030204" pitchFamily="49" charset="0"/>
                </a:rPr>
                <a:t>&gt; </a:t>
              </a:r>
              <a:r>
                <a:rPr lang="en-IN" sz="1800" b="0" i="0" u="none" strike="noStrike" dirty="0" err="1">
                  <a:solidFill>
                    <a:srgbClr val="444444"/>
                  </a:solidFill>
                  <a:effectLst/>
                  <a:latin typeface="Consolas" panose="020B0609020204030204" pitchFamily="49" charset="0"/>
                </a:rPr>
                <a:t>data.frame</a:t>
              </a:r>
              <a:r>
                <a:rPr lang="en-IN" sz="1800" b="0" i="0" u="none" strike="noStrike" dirty="0">
                  <a:solidFill>
                    <a:srgbClr val="444444"/>
                  </a:solidFill>
                  <a:effectLst/>
                  <a:latin typeface="Consolas" panose="020B0609020204030204" pitchFamily="49" charset="0"/>
                </a:rPr>
                <a:t>(name,walds_t,significance)</a:t>
              </a:r>
              <a:br>
                <a:rPr lang="en-IN" sz="1800" b="0" i="0" u="none" strike="noStrike" dirty="0">
                  <a:solidFill>
                    <a:srgbClr val="444444"/>
                  </a:solidFill>
                  <a:effectLst/>
                  <a:latin typeface="Consolas" panose="020B0609020204030204" pitchFamily="49" charset="0"/>
                </a:rPr>
              </a:br>
              <a:r>
                <a:rPr lang="en-IN" sz="1800" b="0" i="0" u="none" strike="noStrike" dirty="0">
                  <a:solidFill>
                    <a:srgbClr val="444444"/>
                  </a:solidFill>
                  <a:effectLst/>
                  <a:latin typeface="Consolas" panose="020B0609020204030204" pitchFamily="49" charset="0"/>
                </a:rPr>
                <a:t>              name    </a:t>
              </a:r>
              <a:r>
                <a:rPr lang="en-IN" sz="1800" b="0" i="0" u="none" strike="noStrike" dirty="0" err="1">
                  <a:solidFill>
                    <a:srgbClr val="444444"/>
                  </a:solidFill>
                  <a:effectLst/>
                  <a:latin typeface="Consolas" panose="020B0609020204030204" pitchFamily="49" charset="0"/>
                </a:rPr>
                <a:t>walds_t</a:t>
              </a:r>
              <a:r>
                <a:rPr lang="en-IN" sz="1800" b="0" i="0" u="none" strike="noStrike" dirty="0">
                  <a:solidFill>
                    <a:srgbClr val="444444"/>
                  </a:solidFill>
                  <a:effectLst/>
                  <a:latin typeface="Consolas" panose="020B0609020204030204" pitchFamily="49" charset="0"/>
                </a:rPr>
                <a:t>    significance</a:t>
              </a:r>
              <a:br>
                <a:rPr lang="en-IN" sz="1800" b="0" i="0" u="none" strike="noStrike" dirty="0">
                  <a:solidFill>
                    <a:srgbClr val="444444"/>
                  </a:solidFill>
                  <a:effectLst/>
                  <a:latin typeface="Consolas" panose="020B0609020204030204" pitchFamily="49" charset="0"/>
                </a:rPr>
              </a:br>
              <a:r>
                <a:rPr lang="en-IN" sz="1800" b="0" i="0" u="none" strike="noStrike" dirty="0">
                  <a:solidFill>
                    <a:srgbClr val="880000"/>
                  </a:solidFill>
                  <a:effectLst/>
                  <a:latin typeface="Consolas" panose="020B0609020204030204" pitchFamily="49" charset="0"/>
                </a:rPr>
                <a:t>1</a:t>
              </a:r>
              <a:r>
                <a:rPr lang="en-IN" sz="1800" b="0" i="0" u="none" strike="noStrike" dirty="0">
                  <a:solidFill>
                    <a:srgbClr val="444444"/>
                  </a:solidFill>
                  <a:effectLst/>
                  <a:latin typeface="Consolas" panose="020B0609020204030204" pitchFamily="49" charset="0"/>
                </a:rPr>
                <a:t>             male  </a:t>
              </a:r>
              <a:r>
                <a:rPr lang="en-IN" sz="1800" b="0" i="0" u="none" strike="noStrike" dirty="0">
                  <a:solidFill>
                    <a:srgbClr val="880000"/>
                  </a:solidFill>
                  <a:effectLst/>
                  <a:latin typeface="Consolas" panose="020B0609020204030204" pitchFamily="49" charset="0"/>
                </a:rPr>
                <a:t>1.41443413</a:t>
              </a:r>
              <a:r>
                <a:rPr lang="en-IN" sz="1800" b="0" i="0" u="none" strike="noStrike" dirty="0">
                  <a:solidFill>
                    <a:srgbClr val="444444"/>
                  </a:solidFill>
                  <a:effectLst/>
                  <a:latin typeface="Consolas" panose="020B0609020204030204" pitchFamily="49" charset="0"/>
                </a:rPr>
                <a:t>   Significant</a:t>
              </a:r>
              <a:br>
                <a:rPr lang="en-IN" sz="1800" b="0" i="0" u="none" strike="noStrike" dirty="0">
                  <a:solidFill>
                    <a:srgbClr val="444444"/>
                  </a:solidFill>
                  <a:effectLst/>
                  <a:latin typeface="Consolas" panose="020B0609020204030204" pitchFamily="49" charset="0"/>
                </a:rPr>
              </a:br>
              <a:r>
                <a:rPr lang="en-IN" sz="1800" b="0" i="0" u="none" strike="noStrike" dirty="0">
                  <a:solidFill>
                    <a:srgbClr val="880000"/>
                  </a:solidFill>
                  <a:effectLst/>
                  <a:latin typeface="Consolas" panose="020B0609020204030204" pitchFamily="49" charset="0"/>
                </a:rPr>
                <a:t>2</a:t>
              </a:r>
              <a:r>
                <a:rPr lang="en-IN" sz="1800" b="0" i="0" u="none" strike="noStrike" dirty="0">
                  <a:solidFill>
                    <a:srgbClr val="444444"/>
                  </a:solidFill>
                  <a:effectLst/>
                  <a:latin typeface="Consolas" panose="020B0609020204030204" pitchFamily="49" charset="0"/>
                </a:rPr>
                <a:t>              age  </a:t>
              </a:r>
              <a:r>
                <a:rPr lang="en-IN" sz="1800" b="0" i="0" u="none" strike="noStrike" dirty="0">
                  <a:solidFill>
                    <a:srgbClr val="880000"/>
                  </a:solidFill>
                  <a:effectLst/>
                  <a:latin typeface="Consolas" panose="020B0609020204030204" pitchFamily="49" charset="0"/>
                </a:rPr>
                <a:t>0.69723314</a:t>
              </a:r>
              <a:r>
                <a:rPr lang="en-IN" sz="1800" b="0" i="0" u="none" strike="noStrike" dirty="0">
                  <a:solidFill>
                    <a:srgbClr val="444444"/>
                  </a:solidFill>
                  <a:effectLst/>
                  <a:latin typeface="Consolas" panose="020B0609020204030204" pitchFamily="49" charset="0"/>
                </a:rPr>
                <a:t>   Significant</a:t>
              </a:r>
              <a:br>
                <a:rPr lang="en-IN" sz="1800" b="0" i="0" u="none" strike="noStrike" dirty="0">
                  <a:solidFill>
                    <a:srgbClr val="444444"/>
                  </a:solidFill>
                  <a:effectLst/>
                  <a:latin typeface="Consolas" panose="020B0609020204030204" pitchFamily="49" charset="0"/>
                </a:rPr>
              </a:br>
              <a:r>
                <a:rPr lang="en-IN" sz="1800" b="0" i="0" u="none" strike="noStrike" dirty="0">
                  <a:solidFill>
                    <a:srgbClr val="880000"/>
                  </a:solidFill>
                  <a:effectLst/>
                  <a:latin typeface="Consolas" panose="020B0609020204030204" pitchFamily="49" charset="0"/>
                </a:rPr>
                <a:t>3</a:t>
              </a:r>
              <a:r>
                <a:rPr lang="en-IN" sz="1800" b="0" i="0" u="none" strike="noStrike" dirty="0">
                  <a:solidFill>
                    <a:srgbClr val="444444"/>
                  </a:solidFill>
                  <a:effectLst/>
                  <a:latin typeface="Consolas" panose="020B0609020204030204" pitchFamily="49" charset="0"/>
                </a:rPr>
                <a:t>        education -</a:t>
              </a:r>
              <a:r>
                <a:rPr lang="en-IN" sz="1800" b="0" i="0" u="none" strike="noStrike" dirty="0">
                  <a:solidFill>
                    <a:srgbClr val="880000"/>
                  </a:solidFill>
                  <a:effectLst/>
                  <a:latin typeface="Consolas" panose="020B0609020204030204" pitchFamily="49" charset="0"/>
                </a:rPr>
                <a:t>0.17188051</a:t>
              </a:r>
              <a:r>
                <a:rPr lang="en-IN" sz="1800" b="0" i="0" u="none" strike="noStrike" dirty="0">
                  <a:solidFill>
                    <a:srgbClr val="444444"/>
                  </a:solidFill>
                  <a:effectLst/>
                  <a:latin typeface="Consolas" panose="020B0609020204030204" pitchFamily="49" charset="0"/>
                </a:rPr>
                <a:t>   Significant</a:t>
              </a:r>
              <a:br>
                <a:rPr lang="en-IN" sz="1800" b="0" i="0" u="none" strike="noStrike" dirty="0">
                  <a:solidFill>
                    <a:srgbClr val="444444"/>
                  </a:solidFill>
                  <a:effectLst/>
                  <a:latin typeface="Consolas" panose="020B0609020204030204" pitchFamily="49" charset="0"/>
                </a:rPr>
              </a:br>
              <a:r>
                <a:rPr lang="en-IN" sz="1800" b="0" i="0" u="none" strike="noStrike" dirty="0">
                  <a:solidFill>
                    <a:srgbClr val="880000"/>
                  </a:solidFill>
                  <a:effectLst/>
                  <a:latin typeface="Consolas" panose="020B0609020204030204" pitchFamily="49" charset="0"/>
                </a:rPr>
                <a:t>4</a:t>
              </a:r>
              <a:r>
                <a:rPr lang="en-IN" sz="1800" b="0" i="0" u="none" strike="noStrike" dirty="0">
                  <a:solidFill>
                    <a:srgbClr val="444444"/>
                  </a:solidFill>
                  <a:effectLst/>
                  <a:latin typeface="Consolas" panose="020B0609020204030204" pitchFamily="49" charset="0"/>
                </a:rPr>
                <a:t>    </a:t>
              </a:r>
              <a:r>
                <a:rPr lang="en-IN" sz="1800" b="0" i="0" u="none" strike="noStrike" dirty="0" err="1">
                  <a:solidFill>
                    <a:srgbClr val="444444"/>
                  </a:solidFill>
                  <a:effectLst/>
                  <a:latin typeface="Consolas" panose="020B0609020204030204" pitchFamily="49" charset="0"/>
                </a:rPr>
                <a:t>currentSmoker</a:t>
              </a:r>
              <a:r>
                <a:rPr lang="en-IN" sz="1800" b="0" i="0" u="none" strike="noStrike" dirty="0">
                  <a:solidFill>
                    <a:srgbClr val="444444"/>
                  </a:solidFill>
                  <a:effectLst/>
                  <a:latin typeface="Consolas" panose="020B0609020204030204" pitchFamily="49" charset="0"/>
                </a:rPr>
                <a:t>  </a:t>
              </a:r>
              <a:r>
                <a:rPr lang="en-IN" sz="1800" b="0" i="0" u="none" strike="noStrike" dirty="0">
                  <a:solidFill>
                    <a:srgbClr val="880000"/>
                  </a:solidFill>
                  <a:effectLst/>
                  <a:latin typeface="Consolas" panose="020B0609020204030204" pitchFamily="49" charset="0"/>
                </a:rPr>
                <a:t>0.27868337</a:t>
              </a:r>
              <a:r>
                <a:rPr lang="en-IN" sz="1800" b="0" i="0" u="none" strike="noStrike" dirty="0">
                  <a:solidFill>
                    <a:srgbClr val="444444"/>
                  </a:solidFill>
                  <a:effectLst/>
                  <a:latin typeface="Consolas" panose="020B0609020204030204" pitchFamily="49" charset="0"/>
                </a:rPr>
                <a:t>   Significant</a:t>
              </a:r>
              <a:br>
                <a:rPr lang="en-IN" sz="1800" b="0" i="0" u="none" strike="noStrike" dirty="0">
                  <a:solidFill>
                    <a:srgbClr val="444444"/>
                  </a:solidFill>
                  <a:effectLst/>
                  <a:latin typeface="Consolas" panose="020B0609020204030204" pitchFamily="49" charset="0"/>
                </a:rPr>
              </a:br>
              <a:r>
                <a:rPr lang="en-IN" sz="1800" b="0" i="0" u="none" strike="noStrike" dirty="0">
                  <a:solidFill>
                    <a:srgbClr val="880000"/>
                  </a:solidFill>
                  <a:effectLst/>
                  <a:latin typeface="Consolas" panose="020B0609020204030204" pitchFamily="49" charset="0"/>
                </a:rPr>
                <a:t>5</a:t>
              </a:r>
              <a:r>
                <a:rPr lang="en-IN" sz="1800" b="0" i="0" u="none" strike="noStrike" dirty="0">
                  <a:solidFill>
                    <a:srgbClr val="444444"/>
                  </a:solidFill>
                  <a:effectLst/>
                  <a:latin typeface="Consolas" panose="020B0609020204030204" pitchFamily="49" charset="0"/>
                </a:rPr>
                <a:t>       cigsPerDay  </a:t>
              </a:r>
              <a:r>
                <a:rPr lang="en-IN" sz="1800" b="0" i="0" u="none" strike="noStrike" dirty="0">
                  <a:solidFill>
                    <a:srgbClr val="880000"/>
                  </a:solidFill>
                  <a:effectLst/>
                  <a:latin typeface="Consolas" panose="020B0609020204030204" pitchFamily="49" charset="0"/>
                </a:rPr>
                <a:t>0.17486239</a:t>
              </a:r>
              <a:r>
                <a:rPr lang="en-IN" sz="1800" b="0" i="0" u="none" strike="noStrike" dirty="0">
                  <a:solidFill>
                    <a:srgbClr val="444444"/>
                  </a:solidFill>
                  <a:effectLst/>
                  <a:latin typeface="Consolas" panose="020B0609020204030204" pitchFamily="49" charset="0"/>
                </a:rPr>
                <a:t>   Significant</a:t>
              </a:r>
              <a:br>
                <a:rPr lang="en-IN" sz="1800" b="0" i="0" u="none" strike="noStrike" dirty="0">
                  <a:solidFill>
                    <a:srgbClr val="444444"/>
                  </a:solidFill>
                  <a:effectLst/>
                  <a:latin typeface="Consolas" panose="020B0609020204030204" pitchFamily="49" charset="0"/>
                </a:rPr>
              </a:br>
              <a:r>
                <a:rPr lang="en-IN" sz="1800" b="0" i="0" u="none" strike="noStrike" dirty="0">
                  <a:solidFill>
                    <a:srgbClr val="880000"/>
                  </a:solidFill>
                  <a:effectLst/>
                  <a:latin typeface="Consolas" panose="020B0609020204030204" pitchFamily="49" charset="0"/>
                </a:rPr>
                <a:t>6</a:t>
              </a:r>
              <a:r>
                <a:rPr lang="en-IN" sz="1800" b="0" i="0" u="none" strike="noStrike" dirty="0">
                  <a:solidFill>
                    <a:srgbClr val="444444"/>
                  </a:solidFill>
                  <a:effectLst/>
                  <a:latin typeface="Consolas" panose="020B0609020204030204" pitchFamily="49" charset="0"/>
                </a:rPr>
                <a:t>           </a:t>
              </a:r>
              <a:r>
                <a:rPr lang="en-IN" sz="1800" b="0" i="0" u="none" strike="noStrike" dirty="0" err="1">
                  <a:solidFill>
                    <a:srgbClr val="444444"/>
                  </a:solidFill>
                  <a:effectLst/>
                  <a:latin typeface="Consolas" panose="020B0609020204030204" pitchFamily="49" charset="0"/>
                </a:rPr>
                <a:t>BPMeds</a:t>
              </a:r>
              <a:r>
                <a:rPr lang="en-IN" sz="1800" b="0" i="0" u="none" strike="noStrike" dirty="0">
                  <a:solidFill>
                    <a:srgbClr val="444444"/>
                  </a:solidFill>
                  <a:effectLst/>
                  <a:latin typeface="Consolas" panose="020B0609020204030204" pitchFamily="49" charset="0"/>
                </a:rPr>
                <a:t>  </a:t>
              </a:r>
              <a:r>
                <a:rPr lang="en-IN" sz="1800" b="0" i="0" u="none" strike="noStrike" dirty="0">
                  <a:solidFill>
                    <a:srgbClr val="880000"/>
                  </a:solidFill>
                  <a:effectLst/>
                  <a:latin typeface="Consolas" panose="020B0609020204030204" pitchFamily="49" charset="0"/>
                </a:rPr>
                <a:t>0.31498194</a:t>
              </a:r>
              <a:r>
                <a:rPr lang="en-IN" sz="1800" b="0" i="0" u="none" strike="noStrike" dirty="0">
                  <a:solidFill>
                    <a:srgbClr val="444444"/>
                  </a:solidFill>
                  <a:effectLst/>
                  <a:latin typeface="Consolas" panose="020B0609020204030204" pitchFamily="49" charset="0"/>
                </a:rPr>
                <a:t>   Significant</a:t>
              </a:r>
              <a:br>
                <a:rPr lang="en-IN" sz="1800" b="0" i="0" u="none" strike="noStrike" dirty="0">
                  <a:solidFill>
                    <a:srgbClr val="444444"/>
                  </a:solidFill>
                  <a:effectLst/>
                  <a:latin typeface="Consolas" panose="020B0609020204030204" pitchFamily="49" charset="0"/>
                </a:rPr>
              </a:br>
              <a:r>
                <a:rPr lang="en-IN" sz="1800" b="0" i="0" u="none" strike="noStrike" dirty="0">
                  <a:solidFill>
                    <a:srgbClr val="880000"/>
                  </a:solidFill>
                  <a:effectLst/>
                  <a:latin typeface="Consolas" panose="020B0609020204030204" pitchFamily="49" charset="0"/>
                </a:rPr>
                <a:t>7</a:t>
              </a:r>
              <a:r>
                <a:rPr lang="en-IN" sz="1800" b="0" i="0" u="none" strike="noStrike" dirty="0">
                  <a:solidFill>
                    <a:srgbClr val="444444"/>
                  </a:solidFill>
                  <a:effectLst/>
                  <a:latin typeface="Consolas" panose="020B0609020204030204" pitchFamily="49" charset="0"/>
                </a:rPr>
                <a:t>  </a:t>
              </a:r>
              <a:r>
                <a:rPr lang="en-IN" sz="1800" b="0" i="0" u="none" strike="noStrike" dirty="0" err="1">
                  <a:solidFill>
                    <a:srgbClr val="444444"/>
                  </a:solidFill>
                  <a:effectLst/>
                  <a:latin typeface="Consolas" panose="020B0609020204030204" pitchFamily="49" charset="0"/>
                </a:rPr>
                <a:t>prevalentStroke</a:t>
              </a:r>
              <a:r>
                <a:rPr lang="en-IN" sz="1800" b="0" i="0" u="none" strike="noStrike" dirty="0">
                  <a:solidFill>
                    <a:srgbClr val="444444"/>
                  </a:solidFill>
                  <a:effectLst/>
                  <a:latin typeface="Consolas" panose="020B0609020204030204" pitchFamily="49" charset="0"/>
                </a:rPr>
                <a:t>  </a:t>
              </a:r>
              <a:r>
                <a:rPr lang="en-IN" sz="1800" b="0" i="0" u="none" strike="noStrike" dirty="0">
                  <a:solidFill>
                    <a:srgbClr val="880000"/>
                  </a:solidFill>
                  <a:effectLst/>
                  <a:latin typeface="Consolas" panose="020B0609020204030204" pitchFamily="49" charset="0"/>
                </a:rPr>
                <a:t>0.77475590</a:t>
              </a:r>
              <a:r>
                <a:rPr lang="en-IN" sz="1800" b="0" i="0" u="none" strike="noStrike" dirty="0">
                  <a:solidFill>
                    <a:srgbClr val="444444"/>
                  </a:solidFill>
                  <a:effectLst/>
                  <a:latin typeface="Consolas" panose="020B0609020204030204" pitchFamily="49" charset="0"/>
                </a:rPr>
                <a:t>   Significant</a:t>
              </a:r>
              <a:br>
                <a:rPr lang="en-IN" sz="1800" b="0" i="0" u="none" strike="noStrike" dirty="0">
                  <a:solidFill>
                    <a:srgbClr val="444444"/>
                  </a:solidFill>
                  <a:effectLst/>
                  <a:latin typeface="Consolas" panose="020B0609020204030204" pitchFamily="49" charset="0"/>
                </a:rPr>
              </a:br>
              <a:r>
                <a:rPr lang="en-IN" sz="1800" b="0" i="0" u="none" strike="noStrike" dirty="0">
                  <a:solidFill>
                    <a:srgbClr val="880000"/>
                  </a:solidFill>
                  <a:effectLst/>
                  <a:latin typeface="Consolas" panose="020B0609020204030204" pitchFamily="49" charset="0"/>
                </a:rPr>
                <a:t>8</a:t>
              </a:r>
              <a:r>
                <a:rPr lang="en-IN" sz="1800" b="0" i="0" u="none" strike="noStrike" dirty="0">
                  <a:solidFill>
                    <a:srgbClr val="444444"/>
                  </a:solidFill>
                  <a:effectLst/>
                  <a:latin typeface="Consolas" panose="020B0609020204030204" pitchFamily="49" charset="0"/>
                </a:rPr>
                <a:t>     prevalentHyp  </a:t>
              </a:r>
              <a:r>
                <a:rPr lang="en-IN" sz="1800" b="0" i="0" u="none" strike="noStrike" dirty="0">
                  <a:solidFill>
                    <a:srgbClr val="880000"/>
                  </a:solidFill>
                  <a:effectLst/>
                  <a:latin typeface="Consolas" panose="020B0609020204030204" pitchFamily="49" charset="0"/>
                </a:rPr>
                <a:t>0.64423554</a:t>
              </a:r>
              <a:r>
                <a:rPr lang="en-IN" sz="1800" b="0" i="0" u="none" strike="noStrike" dirty="0">
                  <a:solidFill>
                    <a:srgbClr val="444444"/>
                  </a:solidFill>
                  <a:effectLst/>
                  <a:latin typeface="Consolas" panose="020B0609020204030204" pitchFamily="49" charset="0"/>
                </a:rPr>
                <a:t>   Significant</a:t>
              </a:r>
              <a:br>
                <a:rPr lang="en-IN" sz="1800" b="0" i="0" u="none" strike="noStrike" dirty="0">
                  <a:solidFill>
                    <a:srgbClr val="444444"/>
                  </a:solidFill>
                  <a:effectLst/>
                  <a:latin typeface="Consolas" panose="020B0609020204030204" pitchFamily="49" charset="0"/>
                </a:rPr>
              </a:br>
              <a:r>
                <a:rPr lang="en-IN" sz="1800" b="0" i="0" u="none" strike="noStrike" dirty="0">
                  <a:solidFill>
                    <a:srgbClr val="880000"/>
                  </a:solidFill>
                  <a:effectLst/>
                  <a:latin typeface="Consolas" panose="020B0609020204030204" pitchFamily="49" charset="0"/>
                </a:rPr>
                <a:t>9</a:t>
              </a:r>
              <a:r>
                <a:rPr lang="en-IN" sz="1800" b="0" i="0" u="none" strike="noStrike" dirty="0">
                  <a:solidFill>
                    <a:srgbClr val="444444"/>
                  </a:solidFill>
                  <a:effectLst/>
                  <a:latin typeface="Consolas" panose="020B0609020204030204" pitchFamily="49" charset="0"/>
                </a:rPr>
                <a:t>         diabetes  </a:t>
              </a:r>
              <a:r>
                <a:rPr lang="en-IN" sz="1800" b="0" i="0" u="none" strike="noStrike" dirty="0">
                  <a:solidFill>
                    <a:srgbClr val="880000"/>
                  </a:solidFill>
                  <a:effectLst/>
                  <a:latin typeface="Consolas" panose="020B0609020204030204" pitchFamily="49" charset="0"/>
                </a:rPr>
                <a:t>0.32965284</a:t>
              </a:r>
              <a:r>
                <a:rPr lang="en-IN" sz="1800" b="0" i="0" u="none" strike="noStrike" dirty="0">
                  <a:solidFill>
                    <a:srgbClr val="444444"/>
                  </a:solidFill>
                  <a:effectLst/>
                  <a:latin typeface="Consolas" panose="020B0609020204030204" pitchFamily="49" charset="0"/>
                </a:rPr>
                <a:t>   Significant</a:t>
              </a:r>
              <a:br>
                <a:rPr lang="en-IN" sz="1800" b="0" i="0" u="none" strike="noStrike" dirty="0">
                  <a:solidFill>
                    <a:srgbClr val="444444"/>
                  </a:solidFill>
                  <a:effectLst/>
                  <a:latin typeface="Consolas" panose="020B0609020204030204" pitchFamily="49" charset="0"/>
                </a:rPr>
              </a:br>
              <a:r>
                <a:rPr lang="en-IN" sz="1800" b="0" i="0" u="none" strike="noStrike" dirty="0">
                  <a:solidFill>
                    <a:srgbClr val="880000"/>
                  </a:solidFill>
                  <a:effectLst/>
                  <a:latin typeface="Consolas" panose="020B0609020204030204" pitchFamily="49" charset="0"/>
                </a:rPr>
                <a:t>10</a:t>
              </a:r>
              <a:r>
                <a:rPr lang="en-IN" sz="1800" b="0" i="0" u="none" strike="noStrike" dirty="0">
                  <a:solidFill>
                    <a:srgbClr val="444444"/>
                  </a:solidFill>
                  <a:effectLst/>
                  <a:latin typeface="Consolas" panose="020B0609020204030204" pitchFamily="49" charset="0"/>
                </a:rPr>
                <a:t>         totChol  </a:t>
              </a:r>
              <a:r>
                <a:rPr lang="en-IN" sz="1800" b="0" i="0" u="none" strike="noStrike" dirty="0">
                  <a:solidFill>
                    <a:srgbClr val="880000"/>
                  </a:solidFill>
                  <a:effectLst/>
                  <a:latin typeface="Consolas" panose="020B0609020204030204" pitchFamily="49" charset="0"/>
                </a:rPr>
                <a:t>0.09111104</a:t>
              </a:r>
              <a:r>
                <a:rPr lang="en-IN" sz="1800" b="0" i="0" u="none" strike="noStrike" dirty="0">
                  <a:solidFill>
                    <a:srgbClr val="444444"/>
                  </a:solidFill>
                  <a:effectLst/>
                  <a:latin typeface="Consolas" panose="020B0609020204030204" pitchFamily="49" charset="0"/>
                </a:rPr>
                <a:t>   Significant</a:t>
              </a:r>
              <a:br>
                <a:rPr lang="en-IN" sz="1800" b="0" i="0" u="none" strike="noStrike" dirty="0">
                  <a:solidFill>
                    <a:srgbClr val="444444"/>
                  </a:solidFill>
                  <a:effectLst/>
                  <a:latin typeface="Consolas" panose="020B0609020204030204" pitchFamily="49" charset="0"/>
                </a:rPr>
              </a:br>
              <a:r>
                <a:rPr lang="en-IN" sz="1800" b="0" i="0" u="none" strike="noStrike" dirty="0">
                  <a:solidFill>
                    <a:srgbClr val="880000"/>
                  </a:solidFill>
                  <a:effectLst/>
                  <a:latin typeface="Consolas" panose="020B0609020204030204" pitchFamily="49" charset="0"/>
                </a:rPr>
                <a:t>11</a:t>
              </a:r>
              <a:r>
                <a:rPr lang="en-IN" sz="1800" b="0" i="0" u="none" strike="noStrike" dirty="0">
                  <a:solidFill>
                    <a:srgbClr val="444444"/>
                  </a:solidFill>
                  <a:effectLst/>
                  <a:latin typeface="Consolas" panose="020B0609020204030204" pitchFamily="49" charset="0"/>
                </a:rPr>
                <a:t>           sysBP  </a:t>
              </a:r>
              <a:r>
                <a:rPr lang="en-IN" sz="1800" b="0" i="0" u="none" strike="noStrike" dirty="0">
                  <a:solidFill>
                    <a:srgbClr val="880000"/>
                  </a:solidFill>
                  <a:effectLst/>
                  <a:latin typeface="Consolas" panose="020B0609020204030204" pitchFamily="49" charset="0"/>
                </a:rPr>
                <a:t>0.21795368</a:t>
              </a:r>
              <a:r>
                <a:rPr lang="en-IN" sz="1800" b="0" i="0" u="none" strike="noStrike" dirty="0">
                  <a:solidFill>
                    <a:srgbClr val="444444"/>
                  </a:solidFill>
                  <a:effectLst/>
                  <a:latin typeface="Consolas" panose="020B0609020204030204" pitchFamily="49" charset="0"/>
                </a:rPr>
                <a:t>   Significant</a:t>
              </a:r>
              <a:br>
                <a:rPr lang="en-IN" sz="1800" b="0" i="0" u="none" strike="noStrike" dirty="0">
                  <a:solidFill>
                    <a:srgbClr val="444444"/>
                  </a:solidFill>
                  <a:effectLst/>
                  <a:latin typeface="Consolas" panose="020B0609020204030204" pitchFamily="49" charset="0"/>
                </a:rPr>
              </a:br>
              <a:r>
                <a:rPr lang="en-IN" sz="1800" b="0" i="0" u="none" strike="noStrike" dirty="0">
                  <a:solidFill>
                    <a:srgbClr val="880000"/>
                  </a:solidFill>
                  <a:effectLst/>
                  <a:latin typeface="Consolas" panose="020B0609020204030204" pitchFamily="49" charset="0"/>
                </a:rPr>
                <a:t>12</a:t>
              </a:r>
              <a:r>
                <a:rPr lang="en-IN" sz="1800" b="0" i="0" u="none" strike="noStrike" dirty="0">
                  <a:solidFill>
                    <a:srgbClr val="444444"/>
                  </a:solidFill>
                  <a:effectLst/>
                  <a:latin typeface="Consolas" panose="020B0609020204030204" pitchFamily="49" charset="0"/>
                </a:rPr>
                <a:t>           </a:t>
              </a:r>
              <a:r>
                <a:rPr lang="en-IN" sz="1800" b="0" i="0" u="none" strike="noStrike" dirty="0" err="1">
                  <a:solidFill>
                    <a:srgbClr val="444444"/>
                  </a:solidFill>
                  <a:effectLst/>
                  <a:latin typeface="Consolas" panose="020B0609020204030204" pitchFamily="49" charset="0"/>
                </a:rPr>
                <a:t>diaBP</a:t>
              </a:r>
              <a:r>
                <a:rPr lang="en-IN" sz="1800" b="0" i="0" u="none" strike="noStrike" dirty="0">
                  <a:solidFill>
                    <a:srgbClr val="444444"/>
                  </a:solidFill>
                  <a:effectLst/>
                  <a:latin typeface="Consolas" panose="020B0609020204030204" pitchFamily="49" charset="0"/>
                </a:rPr>
                <a:t> -</a:t>
              </a:r>
              <a:r>
                <a:rPr lang="en-IN" sz="1800" b="0" i="0" u="none" strike="noStrike" dirty="0">
                  <a:solidFill>
                    <a:srgbClr val="880000"/>
                  </a:solidFill>
                  <a:effectLst/>
                  <a:latin typeface="Consolas" panose="020B0609020204030204" pitchFamily="49" charset="0"/>
                </a:rPr>
                <a:t>0.02802294</a:t>
              </a:r>
              <a:r>
                <a:rPr lang="en-IN" sz="1800" b="0" i="0" u="none" strike="noStrike" dirty="0">
                  <a:solidFill>
                    <a:srgbClr val="444444"/>
                  </a:solidFill>
                  <a:effectLst/>
                  <a:latin typeface="Consolas" panose="020B0609020204030204" pitchFamily="49" charset="0"/>
                </a:rPr>
                <a:t>   Significant</a:t>
              </a:r>
              <a:br>
                <a:rPr lang="en-IN" sz="1800" b="0" i="0" u="none" strike="noStrike" dirty="0">
                  <a:solidFill>
                    <a:srgbClr val="444444"/>
                  </a:solidFill>
                  <a:effectLst/>
                  <a:latin typeface="Consolas" panose="020B0609020204030204" pitchFamily="49" charset="0"/>
                </a:rPr>
              </a:br>
              <a:r>
                <a:rPr lang="en-IN" sz="1800" b="0" i="0" u="none" strike="noStrike" dirty="0">
                  <a:solidFill>
                    <a:srgbClr val="880000"/>
                  </a:solidFill>
                  <a:effectLst/>
                  <a:latin typeface="Consolas" panose="020B0609020204030204" pitchFamily="49" charset="0"/>
                </a:rPr>
                <a:t>13</a:t>
              </a:r>
              <a:r>
                <a:rPr lang="en-IN" sz="1800" b="0" i="0" u="none" strike="noStrike" dirty="0">
                  <a:solidFill>
                    <a:srgbClr val="444444"/>
                  </a:solidFill>
                  <a:effectLst/>
                  <a:latin typeface="Consolas" panose="020B0609020204030204" pitchFamily="49" charset="0"/>
                </a:rPr>
                <a:t>             BMI  </a:t>
              </a:r>
              <a:r>
                <a:rPr lang="en-IN" sz="1800" b="0" i="0" u="none" strike="noStrike" dirty="0">
                  <a:solidFill>
                    <a:srgbClr val="880000"/>
                  </a:solidFill>
                  <a:effectLst/>
                  <a:latin typeface="Consolas" panose="020B0609020204030204" pitchFamily="49" charset="0"/>
                </a:rPr>
                <a:t>0.09083344</a:t>
              </a:r>
              <a:r>
                <a:rPr lang="en-IN" sz="1800" b="0" i="0" u="none" strike="noStrike" dirty="0">
                  <a:solidFill>
                    <a:srgbClr val="444444"/>
                  </a:solidFill>
                  <a:effectLst/>
                  <a:latin typeface="Consolas" panose="020B0609020204030204" pitchFamily="49" charset="0"/>
                </a:rPr>
                <a:t>   Significant</a:t>
              </a:r>
              <a:br>
                <a:rPr lang="en-IN" sz="1800" b="0" i="0" u="none" strike="noStrike" dirty="0">
                  <a:solidFill>
                    <a:srgbClr val="444444"/>
                  </a:solidFill>
                  <a:effectLst/>
                  <a:latin typeface="Consolas" panose="020B0609020204030204" pitchFamily="49" charset="0"/>
                </a:rPr>
              </a:br>
              <a:r>
                <a:rPr lang="en-IN" sz="1800" b="0" i="0" u="none" strike="noStrike" dirty="0">
                  <a:solidFill>
                    <a:srgbClr val="880000"/>
                  </a:solidFill>
                  <a:effectLst/>
                  <a:latin typeface="Consolas" panose="020B0609020204030204" pitchFamily="49" charset="0"/>
                </a:rPr>
                <a:t>14</a:t>
              </a:r>
              <a:r>
                <a:rPr lang="en-IN" sz="1800" b="0" i="0" u="none" strike="noStrike" dirty="0">
                  <a:solidFill>
                    <a:srgbClr val="444444"/>
                  </a:solidFill>
                  <a:effectLst/>
                  <a:latin typeface="Consolas" panose="020B0609020204030204" pitchFamily="49" charset="0"/>
                </a:rPr>
                <a:t>       </a:t>
              </a:r>
              <a:r>
                <a:rPr lang="en-IN" sz="1800" b="0" i="0" u="none" strike="noStrike" dirty="0" err="1">
                  <a:solidFill>
                    <a:srgbClr val="444444"/>
                  </a:solidFill>
                  <a:effectLst/>
                  <a:latin typeface="Consolas" panose="020B0609020204030204" pitchFamily="49" charset="0"/>
                </a:rPr>
                <a:t>heartRate</a:t>
              </a:r>
              <a:r>
                <a:rPr lang="en-IN" sz="1800" b="0" i="0" u="none" strike="noStrike" dirty="0">
                  <a:solidFill>
                    <a:srgbClr val="444444"/>
                  </a:solidFill>
                  <a:effectLst/>
                  <a:latin typeface="Consolas" panose="020B0609020204030204" pitchFamily="49" charset="0"/>
                </a:rPr>
                <a:t> -</a:t>
              </a:r>
              <a:r>
                <a:rPr lang="en-IN" sz="1800" b="0" i="0" u="none" strike="noStrike" dirty="0">
                  <a:solidFill>
                    <a:srgbClr val="880000"/>
                  </a:solidFill>
                  <a:effectLst/>
                  <a:latin typeface="Consolas" panose="020B0609020204030204" pitchFamily="49" charset="0"/>
                </a:rPr>
                <a:t>0.04796687</a:t>
              </a:r>
              <a:r>
                <a:rPr lang="en-IN" sz="1800" b="0" i="0" u="none" strike="noStrike" dirty="0">
                  <a:solidFill>
                    <a:srgbClr val="444444"/>
                  </a:solidFill>
                  <a:effectLst/>
                  <a:latin typeface="Consolas" panose="020B0609020204030204" pitchFamily="49" charset="0"/>
                </a:rPr>
                <a:t>   Significant</a:t>
              </a:r>
              <a:br>
                <a:rPr lang="en-IN" sz="1800" b="0" i="0" u="none" strike="noStrike" dirty="0">
                  <a:solidFill>
                    <a:srgbClr val="444444"/>
                  </a:solidFill>
                  <a:effectLst/>
                  <a:latin typeface="Consolas" panose="020B0609020204030204" pitchFamily="49" charset="0"/>
                </a:rPr>
              </a:br>
              <a:r>
                <a:rPr lang="en-IN" sz="1800" b="0" i="0" u="none" strike="noStrike" dirty="0">
                  <a:solidFill>
                    <a:srgbClr val="880000"/>
                  </a:solidFill>
                  <a:effectLst/>
                  <a:latin typeface="Consolas" panose="020B0609020204030204" pitchFamily="49" charset="0"/>
                </a:rPr>
                <a:t>15</a:t>
              </a:r>
              <a:r>
                <a:rPr lang="en-IN" sz="1800" b="0" i="0" u="none" strike="noStrike" dirty="0">
                  <a:solidFill>
                    <a:srgbClr val="444444"/>
                  </a:solidFill>
                  <a:effectLst/>
                  <a:latin typeface="Consolas" panose="020B0609020204030204" pitchFamily="49" charset="0"/>
                </a:rPr>
                <a:t>         glucose  </a:t>
              </a:r>
              <a:r>
                <a:rPr lang="en-IN" sz="1800" b="0" i="0" u="none" strike="noStrike" dirty="0">
                  <a:solidFill>
                    <a:srgbClr val="880000"/>
                  </a:solidFill>
                  <a:effectLst/>
                  <a:latin typeface="Consolas" panose="020B0609020204030204" pitchFamily="49" charset="0"/>
                </a:rPr>
                <a:t>0.12471948</a:t>
              </a:r>
              <a:r>
                <a:rPr lang="en-IN" sz="1800" b="0" i="0" u="none" strike="noStrike" dirty="0">
                  <a:solidFill>
                    <a:srgbClr val="444444"/>
                  </a:solidFill>
                  <a:effectLst/>
                  <a:latin typeface="Consolas" panose="020B0609020204030204" pitchFamily="49" charset="0"/>
                </a:rPr>
                <a:t>   Significant</a:t>
              </a:r>
              <a:endParaRPr lang="en-US" dirty="0"/>
            </a:p>
          </p:txBody>
        </p:sp>
      </p:grpSp>
      <p:grpSp>
        <p:nvGrpSpPr>
          <p:cNvPr id="28" name="Group 27">
            <a:extLst>
              <a:ext uri="{FF2B5EF4-FFF2-40B4-BE49-F238E27FC236}">
                <a16:creationId xmlns:a16="http://schemas.microsoft.com/office/drawing/2014/main" id="{3BBACD21-16AC-F52F-CE3B-ADD7B5DED717}"/>
              </a:ext>
            </a:extLst>
          </p:cNvPr>
          <p:cNvGrpSpPr/>
          <p:nvPr/>
        </p:nvGrpSpPr>
        <p:grpSpPr>
          <a:xfrm>
            <a:off x="-8134868" y="-14288"/>
            <a:ext cx="9306459" cy="6858000"/>
            <a:chOff x="-789440" y="0"/>
            <a:chExt cx="9306459" cy="6858000"/>
          </a:xfrm>
          <a:solidFill>
            <a:srgbClr val="F4995B"/>
          </a:solidFill>
          <a:effectLst>
            <a:outerShdw blurRad="393700" dist="254000" dir="8880000" sx="99000" sy="99000" algn="ctr" rotWithShape="0">
              <a:schemeClr val="tx1">
                <a:alpha val="62000"/>
              </a:schemeClr>
            </a:outerShdw>
          </a:effectLst>
        </p:grpSpPr>
        <p:grpSp>
          <p:nvGrpSpPr>
            <p:cNvPr id="29" name="Group 28">
              <a:extLst>
                <a:ext uri="{FF2B5EF4-FFF2-40B4-BE49-F238E27FC236}">
                  <a16:creationId xmlns:a16="http://schemas.microsoft.com/office/drawing/2014/main" id="{B3A26A0C-B335-54CA-E229-F5E149263613}"/>
                </a:ext>
              </a:extLst>
            </p:cNvPr>
            <p:cNvGrpSpPr/>
            <p:nvPr/>
          </p:nvGrpSpPr>
          <p:grpSpPr>
            <a:xfrm>
              <a:off x="-789440" y="0"/>
              <a:ext cx="9306459" cy="6858000"/>
              <a:chOff x="0" y="0"/>
              <a:chExt cx="9306459" cy="6858000"/>
            </a:xfrm>
            <a:grpFill/>
          </p:grpSpPr>
          <p:grpSp>
            <p:nvGrpSpPr>
              <p:cNvPr id="31" name="Group 30">
                <a:extLst>
                  <a:ext uri="{FF2B5EF4-FFF2-40B4-BE49-F238E27FC236}">
                    <a16:creationId xmlns:a16="http://schemas.microsoft.com/office/drawing/2014/main" id="{7B881DD0-09DC-3BE4-8910-0E44CAE03908}"/>
                  </a:ext>
                </a:extLst>
              </p:cNvPr>
              <p:cNvGrpSpPr/>
              <p:nvPr/>
            </p:nvGrpSpPr>
            <p:grpSpPr>
              <a:xfrm>
                <a:off x="0" y="0"/>
                <a:ext cx="9306459" cy="6858000"/>
                <a:chOff x="0" y="0"/>
                <a:chExt cx="11718465" cy="6858000"/>
              </a:xfrm>
              <a:grpFill/>
            </p:grpSpPr>
            <p:sp>
              <p:nvSpPr>
                <p:cNvPr id="39" name="Rectangle 38">
                  <a:extLst>
                    <a:ext uri="{FF2B5EF4-FFF2-40B4-BE49-F238E27FC236}">
                      <a16:creationId xmlns:a16="http://schemas.microsoft.com/office/drawing/2014/main" id="{D7312930-9D64-2C0C-C96B-C609ED747F64}"/>
                    </a:ext>
                  </a:extLst>
                </p:cNvPr>
                <p:cNvSpPr/>
                <p:nvPr/>
              </p:nvSpPr>
              <p:spPr>
                <a:xfrm>
                  <a:off x="0" y="0"/>
                  <a:ext cx="11041039" cy="685800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ounded Rectangle 39">
                  <a:extLst>
                    <a:ext uri="{FF2B5EF4-FFF2-40B4-BE49-F238E27FC236}">
                      <a16:creationId xmlns:a16="http://schemas.microsoft.com/office/drawing/2014/main" id="{B78A87F9-6B47-F46A-DA03-FD20A8C6EB77}"/>
                    </a:ext>
                  </a:extLst>
                </p:cNvPr>
                <p:cNvSpPr/>
                <p:nvPr/>
              </p:nvSpPr>
              <p:spPr>
                <a:xfrm>
                  <a:off x="10544759" y="4668947"/>
                  <a:ext cx="1173706" cy="1260000"/>
                </a:xfrm>
                <a:prstGeom prst="roundRect">
                  <a:avLst>
                    <a:gd name="adj" fmla="val 10401"/>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3" name="TextBox 32">
                <a:extLst>
                  <a:ext uri="{FF2B5EF4-FFF2-40B4-BE49-F238E27FC236}">
                    <a16:creationId xmlns:a16="http://schemas.microsoft.com/office/drawing/2014/main" id="{34EFB49B-E2DC-D30E-1AC7-29A77A194FC3}"/>
                  </a:ext>
                </a:extLst>
              </p:cNvPr>
              <p:cNvSpPr txBox="1"/>
              <p:nvPr/>
            </p:nvSpPr>
            <p:spPr>
              <a:xfrm>
                <a:off x="8449301" y="5016444"/>
                <a:ext cx="810768" cy="707886"/>
              </a:xfrm>
              <a:prstGeom prst="rect">
                <a:avLst/>
              </a:prstGeom>
              <a:grpFill/>
            </p:spPr>
            <p:txBody>
              <a:bodyPr wrap="square" rtlCol="0">
                <a:spAutoFit/>
              </a:bodyPr>
              <a:lstStyle/>
              <a:p>
                <a:r>
                  <a:rPr lang="en-US" sz="4000" b="1" spc="-300" dirty="0">
                    <a:solidFill>
                      <a:schemeClr val="bg1"/>
                    </a:solidFill>
                    <a:latin typeface="Avenir Next" panose="020B0503020202020204" pitchFamily="34" charset="0"/>
                  </a:rPr>
                  <a:t>04</a:t>
                </a:r>
              </a:p>
            </p:txBody>
          </p:sp>
          <p:sp>
            <p:nvSpPr>
              <p:cNvPr id="35" name="TextBox 34">
                <a:extLst>
                  <a:ext uri="{FF2B5EF4-FFF2-40B4-BE49-F238E27FC236}">
                    <a16:creationId xmlns:a16="http://schemas.microsoft.com/office/drawing/2014/main" id="{C40310CB-460E-CFF0-C65D-3FC434E6D702}"/>
                  </a:ext>
                </a:extLst>
              </p:cNvPr>
              <p:cNvSpPr txBox="1"/>
              <p:nvPr/>
            </p:nvSpPr>
            <p:spPr>
              <a:xfrm>
                <a:off x="3830768" y="684897"/>
                <a:ext cx="4114800" cy="630942"/>
              </a:xfrm>
              <a:prstGeom prst="rect">
                <a:avLst/>
              </a:prstGeom>
              <a:grpFill/>
            </p:spPr>
            <p:txBody>
              <a:bodyPr wrap="square" rtlCol="0">
                <a:spAutoFit/>
              </a:bodyPr>
              <a:lstStyle/>
              <a:p>
                <a:r>
                  <a:rPr lang="en-US" sz="3500" dirty="0">
                    <a:solidFill>
                      <a:schemeClr val="bg1"/>
                    </a:solidFill>
                  </a:rPr>
                  <a:t>Fitting of </a:t>
                </a:r>
              </a:p>
            </p:txBody>
          </p:sp>
          <p:sp>
            <p:nvSpPr>
              <p:cNvPr id="36" name="TextBox 35">
                <a:extLst>
                  <a:ext uri="{FF2B5EF4-FFF2-40B4-BE49-F238E27FC236}">
                    <a16:creationId xmlns:a16="http://schemas.microsoft.com/office/drawing/2014/main" id="{905B9123-F31D-F57F-ADBA-5FA3A3E36260}"/>
                  </a:ext>
                </a:extLst>
              </p:cNvPr>
              <p:cNvSpPr txBox="1"/>
              <p:nvPr/>
            </p:nvSpPr>
            <p:spPr>
              <a:xfrm>
                <a:off x="3830768" y="1184769"/>
                <a:ext cx="4114800" cy="646331"/>
              </a:xfrm>
              <a:prstGeom prst="rect">
                <a:avLst/>
              </a:prstGeom>
              <a:grpFill/>
            </p:spPr>
            <p:txBody>
              <a:bodyPr wrap="square" rtlCol="0">
                <a:spAutoFit/>
              </a:bodyPr>
              <a:lstStyle/>
              <a:p>
                <a:r>
                  <a:rPr lang="en-IN" sz="3600" b="1" i="0" dirty="0">
                    <a:solidFill>
                      <a:schemeClr val="bg1"/>
                    </a:solidFill>
                    <a:effectLst/>
                    <a:latin typeface="Avenir Next" panose="020B0503020202020204" pitchFamily="34" charset="0"/>
                  </a:rPr>
                  <a:t>Logistic Model</a:t>
                </a:r>
                <a:endParaRPr lang="en-US" sz="3500" b="1" dirty="0">
                  <a:solidFill>
                    <a:schemeClr val="bg1"/>
                  </a:solidFill>
                </a:endParaRPr>
              </a:p>
            </p:txBody>
          </p:sp>
          <p:sp>
            <p:nvSpPr>
              <p:cNvPr id="37" name="TextBox 36">
                <a:extLst>
                  <a:ext uri="{FF2B5EF4-FFF2-40B4-BE49-F238E27FC236}">
                    <a16:creationId xmlns:a16="http://schemas.microsoft.com/office/drawing/2014/main" id="{B942949D-8411-120E-D52C-7305B1B196FD}"/>
                  </a:ext>
                </a:extLst>
              </p:cNvPr>
              <p:cNvSpPr txBox="1"/>
              <p:nvPr/>
            </p:nvSpPr>
            <p:spPr>
              <a:xfrm>
                <a:off x="2781279" y="2018825"/>
                <a:ext cx="4847559" cy="4567716"/>
              </a:xfrm>
              <a:prstGeom prst="rect">
                <a:avLst/>
              </a:prstGeom>
              <a:grpFill/>
            </p:spPr>
            <p:txBody>
              <a:bodyPr wrap="square" rtlCol="0">
                <a:spAutoFit/>
              </a:bodyPr>
              <a:lstStyle/>
              <a:p>
                <a:pPr algn="just" rtl="0">
                  <a:spcBef>
                    <a:spcPts val="1200"/>
                  </a:spcBef>
                  <a:spcAft>
                    <a:spcPts val="1200"/>
                  </a:spcAft>
                </a:pPr>
                <a:r>
                  <a:rPr lang="en-IN" sz="2000" b="0" i="0" u="none" strike="noStrike" dirty="0">
                    <a:effectLst/>
                    <a:latin typeface="Avenir Next" panose="020B0503020202020204" pitchFamily="34" charset="0"/>
                  </a:rPr>
                  <a:t>Considering Backward Elimination as the selected stepwise procedure, the initial model encompasses all variables. Utilizing the glm() function in R, I’ve conducted logistic regression to analyze the association between the binary response variable indicating the presence of heart disease and the fifteen distinct independent predictors [Placed in earlier Slides]. The fitting process is outlined in the code as follows: </a:t>
                </a:r>
              </a:p>
              <a:p>
                <a:pPr algn="just" rtl="0">
                  <a:spcBef>
                    <a:spcPts val="1200"/>
                  </a:spcBef>
                  <a:spcAft>
                    <a:spcPts val="1200"/>
                  </a:spcAft>
                </a:pPr>
                <a:endParaRPr lang="en-IN" sz="2000" b="0" dirty="0">
                  <a:effectLst/>
                  <a:latin typeface="Avenir Next" panose="020B0503020202020204" pitchFamily="34" charset="0"/>
                </a:endParaRPr>
              </a:p>
            </p:txBody>
          </p:sp>
          <p:sp>
            <p:nvSpPr>
              <p:cNvPr id="38" name="TextBox 37">
                <a:extLst>
                  <a:ext uri="{FF2B5EF4-FFF2-40B4-BE49-F238E27FC236}">
                    <a16:creationId xmlns:a16="http://schemas.microsoft.com/office/drawing/2014/main" id="{4017A77B-DE58-C150-F81F-AF62139DEE31}"/>
                  </a:ext>
                </a:extLst>
              </p:cNvPr>
              <p:cNvSpPr txBox="1"/>
              <p:nvPr/>
            </p:nvSpPr>
            <p:spPr>
              <a:xfrm>
                <a:off x="2809854" y="5691129"/>
                <a:ext cx="4015408" cy="954156"/>
              </a:xfrm>
              <a:prstGeom prst="rect">
                <a:avLst/>
              </a:prstGeom>
              <a:noFill/>
            </p:spPr>
            <p:txBody>
              <a:bodyPr wrap="square" rtlCol="0">
                <a:spAutoFit/>
              </a:bodyPr>
              <a:lstStyle/>
              <a:p>
                <a:r>
                  <a:rPr lang="en-IN" b="0" i="0" u="none" strike="noStrike" dirty="0">
                    <a:solidFill>
                      <a:schemeClr val="bg1"/>
                    </a:solidFill>
                    <a:effectLst/>
                    <a:latin typeface="Avenir Next" panose="020B0503020202020204" pitchFamily="34" charset="0"/>
                  </a:rPr>
                  <a:t>fullmodel = glm(TenYearCHD ~ ., data = training_data, family = binomial(link = "logit"))</a:t>
                </a:r>
                <a:endParaRPr lang="en-US" dirty="0">
                  <a:solidFill>
                    <a:schemeClr val="bg1"/>
                  </a:solidFill>
                </a:endParaRPr>
              </a:p>
            </p:txBody>
          </p:sp>
        </p:grpSp>
        <p:sp>
          <p:nvSpPr>
            <p:cNvPr id="30" name="TextBox 29">
              <a:extLst>
                <a:ext uri="{FF2B5EF4-FFF2-40B4-BE49-F238E27FC236}">
                  <a16:creationId xmlns:a16="http://schemas.microsoft.com/office/drawing/2014/main" id="{9492B439-A4EC-3BB8-29E7-0579634992C3}"/>
                </a:ext>
              </a:extLst>
            </p:cNvPr>
            <p:cNvSpPr txBox="1"/>
            <p:nvPr/>
          </p:nvSpPr>
          <p:spPr>
            <a:xfrm>
              <a:off x="1575288" y="655784"/>
              <a:ext cx="1771650" cy="1446550"/>
            </a:xfrm>
            <a:prstGeom prst="rect">
              <a:avLst/>
            </a:prstGeom>
            <a:noFill/>
          </p:spPr>
          <p:txBody>
            <a:bodyPr wrap="square" rtlCol="0">
              <a:spAutoFit/>
            </a:bodyPr>
            <a:lstStyle/>
            <a:p>
              <a:r>
                <a:rPr lang="en-US" sz="8800" b="1" spc="-300" dirty="0">
                  <a:solidFill>
                    <a:schemeClr val="bg1"/>
                  </a:solidFill>
                  <a:latin typeface="Avenir Next" panose="020B0503020202020204" pitchFamily="34" charset="0"/>
                </a:rPr>
                <a:t>04</a:t>
              </a:r>
            </a:p>
          </p:txBody>
        </p:sp>
      </p:grpSp>
    </p:spTree>
    <p:extLst>
      <p:ext uri="{BB962C8B-B14F-4D97-AF65-F5344CB8AC3E}">
        <p14:creationId xmlns:p14="http://schemas.microsoft.com/office/powerpoint/2010/main" val="4252644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FDEBE4"/>
        </a:solidFill>
        <a:effectLst/>
      </p:bgPr>
    </p:bg>
    <p:spTree>
      <p:nvGrpSpPr>
        <p:cNvPr id="1" name=""/>
        <p:cNvGrpSpPr/>
        <p:nvPr/>
      </p:nvGrpSpPr>
      <p:grpSpPr>
        <a:xfrm>
          <a:off x="0" y="0"/>
          <a:ext cx="0" cy="0"/>
          <a:chOff x="0" y="0"/>
          <a:chExt cx="0" cy="0"/>
        </a:xfrm>
      </p:grpSpPr>
      <p:grpSp>
        <p:nvGrpSpPr>
          <p:cNvPr id="140" name="Group 139">
            <a:extLst>
              <a:ext uri="{FF2B5EF4-FFF2-40B4-BE49-F238E27FC236}">
                <a16:creationId xmlns:a16="http://schemas.microsoft.com/office/drawing/2014/main" id="{07304B76-8007-960C-3F62-1B374375CD58}"/>
              </a:ext>
            </a:extLst>
          </p:cNvPr>
          <p:cNvGrpSpPr/>
          <p:nvPr/>
        </p:nvGrpSpPr>
        <p:grpSpPr>
          <a:xfrm>
            <a:off x="-576034" y="0"/>
            <a:ext cx="11682484" cy="6858000"/>
            <a:chOff x="0" y="0"/>
            <a:chExt cx="11682484" cy="6858000"/>
          </a:xfrm>
          <a:solidFill>
            <a:srgbClr val="EBDFB5"/>
          </a:solidFill>
          <a:effectLst>
            <a:outerShdw blurRad="393700" dist="254000" dir="8880000" sx="99000" sy="99000" algn="ctr" rotWithShape="0">
              <a:schemeClr val="tx1">
                <a:alpha val="62000"/>
              </a:schemeClr>
            </a:outerShdw>
          </a:effectLst>
        </p:grpSpPr>
        <p:grpSp>
          <p:nvGrpSpPr>
            <p:cNvPr id="34" name="Group 33">
              <a:extLst>
                <a:ext uri="{FF2B5EF4-FFF2-40B4-BE49-F238E27FC236}">
                  <a16:creationId xmlns:a16="http://schemas.microsoft.com/office/drawing/2014/main" id="{67509065-4B94-5141-F863-783A580950A2}"/>
                </a:ext>
              </a:extLst>
            </p:cNvPr>
            <p:cNvGrpSpPr/>
            <p:nvPr/>
          </p:nvGrpSpPr>
          <p:grpSpPr>
            <a:xfrm>
              <a:off x="0" y="0"/>
              <a:ext cx="11682484" cy="6858000"/>
              <a:chOff x="-493776" y="0"/>
              <a:chExt cx="11682484" cy="6858000"/>
            </a:xfrm>
            <a:grpFill/>
          </p:grpSpPr>
          <p:grpSp>
            <p:nvGrpSpPr>
              <p:cNvPr id="8" name="Group 7">
                <a:extLst>
                  <a:ext uri="{FF2B5EF4-FFF2-40B4-BE49-F238E27FC236}">
                    <a16:creationId xmlns:a16="http://schemas.microsoft.com/office/drawing/2014/main" id="{231DA05C-F592-92F4-9927-376098424299}"/>
                  </a:ext>
                </a:extLst>
              </p:cNvPr>
              <p:cNvGrpSpPr/>
              <p:nvPr/>
            </p:nvGrpSpPr>
            <p:grpSpPr>
              <a:xfrm>
                <a:off x="-493776" y="0"/>
                <a:ext cx="11682484" cy="6858000"/>
                <a:chOff x="0" y="0"/>
                <a:chExt cx="11682484" cy="6858000"/>
              </a:xfrm>
              <a:grpFill/>
            </p:grpSpPr>
            <p:sp>
              <p:nvSpPr>
                <p:cNvPr id="6" name="Rectangle 5">
                  <a:extLst>
                    <a:ext uri="{FF2B5EF4-FFF2-40B4-BE49-F238E27FC236}">
                      <a16:creationId xmlns:a16="http://schemas.microsoft.com/office/drawing/2014/main" id="{7F19B387-FC9F-D534-6B52-6EE3B19EE734}"/>
                    </a:ext>
                  </a:extLst>
                </p:cNvPr>
                <p:cNvSpPr/>
                <p:nvPr/>
              </p:nvSpPr>
              <p:spPr>
                <a:xfrm>
                  <a:off x="0" y="0"/>
                  <a:ext cx="11041039" cy="685800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8604A909-C23D-4757-A5CC-80B572BF6AB8}"/>
                    </a:ext>
                  </a:extLst>
                </p:cNvPr>
                <p:cNvSpPr/>
                <p:nvPr/>
              </p:nvSpPr>
              <p:spPr>
                <a:xfrm>
                  <a:off x="10508777" y="532262"/>
                  <a:ext cx="1173707" cy="1260000"/>
                </a:xfrm>
                <a:prstGeom prst="roundRect">
                  <a:avLst>
                    <a:gd name="adj" fmla="val 10401"/>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4" name="TextBox 13">
                <a:extLst>
                  <a:ext uri="{FF2B5EF4-FFF2-40B4-BE49-F238E27FC236}">
                    <a16:creationId xmlns:a16="http://schemas.microsoft.com/office/drawing/2014/main" id="{A700E187-D12E-CF86-5B27-1BB4AA1223C3}"/>
                  </a:ext>
                </a:extLst>
              </p:cNvPr>
              <p:cNvSpPr txBox="1"/>
              <p:nvPr/>
            </p:nvSpPr>
            <p:spPr>
              <a:xfrm>
                <a:off x="4590288" y="1458528"/>
                <a:ext cx="5266944" cy="5170646"/>
              </a:xfrm>
              <a:prstGeom prst="rect">
                <a:avLst/>
              </a:prstGeom>
              <a:grpFill/>
            </p:spPr>
            <p:txBody>
              <a:bodyPr wrap="square" rtlCol="0">
                <a:spAutoFit/>
              </a:bodyPr>
              <a:lstStyle/>
              <a:p>
                <a:r>
                  <a:rPr lang="en-IN" sz="2200" b="0" i="0" dirty="0">
                    <a:effectLst/>
                    <a:latin typeface="Avenir Next" panose="020B0503020202020204" pitchFamily="34" charset="0"/>
                  </a:rPr>
                  <a:t>Multicollinearity in linear models occurs when predictors are not independent, destabilizing coefficient interpretability. It's detected when the model’s R² is high (over 0.8), but few predictors are significant, or when pairwise correlations between predictors, assessed using Karl Pearson’s coefficient, exceed 0.8. Tools like VIF and correlation heatmaps refine these assessments by visualizing interdependencies. To ensure dataset integrity for linear modelling, a detailed quantitative follow-up analysis is essential.</a:t>
                </a:r>
              </a:p>
            </p:txBody>
          </p:sp>
          <p:grpSp>
            <p:nvGrpSpPr>
              <p:cNvPr id="16" name="Group 15">
                <a:extLst>
                  <a:ext uri="{FF2B5EF4-FFF2-40B4-BE49-F238E27FC236}">
                    <a16:creationId xmlns:a16="http://schemas.microsoft.com/office/drawing/2014/main" id="{07D57AA6-5881-D35B-200A-3530520620D4}"/>
                  </a:ext>
                </a:extLst>
              </p:cNvPr>
              <p:cNvGrpSpPr/>
              <p:nvPr/>
            </p:nvGrpSpPr>
            <p:grpSpPr>
              <a:xfrm>
                <a:off x="5166360" y="338329"/>
                <a:ext cx="4114800" cy="1146203"/>
                <a:chOff x="6534912" y="512065"/>
                <a:chExt cx="4114800" cy="1146203"/>
              </a:xfrm>
              <a:grpFill/>
            </p:grpSpPr>
            <p:sp>
              <p:nvSpPr>
                <p:cNvPr id="13" name="TextBox 12">
                  <a:extLst>
                    <a:ext uri="{FF2B5EF4-FFF2-40B4-BE49-F238E27FC236}">
                      <a16:creationId xmlns:a16="http://schemas.microsoft.com/office/drawing/2014/main" id="{0BC816BC-D5A8-6660-4997-0B674BA4CAEC}"/>
                    </a:ext>
                  </a:extLst>
                </p:cNvPr>
                <p:cNvSpPr txBox="1"/>
                <p:nvPr/>
              </p:nvSpPr>
              <p:spPr>
                <a:xfrm>
                  <a:off x="6534912" y="512065"/>
                  <a:ext cx="4114800" cy="630942"/>
                </a:xfrm>
                <a:prstGeom prst="rect">
                  <a:avLst/>
                </a:prstGeom>
                <a:grpFill/>
              </p:spPr>
              <p:txBody>
                <a:bodyPr wrap="square" rtlCol="0">
                  <a:spAutoFit/>
                </a:bodyPr>
                <a:lstStyle/>
                <a:p>
                  <a:r>
                    <a:rPr lang="en-US" sz="3500" dirty="0"/>
                    <a:t>Checking for </a:t>
                  </a:r>
                </a:p>
              </p:txBody>
            </p:sp>
            <p:sp>
              <p:nvSpPr>
                <p:cNvPr id="15" name="TextBox 14">
                  <a:extLst>
                    <a:ext uri="{FF2B5EF4-FFF2-40B4-BE49-F238E27FC236}">
                      <a16:creationId xmlns:a16="http://schemas.microsoft.com/office/drawing/2014/main" id="{2B2E5678-CDBF-9D37-F32A-997D2733038F}"/>
                    </a:ext>
                  </a:extLst>
                </p:cNvPr>
                <p:cNvSpPr txBox="1"/>
                <p:nvPr/>
              </p:nvSpPr>
              <p:spPr>
                <a:xfrm>
                  <a:off x="6534912" y="1011937"/>
                  <a:ext cx="4114800" cy="646331"/>
                </a:xfrm>
                <a:prstGeom prst="rect">
                  <a:avLst/>
                </a:prstGeom>
                <a:grpFill/>
              </p:spPr>
              <p:txBody>
                <a:bodyPr wrap="square" rtlCol="0">
                  <a:spAutoFit/>
                </a:bodyPr>
                <a:lstStyle/>
                <a:p>
                  <a:r>
                    <a:rPr lang="en-IN" sz="3600" b="1" i="0" dirty="0">
                      <a:effectLst/>
                      <a:latin typeface="Avenir Next" panose="020B0503020202020204" pitchFamily="34" charset="0"/>
                    </a:rPr>
                    <a:t>Multicollinearity</a:t>
                  </a:r>
                  <a:endParaRPr lang="en-US" sz="3500" b="1" dirty="0"/>
                </a:p>
              </p:txBody>
            </p:sp>
          </p:grpSp>
          <p:sp>
            <p:nvSpPr>
              <p:cNvPr id="32" name="TextBox 31">
                <a:extLst>
                  <a:ext uri="{FF2B5EF4-FFF2-40B4-BE49-F238E27FC236}">
                    <a16:creationId xmlns:a16="http://schemas.microsoft.com/office/drawing/2014/main" id="{45BA4019-D081-9790-20A5-1E09A11B831E}"/>
                  </a:ext>
                </a:extLst>
              </p:cNvPr>
              <p:cNvSpPr txBox="1"/>
              <p:nvPr/>
            </p:nvSpPr>
            <p:spPr>
              <a:xfrm>
                <a:off x="10196470" y="808319"/>
                <a:ext cx="810768" cy="707886"/>
              </a:xfrm>
              <a:prstGeom prst="rect">
                <a:avLst/>
              </a:prstGeom>
              <a:grpFill/>
            </p:spPr>
            <p:txBody>
              <a:bodyPr wrap="square" rtlCol="0">
                <a:spAutoFit/>
              </a:bodyPr>
              <a:lstStyle/>
              <a:p>
                <a:r>
                  <a:rPr lang="en-US" sz="4000" b="1" spc="-300" dirty="0">
                    <a:latin typeface="Avenir Next" panose="020B0503020202020204" pitchFamily="34" charset="0"/>
                  </a:rPr>
                  <a:t>01</a:t>
                </a:r>
              </a:p>
            </p:txBody>
          </p:sp>
        </p:grpSp>
        <p:sp>
          <p:nvSpPr>
            <p:cNvPr id="139" name="TextBox 138">
              <a:extLst>
                <a:ext uri="{FF2B5EF4-FFF2-40B4-BE49-F238E27FC236}">
                  <a16:creationId xmlns:a16="http://schemas.microsoft.com/office/drawing/2014/main" id="{DC4E4960-1510-0284-5A09-BCB72C1A2829}"/>
                </a:ext>
              </a:extLst>
            </p:cNvPr>
            <p:cNvSpPr txBox="1"/>
            <p:nvPr/>
          </p:nvSpPr>
          <p:spPr>
            <a:xfrm>
              <a:off x="3738143" y="271383"/>
              <a:ext cx="1771650" cy="1446550"/>
            </a:xfrm>
            <a:prstGeom prst="rect">
              <a:avLst/>
            </a:prstGeom>
            <a:noFill/>
          </p:spPr>
          <p:txBody>
            <a:bodyPr wrap="square" rtlCol="0">
              <a:spAutoFit/>
            </a:bodyPr>
            <a:lstStyle/>
            <a:p>
              <a:r>
                <a:rPr lang="en-US" sz="8800" b="1" spc="-300" dirty="0">
                  <a:latin typeface="Avenir Next" panose="020B0503020202020204" pitchFamily="34" charset="0"/>
                </a:rPr>
                <a:t>01</a:t>
              </a:r>
            </a:p>
          </p:txBody>
        </p:sp>
      </p:grpSp>
      <p:grpSp>
        <p:nvGrpSpPr>
          <p:cNvPr id="141" name="Group 140">
            <a:extLst>
              <a:ext uri="{FF2B5EF4-FFF2-40B4-BE49-F238E27FC236}">
                <a16:creationId xmlns:a16="http://schemas.microsoft.com/office/drawing/2014/main" id="{E01EE496-4F99-6552-E7FC-7C2F903C85B6}"/>
              </a:ext>
            </a:extLst>
          </p:cNvPr>
          <p:cNvGrpSpPr/>
          <p:nvPr/>
        </p:nvGrpSpPr>
        <p:grpSpPr>
          <a:xfrm>
            <a:off x="-692373" y="-3"/>
            <a:ext cx="10925469" cy="6858000"/>
            <a:chOff x="-78477" y="0"/>
            <a:chExt cx="10925469" cy="6858000"/>
          </a:xfrm>
          <a:solidFill>
            <a:srgbClr val="9CB1C1"/>
          </a:solidFill>
          <a:effectLst>
            <a:outerShdw blurRad="393700" dist="254000" dir="8880000" sx="99000" sy="99000" algn="ctr" rotWithShape="0">
              <a:schemeClr val="tx1">
                <a:alpha val="62000"/>
              </a:schemeClr>
            </a:outerShdw>
          </a:effectLst>
        </p:grpSpPr>
        <p:grpSp>
          <p:nvGrpSpPr>
            <p:cNvPr id="142" name="Group 141">
              <a:extLst>
                <a:ext uri="{FF2B5EF4-FFF2-40B4-BE49-F238E27FC236}">
                  <a16:creationId xmlns:a16="http://schemas.microsoft.com/office/drawing/2014/main" id="{31E740B7-9C73-85AB-17FA-8414C6C8C20C}"/>
                </a:ext>
              </a:extLst>
            </p:cNvPr>
            <p:cNvGrpSpPr/>
            <p:nvPr/>
          </p:nvGrpSpPr>
          <p:grpSpPr>
            <a:xfrm>
              <a:off x="-78477" y="0"/>
              <a:ext cx="10925469" cy="6858000"/>
              <a:chOff x="14287" y="0"/>
              <a:chExt cx="10925469" cy="6858000"/>
            </a:xfrm>
            <a:grpFill/>
          </p:grpSpPr>
          <p:grpSp>
            <p:nvGrpSpPr>
              <p:cNvPr id="144" name="Group 143">
                <a:extLst>
                  <a:ext uri="{FF2B5EF4-FFF2-40B4-BE49-F238E27FC236}">
                    <a16:creationId xmlns:a16="http://schemas.microsoft.com/office/drawing/2014/main" id="{CFB011AC-6742-1626-53A1-9513D79AA39D}"/>
                  </a:ext>
                </a:extLst>
              </p:cNvPr>
              <p:cNvGrpSpPr/>
              <p:nvPr/>
            </p:nvGrpSpPr>
            <p:grpSpPr>
              <a:xfrm>
                <a:off x="14287" y="0"/>
                <a:ext cx="10925469" cy="6858000"/>
                <a:chOff x="15278" y="0"/>
                <a:chExt cx="11682484" cy="6858000"/>
              </a:xfrm>
              <a:grpFill/>
            </p:grpSpPr>
            <p:sp>
              <p:nvSpPr>
                <p:cNvPr id="150" name="Rectangle 149">
                  <a:extLst>
                    <a:ext uri="{FF2B5EF4-FFF2-40B4-BE49-F238E27FC236}">
                      <a16:creationId xmlns:a16="http://schemas.microsoft.com/office/drawing/2014/main" id="{9C02A64D-73BD-6948-4AB7-3A94E287DEA5}"/>
                    </a:ext>
                  </a:extLst>
                </p:cNvPr>
                <p:cNvSpPr/>
                <p:nvPr/>
              </p:nvSpPr>
              <p:spPr>
                <a:xfrm>
                  <a:off x="15278" y="0"/>
                  <a:ext cx="11041039" cy="685800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1" name="Rounded Rectangle 150">
                  <a:extLst>
                    <a:ext uri="{FF2B5EF4-FFF2-40B4-BE49-F238E27FC236}">
                      <a16:creationId xmlns:a16="http://schemas.microsoft.com/office/drawing/2014/main" id="{B167E91F-B82B-13B5-300A-1C5A32BAC880}"/>
                    </a:ext>
                  </a:extLst>
                </p:cNvPr>
                <p:cNvSpPr/>
                <p:nvPr/>
              </p:nvSpPr>
              <p:spPr>
                <a:xfrm>
                  <a:off x="10524055" y="1769735"/>
                  <a:ext cx="1173707" cy="1260000"/>
                </a:xfrm>
                <a:prstGeom prst="roundRect">
                  <a:avLst>
                    <a:gd name="adj" fmla="val 10401"/>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145" name="Picture 2">
                <a:extLst>
                  <a:ext uri="{FF2B5EF4-FFF2-40B4-BE49-F238E27FC236}">
                    <a16:creationId xmlns:a16="http://schemas.microsoft.com/office/drawing/2014/main" id="{2FF18CA8-A15C-B89B-B6DD-08861182787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044" r="7032"/>
              <a:stretch/>
            </p:blipFill>
            <p:spPr bwMode="auto">
              <a:xfrm>
                <a:off x="4002154" y="1537252"/>
                <a:ext cx="5376313" cy="4736638"/>
              </a:xfrm>
              <a:prstGeom prst="rect">
                <a:avLst/>
              </a:prstGeom>
              <a:grpFill/>
            </p:spPr>
          </p:pic>
          <p:grpSp>
            <p:nvGrpSpPr>
              <p:cNvPr id="146" name="Group 145">
                <a:extLst>
                  <a:ext uri="{FF2B5EF4-FFF2-40B4-BE49-F238E27FC236}">
                    <a16:creationId xmlns:a16="http://schemas.microsoft.com/office/drawing/2014/main" id="{434D050A-A799-15F4-7C89-65E46A24AF83}"/>
                  </a:ext>
                </a:extLst>
              </p:cNvPr>
              <p:cNvGrpSpPr/>
              <p:nvPr/>
            </p:nvGrpSpPr>
            <p:grpSpPr>
              <a:xfrm>
                <a:off x="5621558" y="376015"/>
                <a:ext cx="2492597" cy="1108517"/>
                <a:chOff x="6270988" y="549751"/>
                <a:chExt cx="4136793" cy="1108517"/>
              </a:xfrm>
              <a:grpFill/>
            </p:grpSpPr>
            <p:sp>
              <p:nvSpPr>
                <p:cNvPr id="148" name="TextBox 147">
                  <a:extLst>
                    <a:ext uri="{FF2B5EF4-FFF2-40B4-BE49-F238E27FC236}">
                      <a16:creationId xmlns:a16="http://schemas.microsoft.com/office/drawing/2014/main" id="{7475705A-1522-3949-0476-F3B8A553A0BB}"/>
                    </a:ext>
                  </a:extLst>
                </p:cNvPr>
                <p:cNvSpPr txBox="1"/>
                <p:nvPr/>
              </p:nvSpPr>
              <p:spPr>
                <a:xfrm>
                  <a:off x="6292981" y="549751"/>
                  <a:ext cx="4114800" cy="630942"/>
                </a:xfrm>
                <a:prstGeom prst="rect">
                  <a:avLst/>
                </a:prstGeom>
                <a:noFill/>
              </p:spPr>
              <p:txBody>
                <a:bodyPr wrap="square" rtlCol="0">
                  <a:spAutoFit/>
                </a:bodyPr>
                <a:lstStyle/>
                <a:p>
                  <a:r>
                    <a:rPr lang="en-US" sz="3500" dirty="0"/>
                    <a:t>Correlation</a:t>
                  </a:r>
                </a:p>
              </p:txBody>
            </p:sp>
            <p:sp>
              <p:nvSpPr>
                <p:cNvPr id="149" name="TextBox 148">
                  <a:extLst>
                    <a:ext uri="{FF2B5EF4-FFF2-40B4-BE49-F238E27FC236}">
                      <a16:creationId xmlns:a16="http://schemas.microsoft.com/office/drawing/2014/main" id="{6A6248D9-2D66-F6D3-01B6-10310428E54A}"/>
                    </a:ext>
                  </a:extLst>
                </p:cNvPr>
                <p:cNvSpPr txBox="1"/>
                <p:nvPr/>
              </p:nvSpPr>
              <p:spPr>
                <a:xfrm>
                  <a:off x="6270988" y="1011937"/>
                  <a:ext cx="4114800" cy="646331"/>
                </a:xfrm>
                <a:prstGeom prst="rect">
                  <a:avLst/>
                </a:prstGeom>
                <a:noFill/>
              </p:spPr>
              <p:txBody>
                <a:bodyPr wrap="square" rtlCol="0">
                  <a:spAutoFit/>
                </a:bodyPr>
                <a:lstStyle/>
                <a:p>
                  <a:r>
                    <a:rPr lang="en-IN" sz="3600" b="1" i="0" dirty="0">
                      <a:effectLst/>
                      <a:latin typeface="Avenir Next" panose="020B0503020202020204" pitchFamily="34" charset="0"/>
                    </a:rPr>
                    <a:t>Heatmap</a:t>
                  </a:r>
                  <a:endParaRPr lang="en-US" sz="3500" b="1" dirty="0"/>
                </a:p>
              </p:txBody>
            </p:sp>
          </p:grpSp>
          <p:sp>
            <p:nvSpPr>
              <p:cNvPr id="147" name="TextBox 146">
                <a:extLst>
                  <a:ext uri="{FF2B5EF4-FFF2-40B4-BE49-F238E27FC236}">
                    <a16:creationId xmlns:a16="http://schemas.microsoft.com/office/drawing/2014/main" id="{6CCD5A24-66F1-F150-666F-5C50540CF085}"/>
                  </a:ext>
                </a:extLst>
              </p:cNvPr>
              <p:cNvSpPr txBox="1"/>
              <p:nvPr/>
            </p:nvSpPr>
            <p:spPr>
              <a:xfrm>
                <a:off x="9985546" y="2045792"/>
                <a:ext cx="810768" cy="707886"/>
              </a:xfrm>
              <a:prstGeom prst="rect">
                <a:avLst/>
              </a:prstGeom>
              <a:noFill/>
            </p:spPr>
            <p:txBody>
              <a:bodyPr wrap="square" rtlCol="0">
                <a:spAutoFit/>
              </a:bodyPr>
              <a:lstStyle/>
              <a:p>
                <a:r>
                  <a:rPr lang="en-US" sz="4000" b="1" spc="-300" dirty="0">
                    <a:solidFill>
                      <a:schemeClr val="bg1"/>
                    </a:solidFill>
                    <a:latin typeface="Avenir Next" panose="020B0503020202020204" pitchFamily="34" charset="0"/>
                  </a:rPr>
                  <a:t>02</a:t>
                </a:r>
              </a:p>
            </p:txBody>
          </p:sp>
        </p:grpSp>
        <p:sp>
          <p:nvSpPr>
            <p:cNvPr id="143" name="TextBox 142">
              <a:extLst>
                <a:ext uri="{FF2B5EF4-FFF2-40B4-BE49-F238E27FC236}">
                  <a16:creationId xmlns:a16="http://schemas.microsoft.com/office/drawing/2014/main" id="{839DB206-7F6A-589C-7072-A7A697D91ACD}"/>
                </a:ext>
              </a:extLst>
            </p:cNvPr>
            <p:cNvSpPr txBox="1"/>
            <p:nvPr/>
          </p:nvSpPr>
          <p:spPr>
            <a:xfrm>
              <a:off x="3861287" y="242126"/>
              <a:ext cx="1771650" cy="1446550"/>
            </a:xfrm>
            <a:prstGeom prst="rect">
              <a:avLst/>
            </a:prstGeom>
            <a:noFill/>
          </p:spPr>
          <p:txBody>
            <a:bodyPr wrap="square" rtlCol="0">
              <a:spAutoFit/>
            </a:bodyPr>
            <a:lstStyle/>
            <a:p>
              <a:r>
                <a:rPr lang="en-US" sz="8800" b="1" spc="-300" dirty="0">
                  <a:solidFill>
                    <a:schemeClr val="bg1"/>
                  </a:solidFill>
                  <a:latin typeface="Avenir Next" panose="020B0503020202020204" pitchFamily="34" charset="0"/>
                </a:rPr>
                <a:t>02</a:t>
              </a:r>
            </a:p>
          </p:txBody>
        </p:sp>
      </p:grpSp>
      <p:grpSp>
        <p:nvGrpSpPr>
          <p:cNvPr id="152" name="Group 151">
            <a:extLst>
              <a:ext uri="{FF2B5EF4-FFF2-40B4-BE49-F238E27FC236}">
                <a16:creationId xmlns:a16="http://schemas.microsoft.com/office/drawing/2014/main" id="{6D59294E-3491-3B4E-25BC-F853C92CDA86}"/>
              </a:ext>
            </a:extLst>
          </p:cNvPr>
          <p:cNvGrpSpPr/>
          <p:nvPr/>
        </p:nvGrpSpPr>
        <p:grpSpPr>
          <a:xfrm>
            <a:off x="-736593" y="-3"/>
            <a:ext cx="10128349" cy="7029450"/>
            <a:chOff x="-132522" y="0"/>
            <a:chExt cx="10128349" cy="7029450"/>
          </a:xfrm>
          <a:solidFill>
            <a:srgbClr val="51829C"/>
          </a:solidFill>
          <a:effectLst>
            <a:outerShdw blurRad="393700" dist="254000" dir="8880000" sx="99000" sy="99000" algn="ctr" rotWithShape="0">
              <a:schemeClr val="tx1">
                <a:alpha val="62000"/>
              </a:schemeClr>
            </a:outerShdw>
          </a:effectLst>
        </p:grpSpPr>
        <p:grpSp>
          <p:nvGrpSpPr>
            <p:cNvPr id="153" name="Group 152">
              <a:extLst>
                <a:ext uri="{FF2B5EF4-FFF2-40B4-BE49-F238E27FC236}">
                  <a16:creationId xmlns:a16="http://schemas.microsoft.com/office/drawing/2014/main" id="{D325B48F-0845-85E5-F8D6-4211F1D7CA9C}"/>
                </a:ext>
              </a:extLst>
            </p:cNvPr>
            <p:cNvGrpSpPr/>
            <p:nvPr/>
          </p:nvGrpSpPr>
          <p:grpSpPr>
            <a:xfrm>
              <a:off x="-132522" y="0"/>
              <a:ext cx="10128349" cy="7029450"/>
              <a:chOff x="0" y="0"/>
              <a:chExt cx="10128349" cy="7029450"/>
            </a:xfrm>
            <a:grpFill/>
          </p:grpSpPr>
          <p:grpSp>
            <p:nvGrpSpPr>
              <p:cNvPr id="155" name="Group 154">
                <a:extLst>
                  <a:ext uri="{FF2B5EF4-FFF2-40B4-BE49-F238E27FC236}">
                    <a16:creationId xmlns:a16="http://schemas.microsoft.com/office/drawing/2014/main" id="{4BB89D16-DF03-35D4-9CF8-DBAB158C4329}"/>
                  </a:ext>
                </a:extLst>
              </p:cNvPr>
              <p:cNvGrpSpPr/>
              <p:nvPr/>
            </p:nvGrpSpPr>
            <p:grpSpPr>
              <a:xfrm>
                <a:off x="0" y="0"/>
                <a:ext cx="10128349" cy="6858000"/>
                <a:chOff x="0" y="0"/>
                <a:chExt cx="11706265" cy="6858000"/>
              </a:xfrm>
              <a:grpFill/>
            </p:grpSpPr>
            <p:sp>
              <p:nvSpPr>
                <p:cNvPr id="162" name="Rectangle 161">
                  <a:extLst>
                    <a:ext uri="{FF2B5EF4-FFF2-40B4-BE49-F238E27FC236}">
                      <a16:creationId xmlns:a16="http://schemas.microsoft.com/office/drawing/2014/main" id="{90CB37E3-FA00-7E2C-6C2E-600ECEB8C3D4}"/>
                    </a:ext>
                  </a:extLst>
                </p:cNvPr>
                <p:cNvSpPr/>
                <p:nvPr/>
              </p:nvSpPr>
              <p:spPr>
                <a:xfrm>
                  <a:off x="0" y="0"/>
                  <a:ext cx="11041039" cy="685800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Rounded Rectangle 162">
                  <a:extLst>
                    <a:ext uri="{FF2B5EF4-FFF2-40B4-BE49-F238E27FC236}">
                      <a16:creationId xmlns:a16="http://schemas.microsoft.com/office/drawing/2014/main" id="{542E71C6-E6E5-AAA9-84D7-87DFBFEB6565}"/>
                    </a:ext>
                  </a:extLst>
                </p:cNvPr>
                <p:cNvSpPr/>
                <p:nvPr/>
              </p:nvSpPr>
              <p:spPr>
                <a:xfrm>
                  <a:off x="10532558" y="3261825"/>
                  <a:ext cx="1173707" cy="1260000"/>
                </a:xfrm>
                <a:prstGeom prst="roundRect">
                  <a:avLst>
                    <a:gd name="adj" fmla="val 10401"/>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56" name="TextBox 155">
                <a:extLst>
                  <a:ext uri="{FF2B5EF4-FFF2-40B4-BE49-F238E27FC236}">
                    <a16:creationId xmlns:a16="http://schemas.microsoft.com/office/drawing/2014/main" id="{495396D9-DF9D-9E2E-BD3D-A2C879E21348}"/>
                  </a:ext>
                </a:extLst>
              </p:cNvPr>
              <p:cNvSpPr txBox="1"/>
              <p:nvPr/>
            </p:nvSpPr>
            <p:spPr>
              <a:xfrm>
                <a:off x="9215214" y="3537882"/>
                <a:ext cx="810768" cy="707886"/>
              </a:xfrm>
              <a:prstGeom prst="rect">
                <a:avLst/>
              </a:prstGeom>
              <a:noFill/>
            </p:spPr>
            <p:txBody>
              <a:bodyPr wrap="square" rtlCol="0">
                <a:spAutoFit/>
              </a:bodyPr>
              <a:lstStyle/>
              <a:p>
                <a:r>
                  <a:rPr lang="en-US" sz="4000" b="1" spc="-300" dirty="0">
                    <a:solidFill>
                      <a:schemeClr val="bg1"/>
                    </a:solidFill>
                    <a:latin typeface="Avenir Next" panose="020B0503020202020204" pitchFamily="34" charset="0"/>
                  </a:rPr>
                  <a:t>03</a:t>
                </a:r>
              </a:p>
            </p:txBody>
          </p:sp>
          <p:grpSp>
            <p:nvGrpSpPr>
              <p:cNvPr id="157" name="Group 156">
                <a:extLst>
                  <a:ext uri="{FF2B5EF4-FFF2-40B4-BE49-F238E27FC236}">
                    <a16:creationId xmlns:a16="http://schemas.microsoft.com/office/drawing/2014/main" id="{0CA9B1C9-C154-7C41-9588-6E9DE206D582}"/>
                  </a:ext>
                </a:extLst>
              </p:cNvPr>
              <p:cNvGrpSpPr/>
              <p:nvPr/>
            </p:nvGrpSpPr>
            <p:grpSpPr>
              <a:xfrm>
                <a:off x="4585252" y="285321"/>
                <a:ext cx="4108174" cy="6744129"/>
                <a:chOff x="4863548" y="285321"/>
                <a:chExt cx="4108174" cy="6744129"/>
              </a:xfrm>
              <a:grpFill/>
            </p:grpSpPr>
            <p:grpSp>
              <p:nvGrpSpPr>
                <p:cNvPr id="158" name="Group 157">
                  <a:extLst>
                    <a:ext uri="{FF2B5EF4-FFF2-40B4-BE49-F238E27FC236}">
                      <a16:creationId xmlns:a16="http://schemas.microsoft.com/office/drawing/2014/main" id="{8D1F1B0C-42DD-0224-A0B3-1E62DFF398A8}"/>
                    </a:ext>
                  </a:extLst>
                </p:cNvPr>
                <p:cNvGrpSpPr/>
                <p:nvPr/>
              </p:nvGrpSpPr>
              <p:grpSpPr>
                <a:xfrm>
                  <a:off x="4937753" y="285321"/>
                  <a:ext cx="3959764" cy="1060477"/>
                  <a:chOff x="5184236" y="444347"/>
                  <a:chExt cx="3959764" cy="1060477"/>
                </a:xfrm>
                <a:grpFill/>
              </p:grpSpPr>
              <p:sp>
                <p:nvSpPr>
                  <p:cNvPr id="160" name="TextBox 159">
                    <a:extLst>
                      <a:ext uri="{FF2B5EF4-FFF2-40B4-BE49-F238E27FC236}">
                        <a16:creationId xmlns:a16="http://schemas.microsoft.com/office/drawing/2014/main" id="{07343917-DC28-61F7-62E2-ADEBC6AA7BF2}"/>
                      </a:ext>
                    </a:extLst>
                  </p:cNvPr>
                  <p:cNvSpPr txBox="1"/>
                  <p:nvPr/>
                </p:nvSpPr>
                <p:spPr>
                  <a:xfrm>
                    <a:off x="5184236" y="444347"/>
                    <a:ext cx="3959764" cy="630942"/>
                  </a:xfrm>
                  <a:prstGeom prst="rect">
                    <a:avLst/>
                  </a:prstGeom>
                  <a:noFill/>
                </p:spPr>
                <p:txBody>
                  <a:bodyPr wrap="square" rtlCol="0">
                    <a:spAutoFit/>
                  </a:bodyPr>
                  <a:lstStyle/>
                  <a:p>
                    <a:r>
                      <a:rPr lang="en-US" sz="3500" dirty="0">
                        <a:solidFill>
                          <a:schemeClr val="bg1"/>
                        </a:solidFill>
                      </a:rPr>
                      <a:t>Test Significance of </a:t>
                    </a:r>
                  </a:p>
                </p:txBody>
              </p:sp>
              <p:sp>
                <p:nvSpPr>
                  <p:cNvPr id="161" name="TextBox 160">
                    <a:extLst>
                      <a:ext uri="{FF2B5EF4-FFF2-40B4-BE49-F238E27FC236}">
                        <a16:creationId xmlns:a16="http://schemas.microsoft.com/office/drawing/2014/main" id="{7E06CF5D-11D9-9EB8-80B4-9DA4A376F581}"/>
                      </a:ext>
                    </a:extLst>
                  </p:cNvPr>
                  <p:cNvSpPr txBox="1"/>
                  <p:nvPr/>
                </p:nvSpPr>
                <p:spPr>
                  <a:xfrm>
                    <a:off x="5241386" y="858493"/>
                    <a:ext cx="2820077" cy="646331"/>
                  </a:xfrm>
                  <a:prstGeom prst="rect">
                    <a:avLst/>
                  </a:prstGeom>
                  <a:noFill/>
                </p:spPr>
                <p:txBody>
                  <a:bodyPr wrap="square" rtlCol="0">
                    <a:spAutoFit/>
                  </a:bodyPr>
                  <a:lstStyle/>
                  <a:p>
                    <a:r>
                      <a:rPr lang="en-IN" sz="3600" b="1" i="0" dirty="0">
                        <a:solidFill>
                          <a:schemeClr val="bg1"/>
                        </a:solidFill>
                        <a:effectLst/>
                        <a:latin typeface="Avenir Next" panose="020B0503020202020204" pitchFamily="34" charset="0"/>
                      </a:rPr>
                      <a:t>Parameters</a:t>
                    </a:r>
                    <a:endParaRPr lang="en-US" sz="3500" b="1" dirty="0">
                      <a:solidFill>
                        <a:schemeClr val="bg1"/>
                      </a:solidFill>
                    </a:endParaRPr>
                  </a:p>
                </p:txBody>
              </p:sp>
            </p:grpSp>
            <mc:AlternateContent xmlns:mc="http://schemas.openxmlformats.org/markup-compatibility/2006" xmlns:a14="http://schemas.microsoft.com/office/drawing/2010/main">
              <mc:Choice Requires="a14">
                <p:sp>
                  <p:nvSpPr>
                    <p:cNvPr id="159" name="TextBox 158">
                      <a:extLst>
                        <a:ext uri="{FF2B5EF4-FFF2-40B4-BE49-F238E27FC236}">
                          <a16:creationId xmlns:a16="http://schemas.microsoft.com/office/drawing/2014/main" id="{C5A2AADB-2C15-74F0-D5A3-ADA061562F26}"/>
                        </a:ext>
                      </a:extLst>
                    </p:cNvPr>
                    <p:cNvSpPr txBox="1"/>
                    <p:nvPr/>
                  </p:nvSpPr>
                  <p:spPr>
                    <a:xfrm>
                      <a:off x="4863548" y="1396305"/>
                      <a:ext cx="4108174" cy="5633145"/>
                    </a:xfrm>
                    <a:prstGeom prst="rect">
                      <a:avLst/>
                    </a:prstGeom>
                    <a:noFill/>
                  </p:spPr>
                  <p:txBody>
                    <a:bodyPr wrap="square" rtlCol="0">
                      <a:spAutoFit/>
                    </a:bodyPr>
                    <a:lstStyle/>
                    <a:p>
                      <a:pPr algn="just"/>
                      <a:r>
                        <a:rPr lang="en-US" dirty="0">
                          <a:solidFill>
                            <a:schemeClr val="bg1"/>
                          </a:solidFill>
                        </a:rPr>
                        <a:t>For testing the significance of the parameters, we’ll be using wald’s t test statistics </a:t>
                      </a:r>
                      <a:r>
                        <a:rPr lang="en-IN" sz="1800" b="0" i="0" u="none" strike="noStrike" dirty="0">
                          <a:solidFill>
                            <a:schemeClr val="bg1"/>
                          </a:solidFill>
                          <a:effectLst/>
                          <a:latin typeface="Times New Roman" panose="02020603050405020304" pitchFamily="18" charset="0"/>
                        </a:rPr>
                        <a:t>Now suppose we want to test whether </a:t>
                      </a:r>
                      <a14:m>
                        <m:oMath xmlns:m="http://schemas.openxmlformats.org/officeDocument/2006/math">
                          <m:sSub>
                            <m:sSubPr>
                              <m:ctrlPr>
                                <a:rPr lang="en-US" sz="1800" b="0" i="1" u="none" strike="noStrike" smtClean="0">
                                  <a:solidFill>
                                    <a:schemeClr val="bg1"/>
                                  </a:solidFill>
                                  <a:effectLst/>
                                  <a:latin typeface="Cambria Math" panose="02040503050406030204" pitchFamily="18" charset="0"/>
                                </a:rPr>
                              </m:ctrlPr>
                            </m:sSubPr>
                            <m:e>
                              <m:r>
                                <a:rPr lang="en-US" sz="1800" b="0" i="1" u="none" strike="noStrike" smtClean="0">
                                  <a:solidFill>
                                    <a:schemeClr val="bg1"/>
                                  </a:solidFill>
                                  <a:effectLst/>
                                  <a:latin typeface="Cambria Math" panose="02040503050406030204" pitchFamily="18" charset="0"/>
                                </a:rPr>
                                <m:t>𝑥</m:t>
                              </m:r>
                            </m:e>
                            <m:sub>
                              <m:r>
                                <a:rPr lang="en-US" sz="1800" b="0" i="1" u="none" strike="noStrike" smtClean="0">
                                  <a:solidFill>
                                    <a:schemeClr val="bg1"/>
                                  </a:solidFill>
                                  <a:effectLst/>
                                  <a:latin typeface="Cambria Math" panose="02040503050406030204" pitchFamily="18" charset="0"/>
                                </a:rPr>
                                <m:t>𝑖</m:t>
                              </m:r>
                            </m:sub>
                          </m:sSub>
                        </m:oMath>
                      </a14:m>
                      <a:r>
                        <a:rPr lang="en-IN" sz="1800" b="0" i="0" u="none" strike="noStrike" dirty="0">
                          <a:solidFill>
                            <a:schemeClr val="bg1"/>
                          </a:solidFill>
                          <a:effectLst/>
                          <a:latin typeface="Times New Roman" panose="02020603050405020304" pitchFamily="18" charset="0"/>
                        </a:rPr>
                        <a:t> is significant or not. We’re to test </a:t>
                      </a:r>
                    </a:p>
                    <a:p>
                      <a:pPr algn="just"/>
                      <a:r>
                        <a:rPr lang="en-US" b="0" dirty="0">
                          <a:solidFill>
                            <a:schemeClr val="bg1"/>
                          </a:solidFill>
                        </a:rPr>
                        <a:t>         </a:t>
                      </a:r>
                      <a14:m>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𝐻</m:t>
                              </m:r>
                            </m:e>
                            <m:sub>
                              <m:r>
                                <a:rPr lang="en-US" b="0" i="1" smtClean="0">
                                  <a:solidFill>
                                    <a:schemeClr val="bg1"/>
                                  </a:solidFill>
                                  <a:latin typeface="Cambria Math" panose="02040503050406030204" pitchFamily="18" charset="0"/>
                                </a:rPr>
                                <m:t>0</m:t>
                              </m:r>
                            </m:sub>
                          </m:sSub>
                        </m:oMath>
                      </a14:m>
                      <a:r>
                        <a:rPr lang="en-IN" sz="1800" b="0" i="0" u="none" strike="noStrike" dirty="0">
                          <a:solidFill>
                            <a:schemeClr val="bg1"/>
                          </a:solidFill>
                          <a:effectLst/>
                          <a:latin typeface="Times New Roman" panose="02020603050405020304" pitchFamily="18" charset="0"/>
                        </a:rPr>
                        <a:t> : Covariate </a:t>
                      </a:r>
                      <a14:m>
                        <m:oMath xmlns:m="http://schemas.openxmlformats.org/officeDocument/2006/math">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𝑥</m:t>
                              </m:r>
                            </m:e>
                            <m:sub>
                              <m:r>
                                <a:rPr lang="en-US" i="1">
                                  <a:solidFill>
                                    <a:schemeClr val="bg1"/>
                                  </a:solidFill>
                                  <a:latin typeface="Cambria Math" panose="02040503050406030204" pitchFamily="18" charset="0"/>
                                </a:rPr>
                                <m:t>𝑖</m:t>
                              </m:r>
                            </m:sub>
                          </m:sSub>
                        </m:oMath>
                      </a14:m>
                      <a:r>
                        <a:rPr lang="en-IN" sz="1800" b="0" i="0" u="none" strike="noStrike" dirty="0">
                          <a:solidFill>
                            <a:schemeClr val="bg1"/>
                          </a:solidFill>
                          <a:effectLst/>
                          <a:latin typeface="Times New Roman" panose="02020603050405020304" pitchFamily="18" charset="0"/>
                        </a:rPr>
                        <a:t> is significant     </a:t>
                      </a:r>
                    </a:p>
                    <a:p>
                      <a:pPr algn="just"/>
                      <a:r>
                        <a:rPr lang="en-IN" dirty="0">
                          <a:solidFill>
                            <a:schemeClr val="bg1"/>
                          </a:solidFill>
                          <a:latin typeface="Times New Roman" panose="02020603050405020304" pitchFamily="18" charset="0"/>
                        </a:rPr>
                        <a:t>       </a:t>
                      </a:r>
                      <a14:m>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𝐻</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 </m:t>
                          </m:r>
                        </m:oMath>
                      </a14:m>
                      <a:r>
                        <a:rPr lang="en-IN" sz="1800" b="0" i="0" u="none" strike="noStrike" dirty="0">
                          <a:solidFill>
                            <a:schemeClr val="bg1"/>
                          </a:solidFill>
                          <a:effectLst/>
                          <a:latin typeface="Times New Roman" panose="02020603050405020304" pitchFamily="18" charset="0"/>
                        </a:rPr>
                        <a:t>: Not Significant    ; for, </a:t>
                      </a:r>
                      <a14:m>
                        <m:oMath xmlns:m="http://schemas.openxmlformats.org/officeDocument/2006/math">
                          <m:r>
                            <a:rPr lang="en-US" sz="1800" b="0" i="1" u="none" strike="noStrike" smtClean="0">
                              <a:solidFill>
                                <a:schemeClr val="bg1"/>
                              </a:solidFill>
                              <a:effectLst/>
                              <a:latin typeface="Cambria Math" panose="02040503050406030204" pitchFamily="18" charset="0"/>
                            </a:rPr>
                            <m:t>𝑖</m:t>
                          </m:r>
                          <m:r>
                            <a:rPr lang="en-US" sz="1800" b="0" i="1" u="none" strike="noStrike" smtClean="0">
                              <a:solidFill>
                                <a:schemeClr val="bg1"/>
                              </a:solidFill>
                              <a:effectLst/>
                              <a:latin typeface="Cambria Math" panose="02040503050406030204" pitchFamily="18" charset="0"/>
                            </a:rPr>
                            <m:t>=1</m:t>
                          </m:r>
                          <m:d>
                            <m:dPr>
                              <m:ctrlPr>
                                <a:rPr lang="en-US" sz="1800" b="0" i="1" u="none" strike="noStrike" smtClean="0">
                                  <a:solidFill>
                                    <a:schemeClr val="bg1"/>
                                  </a:solidFill>
                                  <a:effectLst/>
                                  <a:latin typeface="Cambria Math" panose="02040503050406030204" pitchFamily="18" charset="0"/>
                                </a:rPr>
                              </m:ctrlPr>
                            </m:dPr>
                            <m:e>
                              <m:r>
                                <a:rPr lang="en-US" sz="1800" b="0" i="1" u="none" strike="noStrike" smtClean="0">
                                  <a:solidFill>
                                    <a:schemeClr val="bg1"/>
                                  </a:solidFill>
                                  <a:effectLst/>
                                  <a:latin typeface="Cambria Math" panose="02040503050406030204" pitchFamily="18" charset="0"/>
                                </a:rPr>
                                <m:t>1</m:t>
                              </m:r>
                            </m:e>
                          </m:d>
                          <m:r>
                            <a:rPr lang="en-US" sz="1800" b="0" i="1" u="none" strike="noStrike" smtClean="0">
                              <a:solidFill>
                                <a:schemeClr val="bg1"/>
                              </a:solidFill>
                              <a:effectLst/>
                              <a:latin typeface="Cambria Math" panose="02040503050406030204" pitchFamily="18" charset="0"/>
                            </a:rPr>
                            <m:t>𝑘</m:t>
                          </m:r>
                        </m:oMath>
                      </a14:m>
                      <a:endParaRPr lang="en-IN" b="0" dirty="0">
                        <a:solidFill>
                          <a:schemeClr val="bg1"/>
                        </a:solidFill>
                        <a:effectLst/>
                      </a:endParaRPr>
                    </a:p>
                    <a:p>
                      <a:pPr algn="just" rtl="0">
                        <a:spcBef>
                          <a:spcPts val="0"/>
                        </a:spcBef>
                        <a:spcAft>
                          <a:spcPts val="0"/>
                        </a:spcAft>
                      </a:pPr>
                      <a:r>
                        <a:rPr lang="en-IN" sz="1800" b="0" i="0" u="none" strike="noStrike" dirty="0">
                          <a:solidFill>
                            <a:schemeClr val="bg1"/>
                          </a:solidFill>
                          <a:effectLst/>
                          <a:latin typeface="Times New Roman" panose="02020603050405020304" pitchFamily="18" charset="0"/>
                        </a:rPr>
                        <a:t>This is also similar to</a:t>
                      </a:r>
                    </a:p>
                    <a:p>
                      <a:pPr algn="just" rtl="0">
                        <a:spcBef>
                          <a:spcPts val="0"/>
                        </a:spcBef>
                        <a:spcAft>
                          <a:spcPts val="0"/>
                        </a:spcAft>
                      </a:pPr>
                      <a:r>
                        <a:rPr lang="en-IN" sz="1800" b="0" i="0" u="none" strike="noStrike" dirty="0">
                          <a:solidFill>
                            <a:schemeClr val="bg1"/>
                          </a:solidFill>
                          <a:effectLst/>
                          <a:latin typeface="Times New Roman" panose="02020603050405020304" pitchFamily="18" charset="0"/>
                        </a:rPr>
                        <a:t>           </a:t>
                      </a:r>
                      <a:r>
                        <a:rPr lang="en-US" b="0" dirty="0">
                          <a:solidFill>
                            <a:schemeClr val="bg1"/>
                          </a:solidFill>
                        </a:rPr>
                        <a:t> </a:t>
                      </a:r>
                      <a14:m>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𝐻</m:t>
                              </m:r>
                            </m:e>
                            <m:sub>
                              <m:r>
                                <a:rPr lang="en-US" b="0" i="1" smtClean="0">
                                  <a:solidFill>
                                    <a:schemeClr val="bg1"/>
                                  </a:solidFill>
                                  <a:latin typeface="Cambria Math" panose="02040503050406030204" pitchFamily="18" charset="0"/>
                                </a:rPr>
                                <m:t>0</m:t>
                              </m:r>
                            </m:sub>
                          </m:sSub>
                        </m:oMath>
                      </a14:m>
                      <a:r>
                        <a:rPr lang="en-IN" sz="1800" b="0" i="0" u="none" strike="noStrike" dirty="0">
                          <a:solidFill>
                            <a:schemeClr val="bg1"/>
                          </a:solidFill>
                          <a:effectLst/>
                          <a:latin typeface="Times New Roman" panose="02020603050405020304" pitchFamily="18" charset="0"/>
                        </a:rPr>
                        <a:t> : </a:t>
                      </a:r>
                      <a14:m>
                        <m:oMath xmlns:m="http://schemas.openxmlformats.org/officeDocument/2006/math">
                          <m:sSub>
                            <m:sSubPr>
                              <m:ctrlPr>
                                <a:rPr lang="en-US" sz="1800" b="0" i="1" u="none" strike="noStrike" smtClean="0">
                                  <a:solidFill>
                                    <a:schemeClr val="bg1"/>
                                  </a:solidFill>
                                  <a:effectLst/>
                                  <a:latin typeface="Cambria Math" panose="02040503050406030204" pitchFamily="18" charset="0"/>
                                </a:rPr>
                              </m:ctrlPr>
                            </m:sSubPr>
                            <m:e>
                              <m:r>
                                <a:rPr lang="en-US" sz="1800" b="0" i="1" u="none" strike="noStrike" smtClean="0">
                                  <a:solidFill>
                                    <a:schemeClr val="bg1"/>
                                  </a:solidFill>
                                  <a:effectLst/>
                                  <a:latin typeface="Cambria Math" panose="02040503050406030204" pitchFamily="18" charset="0"/>
                                </a:rPr>
                                <m:t>𝛽</m:t>
                              </m:r>
                            </m:e>
                            <m:sub>
                              <m:r>
                                <a:rPr lang="en-US" sz="1800" b="0" i="1" u="none" strike="noStrike" smtClean="0">
                                  <a:solidFill>
                                    <a:schemeClr val="bg1"/>
                                  </a:solidFill>
                                  <a:effectLst/>
                                  <a:latin typeface="Cambria Math" panose="02040503050406030204" pitchFamily="18" charset="0"/>
                                </a:rPr>
                                <m:t>𝑗</m:t>
                              </m:r>
                            </m:sub>
                          </m:sSub>
                          <m:r>
                            <a:rPr lang="en-US" sz="1800" b="0" i="1" u="none" strike="noStrike" smtClean="0">
                              <a:solidFill>
                                <a:schemeClr val="bg1"/>
                              </a:solidFill>
                              <a:effectLst/>
                              <a:latin typeface="Cambria Math" panose="02040503050406030204" pitchFamily="18" charset="0"/>
                            </a:rPr>
                            <m:t>=0</m:t>
                          </m:r>
                        </m:oMath>
                      </a14:m>
                      <a:r>
                        <a:rPr lang="en-IN" dirty="0">
                          <a:solidFill>
                            <a:schemeClr val="bg1"/>
                          </a:solidFill>
                        </a:rPr>
                        <a:t> vs. </a:t>
                      </a:r>
                      <a14:m>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𝐻</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 :</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𝛽</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≠0</m:t>
                          </m:r>
                        </m:oMath>
                      </a14:m>
                      <a:endParaRPr lang="en-IN" sz="1800" b="0" i="0" u="none" strike="noStrike" dirty="0">
                        <a:solidFill>
                          <a:schemeClr val="bg1"/>
                        </a:solidFill>
                        <a:effectLst/>
                        <a:latin typeface="Times New Roman" panose="02020603050405020304" pitchFamily="18" charset="0"/>
                      </a:endParaRPr>
                    </a:p>
                    <a:p>
                      <a:pPr algn="just" rtl="0">
                        <a:spcBef>
                          <a:spcPts val="0"/>
                        </a:spcBef>
                        <a:spcAft>
                          <a:spcPts val="0"/>
                        </a:spcAft>
                      </a:pPr>
                      <a:r>
                        <a:rPr lang="en-IN" sz="1800" b="0" i="0" u="none" strike="noStrike" dirty="0">
                          <a:solidFill>
                            <a:schemeClr val="bg1"/>
                          </a:solidFill>
                          <a:effectLst/>
                          <a:latin typeface="Times New Roman" panose="02020603050405020304" pitchFamily="18" charset="0"/>
                        </a:rPr>
                        <a:t>Test Statistic for testing the significance of the predictor variables then given by </a:t>
                      </a:r>
                    </a:p>
                    <a:p>
                      <a:pPr algn="just" rtl="0">
                        <a:spcBef>
                          <a:spcPts val="0"/>
                        </a:spcBef>
                        <a:spcAft>
                          <a:spcPts val="0"/>
                        </a:spcAft>
                      </a:pPr>
                      <a14:m>
                        <m:oMathPara xmlns:m="http://schemas.openxmlformats.org/officeDocument/2006/math">
                          <m:oMathParaPr>
                            <m:jc m:val="centerGroup"/>
                          </m:oMathParaPr>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𝑡</m:t>
                                </m:r>
                              </m:e>
                              <m:sub>
                                <m:r>
                                  <a:rPr lang="en-US" b="0" i="1" smtClean="0">
                                    <a:solidFill>
                                      <a:schemeClr val="bg1"/>
                                    </a:solidFill>
                                    <a:latin typeface="Cambria Math" panose="02040503050406030204" pitchFamily="18" charset="0"/>
                                  </a:rPr>
                                  <m:t>𝑗</m:t>
                                </m:r>
                              </m:sub>
                            </m:sSub>
                            <m:r>
                              <a:rPr lang="en-US" b="0" i="1" smtClean="0">
                                <a:solidFill>
                                  <a:schemeClr val="bg1"/>
                                </a:solidFill>
                                <a:latin typeface="Cambria Math" panose="02040503050406030204" pitchFamily="18" charset="0"/>
                              </a:rPr>
                              <m:t>= </m:t>
                            </m:r>
                            <m:f>
                              <m:fPr>
                                <m:ctrlPr>
                                  <a:rPr lang="en-US" b="0" i="1" smtClean="0">
                                    <a:solidFill>
                                      <a:schemeClr val="bg1"/>
                                    </a:solidFill>
                                    <a:latin typeface="Cambria Math" panose="02040503050406030204" pitchFamily="18" charset="0"/>
                                  </a:rPr>
                                </m:ctrlPr>
                              </m:fPr>
                              <m:num>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𝛽</m:t>
                                    </m:r>
                                  </m:e>
                                  <m:sub>
                                    <m:r>
                                      <a:rPr lang="en-US" b="0" i="1" smtClean="0">
                                        <a:solidFill>
                                          <a:schemeClr val="bg1"/>
                                        </a:solidFill>
                                        <a:latin typeface="Cambria Math" panose="02040503050406030204" pitchFamily="18" charset="0"/>
                                      </a:rPr>
                                      <m:t>𝑗</m:t>
                                    </m:r>
                                  </m:sub>
                                </m:sSub>
                                <m:r>
                                  <a:rPr lang="en-US" b="0" i="1" smtClean="0">
                                    <a:solidFill>
                                      <a:schemeClr val="bg1"/>
                                    </a:solidFill>
                                    <a:latin typeface="Cambria Math" panose="02040503050406030204" pitchFamily="18" charset="0"/>
                                  </a:rPr>
                                  <m:t> −</m:t>
                                </m:r>
                                <m:r>
                                  <a:rPr lang="en-US" b="0" i="1" smtClean="0">
                                    <a:solidFill>
                                      <a:schemeClr val="bg1"/>
                                    </a:solidFill>
                                    <a:latin typeface="Cambria Math" panose="02040503050406030204" pitchFamily="18" charset="0"/>
                                  </a:rPr>
                                  <m:t>𝐸</m:t>
                                </m:r>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𝛽</m:t>
                                    </m:r>
                                  </m:e>
                                  <m:sub>
                                    <m:r>
                                      <a:rPr lang="en-US" b="0" i="1" smtClean="0">
                                        <a:solidFill>
                                          <a:schemeClr val="bg1"/>
                                        </a:solidFill>
                                        <a:latin typeface="Cambria Math" panose="02040503050406030204" pitchFamily="18" charset="0"/>
                                      </a:rPr>
                                      <m:t>𝑗</m:t>
                                    </m:r>
                                  </m:sub>
                                </m:sSub>
                                <m:r>
                                  <a:rPr lang="en-US" b="0" i="1" smtClean="0">
                                    <a:solidFill>
                                      <a:schemeClr val="bg1"/>
                                    </a:solidFill>
                                    <a:latin typeface="Cambria Math" panose="02040503050406030204" pitchFamily="18" charset="0"/>
                                  </a:rPr>
                                  <m:t>)</m:t>
                                </m:r>
                              </m:num>
                              <m:den>
                                <m:r>
                                  <a:rPr lang="en-US" b="0" i="1" smtClean="0">
                                    <a:solidFill>
                                      <a:schemeClr val="bg1"/>
                                    </a:solidFill>
                                    <a:latin typeface="Cambria Math" panose="02040503050406030204" pitchFamily="18" charset="0"/>
                                  </a:rPr>
                                  <m:t>𝑆</m:t>
                                </m:r>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𝐸</m:t>
                                </m:r>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𝛽</m:t>
                                    </m:r>
                                  </m:e>
                                  <m:sub>
                                    <m:r>
                                      <a:rPr lang="en-US" b="0" i="1" smtClean="0">
                                        <a:solidFill>
                                          <a:schemeClr val="bg1"/>
                                        </a:solidFill>
                                        <a:latin typeface="Cambria Math" panose="02040503050406030204" pitchFamily="18" charset="0"/>
                                      </a:rPr>
                                      <m:t>𝑗</m:t>
                                    </m:r>
                                  </m:sub>
                                </m:sSub>
                                <m:r>
                                  <a:rPr lang="en-US" b="0" i="1" smtClean="0">
                                    <a:solidFill>
                                      <a:schemeClr val="bg1"/>
                                    </a:solidFill>
                                    <a:latin typeface="Cambria Math" panose="02040503050406030204" pitchFamily="18" charset="0"/>
                                  </a:rPr>
                                  <m:t>)</m:t>
                                </m:r>
                              </m:den>
                            </m:f>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𝑁</m:t>
                            </m:r>
                            <m:r>
                              <a:rPr lang="en-US" b="0" i="1" smtClean="0">
                                <a:solidFill>
                                  <a:schemeClr val="bg1"/>
                                </a:solidFill>
                                <a:latin typeface="Cambria Math" panose="02040503050406030204" pitchFamily="18" charset="0"/>
                              </a:rPr>
                              <m:t>(0,1)</m:t>
                            </m:r>
                          </m:oMath>
                        </m:oMathPara>
                      </a14:m>
                      <a:endParaRPr lang="en-IN" dirty="0">
                        <a:solidFill>
                          <a:schemeClr val="bg1"/>
                        </a:solidFill>
                        <a:latin typeface="Times New Roman" panose="02020603050405020304" pitchFamily="18" charset="0"/>
                      </a:endParaRPr>
                    </a:p>
                    <a:p>
                      <a:pPr algn="just"/>
                      <a:r>
                        <a:rPr lang="en-IN" sz="1800" b="0" i="0" u="none" strike="noStrike" dirty="0">
                          <a:solidFill>
                            <a:schemeClr val="bg1"/>
                          </a:solidFill>
                          <a:effectLst/>
                          <a:latin typeface="Times New Roman" panose="02020603050405020304" pitchFamily="18" charset="0"/>
                        </a:rPr>
                        <a:t>[Under H0] ; for, </a:t>
                      </a:r>
                      <a14:m>
                        <m:oMath xmlns:m="http://schemas.openxmlformats.org/officeDocument/2006/math">
                          <m:r>
                            <a:rPr lang="en-US" sz="1800" b="0" i="1" u="none" strike="noStrike" smtClean="0">
                              <a:solidFill>
                                <a:schemeClr val="bg1"/>
                              </a:solidFill>
                              <a:effectLst/>
                              <a:latin typeface="Cambria Math" panose="02040503050406030204" pitchFamily="18" charset="0"/>
                            </a:rPr>
                            <m:t>𝑖</m:t>
                          </m:r>
                          <m:r>
                            <a:rPr lang="en-US" sz="1800" b="0" i="1" u="none" strike="noStrike" smtClean="0">
                              <a:solidFill>
                                <a:schemeClr val="bg1"/>
                              </a:solidFill>
                              <a:effectLst/>
                              <a:latin typeface="Cambria Math" panose="02040503050406030204" pitchFamily="18" charset="0"/>
                            </a:rPr>
                            <m:t>=1</m:t>
                          </m:r>
                          <m:d>
                            <m:dPr>
                              <m:ctrlPr>
                                <a:rPr lang="en-US" sz="1800" b="0" i="1" u="none" strike="noStrike" smtClean="0">
                                  <a:solidFill>
                                    <a:schemeClr val="bg1"/>
                                  </a:solidFill>
                                  <a:effectLst/>
                                  <a:latin typeface="Cambria Math" panose="02040503050406030204" pitchFamily="18" charset="0"/>
                                </a:rPr>
                              </m:ctrlPr>
                            </m:dPr>
                            <m:e>
                              <m:r>
                                <a:rPr lang="en-US" sz="1800" b="0" i="1" u="none" strike="noStrike" smtClean="0">
                                  <a:solidFill>
                                    <a:schemeClr val="bg1"/>
                                  </a:solidFill>
                                  <a:effectLst/>
                                  <a:latin typeface="Cambria Math" panose="02040503050406030204" pitchFamily="18" charset="0"/>
                                </a:rPr>
                                <m:t>1</m:t>
                              </m:r>
                            </m:e>
                          </m:d>
                          <m:r>
                            <a:rPr lang="en-US" sz="1800" b="0" i="1" u="none" strike="noStrike" smtClean="0">
                              <a:solidFill>
                                <a:schemeClr val="bg1"/>
                              </a:solidFill>
                              <a:effectLst/>
                              <a:latin typeface="Cambria Math" panose="02040503050406030204" pitchFamily="18" charset="0"/>
                            </a:rPr>
                            <m:t>𝑘</m:t>
                          </m:r>
                        </m:oMath>
                      </a14:m>
                      <a:br>
                        <a:rPr lang="en-IN" dirty="0">
                          <a:solidFill>
                            <a:schemeClr val="bg1"/>
                          </a:solidFill>
                        </a:rPr>
                      </a:br>
                      <a:r>
                        <a:rPr lang="en-IN" dirty="0">
                          <a:solidFill>
                            <a:schemeClr val="bg1"/>
                          </a:solidFill>
                        </a:rPr>
                        <a:t>We’ll be rejecting the Null hypothesis and say that the</a:t>
                      </a:r>
                      <a14:m>
                        <m:oMath xmlns:m="http://schemas.openxmlformats.org/officeDocument/2006/math">
                          <m:r>
                            <a:rPr lang="en-IN" i="1" dirty="0" smtClean="0">
                              <a:solidFill>
                                <a:schemeClr val="bg1"/>
                              </a:solidFill>
                              <a:latin typeface="Cambria Math" panose="02040503050406030204" pitchFamily="18" charset="0"/>
                            </a:rPr>
                            <m:t> </m:t>
                          </m:r>
                          <m:sSup>
                            <m:sSupPr>
                              <m:ctrlPr>
                                <a:rPr lang="en-US" b="0" i="1" dirty="0" smtClean="0">
                                  <a:solidFill>
                                    <a:schemeClr val="bg1"/>
                                  </a:solidFill>
                                  <a:latin typeface="Cambria Math" panose="02040503050406030204" pitchFamily="18" charset="0"/>
                                </a:rPr>
                              </m:ctrlPr>
                            </m:sSupPr>
                            <m:e>
                              <m:r>
                                <a:rPr lang="en-US" b="0" i="1" dirty="0" smtClean="0">
                                  <a:solidFill>
                                    <a:schemeClr val="bg1"/>
                                  </a:solidFill>
                                  <a:latin typeface="Cambria Math" panose="02040503050406030204" pitchFamily="18" charset="0"/>
                                </a:rPr>
                                <m:t>𝑗</m:t>
                              </m:r>
                            </m:e>
                            <m:sup>
                              <m:r>
                                <a:rPr lang="en-US" b="0" i="1" dirty="0" smtClean="0">
                                  <a:solidFill>
                                    <a:schemeClr val="bg1"/>
                                  </a:solidFill>
                                  <a:latin typeface="Cambria Math" panose="02040503050406030204" pitchFamily="18" charset="0"/>
                                </a:rPr>
                                <m:t>𝑡h</m:t>
                              </m:r>
                            </m:sup>
                          </m:sSup>
                        </m:oMath>
                      </a14:m>
                      <a:r>
                        <a:rPr lang="en-IN" dirty="0">
                          <a:solidFill>
                            <a:schemeClr val="bg1"/>
                          </a:solidFill>
                        </a:rPr>
                        <a:t>  covariateis not significant if </a:t>
                      </a:r>
                    </a:p>
                    <a:p>
                      <a:pPr algn="just"/>
                      <a14:m>
                        <m:oMathPara xmlns:m="http://schemas.openxmlformats.org/officeDocument/2006/math">
                          <m:oMathParaPr>
                            <m:jc m:val="centerGroup"/>
                          </m:oMathParaPr>
                          <m:oMath xmlns:m="http://schemas.openxmlformats.org/officeDocument/2006/math">
                            <m:d>
                              <m:dPr>
                                <m:begChr m:val="|"/>
                                <m:endChr m:val="|"/>
                                <m:ctrlPr>
                                  <a:rPr lang="en-US" sz="2000" b="0" i="1" smtClean="0">
                                    <a:solidFill>
                                      <a:schemeClr val="bg1"/>
                                    </a:solidFill>
                                    <a:latin typeface="Cambria Math" panose="02040503050406030204" pitchFamily="18" charset="0"/>
                                  </a:rPr>
                                </m:ctrlPr>
                              </m:dPr>
                              <m:e>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𝜏</m:t>
                                    </m:r>
                                  </m:e>
                                  <m:sub>
                                    <m:r>
                                      <a:rPr lang="en-US" sz="2000" b="0" i="1" smtClean="0">
                                        <a:solidFill>
                                          <a:schemeClr val="bg1"/>
                                        </a:solidFill>
                                        <a:latin typeface="Cambria Math" panose="02040503050406030204" pitchFamily="18" charset="0"/>
                                      </a:rPr>
                                      <m:t>𝐽</m:t>
                                    </m:r>
                                  </m:sub>
                                </m:sSub>
                              </m:e>
                            </m:d>
                            <m:r>
                              <a:rPr lang="en-US" sz="2000" b="0" i="1" smtClean="0">
                                <a:solidFill>
                                  <a:schemeClr val="bg1"/>
                                </a:solidFill>
                                <a:latin typeface="Cambria Math" panose="02040503050406030204" pitchFamily="18" charset="0"/>
                              </a:rPr>
                              <m:t>&gt; </m:t>
                            </m:r>
                            <m:sSub>
                              <m:sSubPr>
                                <m:ctrlPr>
                                  <a:rPr lang="en-US" sz="2000" i="1">
                                    <a:solidFill>
                                      <a:schemeClr val="bg1"/>
                                    </a:solidFill>
                                    <a:latin typeface="Cambria Math" panose="02040503050406030204" pitchFamily="18" charset="0"/>
                                  </a:rPr>
                                </m:ctrlPr>
                              </m:sSubPr>
                              <m:e>
                                <m:r>
                                  <a:rPr lang="en-US" sz="2000" i="1">
                                    <a:solidFill>
                                      <a:schemeClr val="bg1"/>
                                    </a:solidFill>
                                    <a:latin typeface="Cambria Math" panose="02040503050406030204" pitchFamily="18" charset="0"/>
                                  </a:rPr>
                                  <m:t>𝜏</m:t>
                                </m:r>
                              </m:e>
                              <m:sub>
                                <m:f>
                                  <m:fPr>
                                    <m:ctrlPr>
                                      <a:rPr lang="en-US" sz="2000" i="1">
                                        <a:solidFill>
                                          <a:schemeClr val="bg1"/>
                                        </a:solidFill>
                                        <a:latin typeface="Cambria Math" panose="02040503050406030204" pitchFamily="18" charset="0"/>
                                      </a:rPr>
                                    </m:ctrlPr>
                                  </m:fPr>
                                  <m:num>
                                    <m:r>
                                      <a:rPr lang="en-US" sz="2000" i="1">
                                        <a:solidFill>
                                          <a:schemeClr val="bg1"/>
                                        </a:solidFill>
                                        <a:latin typeface="Cambria Math" panose="02040503050406030204" pitchFamily="18" charset="0"/>
                                      </a:rPr>
                                      <m:t>𝛼</m:t>
                                    </m:r>
                                  </m:num>
                                  <m:den>
                                    <m:r>
                                      <a:rPr lang="en-US" sz="2000" i="1">
                                        <a:solidFill>
                                          <a:schemeClr val="bg1"/>
                                        </a:solidFill>
                                        <a:latin typeface="Cambria Math" panose="02040503050406030204" pitchFamily="18" charset="0"/>
                                      </a:rPr>
                                      <m:t>2</m:t>
                                    </m:r>
                                  </m:den>
                                </m:f>
                              </m:sub>
                            </m:sSub>
                          </m:oMath>
                        </m:oMathPara>
                      </a14:m>
                      <a:endParaRPr lang="en-IN" sz="2000" dirty="0">
                        <a:solidFill>
                          <a:schemeClr val="bg1"/>
                        </a:solidFill>
                      </a:endParaRPr>
                    </a:p>
                    <a:p>
                      <a:pPr algn="just"/>
                      <a:endParaRPr lang="en-US" dirty="0">
                        <a:solidFill>
                          <a:schemeClr val="bg1"/>
                        </a:solidFill>
                      </a:endParaRPr>
                    </a:p>
                  </p:txBody>
                </p:sp>
              </mc:Choice>
              <mc:Fallback xmlns="">
                <p:sp>
                  <p:nvSpPr>
                    <p:cNvPr id="159" name="TextBox 158">
                      <a:extLst>
                        <a:ext uri="{FF2B5EF4-FFF2-40B4-BE49-F238E27FC236}">
                          <a16:creationId xmlns:a16="http://schemas.microsoft.com/office/drawing/2014/main" id="{C5A2AADB-2C15-74F0-D5A3-ADA061562F26}"/>
                        </a:ext>
                      </a:extLst>
                    </p:cNvPr>
                    <p:cNvSpPr txBox="1">
                      <a:spLocks noRot="1" noChangeAspect="1" noMove="1" noResize="1" noEditPoints="1" noAdjustHandles="1" noChangeArrowheads="1" noChangeShapeType="1" noTextEdit="1"/>
                    </p:cNvSpPr>
                    <p:nvPr/>
                  </p:nvSpPr>
                  <p:spPr>
                    <a:xfrm>
                      <a:off x="4863548" y="1396305"/>
                      <a:ext cx="4108174" cy="5633145"/>
                    </a:xfrm>
                    <a:prstGeom prst="rect">
                      <a:avLst/>
                    </a:prstGeom>
                    <a:blipFill>
                      <a:blip r:embed="rId3"/>
                      <a:stretch>
                        <a:fillRect l="-923" t="-225" r="-1231"/>
                      </a:stretch>
                    </a:blipFill>
                  </p:spPr>
                  <p:txBody>
                    <a:bodyPr/>
                    <a:lstStyle/>
                    <a:p>
                      <a:r>
                        <a:rPr lang="en-US">
                          <a:noFill/>
                        </a:rPr>
                        <a:t> </a:t>
                      </a:r>
                    </a:p>
                  </p:txBody>
                </p:sp>
              </mc:Fallback>
            </mc:AlternateContent>
          </p:grpSp>
        </p:grpSp>
        <p:sp>
          <p:nvSpPr>
            <p:cNvPr id="154" name="TextBox 153">
              <a:extLst>
                <a:ext uri="{FF2B5EF4-FFF2-40B4-BE49-F238E27FC236}">
                  <a16:creationId xmlns:a16="http://schemas.microsoft.com/office/drawing/2014/main" id="{E495162B-10FA-6441-E4B7-F76FB1A1C7FF}"/>
                </a:ext>
              </a:extLst>
            </p:cNvPr>
            <p:cNvSpPr txBox="1"/>
            <p:nvPr/>
          </p:nvSpPr>
          <p:spPr>
            <a:xfrm>
              <a:off x="2861390" y="228066"/>
              <a:ext cx="1771650" cy="1446550"/>
            </a:xfrm>
            <a:prstGeom prst="rect">
              <a:avLst/>
            </a:prstGeom>
            <a:noFill/>
          </p:spPr>
          <p:txBody>
            <a:bodyPr wrap="square" rtlCol="0">
              <a:spAutoFit/>
            </a:bodyPr>
            <a:lstStyle/>
            <a:p>
              <a:r>
                <a:rPr lang="en-US" sz="8800" b="1" spc="-300" dirty="0">
                  <a:solidFill>
                    <a:schemeClr val="bg1"/>
                  </a:solidFill>
                  <a:latin typeface="Avenir Next" panose="020B0503020202020204" pitchFamily="34" charset="0"/>
                </a:rPr>
                <a:t>03</a:t>
              </a:r>
            </a:p>
          </p:txBody>
        </p:sp>
      </p:grpSp>
      <p:grpSp>
        <p:nvGrpSpPr>
          <p:cNvPr id="2" name="Group 1">
            <a:extLst>
              <a:ext uri="{FF2B5EF4-FFF2-40B4-BE49-F238E27FC236}">
                <a16:creationId xmlns:a16="http://schemas.microsoft.com/office/drawing/2014/main" id="{501B6DF0-44FF-10D2-23DD-795B6EF3EC81}"/>
              </a:ext>
            </a:extLst>
          </p:cNvPr>
          <p:cNvGrpSpPr/>
          <p:nvPr/>
        </p:nvGrpSpPr>
        <p:grpSpPr>
          <a:xfrm>
            <a:off x="11062338" y="0"/>
            <a:ext cx="1129662" cy="6983337"/>
            <a:chOff x="11062338" y="167271"/>
            <a:chExt cx="1129662" cy="6983337"/>
          </a:xfrm>
        </p:grpSpPr>
        <p:grpSp>
          <p:nvGrpSpPr>
            <p:cNvPr id="3" name="Group 2">
              <a:extLst>
                <a:ext uri="{FF2B5EF4-FFF2-40B4-BE49-F238E27FC236}">
                  <a16:creationId xmlns:a16="http://schemas.microsoft.com/office/drawing/2014/main" id="{8183B78A-5700-635A-3A5C-EBC62B86FDB9}"/>
                </a:ext>
              </a:extLst>
            </p:cNvPr>
            <p:cNvGrpSpPr/>
            <p:nvPr/>
          </p:nvGrpSpPr>
          <p:grpSpPr>
            <a:xfrm>
              <a:off x="11062338" y="3328416"/>
              <a:ext cx="1129662" cy="3822192"/>
              <a:chOff x="8644905" y="2327895"/>
              <a:chExt cx="1129662" cy="3822192"/>
            </a:xfrm>
          </p:grpSpPr>
          <p:sp>
            <p:nvSpPr>
              <p:cNvPr id="5" name="TextBox 4">
                <a:extLst>
                  <a:ext uri="{FF2B5EF4-FFF2-40B4-BE49-F238E27FC236}">
                    <a16:creationId xmlns:a16="http://schemas.microsoft.com/office/drawing/2014/main" id="{A74C9BD9-BA32-7C89-A35C-C47A25DFC748}"/>
                  </a:ext>
                </a:extLst>
              </p:cNvPr>
              <p:cNvSpPr txBox="1"/>
              <p:nvPr/>
            </p:nvSpPr>
            <p:spPr>
              <a:xfrm rot="5400000">
                <a:off x="8698992" y="2867152"/>
                <a:ext cx="1597152" cy="553998"/>
              </a:xfrm>
              <a:prstGeom prst="rect">
                <a:avLst/>
              </a:prstGeom>
              <a:noFill/>
            </p:spPr>
            <p:txBody>
              <a:bodyPr wrap="square" rtlCol="0">
                <a:spAutoFit/>
              </a:bodyPr>
              <a:lstStyle/>
              <a:p>
                <a:r>
                  <a:rPr lang="en-US" sz="3000" dirty="0">
                    <a:latin typeface="Avenir Next" panose="020B0503020202020204" pitchFamily="34" charset="0"/>
                  </a:rPr>
                  <a:t>Logistic</a:t>
                </a:r>
                <a:endParaRPr lang="en-US" sz="3000" b="1" dirty="0">
                  <a:latin typeface="Avenir Next" panose="020B0503020202020204" pitchFamily="34" charset="0"/>
                </a:endParaRPr>
              </a:p>
            </p:txBody>
          </p:sp>
          <p:sp>
            <p:nvSpPr>
              <p:cNvPr id="9" name="TextBox 8">
                <a:extLst>
                  <a:ext uri="{FF2B5EF4-FFF2-40B4-BE49-F238E27FC236}">
                    <a16:creationId xmlns:a16="http://schemas.microsoft.com/office/drawing/2014/main" id="{B90D319B-392A-7DAB-F395-50A762D9856E}"/>
                  </a:ext>
                </a:extLst>
              </p:cNvPr>
              <p:cNvSpPr txBox="1"/>
              <p:nvPr/>
            </p:nvSpPr>
            <p:spPr>
              <a:xfrm rot="5400000">
                <a:off x="7126224" y="3846576"/>
                <a:ext cx="3822192" cy="784830"/>
              </a:xfrm>
              <a:prstGeom prst="rect">
                <a:avLst/>
              </a:prstGeom>
              <a:noFill/>
            </p:spPr>
            <p:txBody>
              <a:bodyPr wrap="square" rtlCol="0">
                <a:spAutoFit/>
              </a:bodyPr>
              <a:lstStyle/>
              <a:p>
                <a:r>
                  <a:rPr lang="en-US" sz="4500" b="1" dirty="0">
                    <a:latin typeface="Avenir Next" panose="020B0503020202020204" pitchFamily="34" charset="0"/>
                  </a:rPr>
                  <a:t>Regression</a:t>
                </a:r>
              </a:p>
            </p:txBody>
          </p:sp>
        </p:grpSp>
        <p:sp>
          <p:nvSpPr>
            <p:cNvPr id="4" name="TextBox 3">
              <a:extLst>
                <a:ext uri="{FF2B5EF4-FFF2-40B4-BE49-F238E27FC236}">
                  <a16:creationId xmlns:a16="http://schemas.microsoft.com/office/drawing/2014/main" id="{B42B9F74-FA80-5520-A517-D2C4A1A6EB4D}"/>
                </a:ext>
              </a:extLst>
            </p:cNvPr>
            <p:cNvSpPr txBox="1"/>
            <p:nvPr/>
          </p:nvSpPr>
          <p:spPr>
            <a:xfrm rot="5400000">
              <a:off x="10462444" y="1342829"/>
              <a:ext cx="2905113" cy="553998"/>
            </a:xfrm>
            <a:prstGeom prst="rect">
              <a:avLst/>
            </a:prstGeom>
            <a:noFill/>
          </p:spPr>
          <p:txBody>
            <a:bodyPr wrap="square" rtlCol="0">
              <a:spAutoFit/>
            </a:bodyPr>
            <a:lstStyle/>
            <a:p>
              <a:r>
                <a:rPr lang="en-US" sz="3000" dirty="0">
                  <a:latin typeface="Avenir Next" panose="020B0503020202020204" pitchFamily="34" charset="0"/>
                </a:rPr>
                <a:t>Methodologies</a:t>
              </a:r>
            </a:p>
          </p:txBody>
        </p:sp>
      </p:grpSp>
      <p:grpSp>
        <p:nvGrpSpPr>
          <p:cNvPr id="12" name="Group 11">
            <a:extLst>
              <a:ext uri="{FF2B5EF4-FFF2-40B4-BE49-F238E27FC236}">
                <a16:creationId xmlns:a16="http://schemas.microsoft.com/office/drawing/2014/main" id="{D9B02741-FBAB-DC23-1FC8-4F708079AD24}"/>
              </a:ext>
            </a:extLst>
          </p:cNvPr>
          <p:cNvGrpSpPr/>
          <p:nvPr/>
        </p:nvGrpSpPr>
        <p:grpSpPr>
          <a:xfrm>
            <a:off x="-1579555" y="-2"/>
            <a:ext cx="10174514" cy="6858000"/>
            <a:chOff x="-1579555" y="-2"/>
            <a:chExt cx="10174514" cy="6858000"/>
          </a:xfrm>
        </p:grpSpPr>
        <p:grpSp>
          <p:nvGrpSpPr>
            <p:cNvPr id="164" name="Group 163">
              <a:extLst>
                <a:ext uri="{FF2B5EF4-FFF2-40B4-BE49-F238E27FC236}">
                  <a16:creationId xmlns:a16="http://schemas.microsoft.com/office/drawing/2014/main" id="{B11A9CF6-DA8A-14CC-8890-2F644DE50F46}"/>
                </a:ext>
              </a:extLst>
            </p:cNvPr>
            <p:cNvGrpSpPr/>
            <p:nvPr/>
          </p:nvGrpSpPr>
          <p:grpSpPr>
            <a:xfrm>
              <a:off x="-1579555" y="-2"/>
              <a:ext cx="10174514" cy="6858000"/>
              <a:chOff x="0" y="0"/>
              <a:chExt cx="10174514" cy="6858000"/>
            </a:xfrm>
            <a:effectLst>
              <a:outerShdw blurRad="393700" dist="254000" dir="8880000" sx="99000" sy="99000" algn="ctr" rotWithShape="0">
                <a:schemeClr val="tx1">
                  <a:alpha val="62000"/>
                </a:schemeClr>
              </a:outerShdw>
            </a:effectLst>
          </p:grpSpPr>
          <p:grpSp>
            <p:nvGrpSpPr>
              <p:cNvPr id="165" name="Group 164">
                <a:extLst>
                  <a:ext uri="{FF2B5EF4-FFF2-40B4-BE49-F238E27FC236}">
                    <a16:creationId xmlns:a16="http://schemas.microsoft.com/office/drawing/2014/main" id="{5F6ED478-2010-B002-3AB5-B948D59A56C9}"/>
                  </a:ext>
                </a:extLst>
              </p:cNvPr>
              <p:cNvGrpSpPr/>
              <p:nvPr/>
            </p:nvGrpSpPr>
            <p:grpSpPr>
              <a:xfrm>
                <a:off x="0" y="0"/>
                <a:ext cx="10107773" cy="6858000"/>
                <a:chOff x="0" y="0"/>
                <a:chExt cx="11682484" cy="6858000"/>
              </a:xfrm>
              <a:solidFill>
                <a:srgbClr val="EADCC9"/>
              </a:solidFill>
            </p:grpSpPr>
            <p:sp>
              <p:nvSpPr>
                <p:cNvPr id="170" name="Rectangle 169">
                  <a:extLst>
                    <a:ext uri="{FF2B5EF4-FFF2-40B4-BE49-F238E27FC236}">
                      <a16:creationId xmlns:a16="http://schemas.microsoft.com/office/drawing/2014/main" id="{2DE51CB7-EA11-660C-BFCD-0CDAA5BBE8C9}"/>
                    </a:ext>
                  </a:extLst>
                </p:cNvPr>
                <p:cNvSpPr/>
                <p:nvPr/>
              </p:nvSpPr>
              <p:spPr>
                <a:xfrm>
                  <a:off x="0" y="0"/>
                  <a:ext cx="11041037" cy="685800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Rounded Rectangle 170">
                  <a:extLst>
                    <a:ext uri="{FF2B5EF4-FFF2-40B4-BE49-F238E27FC236}">
                      <a16:creationId xmlns:a16="http://schemas.microsoft.com/office/drawing/2014/main" id="{83579D96-744F-3B7E-3F27-CA090DD96993}"/>
                    </a:ext>
                  </a:extLst>
                </p:cNvPr>
                <p:cNvSpPr/>
                <p:nvPr/>
              </p:nvSpPr>
              <p:spPr>
                <a:xfrm>
                  <a:off x="10508777" y="4740019"/>
                  <a:ext cx="1173707" cy="1009935"/>
                </a:xfrm>
                <a:prstGeom prst="roundRect">
                  <a:avLst>
                    <a:gd name="adj" fmla="val 10401"/>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66" name="TextBox 165">
                <a:extLst>
                  <a:ext uri="{FF2B5EF4-FFF2-40B4-BE49-F238E27FC236}">
                    <a16:creationId xmlns:a16="http://schemas.microsoft.com/office/drawing/2014/main" id="{A7ADC873-61BB-D893-77B5-39354276A5B6}"/>
                  </a:ext>
                </a:extLst>
              </p:cNvPr>
              <p:cNvSpPr txBox="1"/>
              <p:nvPr/>
            </p:nvSpPr>
            <p:spPr>
              <a:xfrm>
                <a:off x="9187543" y="4976389"/>
                <a:ext cx="986971" cy="553998"/>
              </a:xfrm>
              <a:prstGeom prst="rect">
                <a:avLst/>
              </a:prstGeom>
              <a:noFill/>
            </p:spPr>
            <p:txBody>
              <a:bodyPr wrap="square" rtlCol="0">
                <a:spAutoFit/>
              </a:bodyPr>
              <a:lstStyle/>
              <a:p>
                <a:r>
                  <a:rPr lang="en-US" sz="3000" b="1" spc="-300" dirty="0">
                    <a:latin typeface="Avenir Next" panose="020B0503020202020204" pitchFamily="34" charset="0"/>
                  </a:rPr>
                  <a:t>03 .1</a:t>
                </a:r>
              </a:p>
            </p:txBody>
          </p:sp>
          <p:sp>
            <p:nvSpPr>
              <p:cNvPr id="167" name="TextBox 166">
                <a:extLst>
                  <a:ext uri="{FF2B5EF4-FFF2-40B4-BE49-F238E27FC236}">
                    <a16:creationId xmlns:a16="http://schemas.microsoft.com/office/drawing/2014/main" id="{E353DAC5-E4AE-A8E7-146E-DCE82BAF10C8}"/>
                  </a:ext>
                </a:extLst>
              </p:cNvPr>
              <p:cNvSpPr txBox="1"/>
              <p:nvPr/>
            </p:nvSpPr>
            <p:spPr>
              <a:xfrm>
                <a:off x="4659457" y="223536"/>
                <a:ext cx="3959764" cy="630942"/>
              </a:xfrm>
              <a:prstGeom prst="rect">
                <a:avLst/>
              </a:prstGeom>
              <a:noFill/>
            </p:spPr>
            <p:txBody>
              <a:bodyPr wrap="square" rtlCol="0">
                <a:spAutoFit/>
              </a:bodyPr>
              <a:lstStyle/>
              <a:p>
                <a:r>
                  <a:rPr lang="en-US" sz="3500" dirty="0"/>
                  <a:t>Wald’s Test for</a:t>
                </a:r>
              </a:p>
            </p:txBody>
          </p:sp>
          <p:sp>
            <p:nvSpPr>
              <p:cNvPr id="169" name="TextBox 168">
                <a:extLst>
                  <a:ext uri="{FF2B5EF4-FFF2-40B4-BE49-F238E27FC236}">
                    <a16:creationId xmlns:a16="http://schemas.microsoft.com/office/drawing/2014/main" id="{38072573-4D64-495F-7013-39E5A54AD4EF}"/>
                  </a:ext>
                </a:extLst>
              </p:cNvPr>
              <p:cNvSpPr txBox="1"/>
              <p:nvPr/>
            </p:nvSpPr>
            <p:spPr>
              <a:xfrm>
                <a:off x="4671815" y="649269"/>
                <a:ext cx="3075872" cy="646331"/>
              </a:xfrm>
              <a:prstGeom prst="rect">
                <a:avLst/>
              </a:prstGeom>
              <a:noFill/>
            </p:spPr>
            <p:txBody>
              <a:bodyPr wrap="square" rtlCol="0">
                <a:spAutoFit/>
              </a:bodyPr>
              <a:lstStyle/>
              <a:p>
                <a:r>
                  <a:rPr lang="en-IN" sz="3600" b="1" i="0" dirty="0">
                    <a:effectLst/>
                    <a:latin typeface="Avenir Next" panose="020B0503020202020204" pitchFamily="34" charset="0"/>
                  </a:rPr>
                  <a:t>Significance</a:t>
                </a:r>
                <a:endParaRPr lang="en-US" sz="3500" b="1" dirty="0"/>
              </a:p>
            </p:txBody>
          </p:sp>
        </p:grpSp>
        <p:sp>
          <p:nvSpPr>
            <p:cNvPr id="11" name="TextBox 10">
              <a:extLst>
                <a:ext uri="{FF2B5EF4-FFF2-40B4-BE49-F238E27FC236}">
                  <a16:creationId xmlns:a16="http://schemas.microsoft.com/office/drawing/2014/main" id="{03C09A80-2DFE-AD32-5DDE-28D6A69F9F63}"/>
                </a:ext>
              </a:extLst>
            </p:cNvPr>
            <p:cNvSpPr txBox="1"/>
            <p:nvPr/>
          </p:nvSpPr>
          <p:spPr>
            <a:xfrm>
              <a:off x="1446609" y="1406962"/>
              <a:ext cx="5897166" cy="4801314"/>
            </a:xfrm>
            <a:prstGeom prst="rect">
              <a:avLst/>
            </a:prstGeom>
            <a:noFill/>
          </p:spPr>
          <p:txBody>
            <a:bodyPr wrap="square">
              <a:spAutoFit/>
            </a:bodyPr>
            <a:lstStyle/>
            <a:p>
              <a:r>
                <a:rPr lang="en-IN" sz="1800" b="0" i="0" u="none" strike="noStrike" dirty="0">
                  <a:solidFill>
                    <a:srgbClr val="444444"/>
                  </a:solidFill>
                  <a:effectLst/>
                  <a:latin typeface="Consolas" panose="020B0609020204030204" pitchFamily="49" charset="0"/>
                </a:rPr>
                <a:t>&gt; </a:t>
              </a:r>
              <a:r>
                <a:rPr lang="en-IN" sz="1800" b="0" i="0" u="none" strike="noStrike" dirty="0" err="1">
                  <a:solidFill>
                    <a:srgbClr val="444444"/>
                  </a:solidFill>
                  <a:effectLst/>
                  <a:latin typeface="Consolas" panose="020B0609020204030204" pitchFamily="49" charset="0"/>
                </a:rPr>
                <a:t>data.frame</a:t>
              </a:r>
              <a:r>
                <a:rPr lang="en-IN" sz="1800" b="0" i="0" u="none" strike="noStrike" dirty="0">
                  <a:solidFill>
                    <a:srgbClr val="444444"/>
                  </a:solidFill>
                  <a:effectLst/>
                  <a:latin typeface="Consolas" panose="020B0609020204030204" pitchFamily="49" charset="0"/>
                </a:rPr>
                <a:t>(name,walds_t,significance)</a:t>
              </a:r>
              <a:br>
                <a:rPr lang="en-IN" sz="1800" b="0" i="0" u="none" strike="noStrike" dirty="0">
                  <a:solidFill>
                    <a:srgbClr val="444444"/>
                  </a:solidFill>
                  <a:effectLst/>
                  <a:latin typeface="Consolas" panose="020B0609020204030204" pitchFamily="49" charset="0"/>
                </a:rPr>
              </a:br>
              <a:r>
                <a:rPr lang="en-IN" sz="1800" b="0" i="0" u="none" strike="noStrike" dirty="0">
                  <a:solidFill>
                    <a:srgbClr val="444444"/>
                  </a:solidFill>
                  <a:effectLst/>
                  <a:latin typeface="Consolas" panose="020B0609020204030204" pitchFamily="49" charset="0"/>
                </a:rPr>
                <a:t>              name    </a:t>
              </a:r>
              <a:r>
                <a:rPr lang="en-IN" sz="1800" b="0" i="0" u="none" strike="noStrike" dirty="0" err="1">
                  <a:solidFill>
                    <a:srgbClr val="444444"/>
                  </a:solidFill>
                  <a:effectLst/>
                  <a:latin typeface="Consolas" panose="020B0609020204030204" pitchFamily="49" charset="0"/>
                </a:rPr>
                <a:t>walds_t</a:t>
              </a:r>
              <a:r>
                <a:rPr lang="en-IN" sz="1800" b="0" i="0" u="none" strike="noStrike" dirty="0">
                  <a:solidFill>
                    <a:srgbClr val="444444"/>
                  </a:solidFill>
                  <a:effectLst/>
                  <a:latin typeface="Consolas" panose="020B0609020204030204" pitchFamily="49" charset="0"/>
                </a:rPr>
                <a:t>    significance</a:t>
              </a:r>
              <a:br>
                <a:rPr lang="en-IN" sz="1800" b="0" i="0" u="none" strike="noStrike" dirty="0">
                  <a:solidFill>
                    <a:srgbClr val="444444"/>
                  </a:solidFill>
                  <a:effectLst/>
                  <a:latin typeface="Consolas" panose="020B0609020204030204" pitchFamily="49" charset="0"/>
                </a:rPr>
              </a:br>
              <a:r>
                <a:rPr lang="en-IN" sz="1800" b="0" i="0" u="none" strike="noStrike" dirty="0">
                  <a:solidFill>
                    <a:srgbClr val="880000"/>
                  </a:solidFill>
                  <a:effectLst/>
                  <a:latin typeface="Consolas" panose="020B0609020204030204" pitchFamily="49" charset="0"/>
                </a:rPr>
                <a:t>1</a:t>
              </a:r>
              <a:r>
                <a:rPr lang="en-IN" sz="1800" b="0" i="0" u="none" strike="noStrike" dirty="0">
                  <a:solidFill>
                    <a:srgbClr val="444444"/>
                  </a:solidFill>
                  <a:effectLst/>
                  <a:latin typeface="Consolas" panose="020B0609020204030204" pitchFamily="49" charset="0"/>
                </a:rPr>
                <a:t>             male  </a:t>
              </a:r>
              <a:r>
                <a:rPr lang="en-IN" sz="1800" b="0" i="0" u="none" strike="noStrike" dirty="0">
                  <a:solidFill>
                    <a:srgbClr val="880000"/>
                  </a:solidFill>
                  <a:effectLst/>
                  <a:latin typeface="Consolas" panose="020B0609020204030204" pitchFamily="49" charset="0"/>
                </a:rPr>
                <a:t>1.41443413</a:t>
              </a:r>
              <a:r>
                <a:rPr lang="en-IN" sz="1800" b="0" i="0" u="none" strike="noStrike" dirty="0">
                  <a:solidFill>
                    <a:srgbClr val="444444"/>
                  </a:solidFill>
                  <a:effectLst/>
                  <a:latin typeface="Consolas" panose="020B0609020204030204" pitchFamily="49" charset="0"/>
                </a:rPr>
                <a:t>   Significant</a:t>
              </a:r>
              <a:br>
                <a:rPr lang="en-IN" sz="1800" b="0" i="0" u="none" strike="noStrike" dirty="0">
                  <a:solidFill>
                    <a:srgbClr val="444444"/>
                  </a:solidFill>
                  <a:effectLst/>
                  <a:latin typeface="Consolas" panose="020B0609020204030204" pitchFamily="49" charset="0"/>
                </a:rPr>
              </a:br>
              <a:r>
                <a:rPr lang="en-IN" sz="1800" b="0" i="0" u="none" strike="noStrike" dirty="0">
                  <a:solidFill>
                    <a:srgbClr val="880000"/>
                  </a:solidFill>
                  <a:effectLst/>
                  <a:latin typeface="Consolas" panose="020B0609020204030204" pitchFamily="49" charset="0"/>
                </a:rPr>
                <a:t>2</a:t>
              </a:r>
              <a:r>
                <a:rPr lang="en-IN" sz="1800" b="0" i="0" u="none" strike="noStrike" dirty="0">
                  <a:solidFill>
                    <a:srgbClr val="444444"/>
                  </a:solidFill>
                  <a:effectLst/>
                  <a:latin typeface="Consolas" panose="020B0609020204030204" pitchFamily="49" charset="0"/>
                </a:rPr>
                <a:t>              age  </a:t>
              </a:r>
              <a:r>
                <a:rPr lang="en-IN" sz="1800" b="0" i="0" u="none" strike="noStrike" dirty="0">
                  <a:solidFill>
                    <a:srgbClr val="880000"/>
                  </a:solidFill>
                  <a:effectLst/>
                  <a:latin typeface="Consolas" panose="020B0609020204030204" pitchFamily="49" charset="0"/>
                </a:rPr>
                <a:t>0.69723314</a:t>
              </a:r>
              <a:r>
                <a:rPr lang="en-IN" sz="1800" b="0" i="0" u="none" strike="noStrike" dirty="0">
                  <a:solidFill>
                    <a:srgbClr val="444444"/>
                  </a:solidFill>
                  <a:effectLst/>
                  <a:latin typeface="Consolas" panose="020B0609020204030204" pitchFamily="49" charset="0"/>
                </a:rPr>
                <a:t>   Significant</a:t>
              </a:r>
              <a:br>
                <a:rPr lang="en-IN" sz="1800" b="0" i="0" u="none" strike="noStrike" dirty="0">
                  <a:solidFill>
                    <a:srgbClr val="444444"/>
                  </a:solidFill>
                  <a:effectLst/>
                  <a:latin typeface="Consolas" panose="020B0609020204030204" pitchFamily="49" charset="0"/>
                </a:rPr>
              </a:br>
              <a:r>
                <a:rPr lang="en-IN" sz="1800" b="0" i="0" u="none" strike="noStrike" dirty="0">
                  <a:solidFill>
                    <a:srgbClr val="880000"/>
                  </a:solidFill>
                  <a:effectLst/>
                  <a:latin typeface="Consolas" panose="020B0609020204030204" pitchFamily="49" charset="0"/>
                </a:rPr>
                <a:t>3</a:t>
              </a:r>
              <a:r>
                <a:rPr lang="en-IN" sz="1800" b="0" i="0" u="none" strike="noStrike" dirty="0">
                  <a:solidFill>
                    <a:srgbClr val="444444"/>
                  </a:solidFill>
                  <a:effectLst/>
                  <a:latin typeface="Consolas" panose="020B0609020204030204" pitchFamily="49" charset="0"/>
                </a:rPr>
                <a:t>        education -</a:t>
              </a:r>
              <a:r>
                <a:rPr lang="en-IN" sz="1800" b="0" i="0" u="none" strike="noStrike" dirty="0">
                  <a:solidFill>
                    <a:srgbClr val="880000"/>
                  </a:solidFill>
                  <a:effectLst/>
                  <a:latin typeface="Consolas" panose="020B0609020204030204" pitchFamily="49" charset="0"/>
                </a:rPr>
                <a:t>0.17188051</a:t>
              </a:r>
              <a:r>
                <a:rPr lang="en-IN" sz="1800" b="0" i="0" u="none" strike="noStrike" dirty="0">
                  <a:solidFill>
                    <a:srgbClr val="444444"/>
                  </a:solidFill>
                  <a:effectLst/>
                  <a:latin typeface="Consolas" panose="020B0609020204030204" pitchFamily="49" charset="0"/>
                </a:rPr>
                <a:t>   Significant</a:t>
              </a:r>
              <a:br>
                <a:rPr lang="en-IN" sz="1800" b="0" i="0" u="none" strike="noStrike" dirty="0">
                  <a:solidFill>
                    <a:srgbClr val="444444"/>
                  </a:solidFill>
                  <a:effectLst/>
                  <a:latin typeface="Consolas" panose="020B0609020204030204" pitchFamily="49" charset="0"/>
                </a:rPr>
              </a:br>
              <a:r>
                <a:rPr lang="en-IN" sz="1800" b="0" i="0" u="none" strike="noStrike" dirty="0">
                  <a:solidFill>
                    <a:srgbClr val="880000"/>
                  </a:solidFill>
                  <a:effectLst/>
                  <a:latin typeface="Consolas" panose="020B0609020204030204" pitchFamily="49" charset="0"/>
                </a:rPr>
                <a:t>4</a:t>
              </a:r>
              <a:r>
                <a:rPr lang="en-IN" sz="1800" b="0" i="0" u="none" strike="noStrike" dirty="0">
                  <a:solidFill>
                    <a:srgbClr val="444444"/>
                  </a:solidFill>
                  <a:effectLst/>
                  <a:latin typeface="Consolas" panose="020B0609020204030204" pitchFamily="49" charset="0"/>
                </a:rPr>
                <a:t>    </a:t>
              </a:r>
              <a:r>
                <a:rPr lang="en-IN" sz="1800" b="0" i="0" u="none" strike="noStrike" dirty="0" err="1">
                  <a:solidFill>
                    <a:srgbClr val="444444"/>
                  </a:solidFill>
                  <a:effectLst/>
                  <a:latin typeface="Consolas" panose="020B0609020204030204" pitchFamily="49" charset="0"/>
                </a:rPr>
                <a:t>currentSmoker</a:t>
              </a:r>
              <a:r>
                <a:rPr lang="en-IN" sz="1800" b="0" i="0" u="none" strike="noStrike" dirty="0">
                  <a:solidFill>
                    <a:srgbClr val="444444"/>
                  </a:solidFill>
                  <a:effectLst/>
                  <a:latin typeface="Consolas" panose="020B0609020204030204" pitchFamily="49" charset="0"/>
                </a:rPr>
                <a:t>  </a:t>
              </a:r>
              <a:r>
                <a:rPr lang="en-IN" sz="1800" b="0" i="0" u="none" strike="noStrike" dirty="0">
                  <a:solidFill>
                    <a:srgbClr val="880000"/>
                  </a:solidFill>
                  <a:effectLst/>
                  <a:latin typeface="Consolas" panose="020B0609020204030204" pitchFamily="49" charset="0"/>
                </a:rPr>
                <a:t>0.27868337</a:t>
              </a:r>
              <a:r>
                <a:rPr lang="en-IN" sz="1800" b="0" i="0" u="none" strike="noStrike" dirty="0">
                  <a:solidFill>
                    <a:srgbClr val="444444"/>
                  </a:solidFill>
                  <a:effectLst/>
                  <a:latin typeface="Consolas" panose="020B0609020204030204" pitchFamily="49" charset="0"/>
                </a:rPr>
                <a:t>   Significant</a:t>
              </a:r>
              <a:br>
                <a:rPr lang="en-IN" sz="1800" b="0" i="0" u="none" strike="noStrike" dirty="0">
                  <a:solidFill>
                    <a:srgbClr val="444444"/>
                  </a:solidFill>
                  <a:effectLst/>
                  <a:latin typeface="Consolas" panose="020B0609020204030204" pitchFamily="49" charset="0"/>
                </a:rPr>
              </a:br>
              <a:r>
                <a:rPr lang="en-IN" sz="1800" b="0" i="0" u="none" strike="noStrike" dirty="0">
                  <a:solidFill>
                    <a:srgbClr val="880000"/>
                  </a:solidFill>
                  <a:effectLst/>
                  <a:latin typeface="Consolas" panose="020B0609020204030204" pitchFamily="49" charset="0"/>
                </a:rPr>
                <a:t>5</a:t>
              </a:r>
              <a:r>
                <a:rPr lang="en-IN" sz="1800" b="0" i="0" u="none" strike="noStrike" dirty="0">
                  <a:solidFill>
                    <a:srgbClr val="444444"/>
                  </a:solidFill>
                  <a:effectLst/>
                  <a:latin typeface="Consolas" panose="020B0609020204030204" pitchFamily="49" charset="0"/>
                </a:rPr>
                <a:t>       cigsPerDay  </a:t>
              </a:r>
              <a:r>
                <a:rPr lang="en-IN" sz="1800" b="0" i="0" u="none" strike="noStrike" dirty="0">
                  <a:solidFill>
                    <a:srgbClr val="880000"/>
                  </a:solidFill>
                  <a:effectLst/>
                  <a:latin typeface="Consolas" panose="020B0609020204030204" pitchFamily="49" charset="0"/>
                </a:rPr>
                <a:t>0.17486239</a:t>
              </a:r>
              <a:r>
                <a:rPr lang="en-IN" sz="1800" b="0" i="0" u="none" strike="noStrike" dirty="0">
                  <a:solidFill>
                    <a:srgbClr val="444444"/>
                  </a:solidFill>
                  <a:effectLst/>
                  <a:latin typeface="Consolas" panose="020B0609020204030204" pitchFamily="49" charset="0"/>
                </a:rPr>
                <a:t>   Significant</a:t>
              </a:r>
              <a:br>
                <a:rPr lang="en-IN" sz="1800" b="0" i="0" u="none" strike="noStrike" dirty="0">
                  <a:solidFill>
                    <a:srgbClr val="444444"/>
                  </a:solidFill>
                  <a:effectLst/>
                  <a:latin typeface="Consolas" panose="020B0609020204030204" pitchFamily="49" charset="0"/>
                </a:rPr>
              </a:br>
              <a:r>
                <a:rPr lang="en-IN" sz="1800" b="0" i="0" u="none" strike="noStrike" dirty="0">
                  <a:solidFill>
                    <a:srgbClr val="880000"/>
                  </a:solidFill>
                  <a:effectLst/>
                  <a:latin typeface="Consolas" panose="020B0609020204030204" pitchFamily="49" charset="0"/>
                </a:rPr>
                <a:t>6</a:t>
              </a:r>
              <a:r>
                <a:rPr lang="en-IN" sz="1800" b="0" i="0" u="none" strike="noStrike" dirty="0">
                  <a:solidFill>
                    <a:srgbClr val="444444"/>
                  </a:solidFill>
                  <a:effectLst/>
                  <a:latin typeface="Consolas" panose="020B0609020204030204" pitchFamily="49" charset="0"/>
                </a:rPr>
                <a:t>           </a:t>
              </a:r>
              <a:r>
                <a:rPr lang="en-IN" sz="1800" b="0" i="0" u="none" strike="noStrike" dirty="0" err="1">
                  <a:solidFill>
                    <a:srgbClr val="444444"/>
                  </a:solidFill>
                  <a:effectLst/>
                  <a:latin typeface="Consolas" panose="020B0609020204030204" pitchFamily="49" charset="0"/>
                </a:rPr>
                <a:t>BPMeds</a:t>
              </a:r>
              <a:r>
                <a:rPr lang="en-IN" sz="1800" b="0" i="0" u="none" strike="noStrike" dirty="0">
                  <a:solidFill>
                    <a:srgbClr val="444444"/>
                  </a:solidFill>
                  <a:effectLst/>
                  <a:latin typeface="Consolas" panose="020B0609020204030204" pitchFamily="49" charset="0"/>
                </a:rPr>
                <a:t>  </a:t>
              </a:r>
              <a:r>
                <a:rPr lang="en-IN" sz="1800" b="0" i="0" u="none" strike="noStrike" dirty="0">
                  <a:solidFill>
                    <a:srgbClr val="880000"/>
                  </a:solidFill>
                  <a:effectLst/>
                  <a:latin typeface="Consolas" panose="020B0609020204030204" pitchFamily="49" charset="0"/>
                </a:rPr>
                <a:t>0.31498194</a:t>
              </a:r>
              <a:r>
                <a:rPr lang="en-IN" sz="1800" b="0" i="0" u="none" strike="noStrike" dirty="0">
                  <a:solidFill>
                    <a:srgbClr val="444444"/>
                  </a:solidFill>
                  <a:effectLst/>
                  <a:latin typeface="Consolas" panose="020B0609020204030204" pitchFamily="49" charset="0"/>
                </a:rPr>
                <a:t>   Significant</a:t>
              </a:r>
              <a:br>
                <a:rPr lang="en-IN" sz="1800" b="0" i="0" u="none" strike="noStrike" dirty="0">
                  <a:solidFill>
                    <a:srgbClr val="444444"/>
                  </a:solidFill>
                  <a:effectLst/>
                  <a:latin typeface="Consolas" panose="020B0609020204030204" pitchFamily="49" charset="0"/>
                </a:rPr>
              </a:br>
              <a:r>
                <a:rPr lang="en-IN" sz="1800" b="0" i="0" u="none" strike="noStrike" dirty="0">
                  <a:solidFill>
                    <a:srgbClr val="880000"/>
                  </a:solidFill>
                  <a:effectLst/>
                  <a:latin typeface="Consolas" panose="020B0609020204030204" pitchFamily="49" charset="0"/>
                </a:rPr>
                <a:t>7</a:t>
              </a:r>
              <a:r>
                <a:rPr lang="en-IN" sz="1800" b="0" i="0" u="none" strike="noStrike" dirty="0">
                  <a:solidFill>
                    <a:srgbClr val="444444"/>
                  </a:solidFill>
                  <a:effectLst/>
                  <a:latin typeface="Consolas" panose="020B0609020204030204" pitchFamily="49" charset="0"/>
                </a:rPr>
                <a:t>  </a:t>
              </a:r>
              <a:r>
                <a:rPr lang="en-IN" sz="1800" b="0" i="0" u="none" strike="noStrike" dirty="0" err="1">
                  <a:solidFill>
                    <a:srgbClr val="444444"/>
                  </a:solidFill>
                  <a:effectLst/>
                  <a:latin typeface="Consolas" panose="020B0609020204030204" pitchFamily="49" charset="0"/>
                </a:rPr>
                <a:t>prevalentStroke</a:t>
              </a:r>
              <a:r>
                <a:rPr lang="en-IN" sz="1800" b="0" i="0" u="none" strike="noStrike" dirty="0">
                  <a:solidFill>
                    <a:srgbClr val="444444"/>
                  </a:solidFill>
                  <a:effectLst/>
                  <a:latin typeface="Consolas" panose="020B0609020204030204" pitchFamily="49" charset="0"/>
                </a:rPr>
                <a:t>  </a:t>
              </a:r>
              <a:r>
                <a:rPr lang="en-IN" sz="1800" b="0" i="0" u="none" strike="noStrike" dirty="0">
                  <a:solidFill>
                    <a:srgbClr val="880000"/>
                  </a:solidFill>
                  <a:effectLst/>
                  <a:latin typeface="Consolas" panose="020B0609020204030204" pitchFamily="49" charset="0"/>
                </a:rPr>
                <a:t>0.77475590</a:t>
              </a:r>
              <a:r>
                <a:rPr lang="en-IN" sz="1800" b="0" i="0" u="none" strike="noStrike" dirty="0">
                  <a:solidFill>
                    <a:srgbClr val="444444"/>
                  </a:solidFill>
                  <a:effectLst/>
                  <a:latin typeface="Consolas" panose="020B0609020204030204" pitchFamily="49" charset="0"/>
                </a:rPr>
                <a:t>   Significant</a:t>
              </a:r>
              <a:br>
                <a:rPr lang="en-IN" sz="1800" b="0" i="0" u="none" strike="noStrike" dirty="0">
                  <a:solidFill>
                    <a:srgbClr val="444444"/>
                  </a:solidFill>
                  <a:effectLst/>
                  <a:latin typeface="Consolas" panose="020B0609020204030204" pitchFamily="49" charset="0"/>
                </a:rPr>
              </a:br>
              <a:r>
                <a:rPr lang="en-IN" sz="1800" b="0" i="0" u="none" strike="noStrike" dirty="0">
                  <a:solidFill>
                    <a:srgbClr val="880000"/>
                  </a:solidFill>
                  <a:effectLst/>
                  <a:latin typeface="Consolas" panose="020B0609020204030204" pitchFamily="49" charset="0"/>
                </a:rPr>
                <a:t>8</a:t>
              </a:r>
              <a:r>
                <a:rPr lang="en-IN" sz="1800" b="0" i="0" u="none" strike="noStrike" dirty="0">
                  <a:solidFill>
                    <a:srgbClr val="444444"/>
                  </a:solidFill>
                  <a:effectLst/>
                  <a:latin typeface="Consolas" panose="020B0609020204030204" pitchFamily="49" charset="0"/>
                </a:rPr>
                <a:t>     prevalentHyp  </a:t>
              </a:r>
              <a:r>
                <a:rPr lang="en-IN" sz="1800" b="0" i="0" u="none" strike="noStrike" dirty="0">
                  <a:solidFill>
                    <a:srgbClr val="880000"/>
                  </a:solidFill>
                  <a:effectLst/>
                  <a:latin typeface="Consolas" panose="020B0609020204030204" pitchFamily="49" charset="0"/>
                </a:rPr>
                <a:t>0.64423554</a:t>
              </a:r>
              <a:r>
                <a:rPr lang="en-IN" sz="1800" b="0" i="0" u="none" strike="noStrike" dirty="0">
                  <a:solidFill>
                    <a:srgbClr val="444444"/>
                  </a:solidFill>
                  <a:effectLst/>
                  <a:latin typeface="Consolas" panose="020B0609020204030204" pitchFamily="49" charset="0"/>
                </a:rPr>
                <a:t>   Significant</a:t>
              </a:r>
              <a:br>
                <a:rPr lang="en-IN" sz="1800" b="0" i="0" u="none" strike="noStrike" dirty="0">
                  <a:solidFill>
                    <a:srgbClr val="444444"/>
                  </a:solidFill>
                  <a:effectLst/>
                  <a:latin typeface="Consolas" panose="020B0609020204030204" pitchFamily="49" charset="0"/>
                </a:rPr>
              </a:br>
              <a:r>
                <a:rPr lang="en-IN" sz="1800" b="0" i="0" u="none" strike="noStrike" dirty="0">
                  <a:solidFill>
                    <a:srgbClr val="880000"/>
                  </a:solidFill>
                  <a:effectLst/>
                  <a:latin typeface="Consolas" panose="020B0609020204030204" pitchFamily="49" charset="0"/>
                </a:rPr>
                <a:t>9</a:t>
              </a:r>
              <a:r>
                <a:rPr lang="en-IN" sz="1800" b="0" i="0" u="none" strike="noStrike" dirty="0">
                  <a:solidFill>
                    <a:srgbClr val="444444"/>
                  </a:solidFill>
                  <a:effectLst/>
                  <a:latin typeface="Consolas" panose="020B0609020204030204" pitchFamily="49" charset="0"/>
                </a:rPr>
                <a:t>         diabetes  </a:t>
              </a:r>
              <a:r>
                <a:rPr lang="en-IN" sz="1800" b="0" i="0" u="none" strike="noStrike" dirty="0">
                  <a:solidFill>
                    <a:srgbClr val="880000"/>
                  </a:solidFill>
                  <a:effectLst/>
                  <a:latin typeface="Consolas" panose="020B0609020204030204" pitchFamily="49" charset="0"/>
                </a:rPr>
                <a:t>0.32965284</a:t>
              </a:r>
              <a:r>
                <a:rPr lang="en-IN" sz="1800" b="0" i="0" u="none" strike="noStrike" dirty="0">
                  <a:solidFill>
                    <a:srgbClr val="444444"/>
                  </a:solidFill>
                  <a:effectLst/>
                  <a:latin typeface="Consolas" panose="020B0609020204030204" pitchFamily="49" charset="0"/>
                </a:rPr>
                <a:t>   Significant</a:t>
              </a:r>
              <a:br>
                <a:rPr lang="en-IN" sz="1800" b="0" i="0" u="none" strike="noStrike" dirty="0">
                  <a:solidFill>
                    <a:srgbClr val="444444"/>
                  </a:solidFill>
                  <a:effectLst/>
                  <a:latin typeface="Consolas" panose="020B0609020204030204" pitchFamily="49" charset="0"/>
                </a:rPr>
              </a:br>
              <a:r>
                <a:rPr lang="en-IN" sz="1800" b="0" i="0" u="none" strike="noStrike" dirty="0">
                  <a:solidFill>
                    <a:srgbClr val="880000"/>
                  </a:solidFill>
                  <a:effectLst/>
                  <a:latin typeface="Consolas" panose="020B0609020204030204" pitchFamily="49" charset="0"/>
                </a:rPr>
                <a:t>10</a:t>
              </a:r>
              <a:r>
                <a:rPr lang="en-IN" sz="1800" b="0" i="0" u="none" strike="noStrike" dirty="0">
                  <a:solidFill>
                    <a:srgbClr val="444444"/>
                  </a:solidFill>
                  <a:effectLst/>
                  <a:latin typeface="Consolas" panose="020B0609020204030204" pitchFamily="49" charset="0"/>
                </a:rPr>
                <a:t>         totChol  </a:t>
              </a:r>
              <a:r>
                <a:rPr lang="en-IN" sz="1800" b="0" i="0" u="none" strike="noStrike" dirty="0">
                  <a:solidFill>
                    <a:srgbClr val="880000"/>
                  </a:solidFill>
                  <a:effectLst/>
                  <a:latin typeface="Consolas" panose="020B0609020204030204" pitchFamily="49" charset="0"/>
                </a:rPr>
                <a:t>0.09111104</a:t>
              </a:r>
              <a:r>
                <a:rPr lang="en-IN" sz="1800" b="0" i="0" u="none" strike="noStrike" dirty="0">
                  <a:solidFill>
                    <a:srgbClr val="444444"/>
                  </a:solidFill>
                  <a:effectLst/>
                  <a:latin typeface="Consolas" panose="020B0609020204030204" pitchFamily="49" charset="0"/>
                </a:rPr>
                <a:t>   Significant</a:t>
              </a:r>
              <a:br>
                <a:rPr lang="en-IN" sz="1800" b="0" i="0" u="none" strike="noStrike" dirty="0">
                  <a:solidFill>
                    <a:srgbClr val="444444"/>
                  </a:solidFill>
                  <a:effectLst/>
                  <a:latin typeface="Consolas" panose="020B0609020204030204" pitchFamily="49" charset="0"/>
                </a:rPr>
              </a:br>
              <a:r>
                <a:rPr lang="en-IN" sz="1800" b="0" i="0" u="none" strike="noStrike" dirty="0">
                  <a:solidFill>
                    <a:srgbClr val="880000"/>
                  </a:solidFill>
                  <a:effectLst/>
                  <a:latin typeface="Consolas" panose="020B0609020204030204" pitchFamily="49" charset="0"/>
                </a:rPr>
                <a:t>11</a:t>
              </a:r>
              <a:r>
                <a:rPr lang="en-IN" sz="1800" b="0" i="0" u="none" strike="noStrike" dirty="0">
                  <a:solidFill>
                    <a:srgbClr val="444444"/>
                  </a:solidFill>
                  <a:effectLst/>
                  <a:latin typeface="Consolas" panose="020B0609020204030204" pitchFamily="49" charset="0"/>
                </a:rPr>
                <a:t>           sysBP  </a:t>
              </a:r>
              <a:r>
                <a:rPr lang="en-IN" sz="1800" b="0" i="0" u="none" strike="noStrike" dirty="0">
                  <a:solidFill>
                    <a:srgbClr val="880000"/>
                  </a:solidFill>
                  <a:effectLst/>
                  <a:latin typeface="Consolas" panose="020B0609020204030204" pitchFamily="49" charset="0"/>
                </a:rPr>
                <a:t>0.21795368</a:t>
              </a:r>
              <a:r>
                <a:rPr lang="en-IN" sz="1800" b="0" i="0" u="none" strike="noStrike" dirty="0">
                  <a:solidFill>
                    <a:srgbClr val="444444"/>
                  </a:solidFill>
                  <a:effectLst/>
                  <a:latin typeface="Consolas" panose="020B0609020204030204" pitchFamily="49" charset="0"/>
                </a:rPr>
                <a:t>   Significant</a:t>
              </a:r>
              <a:br>
                <a:rPr lang="en-IN" sz="1800" b="0" i="0" u="none" strike="noStrike" dirty="0">
                  <a:solidFill>
                    <a:srgbClr val="444444"/>
                  </a:solidFill>
                  <a:effectLst/>
                  <a:latin typeface="Consolas" panose="020B0609020204030204" pitchFamily="49" charset="0"/>
                </a:rPr>
              </a:br>
              <a:r>
                <a:rPr lang="en-IN" sz="1800" b="0" i="0" u="none" strike="noStrike" dirty="0">
                  <a:solidFill>
                    <a:srgbClr val="880000"/>
                  </a:solidFill>
                  <a:effectLst/>
                  <a:latin typeface="Consolas" panose="020B0609020204030204" pitchFamily="49" charset="0"/>
                </a:rPr>
                <a:t>12</a:t>
              </a:r>
              <a:r>
                <a:rPr lang="en-IN" sz="1800" b="0" i="0" u="none" strike="noStrike" dirty="0">
                  <a:solidFill>
                    <a:srgbClr val="444444"/>
                  </a:solidFill>
                  <a:effectLst/>
                  <a:latin typeface="Consolas" panose="020B0609020204030204" pitchFamily="49" charset="0"/>
                </a:rPr>
                <a:t>           </a:t>
              </a:r>
              <a:r>
                <a:rPr lang="en-IN" sz="1800" b="0" i="0" u="none" strike="noStrike" dirty="0" err="1">
                  <a:solidFill>
                    <a:srgbClr val="444444"/>
                  </a:solidFill>
                  <a:effectLst/>
                  <a:latin typeface="Consolas" panose="020B0609020204030204" pitchFamily="49" charset="0"/>
                </a:rPr>
                <a:t>diaBP</a:t>
              </a:r>
              <a:r>
                <a:rPr lang="en-IN" sz="1800" b="0" i="0" u="none" strike="noStrike" dirty="0">
                  <a:solidFill>
                    <a:srgbClr val="444444"/>
                  </a:solidFill>
                  <a:effectLst/>
                  <a:latin typeface="Consolas" panose="020B0609020204030204" pitchFamily="49" charset="0"/>
                </a:rPr>
                <a:t> -</a:t>
              </a:r>
              <a:r>
                <a:rPr lang="en-IN" sz="1800" b="0" i="0" u="none" strike="noStrike" dirty="0">
                  <a:solidFill>
                    <a:srgbClr val="880000"/>
                  </a:solidFill>
                  <a:effectLst/>
                  <a:latin typeface="Consolas" panose="020B0609020204030204" pitchFamily="49" charset="0"/>
                </a:rPr>
                <a:t>0.02802294</a:t>
              </a:r>
              <a:r>
                <a:rPr lang="en-IN" sz="1800" b="0" i="0" u="none" strike="noStrike" dirty="0">
                  <a:solidFill>
                    <a:srgbClr val="444444"/>
                  </a:solidFill>
                  <a:effectLst/>
                  <a:latin typeface="Consolas" panose="020B0609020204030204" pitchFamily="49" charset="0"/>
                </a:rPr>
                <a:t>   Significant</a:t>
              </a:r>
              <a:br>
                <a:rPr lang="en-IN" sz="1800" b="0" i="0" u="none" strike="noStrike" dirty="0">
                  <a:solidFill>
                    <a:srgbClr val="444444"/>
                  </a:solidFill>
                  <a:effectLst/>
                  <a:latin typeface="Consolas" panose="020B0609020204030204" pitchFamily="49" charset="0"/>
                </a:rPr>
              </a:br>
              <a:r>
                <a:rPr lang="en-IN" sz="1800" b="0" i="0" u="none" strike="noStrike" dirty="0">
                  <a:solidFill>
                    <a:srgbClr val="880000"/>
                  </a:solidFill>
                  <a:effectLst/>
                  <a:latin typeface="Consolas" panose="020B0609020204030204" pitchFamily="49" charset="0"/>
                </a:rPr>
                <a:t>13</a:t>
              </a:r>
              <a:r>
                <a:rPr lang="en-IN" sz="1800" b="0" i="0" u="none" strike="noStrike" dirty="0">
                  <a:solidFill>
                    <a:srgbClr val="444444"/>
                  </a:solidFill>
                  <a:effectLst/>
                  <a:latin typeface="Consolas" panose="020B0609020204030204" pitchFamily="49" charset="0"/>
                </a:rPr>
                <a:t>             BMI  </a:t>
              </a:r>
              <a:r>
                <a:rPr lang="en-IN" sz="1800" b="0" i="0" u="none" strike="noStrike" dirty="0">
                  <a:solidFill>
                    <a:srgbClr val="880000"/>
                  </a:solidFill>
                  <a:effectLst/>
                  <a:latin typeface="Consolas" panose="020B0609020204030204" pitchFamily="49" charset="0"/>
                </a:rPr>
                <a:t>0.09083344</a:t>
              </a:r>
              <a:r>
                <a:rPr lang="en-IN" sz="1800" b="0" i="0" u="none" strike="noStrike" dirty="0">
                  <a:solidFill>
                    <a:srgbClr val="444444"/>
                  </a:solidFill>
                  <a:effectLst/>
                  <a:latin typeface="Consolas" panose="020B0609020204030204" pitchFamily="49" charset="0"/>
                </a:rPr>
                <a:t>   Significant</a:t>
              </a:r>
              <a:br>
                <a:rPr lang="en-IN" sz="1800" b="0" i="0" u="none" strike="noStrike" dirty="0">
                  <a:solidFill>
                    <a:srgbClr val="444444"/>
                  </a:solidFill>
                  <a:effectLst/>
                  <a:latin typeface="Consolas" panose="020B0609020204030204" pitchFamily="49" charset="0"/>
                </a:rPr>
              </a:br>
              <a:r>
                <a:rPr lang="en-IN" sz="1800" b="0" i="0" u="none" strike="noStrike" dirty="0">
                  <a:solidFill>
                    <a:srgbClr val="880000"/>
                  </a:solidFill>
                  <a:effectLst/>
                  <a:latin typeface="Consolas" panose="020B0609020204030204" pitchFamily="49" charset="0"/>
                </a:rPr>
                <a:t>14</a:t>
              </a:r>
              <a:r>
                <a:rPr lang="en-IN" sz="1800" b="0" i="0" u="none" strike="noStrike" dirty="0">
                  <a:solidFill>
                    <a:srgbClr val="444444"/>
                  </a:solidFill>
                  <a:effectLst/>
                  <a:latin typeface="Consolas" panose="020B0609020204030204" pitchFamily="49" charset="0"/>
                </a:rPr>
                <a:t>       </a:t>
              </a:r>
              <a:r>
                <a:rPr lang="en-IN" sz="1800" b="0" i="0" u="none" strike="noStrike" dirty="0" err="1">
                  <a:solidFill>
                    <a:srgbClr val="444444"/>
                  </a:solidFill>
                  <a:effectLst/>
                  <a:latin typeface="Consolas" panose="020B0609020204030204" pitchFamily="49" charset="0"/>
                </a:rPr>
                <a:t>heartRate</a:t>
              </a:r>
              <a:r>
                <a:rPr lang="en-IN" sz="1800" b="0" i="0" u="none" strike="noStrike" dirty="0">
                  <a:solidFill>
                    <a:srgbClr val="444444"/>
                  </a:solidFill>
                  <a:effectLst/>
                  <a:latin typeface="Consolas" panose="020B0609020204030204" pitchFamily="49" charset="0"/>
                </a:rPr>
                <a:t> -</a:t>
              </a:r>
              <a:r>
                <a:rPr lang="en-IN" sz="1800" b="0" i="0" u="none" strike="noStrike" dirty="0">
                  <a:solidFill>
                    <a:srgbClr val="880000"/>
                  </a:solidFill>
                  <a:effectLst/>
                  <a:latin typeface="Consolas" panose="020B0609020204030204" pitchFamily="49" charset="0"/>
                </a:rPr>
                <a:t>0.04796687</a:t>
              </a:r>
              <a:r>
                <a:rPr lang="en-IN" sz="1800" b="0" i="0" u="none" strike="noStrike" dirty="0">
                  <a:solidFill>
                    <a:srgbClr val="444444"/>
                  </a:solidFill>
                  <a:effectLst/>
                  <a:latin typeface="Consolas" panose="020B0609020204030204" pitchFamily="49" charset="0"/>
                </a:rPr>
                <a:t>   Significant</a:t>
              </a:r>
              <a:br>
                <a:rPr lang="en-IN" sz="1800" b="0" i="0" u="none" strike="noStrike" dirty="0">
                  <a:solidFill>
                    <a:srgbClr val="444444"/>
                  </a:solidFill>
                  <a:effectLst/>
                  <a:latin typeface="Consolas" panose="020B0609020204030204" pitchFamily="49" charset="0"/>
                </a:rPr>
              </a:br>
              <a:r>
                <a:rPr lang="en-IN" sz="1800" b="0" i="0" u="none" strike="noStrike" dirty="0">
                  <a:solidFill>
                    <a:srgbClr val="880000"/>
                  </a:solidFill>
                  <a:effectLst/>
                  <a:latin typeface="Consolas" panose="020B0609020204030204" pitchFamily="49" charset="0"/>
                </a:rPr>
                <a:t>15</a:t>
              </a:r>
              <a:r>
                <a:rPr lang="en-IN" sz="1800" b="0" i="0" u="none" strike="noStrike" dirty="0">
                  <a:solidFill>
                    <a:srgbClr val="444444"/>
                  </a:solidFill>
                  <a:effectLst/>
                  <a:latin typeface="Consolas" panose="020B0609020204030204" pitchFamily="49" charset="0"/>
                </a:rPr>
                <a:t>         glucose  </a:t>
              </a:r>
              <a:r>
                <a:rPr lang="en-IN" sz="1800" b="0" i="0" u="none" strike="noStrike" dirty="0">
                  <a:solidFill>
                    <a:srgbClr val="880000"/>
                  </a:solidFill>
                  <a:effectLst/>
                  <a:latin typeface="Consolas" panose="020B0609020204030204" pitchFamily="49" charset="0"/>
                </a:rPr>
                <a:t>0.12471948</a:t>
              </a:r>
              <a:r>
                <a:rPr lang="en-IN" sz="1800" b="0" i="0" u="none" strike="noStrike" dirty="0">
                  <a:solidFill>
                    <a:srgbClr val="444444"/>
                  </a:solidFill>
                  <a:effectLst/>
                  <a:latin typeface="Consolas" panose="020B0609020204030204" pitchFamily="49" charset="0"/>
                </a:rPr>
                <a:t>   Significant</a:t>
              </a:r>
              <a:endParaRPr lang="en-US" dirty="0"/>
            </a:p>
          </p:txBody>
        </p:sp>
      </p:grpSp>
      <p:grpSp>
        <p:nvGrpSpPr>
          <p:cNvPr id="28" name="Group 27">
            <a:extLst>
              <a:ext uri="{FF2B5EF4-FFF2-40B4-BE49-F238E27FC236}">
                <a16:creationId xmlns:a16="http://schemas.microsoft.com/office/drawing/2014/main" id="{3BBACD21-16AC-F52F-CE3B-ADD7B5DED717}"/>
              </a:ext>
            </a:extLst>
          </p:cNvPr>
          <p:cNvGrpSpPr/>
          <p:nvPr/>
        </p:nvGrpSpPr>
        <p:grpSpPr>
          <a:xfrm>
            <a:off x="-8134868" y="-14288"/>
            <a:ext cx="9306459" cy="6858000"/>
            <a:chOff x="-789440" y="0"/>
            <a:chExt cx="9306459" cy="6858000"/>
          </a:xfrm>
          <a:solidFill>
            <a:srgbClr val="F4995B"/>
          </a:solidFill>
          <a:effectLst>
            <a:outerShdw blurRad="393700" dist="254000" dir="8880000" sx="99000" sy="99000" algn="ctr" rotWithShape="0">
              <a:schemeClr val="tx1">
                <a:alpha val="62000"/>
              </a:schemeClr>
            </a:outerShdw>
          </a:effectLst>
        </p:grpSpPr>
        <p:grpSp>
          <p:nvGrpSpPr>
            <p:cNvPr id="29" name="Group 28">
              <a:extLst>
                <a:ext uri="{FF2B5EF4-FFF2-40B4-BE49-F238E27FC236}">
                  <a16:creationId xmlns:a16="http://schemas.microsoft.com/office/drawing/2014/main" id="{B3A26A0C-B335-54CA-E229-F5E149263613}"/>
                </a:ext>
              </a:extLst>
            </p:cNvPr>
            <p:cNvGrpSpPr/>
            <p:nvPr/>
          </p:nvGrpSpPr>
          <p:grpSpPr>
            <a:xfrm>
              <a:off x="-789440" y="0"/>
              <a:ext cx="9306459" cy="6858000"/>
              <a:chOff x="0" y="0"/>
              <a:chExt cx="9306459" cy="6858000"/>
            </a:xfrm>
            <a:grpFill/>
          </p:grpSpPr>
          <p:grpSp>
            <p:nvGrpSpPr>
              <p:cNvPr id="31" name="Group 30">
                <a:extLst>
                  <a:ext uri="{FF2B5EF4-FFF2-40B4-BE49-F238E27FC236}">
                    <a16:creationId xmlns:a16="http://schemas.microsoft.com/office/drawing/2014/main" id="{7B881DD0-09DC-3BE4-8910-0E44CAE03908}"/>
                  </a:ext>
                </a:extLst>
              </p:cNvPr>
              <p:cNvGrpSpPr/>
              <p:nvPr/>
            </p:nvGrpSpPr>
            <p:grpSpPr>
              <a:xfrm>
                <a:off x="0" y="0"/>
                <a:ext cx="9306459" cy="6858000"/>
                <a:chOff x="0" y="0"/>
                <a:chExt cx="11718465" cy="6858000"/>
              </a:xfrm>
              <a:grpFill/>
            </p:grpSpPr>
            <p:sp>
              <p:nvSpPr>
                <p:cNvPr id="39" name="Rectangle 38">
                  <a:extLst>
                    <a:ext uri="{FF2B5EF4-FFF2-40B4-BE49-F238E27FC236}">
                      <a16:creationId xmlns:a16="http://schemas.microsoft.com/office/drawing/2014/main" id="{D7312930-9D64-2C0C-C96B-C609ED747F64}"/>
                    </a:ext>
                  </a:extLst>
                </p:cNvPr>
                <p:cNvSpPr/>
                <p:nvPr/>
              </p:nvSpPr>
              <p:spPr>
                <a:xfrm>
                  <a:off x="0" y="0"/>
                  <a:ext cx="11041039" cy="685800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ounded Rectangle 39">
                  <a:extLst>
                    <a:ext uri="{FF2B5EF4-FFF2-40B4-BE49-F238E27FC236}">
                      <a16:creationId xmlns:a16="http://schemas.microsoft.com/office/drawing/2014/main" id="{B78A87F9-6B47-F46A-DA03-FD20A8C6EB77}"/>
                    </a:ext>
                  </a:extLst>
                </p:cNvPr>
                <p:cNvSpPr/>
                <p:nvPr/>
              </p:nvSpPr>
              <p:spPr>
                <a:xfrm>
                  <a:off x="10544759" y="4668947"/>
                  <a:ext cx="1173706" cy="1260000"/>
                </a:xfrm>
                <a:prstGeom prst="roundRect">
                  <a:avLst>
                    <a:gd name="adj" fmla="val 10401"/>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3" name="TextBox 32">
                <a:extLst>
                  <a:ext uri="{FF2B5EF4-FFF2-40B4-BE49-F238E27FC236}">
                    <a16:creationId xmlns:a16="http://schemas.microsoft.com/office/drawing/2014/main" id="{34EFB49B-E2DC-D30E-1AC7-29A77A194FC3}"/>
                  </a:ext>
                </a:extLst>
              </p:cNvPr>
              <p:cNvSpPr txBox="1"/>
              <p:nvPr/>
            </p:nvSpPr>
            <p:spPr>
              <a:xfrm>
                <a:off x="8449301" y="5016444"/>
                <a:ext cx="810768" cy="707886"/>
              </a:xfrm>
              <a:prstGeom prst="rect">
                <a:avLst/>
              </a:prstGeom>
              <a:grpFill/>
            </p:spPr>
            <p:txBody>
              <a:bodyPr wrap="square" rtlCol="0">
                <a:spAutoFit/>
              </a:bodyPr>
              <a:lstStyle/>
              <a:p>
                <a:r>
                  <a:rPr lang="en-US" sz="4000" b="1" spc="-300" dirty="0">
                    <a:solidFill>
                      <a:schemeClr val="bg1"/>
                    </a:solidFill>
                    <a:latin typeface="Avenir Next" panose="020B0503020202020204" pitchFamily="34" charset="0"/>
                  </a:rPr>
                  <a:t>04</a:t>
                </a:r>
              </a:p>
            </p:txBody>
          </p:sp>
          <p:sp>
            <p:nvSpPr>
              <p:cNvPr id="35" name="TextBox 34">
                <a:extLst>
                  <a:ext uri="{FF2B5EF4-FFF2-40B4-BE49-F238E27FC236}">
                    <a16:creationId xmlns:a16="http://schemas.microsoft.com/office/drawing/2014/main" id="{C40310CB-460E-CFF0-C65D-3FC434E6D702}"/>
                  </a:ext>
                </a:extLst>
              </p:cNvPr>
              <p:cNvSpPr txBox="1"/>
              <p:nvPr/>
            </p:nvSpPr>
            <p:spPr>
              <a:xfrm>
                <a:off x="3830768" y="684897"/>
                <a:ext cx="4114800" cy="630942"/>
              </a:xfrm>
              <a:prstGeom prst="rect">
                <a:avLst/>
              </a:prstGeom>
              <a:grpFill/>
            </p:spPr>
            <p:txBody>
              <a:bodyPr wrap="square" rtlCol="0">
                <a:spAutoFit/>
              </a:bodyPr>
              <a:lstStyle/>
              <a:p>
                <a:r>
                  <a:rPr lang="en-US" sz="3500" dirty="0">
                    <a:solidFill>
                      <a:schemeClr val="bg1"/>
                    </a:solidFill>
                  </a:rPr>
                  <a:t>Fitting of </a:t>
                </a:r>
              </a:p>
            </p:txBody>
          </p:sp>
          <p:sp>
            <p:nvSpPr>
              <p:cNvPr id="36" name="TextBox 35">
                <a:extLst>
                  <a:ext uri="{FF2B5EF4-FFF2-40B4-BE49-F238E27FC236}">
                    <a16:creationId xmlns:a16="http://schemas.microsoft.com/office/drawing/2014/main" id="{905B9123-F31D-F57F-ADBA-5FA3A3E36260}"/>
                  </a:ext>
                </a:extLst>
              </p:cNvPr>
              <p:cNvSpPr txBox="1"/>
              <p:nvPr/>
            </p:nvSpPr>
            <p:spPr>
              <a:xfrm>
                <a:off x="3830768" y="1184769"/>
                <a:ext cx="4114800" cy="646331"/>
              </a:xfrm>
              <a:prstGeom prst="rect">
                <a:avLst/>
              </a:prstGeom>
              <a:grpFill/>
            </p:spPr>
            <p:txBody>
              <a:bodyPr wrap="square" rtlCol="0">
                <a:spAutoFit/>
              </a:bodyPr>
              <a:lstStyle/>
              <a:p>
                <a:r>
                  <a:rPr lang="en-IN" sz="3600" b="1" i="0" dirty="0">
                    <a:solidFill>
                      <a:schemeClr val="bg1"/>
                    </a:solidFill>
                    <a:effectLst/>
                    <a:latin typeface="Avenir Next" panose="020B0503020202020204" pitchFamily="34" charset="0"/>
                  </a:rPr>
                  <a:t>Logistic Model</a:t>
                </a:r>
                <a:endParaRPr lang="en-US" sz="3500" b="1" dirty="0">
                  <a:solidFill>
                    <a:schemeClr val="bg1"/>
                  </a:solidFill>
                </a:endParaRPr>
              </a:p>
            </p:txBody>
          </p:sp>
          <p:sp>
            <p:nvSpPr>
              <p:cNvPr id="37" name="TextBox 36">
                <a:extLst>
                  <a:ext uri="{FF2B5EF4-FFF2-40B4-BE49-F238E27FC236}">
                    <a16:creationId xmlns:a16="http://schemas.microsoft.com/office/drawing/2014/main" id="{B942949D-8411-120E-D52C-7305B1B196FD}"/>
                  </a:ext>
                </a:extLst>
              </p:cNvPr>
              <p:cNvSpPr txBox="1"/>
              <p:nvPr/>
            </p:nvSpPr>
            <p:spPr>
              <a:xfrm>
                <a:off x="2781279" y="2018825"/>
                <a:ext cx="4847559" cy="4567716"/>
              </a:xfrm>
              <a:prstGeom prst="rect">
                <a:avLst/>
              </a:prstGeom>
              <a:grpFill/>
            </p:spPr>
            <p:txBody>
              <a:bodyPr wrap="square" rtlCol="0">
                <a:spAutoFit/>
              </a:bodyPr>
              <a:lstStyle/>
              <a:p>
                <a:pPr algn="just" rtl="0">
                  <a:spcBef>
                    <a:spcPts val="1200"/>
                  </a:spcBef>
                  <a:spcAft>
                    <a:spcPts val="1200"/>
                  </a:spcAft>
                </a:pPr>
                <a:r>
                  <a:rPr lang="en-IN" sz="2000" b="0" i="0" u="none" strike="noStrike" dirty="0">
                    <a:effectLst/>
                    <a:latin typeface="Avenir Next" panose="020B0503020202020204" pitchFamily="34" charset="0"/>
                  </a:rPr>
                  <a:t>Considering Backward Elimination as the selected stepwise procedure, the initial model encompasses all variables. Utilizing the glm() function in R, I’ve conducted logistic regression to analyze the association between the binary response variable indicating the presence of heart disease and the fifteen distinct independent predictors [Placed in earlier Slides]. The fitting process is outlined in the code as follows: </a:t>
                </a:r>
              </a:p>
              <a:p>
                <a:pPr algn="just" rtl="0">
                  <a:spcBef>
                    <a:spcPts val="1200"/>
                  </a:spcBef>
                  <a:spcAft>
                    <a:spcPts val="1200"/>
                  </a:spcAft>
                </a:pPr>
                <a:endParaRPr lang="en-IN" sz="2000" b="0" dirty="0">
                  <a:effectLst/>
                  <a:latin typeface="Avenir Next" panose="020B0503020202020204" pitchFamily="34" charset="0"/>
                </a:endParaRPr>
              </a:p>
            </p:txBody>
          </p:sp>
          <p:sp>
            <p:nvSpPr>
              <p:cNvPr id="38" name="TextBox 37">
                <a:extLst>
                  <a:ext uri="{FF2B5EF4-FFF2-40B4-BE49-F238E27FC236}">
                    <a16:creationId xmlns:a16="http://schemas.microsoft.com/office/drawing/2014/main" id="{4017A77B-DE58-C150-F81F-AF62139DEE31}"/>
                  </a:ext>
                </a:extLst>
              </p:cNvPr>
              <p:cNvSpPr txBox="1"/>
              <p:nvPr/>
            </p:nvSpPr>
            <p:spPr>
              <a:xfrm>
                <a:off x="2809854" y="5691129"/>
                <a:ext cx="4015408" cy="954156"/>
              </a:xfrm>
              <a:prstGeom prst="rect">
                <a:avLst/>
              </a:prstGeom>
              <a:noFill/>
            </p:spPr>
            <p:txBody>
              <a:bodyPr wrap="square" rtlCol="0">
                <a:spAutoFit/>
              </a:bodyPr>
              <a:lstStyle/>
              <a:p>
                <a:r>
                  <a:rPr lang="en-IN" b="0" i="0" u="none" strike="noStrike" dirty="0">
                    <a:solidFill>
                      <a:schemeClr val="bg1"/>
                    </a:solidFill>
                    <a:effectLst/>
                    <a:latin typeface="Avenir Next" panose="020B0503020202020204" pitchFamily="34" charset="0"/>
                  </a:rPr>
                  <a:t>fullmodel = glm(TenYearCHD ~ ., data = training_data, family = binomial(link = "logit"))</a:t>
                </a:r>
                <a:endParaRPr lang="en-US" dirty="0">
                  <a:solidFill>
                    <a:schemeClr val="bg1"/>
                  </a:solidFill>
                </a:endParaRPr>
              </a:p>
            </p:txBody>
          </p:sp>
        </p:grpSp>
        <p:sp>
          <p:nvSpPr>
            <p:cNvPr id="30" name="TextBox 29">
              <a:extLst>
                <a:ext uri="{FF2B5EF4-FFF2-40B4-BE49-F238E27FC236}">
                  <a16:creationId xmlns:a16="http://schemas.microsoft.com/office/drawing/2014/main" id="{9492B439-A4EC-3BB8-29E7-0579634992C3}"/>
                </a:ext>
              </a:extLst>
            </p:cNvPr>
            <p:cNvSpPr txBox="1"/>
            <p:nvPr/>
          </p:nvSpPr>
          <p:spPr>
            <a:xfrm>
              <a:off x="1575288" y="655784"/>
              <a:ext cx="1771650" cy="1446550"/>
            </a:xfrm>
            <a:prstGeom prst="rect">
              <a:avLst/>
            </a:prstGeom>
            <a:noFill/>
          </p:spPr>
          <p:txBody>
            <a:bodyPr wrap="square" rtlCol="0">
              <a:spAutoFit/>
            </a:bodyPr>
            <a:lstStyle/>
            <a:p>
              <a:r>
                <a:rPr lang="en-US" sz="8800" b="1" spc="-300" dirty="0">
                  <a:solidFill>
                    <a:schemeClr val="bg1"/>
                  </a:solidFill>
                  <a:latin typeface="Avenir Next" panose="020B0503020202020204" pitchFamily="34" charset="0"/>
                </a:rPr>
                <a:t>04</a:t>
              </a:r>
            </a:p>
          </p:txBody>
        </p:sp>
      </p:grpSp>
    </p:spTree>
    <p:extLst>
      <p:ext uri="{BB962C8B-B14F-4D97-AF65-F5344CB8AC3E}">
        <p14:creationId xmlns:p14="http://schemas.microsoft.com/office/powerpoint/2010/main" val="12685170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FDEBE4"/>
        </a:solidFill>
        <a:effectLst/>
      </p:bgPr>
    </p:bg>
    <p:spTree>
      <p:nvGrpSpPr>
        <p:cNvPr id="1" name=""/>
        <p:cNvGrpSpPr/>
        <p:nvPr/>
      </p:nvGrpSpPr>
      <p:grpSpPr>
        <a:xfrm>
          <a:off x="0" y="0"/>
          <a:ext cx="0" cy="0"/>
          <a:chOff x="0" y="0"/>
          <a:chExt cx="0" cy="0"/>
        </a:xfrm>
      </p:grpSpPr>
      <p:grpSp>
        <p:nvGrpSpPr>
          <p:cNvPr id="140" name="Group 139">
            <a:extLst>
              <a:ext uri="{FF2B5EF4-FFF2-40B4-BE49-F238E27FC236}">
                <a16:creationId xmlns:a16="http://schemas.microsoft.com/office/drawing/2014/main" id="{07304B76-8007-960C-3F62-1B374375CD58}"/>
              </a:ext>
            </a:extLst>
          </p:cNvPr>
          <p:cNvGrpSpPr/>
          <p:nvPr/>
        </p:nvGrpSpPr>
        <p:grpSpPr>
          <a:xfrm>
            <a:off x="-576034" y="0"/>
            <a:ext cx="11682484" cy="6858000"/>
            <a:chOff x="0" y="0"/>
            <a:chExt cx="11682484" cy="6858000"/>
          </a:xfrm>
          <a:solidFill>
            <a:srgbClr val="EBDFB5"/>
          </a:solidFill>
          <a:effectLst>
            <a:outerShdw blurRad="393700" dist="254000" dir="8880000" sx="99000" sy="99000" algn="ctr" rotWithShape="0">
              <a:schemeClr val="tx1">
                <a:alpha val="62000"/>
              </a:schemeClr>
            </a:outerShdw>
          </a:effectLst>
        </p:grpSpPr>
        <p:grpSp>
          <p:nvGrpSpPr>
            <p:cNvPr id="34" name="Group 33">
              <a:extLst>
                <a:ext uri="{FF2B5EF4-FFF2-40B4-BE49-F238E27FC236}">
                  <a16:creationId xmlns:a16="http://schemas.microsoft.com/office/drawing/2014/main" id="{67509065-4B94-5141-F863-783A580950A2}"/>
                </a:ext>
              </a:extLst>
            </p:cNvPr>
            <p:cNvGrpSpPr/>
            <p:nvPr/>
          </p:nvGrpSpPr>
          <p:grpSpPr>
            <a:xfrm>
              <a:off x="0" y="0"/>
              <a:ext cx="11682484" cy="6858000"/>
              <a:chOff x="-493776" y="0"/>
              <a:chExt cx="11682484" cy="6858000"/>
            </a:xfrm>
            <a:grpFill/>
          </p:grpSpPr>
          <p:grpSp>
            <p:nvGrpSpPr>
              <p:cNvPr id="8" name="Group 7">
                <a:extLst>
                  <a:ext uri="{FF2B5EF4-FFF2-40B4-BE49-F238E27FC236}">
                    <a16:creationId xmlns:a16="http://schemas.microsoft.com/office/drawing/2014/main" id="{231DA05C-F592-92F4-9927-376098424299}"/>
                  </a:ext>
                </a:extLst>
              </p:cNvPr>
              <p:cNvGrpSpPr/>
              <p:nvPr/>
            </p:nvGrpSpPr>
            <p:grpSpPr>
              <a:xfrm>
                <a:off x="-493776" y="0"/>
                <a:ext cx="11682484" cy="6858000"/>
                <a:chOff x="0" y="0"/>
                <a:chExt cx="11682484" cy="6858000"/>
              </a:xfrm>
              <a:grpFill/>
            </p:grpSpPr>
            <p:sp>
              <p:nvSpPr>
                <p:cNvPr id="6" name="Rectangle 5">
                  <a:extLst>
                    <a:ext uri="{FF2B5EF4-FFF2-40B4-BE49-F238E27FC236}">
                      <a16:creationId xmlns:a16="http://schemas.microsoft.com/office/drawing/2014/main" id="{7F19B387-FC9F-D534-6B52-6EE3B19EE734}"/>
                    </a:ext>
                  </a:extLst>
                </p:cNvPr>
                <p:cNvSpPr/>
                <p:nvPr/>
              </p:nvSpPr>
              <p:spPr>
                <a:xfrm>
                  <a:off x="0" y="0"/>
                  <a:ext cx="11041039" cy="685800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8604A909-C23D-4757-A5CC-80B572BF6AB8}"/>
                    </a:ext>
                  </a:extLst>
                </p:cNvPr>
                <p:cNvSpPr/>
                <p:nvPr/>
              </p:nvSpPr>
              <p:spPr>
                <a:xfrm>
                  <a:off x="10508777" y="532262"/>
                  <a:ext cx="1173707" cy="1260000"/>
                </a:xfrm>
                <a:prstGeom prst="roundRect">
                  <a:avLst>
                    <a:gd name="adj" fmla="val 10401"/>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4" name="TextBox 13">
                <a:extLst>
                  <a:ext uri="{FF2B5EF4-FFF2-40B4-BE49-F238E27FC236}">
                    <a16:creationId xmlns:a16="http://schemas.microsoft.com/office/drawing/2014/main" id="{A700E187-D12E-CF86-5B27-1BB4AA1223C3}"/>
                  </a:ext>
                </a:extLst>
              </p:cNvPr>
              <p:cNvSpPr txBox="1"/>
              <p:nvPr/>
            </p:nvSpPr>
            <p:spPr>
              <a:xfrm>
                <a:off x="4590288" y="1458528"/>
                <a:ext cx="5266944" cy="5170646"/>
              </a:xfrm>
              <a:prstGeom prst="rect">
                <a:avLst/>
              </a:prstGeom>
              <a:grpFill/>
            </p:spPr>
            <p:txBody>
              <a:bodyPr wrap="square" rtlCol="0">
                <a:spAutoFit/>
              </a:bodyPr>
              <a:lstStyle/>
              <a:p>
                <a:r>
                  <a:rPr lang="en-IN" sz="2200" b="0" i="0" dirty="0">
                    <a:effectLst/>
                    <a:latin typeface="Avenir Next" panose="020B0503020202020204" pitchFamily="34" charset="0"/>
                  </a:rPr>
                  <a:t>Multicollinearity in linear models occurs when predictors are not independent, destabilizing coefficient interpretability. It's detected when the model’s R² is high (over 0.8), but few predictors are significant, or when pairwise correlations between predictors, assessed using Karl Pearson’s coefficient, exceed 0.8. Tools like VIF and correlation heatmaps refine these assessments by visualizing interdependencies. To ensure dataset integrity for linear modelling, a detailed quantitative follow-up analysis is essential.</a:t>
                </a:r>
              </a:p>
            </p:txBody>
          </p:sp>
          <p:grpSp>
            <p:nvGrpSpPr>
              <p:cNvPr id="16" name="Group 15">
                <a:extLst>
                  <a:ext uri="{FF2B5EF4-FFF2-40B4-BE49-F238E27FC236}">
                    <a16:creationId xmlns:a16="http://schemas.microsoft.com/office/drawing/2014/main" id="{07D57AA6-5881-D35B-200A-3530520620D4}"/>
                  </a:ext>
                </a:extLst>
              </p:cNvPr>
              <p:cNvGrpSpPr/>
              <p:nvPr/>
            </p:nvGrpSpPr>
            <p:grpSpPr>
              <a:xfrm>
                <a:off x="5166360" y="338329"/>
                <a:ext cx="4114800" cy="1146203"/>
                <a:chOff x="6534912" y="512065"/>
                <a:chExt cx="4114800" cy="1146203"/>
              </a:xfrm>
              <a:grpFill/>
            </p:grpSpPr>
            <p:sp>
              <p:nvSpPr>
                <p:cNvPr id="13" name="TextBox 12">
                  <a:extLst>
                    <a:ext uri="{FF2B5EF4-FFF2-40B4-BE49-F238E27FC236}">
                      <a16:creationId xmlns:a16="http://schemas.microsoft.com/office/drawing/2014/main" id="{0BC816BC-D5A8-6660-4997-0B674BA4CAEC}"/>
                    </a:ext>
                  </a:extLst>
                </p:cNvPr>
                <p:cNvSpPr txBox="1"/>
                <p:nvPr/>
              </p:nvSpPr>
              <p:spPr>
                <a:xfrm>
                  <a:off x="6534912" y="512065"/>
                  <a:ext cx="4114800" cy="630942"/>
                </a:xfrm>
                <a:prstGeom prst="rect">
                  <a:avLst/>
                </a:prstGeom>
                <a:grpFill/>
              </p:spPr>
              <p:txBody>
                <a:bodyPr wrap="square" rtlCol="0">
                  <a:spAutoFit/>
                </a:bodyPr>
                <a:lstStyle/>
                <a:p>
                  <a:r>
                    <a:rPr lang="en-US" sz="3500" dirty="0"/>
                    <a:t>Checking for </a:t>
                  </a:r>
                </a:p>
              </p:txBody>
            </p:sp>
            <p:sp>
              <p:nvSpPr>
                <p:cNvPr id="15" name="TextBox 14">
                  <a:extLst>
                    <a:ext uri="{FF2B5EF4-FFF2-40B4-BE49-F238E27FC236}">
                      <a16:creationId xmlns:a16="http://schemas.microsoft.com/office/drawing/2014/main" id="{2B2E5678-CDBF-9D37-F32A-997D2733038F}"/>
                    </a:ext>
                  </a:extLst>
                </p:cNvPr>
                <p:cNvSpPr txBox="1"/>
                <p:nvPr/>
              </p:nvSpPr>
              <p:spPr>
                <a:xfrm>
                  <a:off x="6534912" y="1011937"/>
                  <a:ext cx="4114800" cy="646331"/>
                </a:xfrm>
                <a:prstGeom prst="rect">
                  <a:avLst/>
                </a:prstGeom>
                <a:grpFill/>
              </p:spPr>
              <p:txBody>
                <a:bodyPr wrap="square" rtlCol="0">
                  <a:spAutoFit/>
                </a:bodyPr>
                <a:lstStyle/>
                <a:p>
                  <a:r>
                    <a:rPr lang="en-IN" sz="3600" b="1" i="0" dirty="0">
                      <a:effectLst/>
                      <a:latin typeface="Avenir Next" panose="020B0503020202020204" pitchFamily="34" charset="0"/>
                    </a:rPr>
                    <a:t>Multicollinearity</a:t>
                  </a:r>
                  <a:endParaRPr lang="en-US" sz="3500" b="1" dirty="0"/>
                </a:p>
              </p:txBody>
            </p:sp>
          </p:grpSp>
          <p:sp>
            <p:nvSpPr>
              <p:cNvPr id="32" name="TextBox 31">
                <a:extLst>
                  <a:ext uri="{FF2B5EF4-FFF2-40B4-BE49-F238E27FC236}">
                    <a16:creationId xmlns:a16="http://schemas.microsoft.com/office/drawing/2014/main" id="{45BA4019-D081-9790-20A5-1E09A11B831E}"/>
                  </a:ext>
                </a:extLst>
              </p:cNvPr>
              <p:cNvSpPr txBox="1"/>
              <p:nvPr/>
            </p:nvSpPr>
            <p:spPr>
              <a:xfrm>
                <a:off x="10196470" y="808319"/>
                <a:ext cx="810768" cy="707886"/>
              </a:xfrm>
              <a:prstGeom prst="rect">
                <a:avLst/>
              </a:prstGeom>
              <a:grpFill/>
            </p:spPr>
            <p:txBody>
              <a:bodyPr wrap="square" rtlCol="0">
                <a:spAutoFit/>
              </a:bodyPr>
              <a:lstStyle/>
              <a:p>
                <a:r>
                  <a:rPr lang="en-US" sz="4000" b="1" spc="-300" dirty="0">
                    <a:latin typeface="Avenir Next" panose="020B0503020202020204" pitchFamily="34" charset="0"/>
                  </a:rPr>
                  <a:t>01</a:t>
                </a:r>
              </a:p>
            </p:txBody>
          </p:sp>
        </p:grpSp>
        <p:sp>
          <p:nvSpPr>
            <p:cNvPr id="139" name="TextBox 138">
              <a:extLst>
                <a:ext uri="{FF2B5EF4-FFF2-40B4-BE49-F238E27FC236}">
                  <a16:creationId xmlns:a16="http://schemas.microsoft.com/office/drawing/2014/main" id="{DC4E4960-1510-0284-5A09-BCB72C1A2829}"/>
                </a:ext>
              </a:extLst>
            </p:cNvPr>
            <p:cNvSpPr txBox="1"/>
            <p:nvPr/>
          </p:nvSpPr>
          <p:spPr>
            <a:xfrm>
              <a:off x="3738143" y="271383"/>
              <a:ext cx="1771650" cy="1446550"/>
            </a:xfrm>
            <a:prstGeom prst="rect">
              <a:avLst/>
            </a:prstGeom>
            <a:noFill/>
          </p:spPr>
          <p:txBody>
            <a:bodyPr wrap="square" rtlCol="0">
              <a:spAutoFit/>
            </a:bodyPr>
            <a:lstStyle/>
            <a:p>
              <a:r>
                <a:rPr lang="en-US" sz="8800" b="1" spc="-300" dirty="0">
                  <a:latin typeface="Avenir Next" panose="020B0503020202020204" pitchFamily="34" charset="0"/>
                </a:rPr>
                <a:t>01</a:t>
              </a:r>
            </a:p>
          </p:txBody>
        </p:sp>
      </p:grpSp>
      <p:grpSp>
        <p:nvGrpSpPr>
          <p:cNvPr id="141" name="Group 140">
            <a:extLst>
              <a:ext uri="{FF2B5EF4-FFF2-40B4-BE49-F238E27FC236}">
                <a16:creationId xmlns:a16="http://schemas.microsoft.com/office/drawing/2014/main" id="{E01EE496-4F99-6552-E7FC-7C2F903C85B6}"/>
              </a:ext>
            </a:extLst>
          </p:cNvPr>
          <p:cNvGrpSpPr/>
          <p:nvPr/>
        </p:nvGrpSpPr>
        <p:grpSpPr>
          <a:xfrm>
            <a:off x="-692373" y="-3"/>
            <a:ext cx="10925469" cy="6858000"/>
            <a:chOff x="-78477" y="0"/>
            <a:chExt cx="10925469" cy="6858000"/>
          </a:xfrm>
          <a:solidFill>
            <a:srgbClr val="9CB1C1"/>
          </a:solidFill>
          <a:effectLst>
            <a:outerShdw blurRad="393700" dist="254000" dir="8880000" sx="99000" sy="99000" algn="ctr" rotWithShape="0">
              <a:schemeClr val="tx1">
                <a:alpha val="62000"/>
              </a:schemeClr>
            </a:outerShdw>
          </a:effectLst>
        </p:grpSpPr>
        <p:grpSp>
          <p:nvGrpSpPr>
            <p:cNvPr id="142" name="Group 141">
              <a:extLst>
                <a:ext uri="{FF2B5EF4-FFF2-40B4-BE49-F238E27FC236}">
                  <a16:creationId xmlns:a16="http://schemas.microsoft.com/office/drawing/2014/main" id="{31E740B7-9C73-85AB-17FA-8414C6C8C20C}"/>
                </a:ext>
              </a:extLst>
            </p:cNvPr>
            <p:cNvGrpSpPr/>
            <p:nvPr/>
          </p:nvGrpSpPr>
          <p:grpSpPr>
            <a:xfrm>
              <a:off x="-78477" y="0"/>
              <a:ext cx="10925469" cy="6858000"/>
              <a:chOff x="14287" y="0"/>
              <a:chExt cx="10925469" cy="6858000"/>
            </a:xfrm>
            <a:grpFill/>
          </p:grpSpPr>
          <p:grpSp>
            <p:nvGrpSpPr>
              <p:cNvPr id="144" name="Group 143">
                <a:extLst>
                  <a:ext uri="{FF2B5EF4-FFF2-40B4-BE49-F238E27FC236}">
                    <a16:creationId xmlns:a16="http://schemas.microsoft.com/office/drawing/2014/main" id="{CFB011AC-6742-1626-53A1-9513D79AA39D}"/>
                  </a:ext>
                </a:extLst>
              </p:cNvPr>
              <p:cNvGrpSpPr/>
              <p:nvPr/>
            </p:nvGrpSpPr>
            <p:grpSpPr>
              <a:xfrm>
                <a:off x="14287" y="0"/>
                <a:ext cx="10925469" cy="6858000"/>
                <a:chOff x="15278" y="0"/>
                <a:chExt cx="11682484" cy="6858000"/>
              </a:xfrm>
              <a:grpFill/>
            </p:grpSpPr>
            <p:sp>
              <p:nvSpPr>
                <p:cNvPr id="150" name="Rectangle 149">
                  <a:extLst>
                    <a:ext uri="{FF2B5EF4-FFF2-40B4-BE49-F238E27FC236}">
                      <a16:creationId xmlns:a16="http://schemas.microsoft.com/office/drawing/2014/main" id="{9C02A64D-73BD-6948-4AB7-3A94E287DEA5}"/>
                    </a:ext>
                  </a:extLst>
                </p:cNvPr>
                <p:cNvSpPr/>
                <p:nvPr/>
              </p:nvSpPr>
              <p:spPr>
                <a:xfrm>
                  <a:off x="15278" y="0"/>
                  <a:ext cx="11041039" cy="685800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1" name="Rounded Rectangle 150">
                  <a:extLst>
                    <a:ext uri="{FF2B5EF4-FFF2-40B4-BE49-F238E27FC236}">
                      <a16:creationId xmlns:a16="http://schemas.microsoft.com/office/drawing/2014/main" id="{B167E91F-B82B-13B5-300A-1C5A32BAC880}"/>
                    </a:ext>
                  </a:extLst>
                </p:cNvPr>
                <p:cNvSpPr/>
                <p:nvPr/>
              </p:nvSpPr>
              <p:spPr>
                <a:xfrm>
                  <a:off x="10524055" y="1769735"/>
                  <a:ext cx="1173707" cy="1260000"/>
                </a:xfrm>
                <a:prstGeom prst="roundRect">
                  <a:avLst>
                    <a:gd name="adj" fmla="val 10401"/>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145" name="Picture 2">
                <a:extLst>
                  <a:ext uri="{FF2B5EF4-FFF2-40B4-BE49-F238E27FC236}">
                    <a16:creationId xmlns:a16="http://schemas.microsoft.com/office/drawing/2014/main" id="{2FF18CA8-A15C-B89B-B6DD-08861182787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044" r="7032"/>
              <a:stretch/>
            </p:blipFill>
            <p:spPr bwMode="auto">
              <a:xfrm>
                <a:off x="4002154" y="1537252"/>
                <a:ext cx="5376313" cy="4736638"/>
              </a:xfrm>
              <a:prstGeom prst="rect">
                <a:avLst/>
              </a:prstGeom>
              <a:grpFill/>
            </p:spPr>
          </p:pic>
          <p:grpSp>
            <p:nvGrpSpPr>
              <p:cNvPr id="146" name="Group 145">
                <a:extLst>
                  <a:ext uri="{FF2B5EF4-FFF2-40B4-BE49-F238E27FC236}">
                    <a16:creationId xmlns:a16="http://schemas.microsoft.com/office/drawing/2014/main" id="{434D050A-A799-15F4-7C89-65E46A24AF83}"/>
                  </a:ext>
                </a:extLst>
              </p:cNvPr>
              <p:cNvGrpSpPr/>
              <p:nvPr/>
            </p:nvGrpSpPr>
            <p:grpSpPr>
              <a:xfrm>
                <a:off x="5621558" y="376015"/>
                <a:ext cx="2492597" cy="1108517"/>
                <a:chOff x="6270988" y="549751"/>
                <a:chExt cx="4136793" cy="1108517"/>
              </a:xfrm>
              <a:grpFill/>
            </p:grpSpPr>
            <p:sp>
              <p:nvSpPr>
                <p:cNvPr id="148" name="TextBox 147">
                  <a:extLst>
                    <a:ext uri="{FF2B5EF4-FFF2-40B4-BE49-F238E27FC236}">
                      <a16:creationId xmlns:a16="http://schemas.microsoft.com/office/drawing/2014/main" id="{7475705A-1522-3949-0476-F3B8A553A0BB}"/>
                    </a:ext>
                  </a:extLst>
                </p:cNvPr>
                <p:cNvSpPr txBox="1"/>
                <p:nvPr/>
              </p:nvSpPr>
              <p:spPr>
                <a:xfrm>
                  <a:off x="6292981" y="549751"/>
                  <a:ext cx="4114800" cy="630942"/>
                </a:xfrm>
                <a:prstGeom prst="rect">
                  <a:avLst/>
                </a:prstGeom>
                <a:noFill/>
              </p:spPr>
              <p:txBody>
                <a:bodyPr wrap="square" rtlCol="0">
                  <a:spAutoFit/>
                </a:bodyPr>
                <a:lstStyle/>
                <a:p>
                  <a:r>
                    <a:rPr lang="en-US" sz="3500" dirty="0"/>
                    <a:t>Correlation</a:t>
                  </a:r>
                </a:p>
              </p:txBody>
            </p:sp>
            <p:sp>
              <p:nvSpPr>
                <p:cNvPr id="149" name="TextBox 148">
                  <a:extLst>
                    <a:ext uri="{FF2B5EF4-FFF2-40B4-BE49-F238E27FC236}">
                      <a16:creationId xmlns:a16="http://schemas.microsoft.com/office/drawing/2014/main" id="{6A6248D9-2D66-F6D3-01B6-10310428E54A}"/>
                    </a:ext>
                  </a:extLst>
                </p:cNvPr>
                <p:cNvSpPr txBox="1"/>
                <p:nvPr/>
              </p:nvSpPr>
              <p:spPr>
                <a:xfrm>
                  <a:off x="6270988" y="1011937"/>
                  <a:ext cx="4114800" cy="646331"/>
                </a:xfrm>
                <a:prstGeom prst="rect">
                  <a:avLst/>
                </a:prstGeom>
                <a:noFill/>
              </p:spPr>
              <p:txBody>
                <a:bodyPr wrap="square" rtlCol="0">
                  <a:spAutoFit/>
                </a:bodyPr>
                <a:lstStyle/>
                <a:p>
                  <a:r>
                    <a:rPr lang="en-IN" sz="3600" b="1" i="0" dirty="0">
                      <a:effectLst/>
                      <a:latin typeface="Avenir Next" panose="020B0503020202020204" pitchFamily="34" charset="0"/>
                    </a:rPr>
                    <a:t>Heatmap</a:t>
                  </a:r>
                  <a:endParaRPr lang="en-US" sz="3500" b="1" dirty="0"/>
                </a:p>
              </p:txBody>
            </p:sp>
          </p:grpSp>
          <p:sp>
            <p:nvSpPr>
              <p:cNvPr id="147" name="TextBox 146">
                <a:extLst>
                  <a:ext uri="{FF2B5EF4-FFF2-40B4-BE49-F238E27FC236}">
                    <a16:creationId xmlns:a16="http://schemas.microsoft.com/office/drawing/2014/main" id="{6CCD5A24-66F1-F150-666F-5C50540CF085}"/>
                  </a:ext>
                </a:extLst>
              </p:cNvPr>
              <p:cNvSpPr txBox="1"/>
              <p:nvPr/>
            </p:nvSpPr>
            <p:spPr>
              <a:xfrm>
                <a:off x="9985546" y="2045792"/>
                <a:ext cx="810768" cy="707886"/>
              </a:xfrm>
              <a:prstGeom prst="rect">
                <a:avLst/>
              </a:prstGeom>
              <a:noFill/>
            </p:spPr>
            <p:txBody>
              <a:bodyPr wrap="square" rtlCol="0">
                <a:spAutoFit/>
              </a:bodyPr>
              <a:lstStyle/>
              <a:p>
                <a:r>
                  <a:rPr lang="en-US" sz="4000" b="1" spc="-300" dirty="0">
                    <a:solidFill>
                      <a:schemeClr val="bg1"/>
                    </a:solidFill>
                    <a:latin typeface="Avenir Next" panose="020B0503020202020204" pitchFamily="34" charset="0"/>
                  </a:rPr>
                  <a:t>02</a:t>
                </a:r>
              </a:p>
            </p:txBody>
          </p:sp>
        </p:grpSp>
        <p:sp>
          <p:nvSpPr>
            <p:cNvPr id="143" name="TextBox 142">
              <a:extLst>
                <a:ext uri="{FF2B5EF4-FFF2-40B4-BE49-F238E27FC236}">
                  <a16:creationId xmlns:a16="http://schemas.microsoft.com/office/drawing/2014/main" id="{839DB206-7F6A-589C-7072-A7A697D91ACD}"/>
                </a:ext>
              </a:extLst>
            </p:cNvPr>
            <p:cNvSpPr txBox="1"/>
            <p:nvPr/>
          </p:nvSpPr>
          <p:spPr>
            <a:xfrm>
              <a:off x="3861287" y="242126"/>
              <a:ext cx="1771650" cy="1446550"/>
            </a:xfrm>
            <a:prstGeom prst="rect">
              <a:avLst/>
            </a:prstGeom>
            <a:noFill/>
          </p:spPr>
          <p:txBody>
            <a:bodyPr wrap="square" rtlCol="0">
              <a:spAutoFit/>
            </a:bodyPr>
            <a:lstStyle/>
            <a:p>
              <a:r>
                <a:rPr lang="en-US" sz="8800" b="1" spc="-300" dirty="0">
                  <a:solidFill>
                    <a:schemeClr val="bg1"/>
                  </a:solidFill>
                  <a:latin typeface="Avenir Next" panose="020B0503020202020204" pitchFamily="34" charset="0"/>
                </a:rPr>
                <a:t>02</a:t>
              </a:r>
            </a:p>
          </p:txBody>
        </p:sp>
      </p:grpSp>
      <p:grpSp>
        <p:nvGrpSpPr>
          <p:cNvPr id="152" name="Group 151">
            <a:extLst>
              <a:ext uri="{FF2B5EF4-FFF2-40B4-BE49-F238E27FC236}">
                <a16:creationId xmlns:a16="http://schemas.microsoft.com/office/drawing/2014/main" id="{6D59294E-3491-3B4E-25BC-F853C92CDA86}"/>
              </a:ext>
            </a:extLst>
          </p:cNvPr>
          <p:cNvGrpSpPr/>
          <p:nvPr/>
        </p:nvGrpSpPr>
        <p:grpSpPr>
          <a:xfrm>
            <a:off x="-736593" y="-3"/>
            <a:ext cx="10128349" cy="7029450"/>
            <a:chOff x="-132522" y="0"/>
            <a:chExt cx="10128349" cy="7029450"/>
          </a:xfrm>
          <a:solidFill>
            <a:srgbClr val="51829C"/>
          </a:solidFill>
          <a:effectLst>
            <a:outerShdw blurRad="393700" dist="254000" dir="8880000" sx="99000" sy="99000" algn="ctr" rotWithShape="0">
              <a:schemeClr val="tx1">
                <a:alpha val="62000"/>
              </a:schemeClr>
            </a:outerShdw>
          </a:effectLst>
        </p:grpSpPr>
        <p:grpSp>
          <p:nvGrpSpPr>
            <p:cNvPr id="153" name="Group 152">
              <a:extLst>
                <a:ext uri="{FF2B5EF4-FFF2-40B4-BE49-F238E27FC236}">
                  <a16:creationId xmlns:a16="http://schemas.microsoft.com/office/drawing/2014/main" id="{D325B48F-0845-85E5-F8D6-4211F1D7CA9C}"/>
                </a:ext>
              </a:extLst>
            </p:cNvPr>
            <p:cNvGrpSpPr/>
            <p:nvPr/>
          </p:nvGrpSpPr>
          <p:grpSpPr>
            <a:xfrm>
              <a:off x="-132522" y="0"/>
              <a:ext cx="10128349" cy="7029450"/>
              <a:chOff x="0" y="0"/>
              <a:chExt cx="10128349" cy="7029450"/>
            </a:xfrm>
            <a:grpFill/>
          </p:grpSpPr>
          <p:grpSp>
            <p:nvGrpSpPr>
              <p:cNvPr id="155" name="Group 154">
                <a:extLst>
                  <a:ext uri="{FF2B5EF4-FFF2-40B4-BE49-F238E27FC236}">
                    <a16:creationId xmlns:a16="http://schemas.microsoft.com/office/drawing/2014/main" id="{4BB89D16-DF03-35D4-9CF8-DBAB158C4329}"/>
                  </a:ext>
                </a:extLst>
              </p:cNvPr>
              <p:cNvGrpSpPr/>
              <p:nvPr/>
            </p:nvGrpSpPr>
            <p:grpSpPr>
              <a:xfrm>
                <a:off x="0" y="0"/>
                <a:ext cx="10128349" cy="6858000"/>
                <a:chOff x="0" y="0"/>
                <a:chExt cx="11706265" cy="6858000"/>
              </a:xfrm>
              <a:grpFill/>
            </p:grpSpPr>
            <p:sp>
              <p:nvSpPr>
                <p:cNvPr id="162" name="Rectangle 161">
                  <a:extLst>
                    <a:ext uri="{FF2B5EF4-FFF2-40B4-BE49-F238E27FC236}">
                      <a16:creationId xmlns:a16="http://schemas.microsoft.com/office/drawing/2014/main" id="{90CB37E3-FA00-7E2C-6C2E-600ECEB8C3D4}"/>
                    </a:ext>
                  </a:extLst>
                </p:cNvPr>
                <p:cNvSpPr/>
                <p:nvPr/>
              </p:nvSpPr>
              <p:spPr>
                <a:xfrm>
                  <a:off x="0" y="0"/>
                  <a:ext cx="11041039" cy="685800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Rounded Rectangle 162">
                  <a:extLst>
                    <a:ext uri="{FF2B5EF4-FFF2-40B4-BE49-F238E27FC236}">
                      <a16:creationId xmlns:a16="http://schemas.microsoft.com/office/drawing/2014/main" id="{542E71C6-E6E5-AAA9-84D7-87DFBFEB6565}"/>
                    </a:ext>
                  </a:extLst>
                </p:cNvPr>
                <p:cNvSpPr/>
                <p:nvPr/>
              </p:nvSpPr>
              <p:spPr>
                <a:xfrm>
                  <a:off x="10532558" y="3261825"/>
                  <a:ext cx="1173707" cy="1260000"/>
                </a:xfrm>
                <a:prstGeom prst="roundRect">
                  <a:avLst>
                    <a:gd name="adj" fmla="val 10401"/>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56" name="TextBox 155">
                <a:extLst>
                  <a:ext uri="{FF2B5EF4-FFF2-40B4-BE49-F238E27FC236}">
                    <a16:creationId xmlns:a16="http://schemas.microsoft.com/office/drawing/2014/main" id="{495396D9-DF9D-9E2E-BD3D-A2C879E21348}"/>
                  </a:ext>
                </a:extLst>
              </p:cNvPr>
              <p:cNvSpPr txBox="1"/>
              <p:nvPr/>
            </p:nvSpPr>
            <p:spPr>
              <a:xfrm>
                <a:off x="9215214" y="3537882"/>
                <a:ext cx="810768" cy="707886"/>
              </a:xfrm>
              <a:prstGeom prst="rect">
                <a:avLst/>
              </a:prstGeom>
              <a:noFill/>
            </p:spPr>
            <p:txBody>
              <a:bodyPr wrap="square" rtlCol="0">
                <a:spAutoFit/>
              </a:bodyPr>
              <a:lstStyle/>
              <a:p>
                <a:r>
                  <a:rPr lang="en-US" sz="4000" b="1" spc="-300" dirty="0">
                    <a:solidFill>
                      <a:schemeClr val="bg1"/>
                    </a:solidFill>
                    <a:latin typeface="Avenir Next" panose="020B0503020202020204" pitchFamily="34" charset="0"/>
                  </a:rPr>
                  <a:t>03</a:t>
                </a:r>
              </a:p>
            </p:txBody>
          </p:sp>
          <p:grpSp>
            <p:nvGrpSpPr>
              <p:cNvPr id="157" name="Group 156">
                <a:extLst>
                  <a:ext uri="{FF2B5EF4-FFF2-40B4-BE49-F238E27FC236}">
                    <a16:creationId xmlns:a16="http://schemas.microsoft.com/office/drawing/2014/main" id="{0CA9B1C9-C154-7C41-9588-6E9DE206D582}"/>
                  </a:ext>
                </a:extLst>
              </p:cNvPr>
              <p:cNvGrpSpPr/>
              <p:nvPr/>
            </p:nvGrpSpPr>
            <p:grpSpPr>
              <a:xfrm>
                <a:off x="4585252" y="285321"/>
                <a:ext cx="4108174" cy="6744129"/>
                <a:chOff x="4863548" y="285321"/>
                <a:chExt cx="4108174" cy="6744129"/>
              </a:xfrm>
              <a:grpFill/>
            </p:grpSpPr>
            <p:grpSp>
              <p:nvGrpSpPr>
                <p:cNvPr id="158" name="Group 157">
                  <a:extLst>
                    <a:ext uri="{FF2B5EF4-FFF2-40B4-BE49-F238E27FC236}">
                      <a16:creationId xmlns:a16="http://schemas.microsoft.com/office/drawing/2014/main" id="{8D1F1B0C-42DD-0224-A0B3-1E62DFF398A8}"/>
                    </a:ext>
                  </a:extLst>
                </p:cNvPr>
                <p:cNvGrpSpPr/>
                <p:nvPr/>
              </p:nvGrpSpPr>
              <p:grpSpPr>
                <a:xfrm>
                  <a:off x="4937753" y="285321"/>
                  <a:ext cx="3959764" cy="1060477"/>
                  <a:chOff x="5184236" y="444347"/>
                  <a:chExt cx="3959764" cy="1060477"/>
                </a:xfrm>
                <a:grpFill/>
              </p:grpSpPr>
              <p:sp>
                <p:nvSpPr>
                  <p:cNvPr id="160" name="TextBox 159">
                    <a:extLst>
                      <a:ext uri="{FF2B5EF4-FFF2-40B4-BE49-F238E27FC236}">
                        <a16:creationId xmlns:a16="http://schemas.microsoft.com/office/drawing/2014/main" id="{07343917-DC28-61F7-62E2-ADEBC6AA7BF2}"/>
                      </a:ext>
                    </a:extLst>
                  </p:cNvPr>
                  <p:cNvSpPr txBox="1"/>
                  <p:nvPr/>
                </p:nvSpPr>
                <p:spPr>
                  <a:xfrm>
                    <a:off x="5184236" y="444347"/>
                    <a:ext cx="3959764" cy="630942"/>
                  </a:xfrm>
                  <a:prstGeom prst="rect">
                    <a:avLst/>
                  </a:prstGeom>
                  <a:noFill/>
                </p:spPr>
                <p:txBody>
                  <a:bodyPr wrap="square" rtlCol="0">
                    <a:spAutoFit/>
                  </a:bodyPr>
                  <a:lstStyle/>
                  <a:p>
                    <a:r>
                      <a:rPr lang="en-US" sz="3500" dirty="0">
                        <a:solidFill>
                          <a:schemeClr val="bg1"/>
                        </a:solidFill>
                      </a:rPr>
                      <a:t>Test Significance of </a:t>
                    </a:r>
                  </a:p>
                </p:txBody>
              </p:sp>
              <p:sp>
                <p:nvSpPr>
                  <p:cNvPr id="161" name="TextBox 160">
                    <a:extLst>
                      <a:ext uri="{FF2B5EF4-FFF2-40B4-BE49-F238E27FC236}">
                        <a16:creationId xmlns:a16="http://schemas.microsoft.com/office/drawing/2014/main" id="{7E06CF5D-11D9-9EB8-80B4-9DA4A376F581}"/>
                      </a:ext>
                    </a:extLst>
                  </p:cNvPr>
                  <p:cNvSpPr txBox="1"/>
                  <p:nvPr/>
                </p:nvSpPr>
                <p:spPr>
                  <a:xfrm>
                    <a:off x="5241386" y="858493"/>
                    <a:ext cx="2820077" cy="646331"/>
                  </a:xfrm>
                  <a:prstGeom prst="rect">
                    <a:avLst/>
                  </a:prstGeom>
                  <a:noFill/>
                </p:spPr>
                <p:txBody>
                  <a:bodyPr wrap="square" rtlCol="0">
                    <a:spAutoFit/>
                  </a:bodyPr>
                  <a:lstStyle/>
                  <a:p>
                    <a:r>
                      <a:rPr lang="en-IN" sz="3600" b="1" i="0" dirty="0">
                        <a:solidFill>
                          <a:schemeClr val="bg1"/>
                        </a:solidFill>
                        <a:effectLst/>
                        <a:latin typeface="Avenir Next" panose="020B0503020202020204" pitchFamily="34" charset="0"/>
                      </a:rPr>
                      <a:t>Parameters</a:t>
                    </a:r>
                    <a:endParaRPr lang="en-US" sz="3500" b="1" dirty="0">
                      <a:solidFill>
                        <a:schemeClr val="bg1"/>
                      </a:solidFill>
                    </a:endParaRPr>
                  </a:p>
                </p:txBody>
              </p:sp>
            </p:grpSp>
            <mc:AlternateContent xmlns:mc="http://schemas.openxmlformats.org/markup-compatibility/2006" xmlns:a14="http://schemas.microsoft.com/office/drawing/2010/main">
              <mc:Choice Requires="a14">
                <p:sp>
                  <p:nvSpPr>
                    <p:cNvPr id="159" name="TextBox 158">
                      <a:extLst>
                        <a:ext uri="{FF2B5EF4-FFF2-40B4-BE49-F238E27FC236}">
                          <a16:creationId xmlns:a16="http://schemas.microsoft.com/office/drawing/2014/main" id="{C5A2AADB-2C15-74F0-D5A3-ADA061562F26}"/>
                        </a:ext>
                      </a:extLst>
                    </p:cNvPr>
                    <p:cNvSpPr txBox="1"/>
                    <p:nvPr/>
                  </p:nvSpPr>
                  <p:spPr>
                    <a:xfrm>
                      <a:off x="4863548" y="1396305"/>
                      <a:ext cx="4108174" cy="5633145"/>
                    </a:xfrm>
                    <a:prstGeom prst="rect">
                      <a:avLst/>
                    </a:prstGeom>
                    <a:noFill/>
                  </p:spPr>
                  <p:txBody>
                    <a:bodyPr wrap="square" rtlCol="0">
                      <a:spAutoFit/>
                    </a:bodyPr>
                    <a:lstStyle/>
                    <a:p>
                      <a:pPr algn="just"/>
                      <a:r>
                        <a:rPr lang="en-US" dirty="0">
                          <a:solidFill>
                            <a:schemeClr val="bg1"/>
                          </a:solidFill>
                        </a:rPr>
                        <a:t>For testing the significance of the parameters, we’ll be using wald’s t test statistics </a:t>
                      </a:r>
                      <a:r>
                        <a:rPr lang="en-IN" sz="1800" b="0" i="0" u="none" strike="noStrike" dirty="0">
                          <a:solidFill>
                            <a:schemeClr val="bg1"/>
                          </a:solidFill>
                          <a:effectLst/>
                          <a:latin typeface="Times New Roman" panose="02020603050405020304" pitchFamily="18" charset="0"/>
                        </a:rPr>
                        <a:t>Now suppose we want to test whether </a:t>
                      </a:r>
                      <a14:m>
                        <m:oMath xmlns:m="http://schemas.openxmlformats.org/officeDocument/2006/math">
                          <m:sSub>
                            <m:sSubPr>
                              <m:ctrlPr>
                                <a:rPr lang="en-US" sz="1800" b="0" i="1" u="none" strike="noStrike" smtClean="0">
                                  <a:solidFill>
                                    <a:schemeClr val="bg1"/>
                                  </a:solidFill>
                                  <a:effectLst/>
                                  <a:latin typeface="Cambria Math" panose="02040503050406030204" pitchFamily="18" charset="0"/>
                                </a:rPr>
                              </m:ctrlPr>
                            </m:sSubPr>
                            <m:e>
                              <m:r>
                                <a:rPr lang="en-US" sz="1800" b="0" i="1" u="none" strike="noStrike" smtClean="0">
                                  <a:solidFill>
                                    <a:schemeClr val="bg1"/>
                                  </a:solidFill>
                                  <a:effectLst/>
                                  <a:latin typeface="Cambria Math" panose="02040503050406030204" pitchFamily="18" charset="0"/>
                                </a:rPr>
                                <m:t>𝑥</m:t>
                              </m:r>
                            </m:e>
                            <m:sub>
                              <m:r>
                                <a:rPr lang="en-US" sz="1800" b="0" i="1" u="none" strike="noStrike" smtClean="0">
                                  <a:solidFill>
                                    <a:schemeClr val="bg1"/>
                                  </a:solidFill>
                                  <a:effectLst/>
                                  <a:latin typeface="Cambria Math" panose="02040503050406030204" pitchFamily="18" charset="0"/>
                                </a:rPr>
                                <m:t>𝑖</m:t>
                              </m:r>
                            </m:sub>
                          </m:sSub>
                        </m:oMath>
                      </a14:m>
                      <a:r>
                        <a:rPr lang="en-IN" sz="1800" b="0" i="0" u="none" strike="noStrike" dirty="0">
                          <a:solidFill>
                            <a:schemeClr val="bg1"/>
                          </a:solidFill>
                          <a:effectLst/>
                          <a:latin typeface="Times New Roman" panose="02020603050405020304" pitchFamily="18" charset="0"/>
                        </a:rPr>
                        <a:t> is significant or not. We’re to test </a:t>
                      </a:r>
                    </a:p>
                    <a:p>
                      <a:pPr algn="just"/>
                      <a:r>
                        <a:rPr lang="en-US" b="0" dirty="0">
                          <a:solidFill>
                            <a:schemeClr val="bg1"/>
                          </a:solidFill>
                        </a:rPr>
                        <a:t>         </a:t>
                      </a:r>
                      <a14:m>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𝐻</m:t>
                              </m:r>
                            </m:e>
                            <m:sub>
                              <m:r>
                                <a:rPr lang="en-US" b="0" i="1" smtClean="0">
                                  <a:solidFill>
                                    <a:schemeClr val="bg1"/>
                                  </a:solidFill>
                                  <a:latin typeface="Cambria Math" panose="02040503050406030204" pitchFamily="18" charset="0"/>
                                </a:rPr>
                                <m:t>0</m:t>
                              </m:r>
                            </m:sub>
                          </m:sSub>
                        </m:oMath>
                      </a14:m>
                      <a:r>
                        <a:rPr lang="en-IN" sz="1800" b="0" i="0" u="none" strike="noStrike" dirty="0">
                          <a:solidFill>
                            <a:schemeClr val="bg1"/>
                          </a:solidFill>
                          <a:effectLst/>
                          <a:latin typeface="Times New Roman" panose="02020603050405020304" pitchFamily="18" charset="0"/>
                        </a:rPr>
                        <a:t> : Covariate </a:t>
                      </a:r>
                      <a14:m>
                        <m:oMath xmlns:m="http://schemas.openxmlformats.org/officeDocument/2006/math">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𝑥</m:t>
                              </m:r>
                            </m:e>
                            <m:sub>
                              <m:r>
                                <a:rPr lang="en-US" i="1">
                                  <a:solidFill>
                                    <a:schemeClr val="bg1"/>
                                  </a:solidFill>
                                  <a:latin typeface="Cambria Math" panose="02040503050406030204" pitchFamily="18" charset="0"/>
                                </a:rPr>
                                <m:t>𝑖</m:t>
                              </m:r>
                            </m:sub>
                          </m:sSub>
                        </m:oMath>
                      </a14:m>
                      <a:r>
                        <a:rPr lang="en-IN" sz="1800" b="0" i="0" u="none" strike="noStrike" dirty="0">
                          <a:solidFill>
                            <a:schemeClr val="bg1"/>
                          </a:solidFill>
                          <a:effectLst/>
                          <a:latin typeface="Times New Roman" panose="02020603050405020304" pitchFamily="18" charset="0"/>
                        </a:rPr>
                        <a:t> is significant     </a:t>
                      </a:r>
                    </a:p>
                    <a:p>
                      <a:pPr algn="just"/>
                      <a:r>
                        <a:rPr lang="en-IN" dirty="0">
                          <a:solidFill>
                            <a:schemeClr val="bg1"/>
                          </a:solidFill>
                          <a:latin typeface="Times New Roman" panose="02020603050405020304" pitchFamily="18" charset="0"/>
                        </a:rPr>
                        <a:t>       </a:t>
                      </a:r>
                      <a14:m>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𝐻</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 </m:t>
                          </m:r>
                        </m:oMath>
                      </a14:m>
                      <a:r>
                        <a:rPr lang="en-IN" sz="1800" b="0" i="0" u="none" strike="noStrike" dirty="0">
                          <a:solidFill>
                            <a:schemeClr val="bg1"/>
                          </a:solidFill>
                          <a:effectLst/>
                          <a:latin typeface="Times New Roman" panose="02020603050405020304" pitchFamily="18" charset="0"/>
                        </a:rPr>
                        <a:t>: Not Significant    ; for, </a:t>
                      </a:r>
                      <a14:m>
                        <m:oMath xmlns:m="http://schemas.openxmlformats.org/officeDocument/2006/math">
                          <m:r>
                            <a:rPr lang="en-US" sz="1800" b="0" i="1" u="none" strike="noStrike" smtClean="0">
                              <a:solidFill>
                                <a:schemeClr val="bg1"/>
                              </a:solidFill>
                              <a:effectLst/>
                              <a:latin typeface="Cambria Math" panose="02040503050406030204" pitchFamily="18" charset="0"/>
                            </a:rPr>
                            <m:t>𝑖</m:t>
                          </m:r>
                          <m:r>
                            <a:rPr lang="en-US" sz="1800" b="0" i="1" u="none" strike="noStrike" smtClean="0">
                              <a:solidFill>
                                <a:schemeClr val="bg1"/>
                              </a:solidFill>
                              <a:effectLst/>
                              <a:latin typeface="Cambria Math" panose="02040503050406030204" pitchFamily="18" charset="0"/>
                            </a:rPr>
                            <m:t>=1</m:t>
                          </m:r>
                          <m:d>
                            <m:dPr>
                              <m:ctrlPr>
                                <a:rPr lang="en-US" sz="1800" b="0" i="1" u="none" strike="noStrike" smtClean="0">
                                  <a:solidFill>
                                    <a:schemeClr val="bg1"/>
                                  </a:solidFill>
                                  <a:effectLst/>
                                  <a:latin typeface="Cambria Math" panose="02040503050406030204" pitchFamily="18" charset="0"/>
                                </a:rPr>
                              </m:ctrlPr>
                            </m:dPr>
                            <m:e>
                              <m:r>
                                <a:rPr lang="en-US" sz="1800" b="0" i="1" u="none" strike="noStrike" smtClean="0">
                                  <a:solidFill>
                                    <a:schemeClr val="bg1"/>
                                  </a:solidFill>
                                  <a:effectLst/>
                                  <a:latin typeface="Cambria Math" panose="02040503050406030204" pitchFamily="18" charset="0"/>
                                </a:rPr>
                                <m:t>1</m:t>
                              </m:r>
                            </m:e>
                          </m:d>
                          <m:r>
                            <a:rPr lang="en-US" sz="1800" b="0" i="1" u="none" strike="noStrike" smtClean="0">
                              <a:solidFill>
                                <a:schemeClr val="bg1"/>
                              </a:solidFill>
                              <a:effectLst/>
                              <a:latin typeface="Cambria Math" panose="02040503050406030204" pitchFamily="18" charset="0"/>
                            </a:rPr>
                            <m:t>𝑘</m:t>
                          </m:r>
                        </m:oMath>
                      </a14:m>
                      <a:endParaRPr lang="en-IN" b="0" dirty="0">
                        <a:solidFill>
                          <a:schemeClr val="bg1"/>
                        </a:solidFill>
                        <a:effectLst/>
                      </a:endParaRPr>
                    </a:p>
                    <a:p>
                      <a:pPr algn="just" rtl="0">
                        <a:spcBef>
                          <a:spcPts val="0"/>
                        </a:spcBef>
                        <a:spcAft>
                          <a:spcPts val="0"/>
                        </a:spcAft>
                      </a:pPr>
                      <a:r>
                        <a:rPr lang="en-IN" sz="1800" b="0" i="0" u="none" strike="noStrike" dirty="0">
                          <a:solidFill>
                            <a:schemeClr val="bg1"/>
                          </a:solidFill>
                          <a:effectLst/>
                          <a:latin typeface="Times New Roman" panose="02020603050405020304" pitchFamily="18" charset="0"/>
                        </a:rPr>
                        <a:t>This is also similar to</a:t>
                      </a:r>
                    </a:p>
                    <a:p>
                      <a:pPr algn="just" rtl="0">
                        <a:spcBef>
                          <a:spcPts val="0"/>
                        </a:spcBef>
                        <a:spcAft>
                          <a:spcPts val="0"/>
                        </a:spcAft>
                      </a:pPr>
                      <a:r>
                        <a:rPr lang="en-IN" sz="1800" b="0" i="0" u="none" strike="noStrike" dirty="0">
                          <a:solidFill>
                            <a:schemeClr val="bg1"/>
                          </a:solidFill>
                          <a:effectLst/>
                          <a:latin typeface="Times New Roman" panose="02020603050405020304" pitchFamily="18" charset="0"/>
                        </a:rPr>
                        <a:t>           </a:t>
                      </a:r>
                      <a:r>
                        <a:rPr lang="en-US" b="0" dirty="0">
                          <a:solidFill>
                            <a:schemeClr val="bg1"/>
                          </a:solidFill>
                        </a:rPr>
                        <a:t> </a:t>
                      </a:r>
                      <a14:m>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𝐻</m:t>
                              </m:r>
                            </m:e>
                            <m:sub>
                              <m:r>
                                <a:rPr lang="en-US" b="0" i="1" smtClean="0">
                                  <a:solidFill>
                                    <a:schemeClr val="bg1"/>
                                  </a:solidFill>
                                  <a:latin typeface="Cambria Math" panose="02040503050406030204" pitchFamily="18" charset="0"/>
                                </a:rPr>
                                <m:t>0</m:t>
                              </m:r>
                            </m:sub>
                          </m:sSub>
                        </m:oMath>
                      </a14:m>
                      <a:r>
                        <a:rPr lang="en-IN" sz="1800" b="0" i="0" u="none" strike="noStrike" dirty="0">
                          <a:solidFill>
                            <a:schemeClr val="bg1"/>
                          </a:solidFill>
                          <a:effectLst/>
                          <a:latin typeface="Times New Roman" panose="02020603050405020304" pitchFamily="18" charset="0"/>
                        </a:rPr>
                        <a:t> : </a:t>
                      </a:r>
                      <a14:m>
                        <m:oMath xmlns:m="http://schemas.openxmlformats.org/officeDocument/2006/math">
                          <m:sSub>
                            <m:sSubPr>
                              <m:ctrlPr>
                                <a:rPr lang="en-US" sz="1800" b="0" i="1" u="none" strike="noStrike" smtClean="0">
                                  <a:solidFill>
                                    <a:schemeClr val="bg1"/>
                                  </a:solidFill>
                                  <a:effectLst/>
                                  <a:latin typeface="Cambria Math" panose="02040503050406030204" pitchFamily="18" charset="0"/>
                                </a:rPr>
                              </m:ctrlPr>
                            </m:sSubPr>
                            <m:e>
                              <m:r>
                                <a:rPr lang="en-US" sz="1800" b="0" i="1" u="none" strike="noStrike" smtClean="0">
                                  <a:solidFill>
                                    <a:schemeClr val="bg1"/>
                                  </a:solidFill>
                                  <a:effectLst/>
                                  <a:latin typeface="Cambria Math" panose="02040503050406030204" pitchFamily="18" charset="0"/>
                                </a:rPr>
                                <m:t>𝛽</m:t>
                              </m:r>
                            </m:e>
                            <m:sub>
                              <m:r>
                                <a:rPr lang="en-US" sz="1800" b="0" i="1" u="none" strike="noStrike" smtClean="0">
                                  <a:solidFill>
                                    <a:schemeClr val="bg1"/>
                                  </a:solidFill>
                                  <a:effectLst/>
                                  <a:latin typeface="Cambria Math" panose="02040503050406030204" pitchFamily="18" charset="0"/>
                                </a:rPr>
                                <m:t>𝑗</m:t>
                              </m:r>
                            </m:sub>
                          </m:sSub>
                          <m:r>
                            <a:rPr lang="en-US" sz="1800" b="0" i="1" u="none" strike="noStrike" smtClean="0">
                              <a:solidFill>
                                <a:schemeClr val="bg1"/>
                              </a:solidFill>
                              <a:effectLst/>
                              <a:latin typeface="Cambria Math" panose="02040503050406030204" pitchFamily="18" charset="0"/>
                            </a:rPr>
                            <m:t>=0</m:t>
                          </m:r>
                        </m:oMath>
                      </a14:m>
                      <a:r>
                        <a:rPr lang="en-IN" dirty="0">
                          <a:solidFill>
                            <a:schemeClr val="bg1"/>
                          </a:solidFill>
                        </a:rPr>
                        <a:t> vs. </a:t>
                      </a:r>
                      <a14:m>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𝐻</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 :</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𝛽</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≠0</m:t>
                          </m:r>
                        </m:oMath>
                      </a14:m>
                      <a:endParaRPr lang="en-IN" sz="1800" b="0" i="0" u="none" strike="noStrike" dirty="0">
                        <a:solidFill>
                          <a:schemeClr val="bg1"/>
                        </a:solidFill>
                        <a:effectLst/>
                        <a:latin typeface="Times New Roman" panose="02020603050405020304" pitchFamily="18" charset="0"/>
                      </a:endParaRPr>
                    </a:p>
                    <a:p>
                      <a:pPr algn="just" rtl="0">
                        <a:spcBef>
                          <a:spcPts val="0"/>
                        </a:spcBef>
                        <a:spcAft>
                          <a:spcPts val="0"/>
                        </a:spcAft>
                      </a:pPr>
                      <a:r>
                        <a:rPr lang="en-IN" sz="1800" b="0" i="0" u="none" strike="noStrike" dirty="0">
                          <a:solidFill>
                            <a:schemeClr val="bg1"/>
                          </a:solidFill>
                          <a:effectLst/>
                          <a:latin typeface="Times New Roman" panose="02020603050405020304" pitchFamily="18" charset="0"/>
                        </a:rPr>
                        <a:t>Test Statistic for testing the significance of the predictor variables then given by </a:t>
                      </a:r>
                    </a:p>
                    <a:p>
                      <a:pPr algn="just" rtl="0">
                        <a:spcBef>
                          <a:spcPts val="0"/>
                        </a:spcBef>
                        <a:spcAft>
                          <a:spcPts val="0"/>
                        </a:spcAft>
                      </a:pPr>
                      <a14:m>
                        <m:oMathPara xmlns:m="http://schemas.openxmlformats.org/officeDocument/2006/math">
                          <m:oMathParaPr>
                            <m:jc m:val="centerGroup"/>
                          </m:oMathParaPr>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𝑡</m:t>
                                </m:r>
                              </m:e>
                              <m:sub>
                                <m:r>
                                  <a:rPr lang="en-US" b="0" i="1" smtClean="0">
                                    <a:solidFill>
                                      <a:schemeClr val="bg1"/>
                                    </a:solidFill>
                                    <a:latin typeface="Cambria Math" panose="02040503050406030204" pitchFamily="18" charset="0"/>
                                  </a:rPr>
                                  <m:t>𝑗</m:t>
                                </m:r>
                              </m:sub>
                            </m:sSub>
                            <m:r>
                              <a:rPr lang="en-US" b="0" i="1" smtClean="0">
                                <a:solidFill>
                                  <a:schemeClr val="bg1"/>
                                </a:solidFill>
                                <a:latin typeface="Cambria Math" panose="02040503050406030204" pitchFamily="18" charset="0"/>
                              </a:rPr>
                              <m:t>= </m:t>
                            </m:r>
                            <m:f>
                              <m:fPr>
                                <m:ctrlPr>
                                  <a:rPr lang="en-US" b="0" i="1" smtClean="0">
                                    <a:solidFill>
                                      <a:schemeClr val="bg1"/>
                                    </a:solidFill>
                                    <a:latin typeface="Cambria Math" panose="02040503050406030204" pitchFamily="18" charset="0"/>
                                  </a:rPr>
                                </m:ctrlPr>
                              </m:fPr>
                              <m:num>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𝛽</m:t>
                                    </m:r>
                                  </m:e>
                                  <m:sub>
                                    <m:r>
                                      <a:rPr lang="en-US" b="0" i="1" smtClean="0">
                                        <a:solidFill>
                                          <a:schemeClr val="bg1"/>
                                        </a:solidFill>
                                        <a:latin typeface="Cambria Math" panose="02040503050406030204" pitchFamily="18" charset="0"/>
                                      </a:rPr>
                                      <m:t>𝑗</m:t>
                                    </m:r>
                                  </m:sub>
                                </m:sSub>
                                <m:r>
                                  <a:rPr lang="en-US" b="0" i="1" smtClean="0">
                                    <a:solidFill>
                                      <a:schemeClr val="bg1"/>
                                    </a:solidFill>
                                    <a:latin typeface="Cambria Math" panose="02040503050406030204" pitchFamily="18" charset="0"/>
                                  </a:rPr>
                                  <m:t> −</m:t>
                                </m:r>
                                <m:r>
                                  <a:rPr lang="en-US" b="0" i="1" smtClean="0">
                                    <a:solidFill>
                                      <a:schemeClr val="bg1"/>
                                    </a:solidFill>
                                    <a:latin typeface="Cambria Math" panose="02040503050406030204" pitchFamily="18" charset="0"/>
                                  </a:rPr>
                                  <m:t>𝐸</m:t>
                                </m:r>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𝛽</m:t>
                                    </m:r>
                                  </m:e>
                                  <m:sub>
                                    <m:r>
                                      <a:rPr lang="en-US" b="0" i="1" smtClean="0">
                                        <a:solidFill>
                                          <a:schemeClr val="bg1"/>
                                        </a:solidFill>
                                        <a:latin typeface="Cambria Math" panose="02040503050406030204" pitchFamily="18" charset="0"/>
                                      </a:rPr>
                                      <m:t>𝑗</m:t>
                                    </m:r>
                                  </m:sub>
                                </m:sSub>
                                <m:r>
                                  <a:rPr lang="en-US" b="0" i="1" smtClean="0">
                                    <a:solidFill>
                                      <a:schemeClr val="bg1"/>
                                    </a:solidFill>
                                    <a:latin typeface="Cambria Math" panose="02040503050406030204" pitchFamily="18" charset="0"/>
                                  </a:rPr>
                                  <m:t>)</m:t>
                                </m:r>
                              </m:num>
                              <m:den>
                                <m:r>
                                  <a:rPr lang="en-US" b="0" i="1" smtClean="0">
                                    <a:solidFill>
                                      <a:schemeClr val="bg1"/>
                                    </a:solidFill>
                                    <a:latin typeface="Cambria Math" panose="02040503050406030204" pitchFamily="18" charset="0"/>
                                  </a:rPr>
                                  <m:t>𝑆</m:t>
                                </m:r>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𝐸</m:t>
                                </m:r>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𝛽</m:t>
                                    </m:r>
                                  </m:e>
                                  <m:sub>
                                    <m:r>
                                      <a:rPr lang="en-US" b="0" i="1" smtClean="0">
                                        <a:solidFill>
                                          <a:schemeClr val="bg1"/>
                                        </a:solidFill>
                                        <a:latin typeface="Cambria Math" panose="02040503050406030204" pitchFamily="18" charset="0"/>
                                      </a:rPr>
                                      <m:t>𝑗</m:t>
                                    </m:r>
                                  </m:sub>
                                </m:sSub>
                                <m:r>
                                  <a:rPr lang="en-US" b="0" i="1" smtClean="0">
                                    <a:solidFill>
                                      <a:schemeClr val="bg1"/>
                                    </a:solidFill>
                                    <a:latin typeface="Cambria Math" panose="02040503050406030204" pitchFamily="18" charset="0"/>
                                  </a:rPr>
                                  <m:t>)</m:t>
                                </m:r>
                              </m:den>
                            </m:f>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𝑁</m:t>
                            </m:r>
                            <m:r>
                              <a:rPr lang="en-US" b="0" i="1" smtClean="0">
                                <a:solidFill>
                                  <a:schemeClr val="bg1"/>
                                </a:solidFill>
                                <a:latin typeface="Cambria Math" panose="02040503050406030204" pitchFamily="18" charset="0"/>
                              </a:rPr>
                              <m:t>(0,1)</m:t>
                            </m:r>
                          </m:oMath>
                        </m:oMathPara>
                      </a14:m>
                      <a:endParaRPr lang="en-IN" dirty="0">
                        <a:solidFill>
                          <a:schemeClr val="bg1"/>
                        </a:solidFill>
                        <a:latin typeface="Times New Roman" panose="02020603050405020304" pitchFamily="18" charset="0"/>
                      </a:endParaRPr>
                    </a:p>
                    <a:p>
                      <a:pPr algn="just"/>
                      <a:r>
                        <a:rPr lang="en-IN" sz="1800" b="0" i="0" u="none" strike="noStrike" dirty="0">
                          <a:solidFill>
                            <a:schemeClr val="bg1"/>
                          </a:solidFill>
                          <a:effectLst/>
                          <a:latin typeface="Times New Roman" panose="02020603050405020304" pitchFamily="18" charset="0"/>
                        </a:rPr>
                        <a:t>[Under H0] ; for, </a:t>
                      </a:r>
                      <a14:m>
                        <m:oMath xmlns:m="http://schemas.openxmlformats.org/officeDocument/2006/math">
                          <m:r>
                            <a:rPr lang="en-US" sz="1800" b="0" i="1" u="none" strike="noStrike" smtClean="0">
                              <a:solidFill>
                                <a:schemeClr val="bg1"/>
                              </a:solidFill>
                              <a:effectLst/>
                              <a:latin typeface="Cambria Math" panose="02040503050406030204" pitchFamily="18" charset="0"/>
                            </a:rPr>
                            <m:t>𝑖</m:t>
                          </m:r>
                          <m:r>
                            <a:rPr lang="en-US" sz="1800" b="0" i="1" u="none" strike="noStrike" smtClean="0">
                              <a:solidFill>
                                <a:schemeClr val="bg1"/>
                              </a:solidFill>
                              <a:effectLst/>
                              <a:latin typeface="Cambria Math" panose="02040503050406030204" pitchFamily="18" charset="0"/>
                            </a:rPr>
                            <m:t>=1</m:t>
                          </m:r>
                          <m:d>
                            <m:dPr>
                              <m:ctrlPr>
                                <a:rPr lang="en-US" sz="1800" b="0" i="1" u="none" strike="noStrike" smtClean="0">
                                  <a:solidFill>
                                    <a:schemeClr val="bg1"/>
                                  </a:solidFill>
                                  <a:effectLst/>
                                  <a:latin typeface="Cambria Math" panose="02040503050406030204" pitchFamily="18" charset="0"/>
                                </a:rPr>
                              </m:ctrlPr>
                            </m:dPr>
                            <m:e>
                              <m:r>
                                <a:rPr lang="en-US" sz="1800" b="0" i="1" u="none" strike="noStrike" smtClean="0">
                                  <a:solidFill>
                                    <a:schemeClr val="bg1"/>
                                  </a:solidFill>
                                  <a:effectLst/>
                                  <a:latin typeface="Cambria Math" panose="02040503050406030204" pitchFamily="18" charset="0"/>
                                </a:rPr>
                                <m:t>1</m:t>
                              </m:r>
                            </m:e>
                          </m:d>
                          <m:r>
                            <a:rPr lang="en-US" sz="1800" b="0" i="1" u="none" strike="noStrike" smtClean="0">
                              <a:solidFill>
                                <a:schemeClr val="bg1"/>
                              </a:solidFill>
                              <a:effectLst/>
                              <a:latin typeface="Cambria Math" panose="02040503050406030204" pitchFamily="18" charset="0"/>
                            </a:rPr>
                            <m:t>𝑘</m:t>
                          </m:r>
                        </m:oMath>
                      </a14:m>
                      <a:br>
                        <a:rPr lang="en-IN" dirty="0">
                          <a:solidFill>
                            <a:schemeClr val="bg1"/>
                          </a:solidFill>
                        </a:rPr>
                      </a:br>
                      <a:r>
                        <a:rPr lang="en-IN" dirty="0">
                          <a:solidFill>
                            <a:schemeClr val="bg1"/>
                          </a:solidFill>
                        </a:rPr>
                        <a:t>We’ll be rejecting the Null hypothesis and say that the</a:t>
                      </a:r>
                      <a14:m>
                        <m:oMath xmlns:m="http://schemas.openxmlformats.org/officeDocument/2006/math">
                          <m:r>
                            <a:rPr lang="en-IN" i="1" dirty="0" smtClean="0">
                              <a:solidFill>
                                <a:schemeClr val="bg1"/>
                              </a:solidFill>
                              <a:latin typeface="Cambria Math" panose="02040503050406030204" pitchFamily="18" charset="0"/>
                            </a:rPr>
                            <m:t> </m:t>
                          </m:r>
                          <m:sSup>
                            <m:sSupPr>
                              <m:ctrlPr>
                                <a:rPr lang="en-US" b="0" i="1" dirty="0" smtClean="0">
                                  <a:solidFill>
                                    <a:schemeClr val="bg1"/>
                                  </a:solidFill>
                                  <a:latin typeface="Cambria Math" panose="02040503050406030204" pitchFamily="18" charset="0"/>
                                </a:rPr>
                              </m:ctrlPr>
                            </m:sSupPr>
                            <m:e>
                              <m:r>
                                <a:rPr lang="en-US" b="0" i="1" dirty="0" smtClean="0">
                                  <a:solidFill>
                                    <a:schemeClr val="bg1"/>
                                  </a:solidFill>
                                  <a:latin typeface="Cambria Math" panose="02040503050406030204" pitchFamily="18" charset="0"/>
                                </a:rPr>
                                <m:t>𝑗</m:t>
                              </m:r>
                            </m:e>
                            <m:sup>
                              <m:r>
                                <a:rPr lang="en-US" b="0" i="1" dirty="0" smtClean="0">
                                  <a:solidFill>
                                    <a:schemeClr val="bg1"/>
                                  </a:solidFill>
                                  <a:latin typeface="Cambria Math" panose="02040503050406030204" pitchFamily="18" charset="0"/>
                                </a:rPr>
                                <m:t>𝑡h</m:t>
                              </m:r>
                            </m:sup>
                          </m:sSup>
                        </m:oMath>
                      </a14:m>
                      <a:r>
                        <a:rPr lang="en-IN" dirty="0">
                          <a:solidFill>
                            <a:schemeClr val="bg1"/>
                          </a:solidFill>
                        </a:rPr>
                        <a:t>  covariateis not significant if </a:t>
                      </a:r>
                    </a:p>
                    <a:p>
                      <a:pPr algn="just"/>
                      <a14:m>
                        <m:oMathPara xmlns:m="http://schemas.openxmlformats.org/officeDocument/2006/math">
                          <m:oMathParaPr>
                            <m:jc m:val="centerGroup"/>
                          </m:oMathParaPr>
                          <m:oMath xmlns:m="http://schemas.openxmlformats.org/officeDocument/2006/math">
                            <m:d>
                              <m:dPr>
                                <m:begChr m:val="|"/>
                                <m:endChr m:val="|"/>
                                <m:ctrlPr>
                                  <a:rPr lang="en-US" sz="2000" b="0" i="1" smtClean="0">
                                    <a:solidFill>
                                      <a:schemeClr val="bg1"/>
                                    </a:solidFill>
                                    <a:latin typeface="Cambria Math" panose="02040503050406030204" pitchFamily="18" charset="0"/>
                                  </a:rPr>
                                </m:ctrlPr>
                              </m:dPr>
                              <m:e>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𝜏</m:t>
                                    </m:r>
                                  </m:e>
                                  <m:sub>
                                    <m:r>
                                      <a:rPr lang="en-US" sz="2000" b="0" i="1" smtClean="0">
                                        <a:solidFill>
                                          <a:schemeClr val="bg1"/>
                                        </a:solidFill>
                                        <a:latin typeface="Cambria Math" panose="02040503050406030204" pitchFamily="18" charset="0"/>
                                      </a:rPr>
                                      <m:t>𝐽</m:t>
                                    </m:r>
                                  </m:sub>
                                </m:sSub>
                              </m:e>
                            </m:d>
                            <m:r>
                              <a:rPr lang="en-US" sz="2000" b="0" i="1" smtClean="0">
                                <a:solidFill>
                                  <a:schemeClr val="bg1"/>
                                </a:solidFill>
                                <a:latin typeface="Cambria Math" panose="02040503050406030204" pitchFamily="18" charset="0"/>
                              </a:rPr>
                              <m:t>&gt; </m:t>
                            </m:r>
                            <m:sSub>
                              <m:sSubPr>
                                <m:ctrlPr>
                                  <a:rPr lang="en-US" sz="2000" i="1">
                                    <a:solidFill>
                                      <a:schemeClr val="bg1"/>
                                    </a:solidFill>
                                    <a:latin typeface="Cambria Math" panose="02040503050406030204" pitchFamily="18" charset="0"/>
                                  </a:rPr>
                                </m:ctrlPr>
                              </m:sSubPr>
                              <m:e>
                                <m:r>
                                  <a:rPr lang="en-US" sz="2000" i="1">
                                    <a:solidFill>
                                      <a:schemeClr val="bg1"/>
                                    </a:solidFill>
                                    <a:latin typeface="Cambria Math" panose="02040503050406030204" pitchFamily="18" charset="0"/>
                                  </a:rPr>
                                  <m:t>𝜏</m:t>
                                </m:r>
                              </m:e>
                              <m:sub>
                                <m:f>
                                  <m:fPr>
                                    <m:ctrlPr>
                                      <a:rPr lang="en-US" sz="2000" i="1">
                                        <a:solidFill>
                                          <a:schemeClr val="bg1"/>
                                        </a:solidFill>
                                        <a:latin typeface="Cambria Math" panose="02040503050406030204" pitchFamily="18" charset="0"/>
                                      </a:rPr>
                                    </m:ctrlPr>
                                  </m:fPr>
                                  <m:num>
                                    <m:r>
                                      <a:rPr lang="en-US" sz="2000" i="1">
                                        <a:solidFill>
                                          <a:schemeClr val="bg1"/>
                                        </a:solidFill>
                                        <a:latin typeface="Cambria Math" panose="02040503050406030204" pitchFamily="18" charset="0"/>
                                      </a:rPr>
                                      <m:t>𝛼</m:t>
                                    </m:r>
                                  </m:num>
                                  <m:den>
                                    <m:r>
                                      <a:rPr lang="en-US" sz="2000" i="1">
                                        <a:solidFill>
                                          <a:schemeClr val="bg1"/>
                                        </a:solidFill>
                                        <a:latin typeface="Cambria Math" panose="02040503050406030204" pitchFamily="18" charset="0"/>
                                      </a:rPr>
                                      <m:t>2</m:t>
                                    </m:r>
                                  </m:den>
                                </m:f>
                              </m:sub>
                            </m:sSub>
                          </m:oMath>
                        </m:oMathPara>
                      </a14:m>
                      <a:endParaRPr lang="en-IN" sz="2000" dirty="0">
                        <a:solidFill>
                          <a:schemeClr val="bg1"/>
                        </a:solidFill>
                      </a:endParaRPr>
                    </a:p>
                    <a:p>
                      <a:pPr algn="just"/>
                      <a:endParaRPr lang="en-US" dirty="0">
                        <a:solidFill>
                          <a:schemeClr val="bg1"/>
                        </a:solidFill>
                      </a:endParaRPr>
                    </a:p>
                  </p:txBody>
                </p:sp>
              </mc:Choice>
              <mc:Fallback xmlns="">
                <p:sp>
                  <p:nvSpPr>
                    <p:cNvPr id="159" name="TextBox 158">
                      <a:extLst>
                        <a:ext uri="{FF2B5EF4-FFF2-40B4-BE49-F238E27FC236}">
                          <a16:creationId xmlns:a16="http://schemas.microsoft.com/office/drawing/2014/main" id="{C5A2AADB-2C15-74F0-D5A3-ADA061562F26}"/>
                        </a:ext>
                      </a:extLst>
                    </p:cNvPr>
                    <p:cNvSpPr txBox="1">
                      <a:spLocks noRot="1" noChangeAspect="1" noMove="1" noResize="1" noEditPoints="1" noAdjustHandles="1" noChangeArrowheads="1" noChangeShapeType="1" noTextEdit="1"/>
                    </p:cNvSpPr>
                    <p:nvPr/>
                  </p:nvSpPr>
                  <p:spPr>
                    <a:xfrm>
                      <a:off x="4863548" y="1396305"/>
                      <a:ext cx="4108174" cy="5633145"/>
                    </a:xfrm>
                    <a:prstGeom prst="rect">
                      <a:avLst/>
                    </a:prstGeom>
                    <a:blipFill>
                      <a:blip r:embed="rId3"/>
                      <a:stretch>
                        <a:fillRect l="-923" t="-225" r="-1231"/>
                      </a:stretch>
                    </a:blipFill>
                  </p:spPr>
                  <p:txBody>
                    <a:bodyPr/>
                    <a:lstStyle/>
                    <a:p>
                      <a:r>
                        <a:rPr lang="en-US">
                          <a:noFill/>
                        </a:rPr>
                        <a:t> </a:t>
                      </a:r>
                    </a:p>
                  </p:txBody>
                </p:sp>
              </mc:Fallback>
            </mc:AlternateContent>
          </p:grpSp>
        </p:grpSp>
        <p:sp>
          <p:nvSpPr>
            <p:cNvPr id="154" name="TextBox 153">
              <a:extLst>
                <a:ext uri="{FF2B5EF4-FFF2-40B4-BE49-F238E27FC236}">
                  <a16:creationId xmlns:a16="http://schemas.microsoft.com/office/drawing/2014/main" id="{E495162B-10FA-6441-E4B7-F76FB1A1C7FF}"/>
                </a:ext>
              </a:extLst>
            </p:cNvPr>
            <p:cNvSpPr txBox="1"/>
            <p:nvPr/>
          </p:nvSpPr>
          <p:spPr>
            <a:xfrm>
              <a:off x="2861390" y="228066"/>
              <a:ext cx="1771650" cy="1446550"/>
            </a:xfrm>
            <a:prstGeom prst="rect">
              <a:avLst/>
            </a:prstGeom>
            <a:noFill/>
          </p:spPr>
          <p:txBody>
            <a:bodyPr wrap="square" rtlCol="0">
              <a:spAutoFit/>
            </a:bodyPr>
            <a:lstStyle/>
            <a:p>
              <a:r>
                <a:rPr lang="en-US" sz="8800" b="1" spc="-300" dirty="0">
                  <a:solidFill>
                    <a:schemeClr val="bg1"/>
                  </a:solidFill>
                  <a:latin typeface="Avenir Next" panose="020B0503020202020204" pitchFamily="34" charset="0"/>
                </a:rPr>
                <a:t>03</a:t>
              </a:r>
            </a:p>
          </p:txBody>
        </p:sp>
      </p:grpSp>
      <p:grpSp>
        <p:nvGrpSpPr>
          <p:cNvPr id="2" name="Group 1">
            <a:extLst>
              <a:ext uri="{FF2B5EF4-FFF2-40B4-BE49-F238E27FC236}">
                <a16:creationId xmlns:a16="http://schemas.microsoft.com/office/drawing/2014/main" id="{501B6DF0-44FF-10D2-23DD-795B6EF3EC81}"/>
              </a:ext>
            </a:extLst>
          </p:cNvPr>
          <p:cNvGrpSpPr/>
          <p:nvPr/>
        </p:nvGrpSpPr>
        <p:grpSpPr>
          <a:xfrm>
            <a:off x="11062338" y="0"/>
            <a:ext cx="1129662" cy="6983337"/>
            <a:chOff x="11062338" y="167271"/>
            <a:chExt cx="1129662" cy="6983337"/>
          </a:xfrm>
        </p:grpSpPr>
        <p:grpSp>
          <p:nvGrpSpPr>
            <p:cNvPr id="3" name="Group 2">
              <a:extLst>
                <a:ext uri="{FF2B5EF4-FFF2-40B4-BE49-F238E27FC236}">
                  <a16:creationId xmlns:a16="http://schemas.microsoft.com/office/drawing/2014/main" id="{8183B78A-5700-635A-3A5C-EBC62B86FDB9}"/>
                </a:ext>
              </a:extLst>
            </p:cNvPr>
            <p:cNvGrpSpPr/>
            <p:nvPr/>
          </p:nvGrpSpPr>
          <p:grpSpPr>
            <a:xfrm>
              <a:off x="11062338" y="3328416"/>
              <a:ext cx="1129662" cy="3822192"/>
              <a:chOff x="8644905" y="2327895"/>
              <a:chExt cx="1129662" cy="3822192"/>
            </a:xfrm>
          </p:grpSpPr>
          <p:sp>
            <p:nvSpPr>
              <p:cNvPr id="5" name="TextBox 4">
                <a:extLst>
                  <a:ext uri="{FF2B5EF4-FFF2-40B4-BE49-F238E27FC236}">
                    <a16:creationId xmlns:a16="http://schemas.microsoft.com/office/drawing/2014/main" id="{A74C9BD9-BA32-7C89-A35C-C47A25DFC748}"/>
                  </a:ext>
                </a:extLst>
              </p:cNvPr>
              <p:cNvSpPr txBox="1"/>
              <p:nvPr/>
            </p:nvSpPr>
            <p:spPr>
              <a:xfrm rot="5400000">
                <a:off x="8698992" y="2867152"/>
                <a:ext cx="1597152" cy="553998"/>
              </a:xfrm>
              <a:prstGeom prst="rect">
                <a:avLst/>
              </a:prstGeom>
              <a:noFill/>
            </p:spPr>
            <p:txBody>
              <a:bodyPr wrap="square" rtlCol="0">
                <a:spAutoFit/>
              </a:bodyPr>
              <a:lstStyle/>
              <a:p>
                <a:r>
                  <a:rPr lang="en-US" sz="3000" dirty="0">
                    <a:latin typeface="Avenir Next" panose="020B0503020202020204" pitchFamily="34" charset="0"/>
                  </a:rPr>
                  <a:t>Logistic</a:t>
                </a:r>
                <a:endParaRPr lang="en-US" sz="3000" b="1" dirty="0">
                  <a:latin typeface="Avenir Next" panose="020B0503020202020204" pitchFamily="34" charset="0"/>
                </a:endParaRPr>
              </a:p>
            </p:txBody>
          </p:sp>
          <p:sp>
            <p:nvSpPr>
              <p:cNvPr id="9" name="TextBox 8">
                <a:extLst>
                  <a:ext uri="{FF2B5EF4-FFF2-40B4-BE49-F238E27FC236}">
                    <a16:creationId xmlns:a16="http://schemas.microsoft.com/office/drawing/2014/main" id="{B90D319B-392A-7DAB-F395-50A762D9856E}"/>
                  </a:ext>
                </a:extLst>
              </p:cNvPr>
              <p:cNvSpPr txBox="1"/>
              <p:nvPr/>
            </p:nvSpPr>
            <p:spPr>
              <a:xfrm rot="5400000">
                <a:off x="7126224" y="3846576"/>
                <a:ext cx="3822192" cy="784830"/>
              </a:xfrm>
              <a:prstGeom prst="rect">
                <a:avLst/>
              </a:prstGeom>
              <a:noFill/>
            </p:spPr>
            <p:txBody>
              <a:bodyPr wrap="square" rtlCol="0">
                <a:spAutoFit/>
              </a:bodyPr>
              <a:lstStyle/>
              <a:p>
                <a:r>
                  <a:rPr lang="en-US" sz="4500" b="1" dirty="0">
                    <a:latin typeface="Avenir Next" panose="020B0503020202020204" pitchFamily="34" charset="0"/>
                  </a:rPr>
                  <a:t>Regression</a:t>
                </a:r>
              </a:p>
            </p:txBody>
          </p:sp>
        </p:grpSp>
        <p:sp>
          <p:nvSpPr>
            <p:cNvPr id="4" name="TextBox 3">
              <a:extLst>
                <a:ext uri="{FF2B5EF4-FFF2-40B4-BE49-F238E27FC236}">
                  <a16:creationId xmlns:a16="http://schemas.microsoft.com/office/drawing/2014/main" id="{B42B9F74-FA80-5520-A517-D2C4A1A6EB4D}"/>
                </a:ext>
              </a:extLst>
            </p:cNvPr>
            <p:cNvSpPr txBox="1"/>
            <p:nvPr/>
          </p:nvSpPr>
          <p:spPr>
            <a:xfrm rot="5400000">
              <a:off x="10462444" y="1342829"/>
              <a:ext cx="2905113" cy="553998"/>
            </a:xfrm>
            <a:prstGeom prst="rect">
              <a:avLst/>
            </a:prstGeom>
            <a:noFill/>
          </p:spPr>
          <p:txBody>
            <a:bodyPr wrap="square" rtlCol="0">
              <a:spAutoFit/>
            </a:bodyPr>
            <a:lstStyle/>
            <a:p>
              <a:r>
                <a:rPr lang="en-US" sz="3000" dirty="0">
                  <a:latin typeface="Avenir Next" panose="020B0503020202020204" pitchFamily="34" charset="0"/>
                </a:rPr>
                <a:t>Methodologies</a:t>
              </a:r>
            </a:p>
          </p:txBody>
        </p:sp>
      </p:grpSp>
      <p:grpSp>
        <p:nvGrpSpPr>
          <p:cNvPr id="12" name="Group 11">
            <a:extLst>
              <a:ext uri="{FF2B5EF4-FFF2-40B4-BE49-F238E27FC236}">
                <a16:creationId xmlns:a16="http://schemas.microsoft.com/office/drawing/2014/main" id="{D9B02741-FBAB-DC23-1FC8-4F708079AD24}"/>
              </a:ext>
            </a:extLst>
          </p:cNvPr>
          <p:cNvGrpSpPr/>
          <p:nvPr/>
        </p:nvGrpSpPr>
        <p:grpSpPr>
          <a:xfrm>
            <a:off x="-1579555" y="-2"/>
            <a:ext cx="10174514" cy="6858000"/>
            <a:chOff x="-1579555" y="-2"/>
            <a:chExt cx="10174514" cy="6858000"/>
          </a:xfrm>
        </p:grpSpPr>
        <p:grpSp>
          <p:nvGrpSpPr>
            <p:cNvPr id="164" name="Group 163">
              <a:extLst>
                <a:ext uri="{FF2B5EF4-FFF2-40B4-BE49-F238E27FC236}">
                  <a16:creationId xmlns:a16="http://schemas.microsoft.com/office/drawing/2014/main" id="{B11A9CF6-DA8A-14CC-8890-2F644DE50F46}"/>
                </a:ext>
              </a:extLst>
            </p:cNvPr>
            <p:cNvGrpSpPr/>
            <p:nvPr/>
          </p:nvGrpSpPr>
          <p:grpSpPr>
            <a:xfrm>
              <a:off x="-1579555" y="-2"/>
              <a:ext cx="10174514" cy="6858000"/>
              <a:chOff x="0" y="0"/>
              <a:chExt cx="10174514" cy="6858000"/>
            </a:xfrm>
            <a:effectLst>
              <a:outerShdw blurRad="393700" dist="254000" dir="8880000" sx="99000" sy="99000" algn="ctr" rotWithShape="0">
                <a:schemeClr val="tx1">
                  <a:alpha val="62000"/>
                </a:schemeClr>
              </a:outerShdw>
            </a:effectLst>
          </p:grpSpPr>
          <p:grpSp>
            <p:nvGrpSpPr>
              <p:cNvPr id="165" name="Group 164">
                <a:extLst>
                  <a:ext uri="{FF2B5EF4-FFF2-40B4-BE49-F238E27FC236}">
                    <a16:creationId xmlns:a16="http://schemas.microsoft.com/office/drawing/2014/main" id="{5F6ED478-2010-B002-3AB5-B948D59A56C9}"/>
                  </a:ext>
                </a:extLst>
              </p:cNvPr>
              <p:cNvGrpSpPr/>
              <p:nvPr/>
            </p:nvGrpSpPr>
            <p:grpSpPr>
              <a:xfrm>
                <a:off x="0" y="0"/>
                <a:ext cx="10107773" cy="6858000"/>
                <a:chOff x="0" y="0"/>
                <a:chExt cx="11682484" cy="6858000"/>
              </a:xfrm>
              <a:solidFill>
                <a:srgbClr val="EADCC9"/>
              </a:solidFill>
            </p:grpSpPr>
            <p:sp>
              <p:nvSpPr>
                <p:cNvPr id="170" name="Rectangle 169">
                  <a:extLst>
                    <a:ext uri="{FF2B5EF4-FFF2-40B4-BE49-F238E27FC236}">
                      <a16:creationId xmlns:a16="http://schemas.microsoft.com/office/drawing/2014/main" id="{2DE51CB7-EA11-660C-BFCD-0CDAA5BBE8C9}"/>
                    </a:ext>
                  </a:extLst>
                </p:cNvPr>
                <p:cNvSpPr/>
                <p:nvPr/>
              </p:nvSpPr>
              <p:spPr>
                <a:xfrm>
                  <a:off x="0" y="0"/>
                  <a:ext cx="11041037" cy="685800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Rounded Rectangle 170">
                  <a:extLst>
                    <a:ext uri="{FF2B5EF4-FFF2-40B4-BE49-F238E27FC236}">
                      <a16:creationId xmlns:a16="http://schemas.microsoft.com/office/drawing/2014/main" id="{83579D96-744F-3B7E-3F27-CA090DD96993}"/>
                    </a:ext>
                  </a:extLst>
                </p:cNvPr>
                <p:cNvSpPr/>
                <p:nvPr/>
              </p:nvSpPr>
              <p:spPr>
                <a:xfrm>
                  <a:off x="10508777" y="4740019"/>
                  <a:ext cx="1173707" cy="1009935"/>
                </a:xfrm>
                <a:prstGeom prst="roundRect">
                  <a:avLst>
                    <a:gd name="adj" fmla="val 10401"/>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66" name="TextBox 165">
                <a:extLst>
                  <a:ext uri="{FF2B5EF4-FFF2-40B4-BE49-F238E27FC236}">
                    <a16:creationId xmlns:a16="http://schemas.microsoft.com/office/drawing/2014/main" id="{A7ADC873-61BB-D893-77B5-39354276A5B6}"/>
                  </a:ext>
                </a:extLst>
              </p:cNvPr>
              <p:cNvSpPr txBox="1"/>
              <p:nvPr/>
            </p:nvSpPr>
            <p:spPr>
              <a:xfrm>
                <a:off x="9187543" y="4976389"/>
                <a:ext cx="986971" cy="553998"/>
              </a:xfrm>
              <a:prstGeom prst="rect">
                <a:avLst/>
              </a:prstGeom>
              <a:noFill/>
            </p:spPr>
            <p:txBody>
              <a:bodyPr wrap="square" rtlCol="0">
                <a:spAutoFit/>
              </a:bodyPr>
              <a:lstStyle/>
              <a:p>
                <a:r>
                  <a:rPr lang="en-US" sz="3000" b="1" spc="-300" dirty="0">
                    <a:latin typeface="Avenir Next" panose="020B0503020202020204" pitchFamily="34" charset="0"/>
                  </a:rPr>
                  <a:t>03 .1</a:t>
                </a:r>
              </a:p>
            </p:txBody>
          </p:sp>
          <p:sp>
            <p:nvSpPr>
              <p:cNvPr id="167" name="TextBox 166">
                <a:extLst>
                  <a:ext uri="{FF2B5EF4-FFF2-40B4-BE49-F238E27FC236}">
                    <a16:creationId xmlns:a16="http://schemas.microsoft.com/office/drawing/2014/main" id="{E353DAC5-E4AE-A8E7-146E-DCE82BAF10C8}"/>
                  </a:ext>
                </a:extLst>
              </p:cNvPr>
              <p:cNvSpPr txBox="1"/>
              <p:nvPr/>
            </p:nvSpPr>
            <p:spPr>
              <a:xfrm>
                <a:off x="4659457" y="223536"/>
                <a:ext cx="3959764" cy="630942"/>
              </a:xfrm>
              <a:prstGeom prst="rect">
                <a:avLst/>
              </a:prstGeom>
              <a:noFill/>
            </p:spPr>
            <p:txBody>
              <a:bodyPr wrap="square" rtlCol="0">
                <a:spAutoFit/>
              </a:bodyPr>
              <a:lstStyle/>
              <a:p>
                <a:r>
                  <a:rPr lang="en-US" sz="3500" dirty="0"/>
                  <a:t>Wald’s Test for</a:t>
                </a:r>
              </a:p>
            </p:txBody>
          </p:sp>
          <p:sp>
            <p:nvSpPr>
              <p:cNvPr id="169" name="TextBox 168">
                <a:extLst>
                  <a:ext uri="{FF2B5EF4-FFF2-40B4-BE49-F238E27FC236}">
                    <a16:creationId xmlns:a16="http://schemas.microsoft.com/office/drawing/2014/main" id="{38072573-4D64-495F-7013-39E5A54AD4EF}"/>
                  </a:ext>
                </a:extLst>
              </p:cNvPr>
              <p:cNvSpPr txBox="1"/>
              <p:nvPr/>
            </p:nvSpPr>
            <p:spPr>
              <a:xfrm>
                <a:off x="4671815" y="649269"/>
                <a:ext cx="3075872" cy="646331"/>
              </a:xfrm>
              <a:prstGeom prst="rect">
                <a:avLst/>
              </a:prstGeom>
              <a:noFill/>
            </p:spPr>
            <p:txBody>
              <a:bodyPr wrap="square" rtlCol="0">
                <a:spAutoFit/>
              </a:bodyPr>
              <a:lstStyle/>
              <a:p>
                <a:r>
                  <a:rPr lang="en-IN" sz="3600" b="1" i="0" dirty="0">
                    <a:effectLst/>
                    <a:latin typeface="Avenir Next" panose="020B0503020202020204" pitchFamily="34" charset="0"/>
                  </a:rPr>
                  <a:t>Significance</a:t>
                </a:r>
                <a:endParaRPr lang="en-US" sz="3500" b="1" dirty="0"/>
              </a:p>
            </p:txBody>
          </p:sp>
        </p:grpSp>
        <p:sp>
          <p:nvSpPr>
            <p:cNvPr id="11" name="TextBox 10">
              <a:extLst>
                <a:ext uri="{FF2B5EF4-FFF2-40B4-BE49-F238E27FC236}">
                  <a16:creationId xmlns:a16="http://schemas.microsoft.com/office/drawing/2014/main" id="{03C09A80-2DFE-AD32-5DDE-28D6A69F9F63}"/>
                </a:ext>
              </a:extLst>
            </p:cNvPr>
            <p:cNvSpPr txBox="1"/>
            <p:nvPr/>
          </p:nvSpPr>
          <p:spPr>
            <a:xfrm>
              <a:off x="1446609" y="1406962"/>
              <a:ext cx="5897166" cy="4801314"/>
            </a:xfrm>
            <a:prstGeom prst="rect">
              <a:avLst/>
            </a:prstGeom>
            <a:noFill/>
          </p:spPr>
          <p:txBody>
            <a:bodyPr wrap="square">
              <a:spAutoFit/>
            </a:bodyPr>
            <a:lstStyle/>
            <a:p>
              <a:r>
                <a:rPr lang="en-IN" sz="1800" b="0" i="0" u="none" strike="noStrike" dirty="0">
                  <a:solidFill>
                    <a:srgbClr val="444444"/>
                  </a:solidFill>
                  <a:effectLst/>
                  <a:latin typeface="Consolas" panose="020B0609020204030204" pitchFamily="49" charset="0"/>
                </a:rPr>
                <a:t>&gt; </a:t>
              </a:r>
              <a:r>
                <a:rPr lang="en-IN" sz="1800" b="0" i="0" u="none" strike="noStrike" dirty="0" err="1">
                  <a:solidFill>
                    <a:srgbClr val="444444"/>
                  </a:solidFill>
                  <a:effectLst/>
                  <a:latin typeface="Consolas" panose="020B0609020204030204" pitchFamily="49" charset="0"/>
                </a:rPr>
                <a:t>data.frame</a:t>
              </a:r>
              <a:r>
                <a:rPr lang="en-IN" sz="1800" b="0" i="0" u="none" strike="noStrike" dirty="0">
                  <a:solidFill>
                    <a:srgbClr val="444444"/>
                  </a:solidFill>
                  <a:effectLst/>
                  <a:latin typeface="Consolas" panose="020B0609020204030204" pitchFamily="49" charset="0"/>
                </a:rPr>
                <a:t>(name,walds_t,significance)</a:t>
              </a:r>
              <a:br>
                <a:rPr lang="en-IN" sz="1800" b="0" i="0" u="none" strike="noStrike" dirty="0">
                  <a:solidFill>
                    <a:srgbClr val="444444"/>
                  </a:solidFill>
                  <a:effectLst/>
                  <a:latin typeface="Consolas" panose="020B0609020204030204" pitchFamily="49" charset="0"/>
                </a:rPr>
              </a:br>
              <a:r>
                <a:rPr lang="en-IN" sz="1800" b="0" i="0" u="none" strike="noStrike" dirty="0">
                  <a:solidFill>
                    <a:srgbClr val="444444"/>
                  </a:solidFill>
                  <a:effectLst/>
                  <a:latin typeface="Consolas" panose="020B0609020204030204" pitchFamily="49" charset="0"/>
                </a:rPr>
                <a:t>              name    </a:t>
              </a:r>
              <a:r>
                <a:rPr lang="en-IN" sz="1800" b="0" i="0" u="none" strike="noStrike" dirty="0" err="1">
                  <a:solidFill>
                    <a:srgbClr val="444444"/>
                  </a:solidFill>
                  <a:effectLst/>
                  <a:latin typeface="Consolas" panose="020B0609020204030204" pitchFamily="49" charset="0"/>
                </a:rPr>
                <a:t>walds_t</a:t>
              </a:r>
              <a:r>
                <a:rPr lang="en-IN" sz="1800" b="0" i="0" u="none" strike="noStrike" dirty="0">
                  <a:solidFill>
                    <a:srgbClr val="444444"/>
                  </a:solidFill>
                  <a:effectLst/>
                  <a:latin typeface="Consolas" panose="020B0609020204030204" pitchFamily="49" charset="0"/>
                </a:rPr>
                <a:t>    significance</a:t>
              </a:r>
              <a:br>
                <a:rPr lang="en-IN" sz="1800" b="0" i="0" u="none" strike="noStrike" dirty="0">
                  <a:solidFill>
                    <a:srgbClr val="444444"/>
                  </a:solidFill>
                  <a:effectLst/>
                  <a:latin typeface="Consolas" panose="020B0609020204030204" pitchFamily="49" charset="0"/>
                </a:rPr>
              </a:br>
              <a:r>
                <a:rPr lang="en-IN" sz="1800" b="0" i="0" u="none" strike="noStrike" dirty="0">
                  <a:solidFill>
                    <a:srgbClr val="880000"/>
                  </a:solidFill>
                  <a:effectLst/>
                  <a:latin typeface="Consolas" panose="020B0609020204030204" pitchFamily="49" charset="0"/>
                </a:rPr>
                <a:t>1</a:t>
              </a:r>
              <a:r>
                <a:rPr lang="en-IN" sz="1800" b="0" i="0" u="none" strike="noStrike" dirty="0">
                  <a:solidFill>
                    <a:srgbClr val="444444"/>
                  </a:solidFill>
                  <a:effectLst/>
                  <a:latin typeface="Consolas" panose="020B0609020204030204" pitchFamily="49" charset="0"/>
                </a:rPr>
                <a:t>             male  </a:t>
              </a:r>
              <a:r>
                <a:rPr lang="en-IN" sz="1800" b="0" i="0" u="none" strike="noStrike" dirty="0">
                  <a:solidFill>
                    <a:srgbClr val="880000"/>
                  </a:solidFill>
                  <a:effectLst/>
                  <a:latin typeface="Consolas" panose="020B0609020204030204" pitchFamily="49" charset="0"/>
                </a:rPr>
                <a:t>1.41443413</a:t>
              </a:r>
              <a:r>
                <a:rPr lang="en-IN" sz="1800" b="0" i="0" u="none" strike="noStrike" dirty="0">
                  <a:solidFill>
                    <a:srgbClr val="444444"/>
                  </a:solidFill>
                  <a:effectLst/>
                  <a:latin typeface="Consolas" panose="020B0609020204030204" pitchFamily="49" charset="0"/>
                </a:rPr>
                <a:t>   Significant</a:t>
              </a:r>
              <a:br>
                <a:rPr lang="en-IN" sz="1800" b="0" i="0" u="none" strike="noStrike" dirty="0">
                  <a:solidFill>
                    <a:srgbClr val="444444"/>
                  </a:solidFill>
                  <a:effectLst/>
                  <a:latin typeface="Consolas" panose="020B0609020204030204" pitchFamily="49" charset="0"/>
                </a:rPr>
              </a:br>
              <a:r>
                <a:rPr lang="en-IN" sz="1800" b="0" i="0" u="none" strike="noStrike" dirty="0">
                  <a:solidFill>
                    <a:srgbClr val="880000"/>
                  </a:solidFill>
                  <a:effectLst/>
                  <a:latin typeface="Consolas" panose="020B0609020204030204" pitchFamily="49" charset="0"/>
                </a:rPr>
                <a:t>2</a:t>
              </a:r>
              <a:r>
                <a:rPr lang="en-IN" sz="1800" b="0" i="0" u="none" strike="noStrike" dirty="0">
                  <a:solidFill>
                    <a:srgbClr val="444444"/>
                  </a:solidFill>
                  <a:effectLst/>
                  <a:latin typeface="Consolas" panose="020B0609020204030204" pitchFamily="49" charset="0"/>
                </a:rPr>
                <a:t>              age  </a:t>
              </a:r>
              <a:r>
                <a:rPr lang="en-IN" sz="1800" b="0" i="0" u="none" strike="noStrike" dirty="0">
                  <a:solidFill>
                    <a:srgbClr val="880000"/>
                  </a:solidFill>
                  <a:effectLst/>
                  <a:latin typeface="Consolas" panose="020B0609020204030204" pitchFamily="49" charset="0"/>
                </a:rPr>
                <a:t>0.69723314</a:t>
              </a:r>
              <a:r>
                <a:rPr lang="en-IN" sz="1800" b="0" i="0" u="none" strike="noStrike" dirty="0">
                  <a:solidFill>
                    <a:srgbClr val="444444"/>
                  </a:solidFill>
                  <a:effectLst/>
                  <a:latin typeface="Consolas" panose="020B0609020204030204" pitchFamily="49" charset="0"/>
                </a:rPr>
                <a:t>   Significant</a:t>
              </a:r>
              <a:br>
                <a:rPr lang="en-IN" sz="1800" b="0" i="0" u="none" strike="noStrike" dirty="0">
                  <a:solidFill>
                    <a:srgbClr val="444444"/>
                  </a:solidFill>
                  <a:effectLst/>
                  <a:latin typeface="Consolas" panose="020B0609020204030204" pitchFamily="49" charset="0"/>
                </a:rPr>
              </a:br>
              <a:r>
                <a:rPr lang="en-IN" sz="1800" b="0" i="0" u="none" strike="noStrike" dirty="0">
                  <a:solidFill>
                    <a:srgbClr val="880000"/>
                  </a:solidFill>
                  <a:effectLst/>
                  <a:latin typeface="Consolas" panose="020B0609020204030204" pitchFamily="49" charset="0"/>
                </a:rPr>
                <a:t>3</a:t>
              </a:r>
              <a:r>
                <a:rPr lang="en-IN" sz="1800" b="0" i="0" u="none" strike="noStrike" dirty="0">
                  <a:solidFill>
                    <a:srgbClr val="444444"/>
                  </a:solidFill>
                  <a:effectLst/>
                  <a:latin typeface="Consolas" panose="020B0609020204030204" pitchFamily="49" charset="0"/>
                </a:rPr>
                <a:t>        education -</a:t>
              </a:r>
              <a:r>
                <a:rPr lang="en-IN" sz="1800" b="0" i="0" u="none" strike="noStrike" dirty="0">
                  <a:solidFill>
                    <a:srgbClr val="880000"/>
                  </a:solidFill>
                  <a:effectLst/>
                  <a:latin typeface="Consolas" panose="020B0609020204030204" pitchFamily="49" charset="0"/>
                </a:rPr>
                <a:t>0.17188051</a:t>
              </a:r>
              <a:r>
                <a:rPr lang="en-IN" sz="1800" b="0" i="0" u="none" strike="noStrike" dirty="0">
                  <a:solidFill>
                    <a:srgbClr val="444444"/>
                  </a:solidFill>
                  <a:effectLst/>
                  <a:latin typeface="Consolas" panose="020B0609020204030204" pitchFamily="49" charset="0"/>
                </a:rPr>
                <a:t>   Significant</a:t>
              </a:r>
              <a:br>
                <a:rPr lang="en-IN" sz="1800" b="0" i="0" u="none" strike="noStrike" dirty="0">
                  <a:solidFill>
                    <a:srgbClr val="444444"/>
                  </a:solidFill>
                  <a:effectLst/>
                  <a:latin typeface="Consolas" panose="020B0609020204030204" pitchFamily="49" charset="0"/>
                </a:rPr>
              </a:br>
              <a:r>
                <a:rPr lang="en-IN" sz="1800" b="0" i="0" u="none" strike="noStrike" dirty="0">
                  <a:solidFill>
                    <a:srgbClr val="880000"/>
                  </a:solidFill>
                  <a:effectLst/>
                  <a:latin typeface="Consolas" panose="020B0609020204030204" pitchFamily="49" charset="0"/>
                </a:rPr>
                <a:t>4</a:t>
              </a:r>
              <a:r>
                <a:rPr lang="en-IN" sz="1800" b="0" i="0" u="none" strike="noStrike" dirty="0">
                  <a:solidFill>
                    <a:srgbClr val="444444"/>
                  </a:solidFill>
                  <a:effectLst/>
                  <a:latin typeface="Consolas" panose="020B0609020204030204" pitchFamily="49" charset="0"/>
                </a:rPr>
                <a:t>    </a:t>
              </a:r>
              <a:r>
                <a:rPr lang="en-IN" sz="1800" b="0" i="0" u="none" strike="noStrike" dirty="0" err="1">
                  <a:solidFill>
                    <a:srgbClr val="444444"/>
                  </a:solidFill>
                  <a:effectLst/>
                  <a:latin typeface="Consolas" panose="020B0609020204030204" pitchFamily="49" charset="0"/>
                </a:rPr>
                <a:t>currentSmoker</a:t>
              </a:r>
              <a:r>
                <a:rPr lang="en-IN" sz="1800" b="0" i="0" u="none" strike="noStrike" dirty="0">
                  <a:solidFill>
                    <a:srgbClr val="444444"/>
                  </a:solidFill>
                  <a:effectLst/>
                  <a:latin typeface="Consolas" panose="020B0609020204030204" pitchFamily="49" charset="0"/>
                </a:rPr>
                <a:t>  </a:t>
              </a:r>
              <a:r>
                <a:rPr lang="en-IN" sz="1800" b="0" i="0" u="none" strike="noStrike" dirty="0">
                  <a:solidFill>
                    <a:srgbClr val="880000"/>
                  </a:solidFill>
                  <a:effectLst/>
                  <a:latin typeface="Consolas" panose="020B0609020204030204" pitchFamily="49" charset="0"/>
                </a:rPr>
                <a:t>0.27868337</a:t>
              </a:r>
              <a:r>
                <a:rPr lang="en-IN" sz="1800" b="0" i="0" u="none" strike="noStrike" dirty="0">
                  <a:solidFill>
                    <a:srgbClr val="444444"/>
                  </a:solidFill>
                  <a:effectLst/>
                  <a:latin typeface="Consolas" panose="020B0609020204030204" pitchFamily="49" charset="0"/>
                </a:rPr>
                <a:t>   Significant</a:t>
              </a:r>
              <a:br>
                <a:rPr lang="en-IN" sz="1800" b="0" i="0" u="none" strike="noStrike" dirty="0">
                  <a:solidFill>
                    <a:srgbClr val="444444"/>
                  </a:solidFill>
                  <a:effectLst/>
                  <a:latin typeface="Consolas" panose="020B0609020204030204" pitchFamily="49" charset="0"/>
                </a:rPr>
              </a:br>
              <a:r>
                <a:rPr lang="en-IN" sz="1800" b="0" i="0" u="none" strike="noStrike" dirty="0">
                  <a:solidFill>
                    <a:srgbClr val="880000"/>
                  </a:solidFill>
                  <a:effectLst/>
                  <a:latin typeface="Consolas" panose="020B0609020204030204" pitchFamily="49" charset="0"/>
                </a:rPr>
                <a:t>5</a:t>
              </a:r>
              <a:r>
                <a:rPr lang="en-IN" sz="1800" b="0" i="0" u="none" strike="noStrike" dirty="0">
                  <a:solidFill>
                    <a:srgbClr val="444444"/>
                  </a:solidFill>
                  <a:effectLst/>
                  <a:latin typeface="Consolas" panose="020B0609020204030204" pitchFamily="49" charset="0"/>
                </a:rPr>
                <a:t>       cigsPerDay  </a:t>
              </a:r>
              <a:r>
                <a:rPr lang="en-IN" sz="1800" b="0" i="0" u="none" strike="noStrike" dirty="0">
                  <a:solidFill>
                    <a:srgbClr val="880000"/>
                  </a:solidFill>
                  <a:effectLst/>
                  <a:latin typeface="Consolas" panose="020B0609020204030204" pitchFamily="49" charset="0"/>
                </a:rPr>
                <a:t>0.17486239</a:t>
              </a:r>
              <a:r>
                <a:rPr lang="en-IN" sz="1800" b="0" i="0" u="none" strike="noStrike" dirty="0">
                  <a:solidFill>
                    <a:srgbClr val="444444"/>
                  </a:solidFill>
                  <a:effectLst/>
                  <a:latin typeface="Consolas" panose="020B0609020204030204" pitchFamily="49" charset="0"/>
                </a:rPr>
                <a:t>   Significant</a:t>
              </a:r>
              <a:br>
                <a:rPr lang="en-IN" sz="1800" b="0" i="0" u="none" strike="noStrike" dirty="0">
                  <a:solidFill>
                    <a:srgbClr val="444444"/>
                  </a:solidFill>
                  <a:effectLst/>
                  <a:latin typeface="Consolas" panose="020B0609020204030204" pitchFamily="49" charset="0"/>
                </a:rPr>
              </a:br>
              <a:r>
                <a:rPr lang="en-IN" sz="1800" b="0" i="0" u="none" strike="noStrike" dirty="0">
                  <a:solidFill>
                    <a:srgbClr val="880000"/>
                  </a:solidFill>
                  <a:effectLst/>
                  <a:latin typeface="Consolas" panose="020B0609020204030204" pitchFamily="49" charset="0"/>
                </a:rPr>
                <a:t>6</a:t>
              </a:r>
              <a:r>
                <a:rPr lang="en-IN" sz="1800" b="0" i="0" u="none" strike="noStrike" dirty="0">
                  <a:solidFill>
                    <a:srgbClr val="444444"/>
                  </a:solidFill>
                  <a:effectLst/>
                  <a:latin typeface="Consolas" panose="020B0609020204030204" pitchFamily="49" charset="0"/>
                </a:rPr>
                <a:t>           </a:t>
              </a:r>
              <a:r>
                <a:rPr lang="en-IN" sz="1800" b="0" i="0" u="none" strike="noStrike" dirty="0" err="1">
                  <a:solidFill>
                    <a:srgbClr val="444444"/>
                  </a:solidFill>
                  <a:effectLst/>
                  <a:latin typeface="Consolas" panose="020B0609020204030204" pitchFamily="49" charset="0"/>
                </a:rPr>
                <a:t>BPMeds</a:t>
              </a:r>
              <a:r>
                <a:rPr lang="en-IN" sz="1800" b="0" i="0" u="none" strike="noStrike" dirty="0">
                  <a:solidFill>
                    <a:srgbClr val="444444"/>
                  </a:solidFill>
                  <a:effectLst/>
                  <a:latin typeface="Consolas" panose="020B0609020204030204" pitchFamily="49" charset="0"/>
                </a:rPr>
                <a:t>  </a:t>
              </a:r>
              <a:r>
                <a:rPr lang="en-IN" sz="1800" b="0" i="0" u="none" strike="noStrike" dirty="0">
                  <a:solidFill>
                    <a:srgbClr val="880000"/>
                  </a:solidFill>
                  <a:effectLst/>
                  <a:latin typeface="Consolas" panose="020B0609020204030204" pitchFamily="49" charset="0"/>
                </a:rPr>
                <a:t>0.31498194</a:t>
              </a:r>
              <a:r>
                <a:rPr lang="en-IN" sz="1800" b="0" i="0" u="none" strike="noStrike" dirty="0">
                  <a:solidFill>
                    <a:srgbClr val="444444"/>
                  </a:solidFill>
                  <a:effectLst/>
                  <a:latin typeface="Consolas" panose="020B0609020204030204" pitchFamily="49" charset="0"/>
                </a:rPr>
                <a:t>   Significant</a:t>
              </a:r>
              <a:br>
                <a:rPr lang="en-IN" sz="1800" b="0" i="0" u="none" strike="noStrike" dirty="0">
                  <a:solidFill>
                    <a:srgbClr val="444444"/>
                  </a:solidFill>
                  <a:effectLst/>
                  <a:latin typeface="Consolas" panose="020B0609020204030204" pitchFamily="49" charset="0"/>
                </a:rPr>
              </a:br>
              <a:r>
                <a:rPr lang="en-IN" sz="1800" b="0" i="0" u="none" strike="noStrike" dirty="0">
                  <a:solidFill>
                    <a:srgbClr val="880000"/>
                  </a:solidFill>
                  <a:effectLst/>
                  <a:latin typeface="Consolas" panose="020B0609020204030204" pitchFamily="49" charset="0"/>
                </a:rPr>
                <a:t>7</a:t>
              </a:r>
              <a:r>
                <a:rPr lang="en-IN" sz="1800" b="0" i="0" u="none" strike="noStrike" dirty="0">
                  <a:solidFill>
                    <a:srgbClr val="444444"/>
                  </a:solidFill>
                  <a:effectLst/>
                  <a:latin typeface="Consolas" panose="020B0609020204030204" pitchFamily="49" charset="0"/>
                </a:rPr>
                <a:t>  </a:t>
              </a:r>
              <a:r>
                <a:rPr lang="en-IN" sz="1800" b="0" i="0" u="none" strike="noStrike" dirty="0" err="1">
                  <a:solidFill>
                    <a:srgbClr val="444444"/>
                  </a:solidFill>
                  <a:effectLst/>
                  <a:latin typeface="Consolas" panose="020B0609020204030204" pitchFamily="49" charset="0"/>
                </a:rPr>
                <a:t>prevalentStroke</a:t>
              </a:r>
              <a:r>
                <a:rPr lang="en-IN" sz="1800" b="0" i="0" u="none" strike="noStrike" dirty="0">
                  <a:solidFill>
                    <a:srgbClr val="444444"/>
                  </a:solidFill>
                  <a:effectLst/>
                  <a:latin typeface="Consolas" panose="020B0609020204030204" pitchFamily="49" charset="0"/>
                </a:rPr>
                <a:t>  </a:t>
              </a:r>
              <a:r>
                <a:rPr lang="en-IN" sz="1800" b="0" i="0" u="none" strike="noStrike" dirty="0">
                  <a:solidFill>
                    <a:srgbClr val="880000"/>
                  </a:solidFill>
                  <a:effectLst/>
                  <a:latin typeface="Consolas" panose="020B0609020204030204" pitchFamily="49" charset="0"/>
                </a:rPr>
                <a:t>0.77475590</a:t>
              </a:r>
              <a:r>
                <a:rPr lang="en-IN" sz="1800" b="0" i="0" u="none" strike="noStrike" dirty="0">
                  <a:solidFill>
                    <a:srgbClr val="444444"/>
                  </a:solidFill>
                  <a:effectLst/>
                  <a:latin typeface="Consolas" panose="020B0609020204030204" pitchFamily="49" charset="0"/>
                </a:rPr>
                <a:t>   Significant</a:t>
              </a:r>
              <a:br>
                <a:rPr lang="en-IN" sz="1800" b="0" i="0" u="none" strike="noStrike" dirty="0">
                  <a:solidFill>
                    <a:srgbClr val="444444"/>
                  </a:solidFill>
                  <a:effectLst/>
                  <a:latin typeface="Consolas" panose="020B0609020204030204" pitchFamily="49" charset="0"/>
                </a:rPr>
              </a:br>
              <a:r>
                <a:rPr lang="en-IN" sz="1800" b="0" i="0" u="none" strike="noStrike" dirty="0">
                  <a:solidFill>
                    <a:srgbClr val="880000"/>
                  </a:solidFill>
                  <a:effectLst/>
                  <a:latin typeface="Consolas" panose="020B0609020204030204" pitchFamily="49" charset="0"/>
                </a:rPr>
                <a:t>8</a:t>
              </a:r>
              <a:r>
                <a:rPr lang="en-IN" sz="1800" b="0" i="0" u="none" strike="noStrike" dirty="0">
                  <a:solidFill>
                    <a:srgbClr val="444444"/>
                  </a:solidFill>
                  <a:effectLst/>
                  <a:latin typeface="Consolas" panose="020B0609020204030204" pitchFamily="49" charset="0"/>
                </a:rPr>
                <a:t>     prevalentHyp  </a:t>
              </a:r>
              <a:r>
                <a:rPr lang="en-IN" sz="1800" b="0" i="0" u="none" strike="noStrike" dirty="0">
                  <a:solidFill>
                    <a:srgbClr val="880000"/>
                  </a:solidFill>
                  <a:effectLst/>
                  <a:latin typeface="Consolas" panose="020B0609020204030204" pitchFamily="49" charset="0"/>
                </a:rPr>
                <a:t>0.64423554</a:t>
              </a:r>
              <a:r>
                <a:rPr lang="en-IN" sz="1800" b="0" i="0" u="none" strike="noStrike" dirty="0">
                  <a:solidFill>
                    <a:srgbClr val="444444"/>
                  </a:solidFill>
                  <a:effectLst/>
                  <a:latin typeface="Consolas" panose="020B0609020204030204" pitchFamily="49" charset="0"/>
                </a:rPr>
                <a:t>   Significant</a:t>
              </a:r>
              <a:br>
                <a:rPr lang="en-IN" sz="1800" b="0" i="0" u="none" strike="noStrike" dirty="0">
                  <a:solidFill>
                    <a:srgbClr val="444444"/>
                  </a:solidFill>
                  <a:effectLst/>
                  <a:latin typeface="Consolas" panose="020B0609020204030204" pitchFamily="49" charset="0"/>
                </a:rPr>
              </a:br>
              <a:r>
                <a:rPr lang="en-IN" sz="1800" b="0" i="0" u="none" strike="noStrike" dirty="0">
                  <a:solidFill>
                    <a:srgbClr val="880000"/>
                  </a:solidFill>
                  <a:effectLst/>
                  <a:latin typeface="Consolas" panose="020B0609020204030204" pitchFamily="49" charset="0"/>
                </a:rPr>
                <a:t>9</a:t>
              </a:r>
              <a:r>
                <a:rPr lang="en-IN" sz="1800" b="0" i="0" u="none" strike="noStrike" dirty="0">
                  <a:solidFill>
                    <a:srgbClr val="444444"/>
                  </a:solidFill>
                  <a:effectLst/>
                  <a:latin typeface="Consolas" panose="020B0609020204030204" pitchFamily="49" charset="0"/>
                </a:rPr>
                <a:t>         diabetes  </a:t>
              </a:r>
              <a:r>
                <a:rPr lang="en-IN" sz="1800" b="0" i="0" u="none" strike="noStrike" dirty="0">
                  <a:solidFill>
                    <a:srgbClr val="880000"/>
                  </a:solidFill>
                  <a:effectLst/>
                  <a:latin typeface="Consolas" panose="020B0609020204030204" pitchFamily="49" charset="0"/>
                </a:rPr>
                <a:t>0.32965284</a:t>
              </a:r>
              <a:r>
                <a:rPr lang="en-IN" sz="1800" b="0" i="0" u="none" strike="noStrike" dirty="0">
                  <a:solidFill>
                    <a:srgbClr val="444444"/>
                  </a:solidFill>
                  <a:effectLst/>
                  <a:latin typeface="Consolas" panose="020B0609020204030204" pitchFamily="49" charset="0"/>
                </a:rPr>
                <a:t>   Significant</a:t>
              </a:r>
              <a:br>
                <a:rPr lang="en-IN" sz="1800" b="0" i="0" u="none" strike="noStrike" dirty="0">
                  <a:solidFill>
                    <a:srgbClr val="444444"/>
                  </a:solidFill>
                  <a:effectLst/>
                  <a:latin typeface="Consolas" panose="020B0609020204030204" pitchFamily="49" charset="0"/>
                </a:rPr>
              </a:br>
              <a:r>
                <a:rPr lang="en-IN" sz="1800" b="0" i="0" u="none" strike="noStrike" dirty="0">
                  <a:solidFill>
                    <a:srgbClr val="880000"/>
                  </a:solidFill>
                  <a:effectLst/>
                  <a:latin typeface="Consolas" panose="020B0609020204030204" pitchFamily="49" charset="0"/>
                </a:rPr>
                <a:t>10</a:t>
              </a:r>
              <a:r>
                <a:rPr lang="en-IN" sz="1800" b="0" i="0" u="none" strike="noStrike" dirty="0">
                  <a:solidFill>
                    <a:srgbClr val="444444"/>
                  </a:solidFill>
                  <a:effectLst/>
                  <a:latin typeface="Consolas" panose="020B0609020204030204" pitchFamily="49" charset="0"/>
                </a:rPr>
                <a:t>         totChol  </a:t>
              </a:r>
              <a:r>
                <a:rPr lang="en-IN" sz="1800" b="0" i="0" u="none" strike="noStrike" dirty="0">
                  <a:solidFill>
                    <a:srgbClr val="880000"/>
                  </a:solidFill>
                  <a:effectLst/>
                  <a:latin typeface="Consolas" panose="020B0609020204030204" pitchFamily="49" charset="0"/>
                </a:rPr>
                <a:t>0.09111104</a:t>
              </a:r>
              <a:r>
                <a:rPr lang="en-IN" sz="1800" b="0" i="0" u="none" strike="noStrike" dirty="0">
                  <a:solidFill>
                    <a:srgbClr val="444444"/>
                  </a:solidFill>
                  <a:effectLst/>
                  <a:latin typeface="Consolas" panose="020B0609020204030204" pitchFamily="49" charset="0"/>
                </a:rPr>
                <a:t>   Significant</a:t>
              </a:r>
              <a:br>
                <a:rPr lang="en-IN" sz="1800" b="0" i="0" u="none" strike="noStrike" dirty="0">
                  <a:solidFill>
                    <a:srgbClr val="444444"/>
                  </a:solidFill>
                  <a:effectLst/>
                  <a:latin typeface="Consolas" panose="020B0609020204030204" pitchFamily="49" charset="0"/>
                </a:rPr>
              </a:br>
              <a:r>
                <a:rPr lang="en-IN" sz="1800" b="0" i="0" u="none" strike="noStrike" dirty="0">
                  <a:solidFill>
                    <a:srgbClr val="880000"/>
                  </a:solidFill>
                  <a:effectLst/>
                  <a:latin typeface="Consolas" panose="020B0609020204030204" pitchFamily="49" charset="0"/>
                </a:rPr>
                <a:t>11</a:t>
              </a:r>
              <a:r>
                <a:rPr lang="en-IN" sz="1800" b="0" i="0" u="none" strike="noStrike" dirty="0">
                  <a:solidFill>
                    <a:srgbClr val="444444"/>
                  </a:solidFill>
                  <a:effectLst/>
                  <a:latin typeface="Consolas" panose="020B0609020204030204" pitchFamily="49" charset="0"/>
                </a:rPr>
                <a:t>           sysBP  </a:t>
              </a:r>
              <a:r>
                <a:rPr lang="en-IN" sz="1800" b="0" i="0" u="none" strike="noStrike" dirty="0">
                  <a:solidFill>
                    <a:srgbClr val="880000"/>
                  </a:solidFill>
                  <a:effectLst/>
                  <a:latin typeface="Consolas" panose="020B0609020204030204" pitchFamily="49" charset="0"/>
                </a:rPr>
                <a:t>0.21795368</a:t>
              </a:r>
              <a:r>
                <a:rPr lang="en-IN" sz="1800" b="0" i="0" u="none" strike="noStrike" dirty="0">
                  <a:solidFill>
                    <a:srgbClr val="444444"/>
                  </a:solidFill>
                  <a:effectLst/>
                  <a:latin typeface="Consolas" panose="020B0609020204030204" pitchFamily="49" charset="0"/>
                </a:rPr>
                <a:t>   Significant</a:t>
              </a:r>
              <a:br>
                <a:rPr lang="en-IN" sz="1800" b="0" i="0" u="none" strike="noStrike" dirty="0">
                  <a:solidFill>
                    <a:srgbClr val="444444"/>
                  </a:solidFill>
                  <a:effectLst/>
                  <a:latin typeface="Consolas" panose="020B0609020204030204" pitchFamily="49" charset="0"/>
                </a:rPr>
              </a:br>
              <a:r>
                <a:rPr lang="en-IN" sz="1800" b="0" i="0" u="none" strike="noStrike" dirty="0">
                  <a:solidFill>
                    <a:srgbClr val="880000"/>
                  </a:solidFill>
                  <a:effectLst/>
                  <a:latin typeface="Consolas" panose="020B0609020204030204" pitchFamily="49" charset="0"/>
                </a:rPr>
                <a:t>12</a:t>
              </a:r>
              <a:r>
                <a:rPr lang="en-IN" sz="1800" b="0" i="0" u="none" strike="noStrike" dirty="0">
                  <a:solidFill>
                    <a:srgbClr val="444444"/>
                  </a:solidFill>
                  <a:effectLst/>
                  <a:latin typeface="Consolas" panose="020B0609020204030204" pitchFamily="49" charset="0"/>
                </a:rPr>
                <a:t>           </a:t>
              </a:r>
              <a:r>
                <a:rPr lang="en-IN" sz="1800" b="0" i="0" u="none" strike="noStrike" dirty="0" err="1">
                  <a:solidFill>
                    <a:srgbClr val="444444"/>
                  </a:solidFill>
                  <a:effectLst/>
                  <a:latin typeface="Consolas" panose="020B0609020204030204" pitchFamily="49" charset="0"/>
                </a:rPr>
                <a:t>diaBP</a:t>
              </a:r>
              <a:r>
                <a:rPr lang="en-IN" sz="1800" b="0" i="0" u="none" strike="noStrike" dirty="0">
                  <a:solidFill>
                    <a:srgbClr val="444444"/>
                  </a:solidFill>
                  <a:effectLst/>
                  <a:latin typeface="Consolas" panose="020B0609020204030204" pitchFamily="49" charset="0"/>
                </a:rPr>
                <a:t> -</a:t>
              </a:r>
              <a:r>
                <a:rPr lang="en-IN" sz="1800" b="0" i="0" u="none" strike="noStrike" dirty="0">
                  <a:solidFill>
                    <a:srgbClr val="880000"/>
                  </a:solidFill>
                  <a:effectLst/>
                  <a:latin typeface="Consolas" panose="020B0609020204030204" pitchFamily="49" charset="0"/>
                </a:rPr>
                <a:t>0.02802294</a:t>
              </a:r>
              <a:r>
                <a:rPr lang="en-IN" sz="1800" b="0" i="0" u="none" strike="noStrike" dirty="0">
                  <a:solidFill>
                    <a:srgbClr val="444444"/>
                  </a:solidFill>
                  <a:effectLst/>
                  <a:latin typeface="Consolas" panose="020B0609020204030204" pitchFamily="49" charset="0"/>
                </a:rPr>
                <a:t>   Significant</a:t>
              </a:r>
              <a:br>
                <a:rPr lang="en-IN" sz="1800" b="0" i="0" u="none" strike="noStrike" dirty="0">
                  <a:solidFill>
                    <a:srgbClr val="444444"/>
                  </a:solidFill>
                  <a:effectLst/>
                  <a:latin typeface="Consolas" panose="020B0609020204030204" pitchFamily="49" charset="0"/>
                </a:rPr>
              </a:br>
              <a:r>
                <a:rPr lang="en-IN" sz="1800" b="0" i="0" u="none" strike="noStrike" dirty="0">
                  <a:solidFill>
                    <a:srgbClr val="880000"/>
                  </a:solidFill>
                  <a:effectLst/>
                  <a:latin typeface="Consolas" panose="020B0609020204030204" pitchFamily="49" charset="0"/>
                </a:rPr>
                <a:t>13</a:t>
              </a:r>
              <a:r>
                <a:rPr lang="en-IN" sz="1800" b="0" i="0" u="none" strike="noStrike" dirty="0">
                  <a:solidFill>
                    <a:srgbClr val="444444"/>
                  </a:solidFill>
                  <a:effectLst/>
                  <a:latin typeface="Consolas" panose="020B0609020204030204" pitchFamily="49" charset="0"/>
                </a:rPr>
                <a:t>             BMI  </a:t>
              </a:r>
              <a:r>
                <a:rPr lang="en-IN" sz="1800" b="0" i="0" u="none" strike="noStrike" dirty="0">
                  <a:solidFill>
                    <a:srgbClr val="880000"/>
                  </a:solidFill>
                  <a:effectLst/>
                  <a:latin typeface="Consolas" panose="020B0609020204030204" pitchFamily="49" charset="0"/>
                </a:rPr>
                <a:t>0.09083344</a:t>
              </a:r>
              <a:r>
                <a:rPr lang="en-IN" sz="1800" b="0" i="0" u="none" strike="noStrike" dirty="0">
                  <a:solidFill>
                    <a:srgbClr val="444444"/>
                  </a:solidFill>
                  <a:effectLst/>
                  <a:latin typeface="Consolas" panose="020B0609020204030204" pitchFamily="49" charset="0"/>
                </a:rPr>
                <a:t>   Significant</a:t>
              </a:r>
              <a:br>
                <a:rPr lang="en-IN" sz="1800" b="0" i="0" u="none" strike="noStrike" dirty="0">
                  <a:solidFill>
                    <a:srgbClr val="444444"/>
                  </a:solidFill>
                  <a:effectLst/>
                  <a:latin typeface="Consolas" panose="020B0609020204030204" pitchFamily="49" charset="0"/>
                </a:rPr>
              </a:br>
              <a:r>
                <a:rPr lang="en-IN" sz="1800" b="0" i="0" u="none" strike="noStrike" dirty="0">
                  <a:solidFill>
                    <a:srgbClr val="880000"/>
                  </a:solidFill>
                  <a:effectLst/>
                  <a:latin typeface="Consolas" panose="020B0609020204030204" pitchFamily="49" charset="0"/>
                </a:rPr>
                <a:t>14</a:t>
              </a:r>
              <a:r>
                <a:rPr lang="en-IN" sz="1800" b="0" i="0" u="none" strike="noStrike" dirty="0">
                  <a:solidFill>
                    <a:srgbClr val="444444"/>
                  </a:solidFill>
                  <a:effectLst/>
                  <a:latin typeface="Consolas" panose="020B0609020204030204" pitchFamily="49" charset="0"/>
                </a:rPr>
                <a:t>       </a:t>
              </a:r>
              <a:r>
                <a:rPr lang="en-IN" sz="1800" b="0" i="0" u="none" strike="noStrike" dirty="0" err="1">
                  <a:solidFill>
                    <a:srgbClr val="444444"/>
                  </a:solidFill>
                  <a:effectLst/>
                  <a:latin typeface="Consolas" panose="020B0609020204030204" pitchFamily="49" charset="0"/>
                </a:rPr>
                <a:t>heartRate</a:t>
              </a:r>
              <a:r>
                <a:rPr lang="en-IN" sz="1800" b="0" i="0" u="none" strike="noStrike" dirty="0">
                  <a:solidFill>
                    <a:srgbClr val="444444"/>
                  </a:solidFill>
                  <a:effectLst/>
                  <a:latin typeface="Consolas" panose="020B0609020204030204" pitchFamily="49" charset="0"/>
                </a:rPr>
                <a:t> -</a:t>
              </a:r>
              <a:r>
                <a:rPr lang="en-IN" sz="1800" b="0" i="0" u="none" strike="noStrike" dirty="0">
                  <a:solidFill>
                    <a:srgbClr val="880000"/>
                  </a:solidFill>
                  <a:effectLst/>
                  <a:latin typeface="Consolas" panose="020B0609020204030204" pitchFamily="49" charset="0"/>
                </a:rPr>
                <a:t>0.04796687</a:t>
              </a:r>
              <a:r>
                <a:rPr lang="en-IN" sz="1800" b="0" i="0" u="none" strike="noStrike" dirty="0">
                  <a:solidFill>
                    <a:srgbClr val="444444"/>
                  </a:solidFill>
                  <a:effectLst/>
                  <a:latin typeface="Consolas" panose="020B0609020204030204" pitchFamily="49" charset="0"/>
                </a:rPr>
                <a:t>   Significant</a:t>
              </a:r>
              <a:br>
                <a:rPr lang="en-IN" sz="1800" b="0" i="0" u="none" strike="noStrike" dirty="0">
                  <a:solidFill>
                    <a:srgbClr val="444444"/>
                  </a:solidFill>
                  <a:effectLst/>
                  <a:latin typeface="Consolas" panose="020B0609020204030204" pitchFamily="49" charset="0"/>
                </a:rPr>
              </a:br>
              <a:r>
                <a:rPr lang="en-IN" sz="1800" b="0" i="0" u="none" strike="noStrike" dirty="0">
                  <a:solidFill>
                    <a:srgbClr val="880000"/>
                  </a:solidFill>
                  <a:effectLst/>
                  <a:latin typeface="Consolas" panose="020B0609020204030204" pitchFamily="49" charset="0"/>
                </a:rPr>
                <a:t>15</a:t>
              </a:r>
              <a:r>
                <a:rPr lang="en-IN" sz="1800" b="0" i="0" u="none" strike="noStrike" dirty="0">
                  <a:solidFill>
                    <a:srgbClr val="444444"/>
                  </a:solidFill>
                  <a:effectLst/>
                  <a:latin typeface="Consolas" panose="020B0609020204030204" pitchFamily="49" charset="0"/>
                </a:rPr>
                <a:t>         glucose  </a:t>
              </a:r>
              <a:r>
                <a:rPr lang="en-IN" sz="1800" b="0" i="0" u="none" strike="noStrike" dirty="0">
                  <a:solidFill>
                    <a:srgbClr val="880000"/>
                  </a:solidFill>
                  <a:effectLst/>
                  <a:latin typeface="Consolas" panose="020B0609020204030204" pitchFamily="49" charset="0"/>
                </a:rPr>
                <a:t>0.12471948</a:t>
              </a:r>
              <a:r>
                <a:rPr lang="en-IN" sz="1800" b="0" i="0" u="none" strike="noStrike" dirty="0">
                  <a:solidFill>
                    <a:srgbClr val="444444"/>
                  </a:solidFill>
                  <a:effectLst/>
                  <a:latin typeface="Consolas" panose="020B0609020204030204" pitchFamily="49" charset="0"/>
                </a:rPr>
                <a:t>   Significant</a:t>
              </a:r>
              <a:endParaRPr lang="en-US" dirty="0"/>
            </a:p>
          </p:txBody>
        </p:sp>
      </p:grpSp>
      <p:grpSp>
        <p:nvGrpSpPr>
          <p:cNvPr id="28" name="Group 27">
            <a:extLst>
              <a:ext uri="{FF2B5EF4-FFF2-40B4-BE49-F238E27FC236}">
                <a16:creationId xmlns:a16="http://schemas.microsoft.com/office/drawing/2014/main" id="{3BBACD21-16AC-F52F-CE3B-ADD7B5DED717}"/>
              </a:ext>
            </a:extLst>
          </p:cNvPr>
          <p:cNvGrpSpPr/>
          <p:nvPr/>
        </p:nvGrpSpPr>
        <p:grpSpPr>
          <a:xfrm>
            <a:off x="-748230" y="0"/>
            <a:ext cx="9306459" cy="6858000"/>
            <a:chOff x="-789440" y="0"/>
            <a:chExt cx="9306459" cy="6858000"/>
          </a:xfrm>
          <a:solidFill>
            <a:srgbClr val="F4995B"/>
          </a:solidFill>
          <a:effectLst>
            <a:outerShdw blurRad="393700" dist="254000" dir="8880000" sx="99000" sy="99000" algn="ctr" rotWithShape="0">
              <a:schemeClr val="tx1">
                <a:alpha val="62000"/>
              </a:schemeClr>
            </a:outerShdw>
          </a:effectLst>
        </p:grpSpPr>
        <p:grpSp>
          <p:nvGrpSpPr>
            <p:cNvPr id="29" name="Group 28">
              <a:extLst>
                <a:ext uri="{FF2B5EF4-FFF2-40B4-BE49-F238E27FC236}">
                  <a16:creationId xmlns:a16="http://schemas.microsoft.com/office/drawing/2014/main" id="{B3A26A0C-B335-54CA-E229-F5E149263613}"/>
                </a:ext>
              </a:extLst>
            </p:cNvPr>
            <p:cNvGrpSpPr/>
            <p:nvPr/>
          </p:nvGrpSpPr>
          <p:grpSpPr>
            <a:xfrm>
              <a:off x="-789440" y="0"/>
              <a:ext cx="9306459" cy="6858000"/>
              <a:chOff x="0" y="0"/>
              <a:chExt cx="9306459" cy="6858000"/>
            </a:xfrm>
            <a:grpFill/>
          </p:grpSpPr>
          <p:grpSp>
            <p:nvGrpSpPr>
              <p:cNvPr id="31" name="Group 30">
                <a:extLst>
                  <a:ext uri="{FF2B5EF4-FFF2-40B4-BE49-F238E27FC236}">
                    <a16:creationId xmlns:a16="http://schemas.microsoft.com/office/drawing/2014/main" id="{7B881DD0-09DC-3BE4-8910-0E44CAE03908}"/>
                  </a:ext>
                </a:extLst>
              </p:cNvPr>
              <p:cNvGrpSpPr/>
              <p:nvPr/>
            </p:nvGrpSpPr>
            <p:grpSpPr>
              <a:xfrm>
                <a:off x="0" y="0"/>
                <a:ext cx="9306459" cy="6858000"/>
                <a:chOff x="0" y="0"/>
                <a:chExt cx="11718465" cy="6858000"/>
              </a:xfrm>
              <a:grpFill/>
            </p:grpSpPr>
            <p:sp>
              <p:nvSpPr>
                <p:cNvPr id="39" name="Rectangle 38">
                  <a:extLst>
                    <a:ext uri="{FF2B5EF4-FFF2-40B4-BE49-F238E27FC236}">
                      <a16:creationId xmlns:a16="http://schemas.microsoft.com/office/drawing/2014/main" id="{D7312930-9D64-2C0C-C96B-C609ED747F64}"/>
                    </a:ext>
                  </a:extLst>
                </p:cNvPr>
                <p:cNvSpPr/>
                <p:nvPr/>
              </p:nvSpPr>
              <p:spPr>
                <a:xfrm>
                  <a:off x="0" y="0"/>
                  <a:ext cx="11041039" cy="685800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ounded Rectangle 39">
                  <a:extLst>
                    <a:ext uri="{FF2B5EF4-FFF2-40B4-BE49-F238E27FC236}">
                      <a16:creationId xmlns:a16="http://schemas.microsoft.com/office/drawing/2014/main" id="{B78A87F9-6B47-F46A-DA03-FD20A8C6EB77}"/>
                    </a:ext>
                  </a:extLst>
                </p:cNvPr>
                <p:cNvSpPr/>
                <p:nvPr/>
              </p:nvSpPr>
              <p:spPr>
                <a:xfrm>
                  <a:off x="10544759" y="4668947"/>
                  <a:ext cx="1173706" cy="1260000"/>
                </a:xfrm>
                <a:prstGeom prst="roundRect">
                  <a:avLst>
                    <a:gd name="adj" fmla="val 10401"/>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3" name="TextBox 32">
                <a:extLst>
                  <a:ext uri="{FF2B5EF4-FFF2-40B4-BE49-F238E27FC236}">
                    <a16:creationId xmlns:a16="http://schemas.microsoft.com/office/drawing/2014/main" id="{34EFB49B-E2DC-D30E-1AC7-29A77A194FC3}"/>
                  </a:ext>
                </a:extLst>
              </p:cNvPr>
              <p:cNvSpPr txBox="1"/>
              <p:nvPr/>
            </p:nvSpPr>
            <p:spPr>
              <a:xfrm>
                <a:off x="8449301" y="5016444"/>
                <a:ext cx="810768" cy="707886"/>
              </a:xfrm>
              <a:prstGeom prst="rect">
                <a:avLst/>
              </a:prstGeom>
              <a:grpFill/>
            </p:spPr>
            <p:txBody>
              <a:bodyPr wrap="square" rtlCol="0">
                <a:spAutoFit/>
              </a:bodyPr>
              <a:lstStyle/>
              <a:p>
                <a:r>
                  <a:rPr lang="en-US" sz="4000" b="1" spc="-300" dirty="0">
                    <a:solidFill>
                      <a:schemeClr val="bg1"/>
                    </a:solidFill>
                    <a:latin typeface="Avenir Next" panose="020B0503020202020204" pitchFamily="34" charset="0"/>
                  </a:rPr>
                  <a:t>04</a:t>
                </a:r>
              </a:p>
            </p:txBody>
          </p:sp>
          <p:sp>
            <p:nvSpPr>
              <p:cNvPr id="35" name="TextBox 34">
                <a:extLst>
                  <a:ext uri="{FF2B5EF4-FFF2-40B4-BE49-F238E27FC236}">
                    <a16:creationId xmlns:a16="http://schemas.microsoft.com/office/drawing/2014/main" id="{C40310CB-460E-CFF0-C65D-3FC434E6D702}"/>
                  </a:ext>
                </a:extLst>
              </p:cNvPr>
              <p:cNvSpPr txBox="1"/>
              <p:nvPr/>
            </p:nvSpPr>
            <p:spPr>
              <a:xfrm>
                <a:off x="3830768" y="684897"/>
                <a:ext cx="4114800" cy="630942"/>
              </a:xfrm>
              <a:prstGeom prst="rect">
                <a:avLst/>
              </a:prstGeom>
              <a:grpFill/>
            </p:spPr>
            <p:txBody>
              <a:bodyPr wrap="square" rtlCol="0">
                <a:spAutoFit/>
              </a:bodyPr>
              <a:lstStyle/>
              <a:p>
                <a:r>
                  <a:rPr lang="en-US" sz="3500" dirty="0">
                    <a:solidFill>
                      <a:schemeClr val="bg1"/>
                    </a:solidFill>
                  </a:rPr>
                  <a:t>Fitting of </a:t>
                </a:r>
              </a:p>
            </p:txBody>
          </p:sp>
          <p:sp>
            <p:nvSpPr>
              <p:cNvPr id="36" name="TextBox 35">
                <a:extLst>
                  <a:ext uri="{FF2B5EF4-FFF2-40B4-BE49-F238E27FC236}">
                    <a16:creationId xmlns:a16="http://schemas.microsoft.com/office/drawing/2014/main" id="{905B9123-F31D-F57F-ADBA-5FA3A3E36260}"/>
                  </a:ext>
                </a:extLst>
              </p:cNvPr>
              <p:cNvSpPr txBox="1"/>
              <p:nvPr/>
            </p:nvSpPr>
            <p:spPr>
              <a:xfrm>
                <a:off x="3830768" y="1184769"/>
                <a:ext cx="4114800" cy="646331"/>
              </a:xfrm>
              <a:prstGeom prst="rect">
                <a:avLst/>
              </a:prstGeom>
              <a:grpFill/>
            </p:spPr>
            <p:txBody>
              <a:bodyPr wrap="square" rtlCol="0">
                <a:spAutoFit/>
              </a:bodyPr>
              <a:lstStyle/>
              <a:p>
                <a:r>
                  <a:rPr lang="en-IN" sz="3600" b="1" i="0" dirty="0">
                    <a:solidFill>
                      <a:schemeClr val="bg1"/>
                    </a:solidFill>
                    <a:effectLst/>
                    <a:latin typeface="Avenir Next" panose="020B0503020202020204" pitchFamily="34" charset="0"/>
                  </a:rPr>
                  <a:t>Logistic Model</a:t>
                </a:r>
                <a:endParaRPr lang="en-US" sz="3500" b="1" dirty="0">
                  <a:solidFill>
                    <a:schemeClr val="bg1"/>
                  </a:solidFill>
                </a:endParaRPr>
              </a:p>
            </p:txBody>
          </p:sp>
          <p:sp>
            <p:nvSpPr>
              <p:cNvPr id="37" name="TextBox 36">
                <a:extLst>
                  <a:ext uri="{FF2B5EF4-FFF2-40B4-BE49-F238E27FC236}">
                    <a16:creationId xmlns:a16="http://schemas.microsoft.com/office/drawing/2014/main" id="{B942949D-8411-120E-D52C-7305B1B196FD}"/>
                  </a:ext>
                </a:extLst>
              </p:cNvPr>
              <p:cNvSpPr txBox="1"/>
              <p:nvPr/>
            </p:nvSpPr>
            <p:spPr>
              <a:xfrm>
                <a:off x="2781279" y="2018825"/>
                <a:ext cx="4847559" cy="4567716"/>
              </a:xfrm>
              <a:prstGeom prst="rect">
                <a:avLst/>
              </a:prstGeom>
              <a:grpFill/>
            </p:spPr>
            <p:txBody>
              <a:bodyPr wrap="square" rtlCol="0">
                <a:spAutoFit/>
              </a:bodyPr>
              <a:lstStyle/>
              <a:p>
                <a:pPr algn="just" rtl="0">
                  <a:spcBef>
                    <a:spcPts val="1200"/>
                  </a:spcBef>
                  <a:spcAft>
                    <a:spcPts val="1200"/>
                  </a:spcAft>
                </a:pPr>
                <a:r>
                  <a:rPr lang="en-IN" sz="2000" b="0" i="0" u="none" strike="noStrike" dirty="0">
                    <a:effectLst/>
                    <a:latin typeface="Avenir Next" panose="020B0503020202020204" pitchFamily="34" charset="0"/>
                  </a:rPr>
                  <a:t>Considering Backward Elimination as the selected stepwise procedure, the initial model encompasses all variables. Utilizing the glm() function in R, I’ve conducted logistic regression to analyze the association between the binary response variable indicating the presence of heart disease and the fifteen distinct independent predictors [Placed in earlier Slides]. The fitting process is outlined in the code as follows: </a:t>
                </a:r>
              </a:p>
              <a:p>
                <a:pPr algn="just" rtl="0">
                  <a:spcBef>
                    <a:spcPts val="1200"/>
                  </a:spcBef>
                  <a:spcAft>
                    <a:spcPts val="1200"/>
                  </a:spcAft>
                </a:pPr>
                <a:endParaRPr lang="en-IN" sz="2000" b="0" dirty="0">
                  <a:effectLst/>
                  <a:latin typeface="Avenir Next" panose="020B0503020202020204" pitchFamily="34" charset="0"/>
                </a:endParaRPr>
              </a:p>
            </p:txBody>
          </p:sp>
          <p:sp>
            <p:nvSpPr>
              <p:cNvPr id="38" name="TextBox 37">
                <a:extLst>
                  <a:ext uri="{FF2B5EF4-FFF2-40B4-BE49-F238E27FC236}">
                    <a16:creationId xmlns:a16="http://schemas.microsoft.com/office/drawing/2014/main" id="{4017A77B-DE58-C150-F81F-AF62139DEE31}"/>
                  </a:ext>
                </a:extLst>
              </p:cNvPr>
              <p:cNvSpPr txBox="1"/>
              <p:nvPr/>
            </p:nvSpPr>
            <p:spPr>
              <a:xfrm>
                <a:off x="2809854" y="5691129"/>
                <a:ext cx="4015408" cy="954156"/>
              </a:xfrm>
              <a:prstGeom prst="rect">
                <a:avLst/>
              </a:prstGeom>
              <a:noFill/>
            </p:spPr>
            <p:txBody>
              <a:bodyPr wrap="square" rtlCol="0">
                <a:spAutoFit/>
              </a:bodyPr>
              <a:lstStyle/>
              <a:p>
                <a:r>
                  <a:rPr lang="en-IN" b="0" i="0" u="none" strike="noStrike" dirty="0">
                    <a:solidFill>
                      <a:schemeClr val="bg1"/>
                    </a:solidFill>
                    <a:effectLst/>
                    <a:latin typeface="Avenir Next" panose="020B0503020202020204" pitchFamily="34" charset="0"/>
                  </a:rPr>
                  <a:t>fullmodel = glm(TenYearCHD ~ ., data = training_data, family = binomial(link = "logit"))</a:t>
                </a:r>
                <a:endParaRPr lang="en-US" dirty="0">
                  <a:solidFill>
                    <a:schemeClr val="bg1"/>
                  </a:solidFill>
                </a:endParaRPr>
              </a:p>
            </p:txBody>
          </p:sp>
        </p:grpSp>
        <p:sp>
          <p:nvSpPr>
            <p:cNvPr id="30" name="TextBox 29">
              <a:extLst>
                <a:ext uri="{FF2B5EF4-FFF2-40B4-BE49-F238E27FC236}">
                  <a16:creationId xmlns:a16="http://schemas.microsoft.com/office/drawing/2014/main" id="{9492B439-A4EC-3BB8-29E7-0579634992C3}"/>
                </a:ext>
              </a:extLst>
            </p:cNvPr>
            <p:cNvSpPr txBox="1"/>
            <p:nvPr/>
          </p:nvSpPr>
          <p:spPr>
            <a:xfrm>
              <a:off x="1575288" y="655784"/>
              <a:ext cx="1771650" cy="1446550"/>
            </a:xfrm>
            <a:prstGeom prst="rect">
              <a:avLst/>
            </a:prstGeom>
            <a:noFill/>
          </p:spPr>
          <p:txBody>
            <a:bodyPr wrap="square" rtlCol="0">
              <a:spAutoFit/>
            </a:bodyPr>
            <a:lstStyle/>
            <a:p>
              <a:r>
                <a:rPr lang="en-US" sz="8800" b="1" spc="-300" dirty="0">
                  <a:solidFill>
                    <a:schemeClr val="bg1"/>
                  </a:solidFill>
                  <a:latin typeface="Avenir Next" panose="020B0503020202020204" pitchFamily="34" charset="0"/>
                </a:rPr>
                <a:t>04</a:t>
              </a:r>
            </a:p>
          </p:txBody>
        </p:sp>
      </p:grpSp>
    </p:spTree>
    <p:extLst>
      <p:ext uri="{BB962C8B-B14F-4D97-AF65-F5344CB8AC3E}">
        <p14:creationId xmlns:p14="http://schemas.microsoft.com/office/powerpoint/2010/main" val="40676329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40" name="Group 39">
            <a:extLst>
              <a:ext uri="{FF2B5EF4-FFF2-40B4-BE49-F238E27FC236}">
                <a16:creationId xmlns:a16="http://schemas.microsoft.com/office/drawing/2014/main" id="{F170E99D-A260-A506-5FBF-AAC2ADF5E883}"/>
              </a:ext>
            </a:extLst>
          </p:cNvPr>
          <p:cNvGrpSpPr/>
          <p:nvPr/>
        </p:nvGrpSpPr>
        <p:grpSpPr>
          <a:xfrm>
            <a:off x="298850" y="1768280"/>
            <a:ext cx="11441206" cy="4185761"/>
            <a:chOff x="309360" y="1936441"/>
            <a:chExt cx="11573280" cy="4185761"/>
          </a:xfrm>
        </p:grpSpPr>
        <p:pic>
          <p:nvPicPr>
            <p:cNvPr id="21" name="Picture 20" descr="A diagram of a model&#10;&#10;Description automatically generated">
              <a:extLst>
                <a:ext uri="{FF2B5EF4-FFF2-40B4-BE49-F238E27FC236}">
                  <a16:creationId xmlns:a16="http://schemas.microsoft.com/office/drawing/2014/main" id="{FDD97A80-6F74-F912-E9D7-E08FD9AEE02D}"/>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46000"/>
                      </a14:imgEffect>
                    </a14:imgLayer>
                  </a14:imgProps>
                </a:ext>
              </a:extLst>
            </a:blip>
            <a:srcRect l="4073" t="2635" r="4977" b="2430"/>
            <a:stretch/>
          </p:blipFill>
          <p:spPr>
            <a:xfrm>
              <a:off x="309360" y="1936442"/>
              <a:ext cx="6331865" cy="3599453"/>
            </a:xfrm>
            <a:prstGeom prst="rect">
              <a:avLst/>
            </a:prstGeom>
          </p:spPr>
        </p:pic>
        <p:sp>
          <p:nvSpPr>
            <p:cNvPr id="22" name="TextBox 21">
              <a:extLst>
                <a:ext uri="{FF2B5EF4-FFF2-40B4-BE49-F238E27FC236}">
                  <a16:creationId xmlns:a16="http://schemas.microsoft.com/office/drawing/2014/main" id="{03F4DCB0-1F54-4727-8142-08B98B8CEFA1}"/>
                </a:ext>
              </a:extLst>
            </p:cNvPr>
            <p:cNvSpPr txBox="1"/>
            <p:nvPr/>
          </p:nvSpPr>
          <p:spPr>
            <a:xfrm>
              <a:off x="7061199" y="1936441"/>
              <a:ext cx="4821441" cy="4185761"/>
            </a:xfrm>
            <a:prstGeom prst="rect">
              <a:avLst/>
            </a:prstGeom>
            <a:noFill/>
          </p:spPr>
          <p:txBody>
            <a:bodyPr wrap="square" rtlCol="0">
              <a:spAutoFit/>
            </a:bodyPr>
            <a:lstStyle/>
            <a:p>
              <a:pPr rtl="0">
                <a:spcBef>
                  <a:spcPts val="0"/>
                </a:spcBef>
                <a:spcAft>
                  <a:spcPts val="0"/>
                </a:spcAft>
              </a:pPr>
              <a:r>
                <a:rPr lang="en-IN" sz="1900" b="0" i="0" u="none" strike="noStrike" dirty="0">
                  <a:solidFill>
                    <a:srgbClr val="000000"/>
                  </a:solidFill>
                  <a:effectLst/>
                  <a:latin typeface="Avenir Next" panose="020B0503020202020204" pitchFamily="34" charset="0"/>
                </a:rPr>
                <a:t>After fitting the full regression model , we go for </a:t>
              </a:r>
              <a:r>
                <a:rPr lang="en-IN" sz="1900" b="0" i="0" u="none" strike="noStrike" dirty="0">
                  <a:solidFill>
                    <a:srgbClr val="000000"/>
                  </a:solidFill>
                  <a:effectLst/>
                  <a:highlight>
                    <a:srgbClr val="FDEBE4"/>
                  </a:highlight>
                  <a:latin typeface="Avenir Next" panose="020B0503020202020204" pitchFamily="34" charset="0"/>
                </a:rPr>
                <a:t> </a:t>
              </a:r>
              <a:r>
                <a:rPr lang="en-IN" sz="1700" b="1" strike="noStrike" dirty="0">
                  <a:solidFill>
                    <a:srgbClr val="000000"/>
                  </a:solidFill>
                  <a:effectLst/>
                  <a:highlight>
                    <a:srgbClr val="FDEBE4"/>
                  </a:highlight>
                  <a:latin typeface="Avenir Next" panose="020B0503020202020204" pitchFamily="34" charset="0"/>
                </a:rPr>
                <a:t>Backward </a:t>
              </a:r>
              <a:r>
                <a:rPr lang="en-IN" sz="1700" b="1" dirty="0">
                  <a:solidFill>
                    <a:srgbClr val="000000"/>
                  </a:solidFill>
                  <a:highlight>
                    <a:srgbClr val="FDEBE4"/>
                  </a:highlight>
                  <a:latin typeface="Avenir Next" panose="020B0503020202020204" pitchFamily="34" charset="0"/>
                </a:rPr>
                <a:t>E</a:t>
              </a:r>
              <a:r>
                <a:rPr lang="en-IN" sz="1700" b="1" strike="noStrike" dirty="0">
                  <a:solidFill>
                    <a:srgbClr val="000000"/>
                  </a:solidFill>
                  <a:effectLst/>
                  <a:highlight>
                    <a:srgbClr val="FDEBE4"/>
                  </a:highlight>
                  <a:latin typeface="Avenir Next" panose="020B0503020202020204" pitchFamily="34" charset="0"/>
                </a:rPr>
                <a:t>limination </a:t>
              </a:r>
              <a:r>
                <a:rPr lang="en-IN" sz="1900" b="0" i="0" u="none" strike="noStrike" dirty="0">
                  <a:solidFill>
                    <a:srgbClr val="000000"/>
                  </a:solidFill>
                  <a:effectLst/>
                  <a:latin typeface="Avenir Next" panose="020B0503020202020204" pitchFamily="34" charset="0"/>
                </a:rPr>
                <a:t>method. </a:t>
              </a:r>
            </a:p>
            <a:p>
              <a:pPr rtl="0">
                <a:spcBef>
                  <a:spcPts val="0"/>
                </a:spcBef>
                <a:spcAft>
                  <a:spcPts val="0"/>
                </a:spcAft>
              </a:pPr>
              <a:r>
                <a:rPr lang="en-IN" sz="1900" b="0" i="0" u="none" strike="noStrike" dirty="0">
                  <a:solidFill>
                    <a:srgbClr val="000000"/>
                  </a:solidFill>
                  <a:effectLst/>
                  <a:latin typeface="Avenir Next" panose="020B0503020202020204" pitchFamily="34" charset="0"/>
                </a:rPr>
                <a:t>Backward elimination is a method used to identify the independent variables that contribute to the </a:t>
              </a:r>
              <a:r>
                <a:rPr lang="en-IN" sz="1900" b="1" u="none" strike="noStrike" dirty="0">
                  <a:solidFill>
                    <a:srgbClr val="000000"/>
                  </a:solidFill>
                  <a:effectLst/>
                  <a:latin typeface="Avenir Next" panose="020B0503020202020204" pitchFamily="34" charset="0"/>
                </a:rPr>
                <a:t>best regression</a:t>
              </a:r>
              <a:r>
                <a:rPr lang="en-IN" sz="1900" b="0" u="none" strike="noStrike" dirty="0">
                  <a:solidFill>
                    <a:srgbClr val="000000"/>
                  </a:solidFill>
                  <a:effectLst/>
                  <a:latin typeface="Avenir Next" panose="020B0503020202020204" pitchFamily="34" charset="0"/>
                </a:rPr>
                <a:t> </a:t>
              </a:r>
              <a:r>
                <a:rPr lang="en-IN" sz="1900" b="0" i="0" u="none" strike="noStrike" dirty="0">
                  <a:solidFill>
                    <a:srgbClr val="000000"/>
                  </a:solidFill>
                  <a:effectLst/>
                  <a:latin typeface="Avenir Next" panose="020B0503020202020204" pitchFamily="34" charset="0"/>
                </a:rPr>
                <a:t>model. It is a component of stepwise regression, a feature selection technique employed in ML model development. Backward elimination is a systematic process that begins with a full set of features ( i.e full logistic regression Model ) and iteratively removes variables until the model's performance is optimized. In ML, there are several other approaches as well.</a:t>
              </a:r>
            </a:p>
          </p:txBody>
        </p:sp>
        <p:cxnSp>
          <p:nvCxnSpPr>
            <p:cNvPr id="28" name="Straight Connector 27">
              <a:extLst>
                <a:ext uri="{FF2B5EF4-FFF2-40B4-BE49-F238E27FC236}">
                  <a16:creationId xmlns:a16="http://schemas.microsoft.com/office/drawing/2014/main" id="{72ADDB09-81F2-2991-82D1-92D4053ED4DD}"/>
                </a:ext>
              </a:extLst>
            </p:cNvPr>
            <p:cNvCxnSpPr>
              <a:cxnSpLocks/>
            </p:cNvCxnSpPr>
            <p:nvPr/>
          </p:nvCxnSpPr>
          <p:spPr>
            <a:xfrm>
              <a:off x="6922996" y="1996539"/>
              <a:ext cx="0" cy="4009293"/>
            </a:xfrm>
            <a:prstGeom prst="line">
              <a:avLst/>
            </a:prstGeom>
            <a:ln w="63500" cmpd="sng">
              <a:solidFill>
                <a:srgbClr val="F4995B"/>
              </a:solidFill>
              <a:prstDash val="solid"/>
            </a:ln>
          </p:spPr>
          <p:style>
            <a:lnRef idx="2">
              <a:schemeClr val="accent1"/>
            </a:lnRef>
            <a:fillRef idx="0">
              <a:schemeClr val="accent1"/>
            </a:fillRef>
            <a:effectRef idx="1">
              <a:schemeClr val="accent1"/>
            </a:effectRef>
            <a:fontRef idx="minor">
              <a:schemeClr val="tx1"/>
            </a:fontRef>
          </p:style>
        </p:cxnSp>
      </p:grpSp>
      <p:grpSp>
        <p:nvGrpSpPr>
          <p:cNvPr id="41" name="Group 40">
            <a:extLst>
              <a:ext uri="{FF2B5EF4-FFF2-40B4-BE49-F238E27FC236}">
                <a16:creationId xmlns:a16="http://schemas.microsoft.com/office/drawing/2014/main" id="{76638CFD-7F61-AFAD-975B-8DC310D6E9C1}"/>
              </a:ext>
            </a:extLst>
          </p:cNvPr>
          <p:cNvGrpSpPr/>
          <p:nvPr/>
        </p:nvGrpSpPr>
        <p:grpSpPr>
          <a:xfrm>
            <a:off x="363696" y="588654"/>
            <a:ext cx="4417195" cy="1117627"/>
            <a:chOff x="573903" y="735799"/>
            <a:chExt cx="4417195" cy="1117627"/>
          </a:xfrm>
        </p:grpSpPr>
        <p:grpSp>
          <p:nvGrpSpPr>
            <p:cNvPr id="39" name="Group 38">
              <a:extLst>
                <a:ext uri="{FF2B5EF4-FFF2-40B4-BE49-F238E27FC236}">
                  <a16:creationId xmlns:a16="http://schemas.microsoft.com/office/drawing/2014/main" id="{DCDE428A-AD33-36A9-B319-BA7E82A54181}"/>
                </a:ext>
              </a:extLst>
            </p:cNvPr>
            <p:cNvGrpSpPr/>
            <p:nvPr/>
          </p:nvGrpSpPr>
          <p:grpSpPr>
            <a:xfrm>
              <a:off x="573903" y="735799"/>
              <a:ext cx="4417195" cy="1117627"/>
              <a:chOff x="573903" y="735799"/>
              <a:chExt cx="4417195" cy="1117627"/>
            </a:xfrm>
          </p:grpSpPr>
          <p:sp>
            <p:nvSpPr>
              <p:cNvPr id="10" name="TextBox 9">
                <a:extLst>
                  <a:ext uri="{FF2B5EF4-FFF2-40B4-BE49-F238E27FC236}">
                    <a16:creationId xmlns:a16="http://schemas.microsoft.com/office/drawing/2014/main" id="{3B6D9876-18B0-68E1-32A5-29F0ED449D56}"/>
                  </a:ext>
                </a:extLst>
              </p:cNvPr>
              <p:cNvSpPr txBox="1"/>
              <p:nvPr/>
            </p:nvSpPr>
            <p:spPr>
              <a:xfrm>
                <a:off x="573903" y="735799"/>
                <a:ext cx="4417195" cy="630942"/>
              </a:xfrm>
              <a:prstGeom prst="rect">
                <a:avLst/>
              </a:prstGeom>
              <a:noFill/>
            </p:spPr>
            <p:txBody>
              <a:bodyPr wrap="square" rtlCol="0">
                <a:spAutoFit/>
              </a:bodyPr>
              <a:lstStyle/>
              <a:p>
                <a:r>
                  <a:rPr lang="en-US" sz="3500" dirty="0"/>
                  <a:t>Backward Elimination</a:t>
                </a:r>
              </a:p>
            </p:txBody>
          </p:sp>
          <p:sp>
            <p:nvSpPr>
              <p:cNvPr id="11" name="TextBox 10">
                <a:extLst>
                  <a:ext uri="{FF2B5EF4-FFF2-40B4-BE49-F238E27FC236}">
                    <a16:creationId xmlns:a16="http://schemas.microsoft.com/office/drawing/2014/main" id="{8BCB7552-34AB-7591-EEBC-6EF1AB0D20CD}"/>
                  </a:ext>
                </a:extLst>
              </p:cNvPr>
              <p:cNvSpPr txBox="1"/>
              <p:nvPr/>
            </p:nvSpPr>
            <p:spPr>
              <a:xfrm>
                <a:off x="573904" y="1207095"/>
                <a:ext cx="4114800" cy="646331"/>
              </a:xfrm>
              <a:prstGeom prst="rect">
                <a:avLst/>
              </a:prstGeom>
              <a:noFill/>
            </p:spPr>
            <p:txBody>
              <a:bodyPr wrap="square" rtlCol="0">
                <a:spAutoFit/>
              </a:bodyPr>
              <a:lstStyle/>
              <a:p>
                <a:r>
                  <a:rPr lang="en-IN" sz="3600" b="1" i="0" dirty="0">
                    <a:effectLst/>
                    <a:latin typeface="Avenir Next" panose="020B0503020202020204" pitchFamily="34" charset="0"/>
                  </a:rPr>
                  <a:t>Method</a:t>
                </a:r>
                <a:endParaRPr lang="en-US" sz="3500" b="1" dirty="0"/>
              </a:p>
            </p:txBody>
          </p:sp>
        </p:grpSp>
        <p:grpSp>
          <p:nvGrpSpPr>
            <p:cNvPr id="38" name="Group 37">
              <a:extLst>
                <a:ext uri="{FF2B5EF4-FFF2-40B4-BE49-F238E27FC236}">
                  <a16:creationId xmlns:a16="http://schemas.microsoft.com/office/drawing/2014/main" id="{D29F8388-CC1D-FA5A-AEFC-370609DD6C7B}"/>
                </a:ext>
              </a:extLst>
            </p:cNvPr>
            <p:cNvGrpSpPr/>
            <p:nvPr/>
          </p:nvGrpSpPr>
          <p:grpSpPr>
            <a:xfrm>
              <a:off x="657676" y="1739568"/>
              <a:ext cx="1765572" cy="0"/>
              <a:chOff x="657676" y="1739568"/>
              <a:chExt cx="1765572" cy="0"/>
            </a:xfrm>
          </p:grpSpPr>
          <p:cxnSp>
            <p:nvCxnSpPr>
              <p:cNvPr id="2" name="Straight Connector 1">
                <a:extLst>
                  <a:ext uri="{FF2B5EF4-FFF2-40B4-BE49-F238E27FC236}">
                    <a16:creationId xmlns:a16="http://schemas.microsoft.com/office/drawing/2014/main" id="{98BA9A87-DB59-5C01-D563-A50C23751535}"/>
                  </a:ext>
                </a:extLst>
              </p:cNvPr>
              <p:cNvCxnSpPr>
                <a:cxnSpLocks/>
              </p:cNvCxnSpPr>
              <p:nvPr/>
            </p:nvCxnSpPr>
            <p:spPr>
              <a:xfrm>
                <a:off x="657676" y="1739568"/>
                <a:ext cx="443597" cy="0"/>
              </a:xfrm>
              <a:prstGeom prst="line">
                <a:avLst/>
              </a:prstGeom>
              <a:ln w="63500" cmpd="sng">
                <a:solidFill>
                  <a:srgbClr val="C1D7E9"/>
                </a:solidFill>
                <a:prstDash val="solid"/>
              </a:ln>
            </p:spPr>
            <p:style>
              <a:lnRef idx="2">
                <a:schemeClr val="accent1"/>
              </a:lnRef>
              <a:fillRef idx="0">
                <a:schemeClr val="accent1"/>
              </a:fillRef>
              <a:effectRef idx="1">
                <a:schemeClr val="accent1"/>
              </a:effectRef>
              <a:fontRef idx="minor">
                <a:schemeClr val="tx1"/>
              </a:fontRef>
            </p:style>
          </p:cxnSp>
          <p:cxnSp>
            <p:nvCxnSpPr>
              <p:cNvPr id="4" name="Straight Connector 3">
                <a:extLst>
                  <a:ext uri="{FF2B5EF4-FFF2-40B4-BE49-F238E27FC236}">
                    <a16:creationId xmlns:a16="http://schemas.microsoft.com/office/drawing/2014/main" id="{9837026C-7ACF-2326-63C2-833CFA78AFE9}"/>
                  </a:ext>
                </a:extLst>
              </p:cNvPr>
              <p:cNvCxnSpPr>
                <a:cxnSpLocks/>
              </p:cNvCxnSpPr>
              <p:nvPr/>
            </p:nvCxnSpPr>
            <p:spPr>
              <a:xfrm>
                <a:off x="1098334" y="1739568"/>
                <a:ext cx="443597" cy="0"/>
              </a:xfrm>
              <a:prstGeom prst="line">
                <a:avLst/>
              </a:prstGeom>
              <a:ln w="63500" cmpd="sng">
                <a:solidFill>
                  <a:srgbClr val="FCF9DD"/>
                </a:solidFill>
                <a:prstDash val="solid"/>
              </a:ln>
            </p:spPr>
            <p:style>
              <a:lnRef idx="2">
                <a:schemeClr val="accent1"/>
              </a:lnRef>
              <a:fillRef idx="0">
                <a:schemeClr val="accent1"/>
              </a:fillRef>
              <a:effectRef idx="1">
                <a:schemeClr val="accent1"/>
              </a:effectRef>
              <a:fontRef idx="minor">
                <a:schemeClr val="tx1"/>
              </a:fontRef>
            </p:style>
          </p:cxnSp>
          <p:cxnSp>
            <p:nvCxnSpPr>
              <p:cNvPr id="7" name="Straight Connector 6">
                <a:extLst>
                  <a:ext uri="{FF2B5EF4-FFF2-40B4-BE49-F238E27FC236}">
                    <a16:creationId xmlns:a16="http://schemas.microsoft.com/office/drawing/2014/main" id="{B13E5C59-0866-00A8-EEBC-FCAB01E9D6E6}"/>
                  </a:ext>
                </a:extLst>
              </p:cNvPr>
              <p:cNvCxnSpPr>
                <a:cxnSpLocks/>
              </p:cNvCxnSpPr>
              <p:nvPr/>
            </p:nvCxnSpPr>
            <p:spPr>
              <a:xfrm>
                <a:off x="1538992" y="1739568"/>
                <a:ext cx="443597" cy="0"/>
              </a:xfrm>
              <a:prstGeom prst="line">
                <a:avLst/>
              </a:prstGeom>
              <a:ln w="63500" cmpd="sng">
                <a:solidFill>
                  <a:srgbClr val="EAC974"/>
                </a:solidFill>
                <a:prstDash val="solid"/>
              </a:ln>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0859928A-1976-C782-3B0B-4F9DE7947530}"/>
                  </a:ext>
                </a:extLst>
              </p:cNvPr>
              <p:cNvCxnSpPr>
                <a:cxnSpLocks/>
              </p:cNvCxnSpPr>
              <p:nvPr/>
            </p:nvCxnSpPr>
            <p:spPr>
              <a:xfrm>
                <a:off x="1979651" y="1739568"/>
                <a:ext cx="443597" cy="0"/>
              </a:xfrm>
              <a:prstGeom prst="line">
                <a:avLst/>
              </a:prstGeom>
              <a:ln w="63500" cmpd="sng">
                <a:solidFill>
                  <a:srgbClr val="A44343"/>
                </a:solidFill>
                <a:prstDash val="solid"/>
              </a:ln>
            </p:spPr>
            <p:style>
              <a:lnRef idx="2">
                <a:schemeClr val="accent1"/>
              </a:lnRef>
              <a:fillRef idx="0">
                <a:schemeClr val="accent1"/>
              </a:fillRef>
              <a:effectRef idx="1">
                <a:schemeClr val="accent1"/>
              </a:effectRef>
              <a:fontRef idx="minor">
                <a:schemeClr val="tx1"/>
              </a:fontRef>
            </p:style>
          </p:cxnSp>
        </p:grpSp>
      </p:grpSp>
    </p:spTree>
    <p:extLst>
      <p:ext uri="{BB962C8B-B14F-4D97-AF65-F5344CB8AC3E}">
        <p14:creationId xmlns:p14="http://schemas.microsoft.com/office/powerpoint/2010/main" val="3837405433"/>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958A79"/>
        </a:solidFill>
        <a:effectLst/>
      </p:bgPr>
    </p:bg>
    <p:spTree>
      <p:nvGrpSpPr>
        <p:cNvPr id="1" name=""/>
        <p:cNvGrpSpPr/>
        <p:nvPr/>
      </p:nvGrpSpPr>
      <p:grpSpPr>
        <a:xfrm>
          <a:off x="0" y="0"/>
          <a:ext cx="0" cy="0"/>
          <a:chOff x="0" y="0"/>
          <a:chExt cx="0" cy="0"/>
        </a:xfrm>
      </p:grpSpPr>
      <p:grpSp>
        <p:nvGrpSpPr>
          <p:cNvPr id="27" name="Group 26">
            <a:extLst>
              <a:ext uri="{FF2B5EF4-FFF2-40B4-BE49-F238E27FC236}">
                <a16:creationId xmlns:a16="http://schemas.microsoft.com/office/drawing/2014/main" id="{0B9517D4-EB56-1007-DE4D-CE8593FF20FA}"/>
              </a:ext>
            </a:extLst>
          </p:cNvPr>
          <p:cNvGrpSpPr/>
          <p:nvPr/>
        </p:nvGrpSpPr>
        <p:grpSpPr>
          <a:xfrm rot="621942">
            <a:off x="6683379" y="-4090915"/>
            <a:ext cx="6623574" cy="7121265"/>
            <a:chOff x="5278515" y="-1836216"/>
            <a:chExt cx="8228285" cy="9535750"/>
          </a:xfrm>
          <a:blipFill>
            <a:blip r:embed="rId3">
              <a:extLst>
                <a:ext uri="{BEBA8EAE-BF5A-486C-A8C5-ECC9F3942E4B}">
                  <a14:imgProps xmlns:a14="http://schemas.microsoft.com/office/drawing/2010/main">
                    <a14:imgLayer r:embed="rId4">
                      <a14:imgEffect>
                        <a14:brightnessContrast contrast="-6000"/>
                      </a14:imgEffect>
                    </a14:imgLayer>
                  </a14:imgProps>
                </a:ext>
              </a:extLst>
            </a:blip>
            <a:stretch>
              <a:fillRect/>
            </a:stretch>
          </a:blipFill>
        </p:grpSpPr>
        <p:sp>
          <p:nvSpPr>
            <p:cNvPr id="28" name="Hexagon 27">
              <a:extLst>
                <a:ext uri="{FF2B5EF4-FFF2-40B4-BE49-F238E27FC236}">
                  <a16:creationId xmlns:a16="http://schemas.microsoft.com/office/drawing/2014/main" id="{EFEA85FF-71C3-4CD8-E664-554F46A3F0CD}"/>
                </a:ext>
              </a:extLst>
            </p:cNvPr>
            <p:cNvSpPr/>
            <p:nvPr/>
          </p:nvSpPr>
          <p:spPr>
            <a:xfrm rot="20962168">
              <a:off x="5754853" y="2218307"/>
              <a:ext cx="2779777" cy="2340863"/>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latin typeface="Times New Roman" panose="02020603050405020304" pitchFamily="18" charset="0"/>
                <a:cs typeface="Times New Roman" panose="02020603050405020304" pitchFamily="18" charset="0"/>
              </a:endParaRPr>
            </a:p>
          </p:txBody>
        </p:sp>
        <p:sp>
          <p:nvSpPr>
            <p:cNvPr id="29" name="Hexagon 28">
              <a:extLst>
                <a:ext uri="{FF2B5EF4-FFF2-40B4-BE49-F238E27FC236}">
                  <a16:creationId xmlns:a16="http://schemas.microsoft.com/office/drawing/2014/main" id="{AE92230B-27CD-56CB-B72D-D1275E4E8B64}"/>
                </a:ext>
              </a:extLst>
            </p:cNvPr>
            <p:cNvSpPr/>
            <p:nvPr/>
          </p:nvSpPr>
          <p:spPr>
            <a:xfrm rot="20962168">
              <a:off x="8207912" y="2975719"/>
              <a:ext cx="2779776" cy="2340863"/>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latin typeface="Times New Roman" panose="02020603050405020304" pitchFamily="18" charset="0"/>
                <a:cs typeface="Times New Roman" panose="02020603050405020304" pitchFamily="18" charset="0"/>
              </a:endParaRPr>
            </a:p>
          </p:txBody>
        </p:sp>
        <p:sp>
          <p:nvSpPr>
            <p:cNvPr id="30" name="Hexagon 29">
              <a:extLst>
                <a:ext uri="{FF2B5EF4-FFF2-40B4-BE49-F238E27FC236}">
                  <a16:creationId xmlns:a16="http://schemas.microsoft.com/office/drawing/2014/main" id="{BBAEBE50-7B13-7D9F-73BF-6BD10C433569}"/>
                </a:ext>
              </a:extLst>
            </p:cNvPr>
            <p:cNvSpPr/>
            <p:nvPr/>
          </p:nvSpPr>
          <p:spPr>
            <a:xfrm rot="20962168">
              <a:off x="7742454" y="525994"/>
              <a:ext cx="2779776" cy="2340863"/>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latin typeface="Times New Roman" panose="02020603050405020304" pitchFamily="18" charset="0"/>
                <a:cs typeface="Times New Roman" panose="02020603050405020304" pitchFamily="18" charset="0"/>
              </a:endParaRPr>
            </a:p>
          </p:txBody>
        </p:sp>
        <p:sp>
          <p:nvSpPr>
            <p:cNvPr id="31" name="Hexagon 30">
              <a:extLst>
                <a:ext uri="{FF2B5EF4-FFF2-40B4-BE49-F238E27FC236}">
                  <a16:creationId xmlns:a16="http://schemas.microsoft.com/office/drawing/2014/main" id="{FB42CE18-6BE7-B11B-7FFD-578064C707BD}"/>
                </a:ext>
              </a:extLst>
            </p:cNvPr>
            <p:cNvSpPr/>
            <p:nvPr/>
          </p:nvSpPr>
          <p:spPr>
            <a:xfrm rot="20962168">
              <a:off x="5278515" y="-149167"/>
              <a:ext cx="2779776" cy="2340863"/>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latin typeface="Times New Roman" panose="02020603050405020304" pitchFamily="18" charset="0"/>
                <a:cs typeface="Times New Roman" panose="02020603050405020304" pitchFamily="18" charset="0"/>
              </a:endParaRPr>
            </a:p>
          </p:txBody>
        </p:sp>
        <p:sp>
          <p:nvSpPr>
            <p:cNvPr id="32" name="Hexagon 31">
              <a:extLst>
                <a:ext uri="{FF2B5EF4-FFF2-40B4-BE49-F238E27FC236}">
                  <a16:creationId xmlns:a16="http://schemas.microsoft.com/office/drawing/2014/main" id="{62CFBBAC-DB0F-D774-05B2-18D05C0CF6EE}"/>
                </a:ext>
              </a:extLst>
            </p:cNvPr>
            <p:cNvSpPr/>
            <p:nvPr/>
          </p:nvSpPr>
          <p:spPr>
            <a:xfrm rot="20962168">
              <a:off x="7279265" y="-1836216"/>
              <a:ext cx="2779776" cy="2340863"/>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latin typeface="Times New Roman" panose="02020603050405020304" pitchFamily="18" charset="0"/>
                <a:cs typeface="Times New Roman" panose="02020603050405020304" pitchFamily="18" charset="0"/>
              </a:endParaRPr>
            </a:p>
          </p:txBody>
        </p:sp>
        <p:sp>
          <p:nvSpPr>
            <p:cNvPr id="33" name="Hexagon 32">
              <a:extLst>
                <a:ext uri="{FF2B5EF4-FFF2-40B4-BE49-F238E27FC236}">
                  <a16:creationId xmlns:a16="http://schemas.microsoft.com/office/drawing/2014/main" id="{0683465A-9A0E-5E56-0340-E2F2506FDCB1}"/>
                </a:ext>
              </a:extLst>
            </p:cNvPr>
            <p:cNvSpPr/>
            <p:nvPr/>
          </p:nvSpPr>
          <p:spPr>
            <a:xfrm rot="20962168">
              <a:off x="9748728" y="-1147760"/>
              <a:ext cx="2779777" cy="2340863"/>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latin typeface="Times New Roman" panose="02020603050405020304" pitchFamily="18" charset="0"/>
                <a:cs typeface="Times New Roman" panose="02020603050405020304" pitchFamily="18" charset="0"/>
              </a:endParaRPr>
            </a:p>
          </p:txBody>
        </p:sp>
        <p:sp>
          <p:nvSpPr>
            <p:cNvPr id="34" name="Hexagon 33">
              <a:extLst>
                <a:ext uri="{FF2B5EF4-FFF2-40B4-BE49-F238E27FC236}">
                  <a16:creationId xmlns:a16="http://schemas.microsoft.com/office/drawing/2014/main" id="{CB1C5D8D-18F9-CF58-BBF7-F0E6703AE6C7}"/>
                </a:ext>
              </a:extLst>
            </p:cNvPr>
            <p:cNvSpPr/>
            <p:nvPr/>
          </p:nvSpPr>
          <p:spPr>
            <a:xfrm rot="20962168">
              <a:off x="10206197" y="1274930"/>
              <a:ext cx="2779776" cy="2340864"/>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latin typeface="Times New Roman" panose="02020603050405020304" pitchFamily="18" charset="0"/>
                <a:cs typeface="Times New Roman" panose="02020603050405020304" pitchFamily="18" charset="0"/>
              </a:endParaRPr>
            </a:p>
          </p:txBody>
        </p:sp>
        <p:sp>
          <p:nvSpPr>
            <p:cNvPr id="35" name="Hexagon 34">
              <a:extLst>
                <a:ext uri="{FF2B5EF4-FFF2-40B4-BE49-F238E27FC236}">
                  <a16:creationId xmlns:a16="http://schemas.microsoft.com/office/drawing/2014/main" id="{DE1D5470-67B7-304F-9C4B-CD27F1142DE2}"/>
                </a:ext>
              </a:extLst>
            </p:cNvPr>
            <p:cNvSpPr/>
            <p:nvPr/>
          </p:nvSpPr>
          <p:spPr>
            <a:xfrm rot="20962168">
              <a:off x="10727023" y="3668772"/>
              <a:ext cx="2779777" cy="2340864"/>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latin typeface="Times New Roman" panose="02020603050405020304" pitchFamily="18" charset="0"/>
                <a:cs typeface="Times New Roman" panose="02020603050405020304" pitchFamily="18" charset="0"/>
              </a:endParaRPr>
            </a:p>
          </p:txBody>
        </p:sp>
        <p:sp>
          <p:nvSpPr>
            <p:cNvPr id="36" name="Hexagon 35">
              <a:extLst>
                <a:ext uri="{FF2B5EF4-FFF2-40B4-BE49-F238E27FC236}">
                  <a16:creationId xmlns:a16="http://schemas.microsoft.com/office/drawing/2014/main" id="{8048E2BE-00F3-AFF4-4611-680F6755B20B}"/>
                </a:ext>
              </a:extLst>
            </p:cNvPr>
            <p:cNvSpPr/>
            <p:nvPr/>
          </p:nvSpPr>
          <p:spPr>
            <a:xfrm rot="20962168">
              <a:off x="8658720" y="5358670"/>
              <a:ext cx="2779776" cy="2340864"/>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latin typeface="Times New Roman" panose="02020603050405020304" pitchFamily="18" charset="0"/>
                <a:cs typeface="Times New Roman" panose="02020603050405020304" pitchFamily="18" charset="0"/>
              </a:endParaRPr>
            </a:p>
          </p:txBody>
        </p:sp>
        <p:sp>
          <p:nvSpPr>
            <p:cNvPr id="37" name="Hexagon 36">
              <a:extLst>
                <a:ext uri="{FF2B5EF4-FFF2-40B4-BE49-F238E27FC236}">
                  <a16:creationId xmlns:a16="http://schemas.microsoft.com/office/drawing/2014/main" id="{F00F3047-F0ED-30F7-834C-FBD3A6369BB9}"/>
                </a:ext>
              </a:extLst>
            </p:cNvPr>
            <p:cNvSpPr/>
            <p:nvPr/>
          </p:nvSpPr>
          <p:spPr>
            <a:xfrm rot="20962168">
              <a:off x="6179874" y="4629563"/>
              <a:ext cx="2779776" cy="2340863"/>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latin typeface="Times New Roman" panose="02020603050405020304" pitchFamily="18" charset="0"/>
                <a:cs typeface="Times New Roman" panose="02020603050405020304" pitchFamily="18" charset="0"/>
              </a:endParaRPr>
            </a:p>
          </p:txBody>
        </p:sp>
      </p:grpSp>
      <p:sp>
        <p:nvSpPr>
          <p:cNvPr id="38" name="Hexagon 37">
            <a:extLst>
              <a:ext uri="{FF2B5EF4-FFF2-40B4-BE49-F238E27FC236}">
                <a16:creationId xmlns:a16="http://schemas.microsoft.com/office/drawing/2014/main" id="{50B64980-2624-67BB-DE0D-3907FA407576}"/>
              </a:ext>
            </a:extLst>
          </p:cNvPr>
          <p:cNvSpPr/>
          <p:nvPr/>
        </p:nvSpPr>
        <p:spPr>
          <a:xfrm rot="21584110">
            <a:off x="10811060" y="2190537"/>
            <a:ext cx="2237654" cy="1748149"/>
          </a:xfrm>
          <a:prstGeom prst="hexagon">
            <a:avLst/>
          </a:prstGeom>
          <a:solidFill>
            <a:srgbClr val="958A7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latin typeface="Times New Roman" panose="02020603050405020304" pitchFamily="18" charset="0"/>
              <a:cs typeface="Times New Roman" panose="02020603050405020304" pitchFamily="18" charset="0"/>
            </a:endParaRPr>
          </a:p>
        </p:txBody>
      </p:sp>
      <p:sp>
        <p:nvSpPr>
          <p:cNvPr id="39" name="Hexagon 38">
            <a:extLst>
              <a:ext uri="{FF2B5EF4-FFF2-40B4-BE49-F238E27FC236}">
                <a16:creationId xmlns:a16="http://schemas.microsoft.com/office/drawing/2014/main" id="{C81B8D80-12B3-3ADF-F1E8-51C0D820A9B3}"/>
              </a:ext>
            </a:extLst>
          </p:cNvPr>
          <p:cNvSpPr/>
          <p:nvPr/>
        </p:nvSpPr>
        <p:spPr>
          <a:xfrm rot="21584110">
            <a:off x="8994126" y="3149316"/>
            <a:ext cx="2237654" cy="1748149"/>
          </a:xfrm>
          <a:prstGeom prst="hexagon">
            <a:avLst/>
          </a:prstGeom>
          <a:solidFill>
            <a:srgbClr val="DEC59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latin typeface="Times New Roman" panose="02020603050405020304" pitchFamily="18" charset="0"/>
              <a:cs typeface="Times New Roman" panose="02020603050405020304" pitchFamily="18" charset="0"/>
            </a:endParaRPr>
          </a:p>
        </p:txBody>
      </p:sp>
      <p:sp>
        <p:nvSpPr>
          <p:cNvPr id="40" name="Hexagon 39">
            <a:extLst>
              <a:ext uri="{FF2B5EF4-FFF2-40B4-BE49-F238E27FC236}">
                <a16:creationId xmlns:a16="http://schemas.microsoft.com/office/drawing/2014/main" id="{86730DF6-F34A-3047-6471-D6AB838F0DB0}"/>
              </a:ext>
            </a:extLst>
          </p:cNvPr>
          <p:cNvSpPr/>
          <p:nvPr/>
        </p:nvSpPr>
        <p:spPr>
          <a:xfrm rot="21584110">
            <a:off x="10978250" y="4289225"/>
            <a:ext cx="2237654" cy="1748149"/>
          </a:xfrm>
          <a:prstGeom prst="hexagon">
            <a:avLst/>
          </a:prstGeom>
          <a:solidFill>
            <a:srgbClr val="DEC59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latin typeface="Times New Roman" panose="02020603050405020304" pitchFamily="18" charset="0"/>
              <a:cs typeface="Times New Roman" panose="02020603050405020304" pitchFamily="18" charset="0"/>
            </a:endParaRPr>
          </a:p>
        </p:txBody>
      </p:sp>
      <p:sp>
        <p:nvSpPr>
          <p:cNvPr id="41" name="Hexagon 40">
            <a:extLst>
              <a:ext uri="{FF2B5EF4-FFF2-40B4-BE49-F238E27FC236}">
                <a16:creationId xmlns:a16="http://schemas.microsoft.com/office/drawing/2014/main" id="{4F443928-5DB9-4580-40F2-83A4167F4C3A}"/>
              </a:ext>
            </a:extLst>
          </p:cNvPr>
          <p:cNvSpPr/>
          <p:nvPr/>
        </p:nvSpPr>
        <p:spPr>
          <a:xfrm rot="21584110">
            <a:off x="6928260" y="-5012551"/>
            <a:ext cx="2237654" cy="1748149"/>
          </a:xfrm>
          <a:prstGeom prst="hexagon">
            <a:avLst/>
          </a:prstGeom>
          <a:solidFill>
            <a:srgbClr val="DFD0B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latin typeface="Times New Roman" panose="02020603050405020304" pitchFamily="18" charset="0"/>
              <a:cs typeface="Times New Roman" panose="02020603050405020304" pitchFamily="18" charset="0"/>
            </a:endParaRPr>
          </a:p>
        </p:txBody>
      </p:sp>
      <p:sp>
        <p:nvSpPr>
          <p:cNvPr id="42" name="Hexagon 41">
            <a:extLst>
              <a:ext uri="{FF2B5EF4-FFF2-40B4-BE49-F238E27FC236}">
                <a16:creationId xmlns:a16="http://schemas.microsoft.com/office/drawing/2014/main" id="{0F8DA49E-F4D4-94F1-7DD2-73719551A1B0}"/>
              </a:ext>
            </a:extLst>
          </p:cNvPr>
          <p:cNvSpPr/>
          <p:nvPr/>
        </p:nvSpPr>
        <p:spPr>
          <a:xfrm rot="21584110">
            <a:off x="10636661" y="-5080284"/>
            <a:ext cx="2237654" cy="1748149"/>
          </a:xfrm>
          <a:prstGeom prst="hexagon">
            <a:avLst/>
          </a:prstGeom>
          <a:solidFill>
            <a:srgbClr val="14334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latin typeface="Times New Roman" panose="02020603050405020304" pitchFamily="18" charset="0"/>
              <a:cs typeface="Times New Roman" panose="02020603050405020304" pitchFamily="18" charset="0"/>
            </a:endParaRPr>
          </a:p>
        </p:txBody>
      </p:sp>
      <p:sp>
        <p:nvSpPr>
          <p:cNvPr id="43" name="Hexagon 42">
            <a:extLst>
              <a:ext uri="{FF2B5EF4-FFF2-40B4-BE49-F238E27FC236}">
                <a16:creationId xmlns:a16="http://schemas.microsoft.com/office/drawing/2014/main" id="{9F598274-AB0B-F3B2-7225-3C974C68BBC3}"/>
              </a:ext>
            </a:extLst>
          </p:cNvPr>
          <p:cNvSpPr/>
          <p:nvPr/>
        </p:nvSpPr>
        <p:spPr>
          <a:xfrm rot="21584110">
            <a:off x="7046794" y="2217984"/>
            <a:ext cx="2237654" cy="1748149"/>
          </a:xfrm>
          <a:prstGeom prst="hexagon">
            <a:avLst/>
          </a:prstGeom>
          <a:solidFill>
            <a:srgbClr val="3C5B7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latin typeface="Times New Roman" panose="02020603050405020304" pitchFamily="18" charset="0"/>
              <a:cs typeface="Times New Roman" panose="02020603050405020304" pitchFamily="18" charset="0"/>
            </a:endParaRPr>
          </a:p>
        </p:txBody>
      </p:sp>
      <p:sp>
        <p:nvSpPr>
          <p:cNvPr id="44" name="Hexagon 43">
            <a:extLst>
              <a:ext uri="{FF2B5EF4-FFF2-40B4-BE49-F238E27FC236}">
                <a16:creationId xmlns:a16="http://schemas.microsoft.com/office/drawing/2014/main" id="{31257054-418F-A9EA-278A-78156A57C80C}"/>
              </a:ext>
            </a:extLst>
          </p:cNvPr>
          <p:cNvSpPr/>
          <p:nvPr/>
        </p:nvSpPr>
        <p:spPr>
          <a:xfrm rot="21584110">
            <a:off x="5184128" y="1303584"/>
            <a:ext cx="2237654" cy="1748149"/>
          </a:xfrm>
          <a:prstGeom prst="hexagon">
            <a:avLst/>
          </a:prstGeom>
          <a:solidFill>
            <a:srgbClr val="958A7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latin typeface="Times New Roman" panose="02020603050405020304" pitchFamily="18" charset="0"/>
              <a:cs typeface="Times New Roman" panose="02020603050405020304" pitchFamily="18" charset="0"/>
            </a:endParaRPr>
          </a:p>
        </p:txBody>
      </p:sp>
      <p:pic>
        <p:nvPicPr>
          <p:cNvPr id="45" name="Picture 44" descr="A close-up of a card&#10;&#10;Description automatically generated">
            <a:extLst>
              <a:ext uri="{FF2B5EF4-FFF2-40B4-BE49-F238E27FC236}">
                <a16:creationId xmlns:a16="http://schemas.microsoft.com/office/drawing/2014/main" id="{8D4E0881-E781-5C2C-4C6D-E5BF7F10890D}"/>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100000"/>
                    </a14:imgEffect>
                  </a14:imgLayer>
                </a14:imgProps>
              </a:ext>
            </a:extLst>
          </a:blip>
          <a:stretch>
            <a:fillRect/>
          </a:stretch>
        </p:blipFill>
        <p:spPr>
          <a:xfrm>
            <a:off x="-7283143" y="1934550"/>
            <a:ext cx="2340537" cy="3564000"/>
          </a:xfrm>
          <a:prstGeom prst="rect">
            <a:avLst/>
          </a:prstGeom>
        </p:spPr>
      </p:pic>
      <p:pic>
        <p:nvPicPr>
          <p:cNvPr id="47" name="Picture 46" descr="A close-up of a card&#10;&#10;Description automatically generated">
            <a:extLst>
              <a:ext uri="{FF2B5EF4-FFF2-40B4-BE49-F238E27FC236}">
                <a16:creationId xmlns:a16="http://schemas.microsoft.com/office/drawing/2014/main" id="{04D1C4DA-DE2C-6C8F-F9A9-951050E98DCE}"/>
              </a:ext>
            </a:extLst>
          </p:cNvPr>
          <p:cNvPicPr>
            <a:picLocks noChangeAspect="1"/>
          </p:cNvPicPr>
          <p:nvPr/>
        </p:nvPicPr>
        <p:blipFill>
          <a:blip r:embed="rId7">
            <a:extLst>
              <a:ext uri="{BEBA8EAE-BF5A-486C-A8C5-ECC9F3942E4B}">
                <a14:imgProps xmlns:a14="http://schemas.microsoft.com/office/drawing/2010/main">
                  <a14:imgLayer r:embed="rId8">
                    <a14:imgEffect>
                      <a14:sharpenSoften amount="-100000"/>
                    </a14:imgEffect>
                  </a14:imgLayer>
                </a14:imgProps>
              </a:ext>
            </a:extLst>
          </a:blip>
          <a:stretch>
            <a:fillRect/>
          </a:stretch>
        </p:blipFill>
        <p:spPr>
          <a:xfrm>
            <a:off x="-11172382" y="1934938"/>
            <a:ext cx="2340028" cy="3563224"/>
          </a:xfrm>
          <a:prstGeom prst="rect">
            <a:avLst/>
          </a:prstGeom>
        </p:spPr>
      </p:pic>
      <p:pic>
        <p:nvPicPr>
          <p:cNvPr id="46" name="Picture 45" descr="A close-up of a sign&#10;&#10;Description automatically generated">
            <a:extLst>
              <a:ext uri="{FF2B5EF4-FFF2-40B4-BE49-F238E27FC236}">
                <a16:creationId xmlns:a16="http://schemas.microsoft.com/office/drawing/2014/main" id="{B51B8B21-D643-C43D-4C59-76A7D1B2021B}"/>
              </a:ext>
            </a:extLst>
          </p:cNvPr>
          <p:cNvPicPr>
            <a:picLocks noChangeAspect="1"/>
          </p:cNvPicPr>
          <p:nvPr/>
        </p:nvPicPr>
        <p:blipFill>
          <a:blip r:embed="rId9">
            <a:extLst>
              <a:ext uri="{BEBA8EAE-BF5A-486C-A8C5-ECC9F3942E4B}">
                <a14:imgProps xmlns:a14="http://schemas.microsoft.com/office/drawing/2010/main">
                  <a14:imgLayer r:embed="rId10">
                    <a14:imgEffect>
                      <a14:sharpenSoften amount="-100000"/>
                    </a14:imgEffect>
                  </a14:imgLayer>
                </a14:imgProps>
              </a:ext>
            </a:extLst>
          </a:blip>
          <a:stretch>
            <a:fillRect/>
          </a:stretch>
        </p:blipFill>
        <p:spPr>
          <a:xfrm>
            <a:off x="-3393395" y="1934550"/>
            <a:ext cx="2343140" cy="3564000"/>
          </a:xfrm>
          <a:prstGeom prst="rect">
            <a:avLst/>
          </a:prstGeom>
        </p:spPr>
      </p:pic>
      <p:pic>
        <p:nvPicPr>
          <p:cNvPr id="48" name="Picture 47" descr="A close-up of a sign&#10;&#10;Description automatically generated">
            <a:extLst>
              <a:ext uri="{FF2B5EF4-FFF2-40B4-BE49-F238E27FC236}">
                <a16:creationId xmlns:a16="http://schemas.microsoft.com/office/drawing/2014/main" id="{773F49F7-BF34-98CB-B1CD-F327049F57D1}"/>
              </a:ext>
            </a:extLst>
          </p:cNvPr>
          <p:cNvPicPr>
            <a:picLocks noChangeAspect="1"/>
          </p:cNvPicPr>
          <p:nvPr/>
        </p:nvPicPr>
        <p:blipFill>
          <a:blip r:embed="rId9">
            <a:extLst>
              <a:ext uri="{BEBA8EAE-BF5A-486C-A8C5-ECC9F3942E4B}">
                <a14:imgProps xmlns:a14="http://schemas.microsoft.com/office/drawing/2010/main">
                  <a14:imgLayer r:embed="rId11">
                    <a14:imgEffect>
                      <a14:sharpenSoften amount="-100000"/>
                    </a14:imgEffect>
                  </a14:imgLayer>
                </a14:imgProps>
              </a:ext>
            </a:extLst>
          </a:blip>
          <a:stretch>
            <a:fillRect/>
          </a:stretch>
        </p:blipFill>
        <p:spPr>
          <a:xfrm>
            <a:off x="9417045" y="1647000"/>
            <a:ext cx="2343140" cy="3564000"/>
          </a:xfrm>
          <a:prstGeom prst="rect">
            <a:avLst/>
          </a:prstGeom>
        </p:spPr>
      </p:pic>
      <p:pic>
        <p:nvPicPr>
          <p:cNvPr id="49" name="Picture 48" descr="A close-up of a card&#10;&#10;Description automatically generated">
            <a:extLst>
              <a:ext uri="{FF2B5EF4-FFF2-40B4-BE49-F238E27FC236}">
                <a16:creationId xmlns:a16="http://schemas.microsoft.com/office/drawing/2014/main" id="{A8F6A28A-E190-A354-5954-24DFDA7A488F}"/>
              </a:ext>
            </a:extLst>
          </p:cNvPr>
          <p:cNvPicPr>
            <a:picLocks noChangeAspect="1"/>
          </p:cNvPicPr>
          <p:nvPr/>
        </p:nvPicPr>
        <p:blipFill>
          <a:blip r:embed="rId12">
            <a:extLst>
              <a:ext uri="{BEBA8EAE-BF5A-486C-A8C5-ECC9F3942E4B}">
                <a14:imgProps xmlns:a14="http://schemas.microsoft.com/office/drawing/2010/main">
                  <a14:imgLayer r:embed="rId13">
                    <a14:imgEffect>
                      <a14:sharpenSoften amount="-100000"/>
                    </a14:imgEffect>
                  </a14:imgLayer>
                </a14:imgProps>
              </a:ext>
            </a:extLst>
          </a:blip>
          <a:stretch>
            <a:fillRect/>
          </a:stretch>
        </p:blipFill>
        <p:spPr>
          <a:xfrm>
            <a:off x="431815" y="1647000"/>
            <a:ext cx="2340538" cy="3564000"/>
          </a:xfrm>
          <a:prstGeom prst="rect">
            <a:avLst/>
          </a:prstGeom>
        </p:spPr>
      </p:pic>
      <p:pic>
        <p:nvPicPr>
          <p:cNvPr id="50" name="Picture 49" descr="A close-up of a card&#10;&#10;Description automatically generated">
            <a:extLst>
              <a:ext uri="{FF2B5EF4-FFF2-40B4-BE49-F238E27FC236}">
                <a16:creationId xmlns:a16="http://schemas.microsoft.com/office/drawing/2014/main" id="{A7925C68-F741-BCBF-EE84-C792B94CC7E5}"/>
              </a:ext>
            </a:extLst>
          </p:cNvPr>
          <p:cNvPicPr>
            <a:picLocks noChangeAspect="1"/>
          </p:cNvPicPr>
          <p:nvPr/>
        </p:nvPicPr>
        <p:blipFill>
          <a:blip r:embed="rId14"/>
          <a:stretch>
            <a:fillRect/>
          </a:stretch>
        </p:blipFill>
        <p:spPr>
          <a:xfrm>
            <a:off x="4321564" y="729000"/>
            <a:ext cx="3546268" cy="5400000"/>
          </a:xfrm>
          <a:prstGeom prst="rect">
            <a:avLst/>
          </a:prstGeom>
        </p:spPr>
      </p:pic>
    </p:spTree>
    <p:extLst>
      <p:ext uri="{BB962C8B-B14F-4D97-AF65-F5344CB8AC3E}">
        <p14:creationId xmlns:p14="http://schemas.microsoft.com/office/powerpoint/2010/main" val="68395304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EEC742D1-CFE4-2039-2407-32DA0D2022B8}"/>
                  </a:ext>
                </a:extLst>
              </p:cNvPr>
              <p:cNvSpPr txBox="1"/>
              <p:nvPr/>
            </p:nvSpPr>
            <p:spPr>
              <a:xfrm>
                <a:off x="572660" y="1915249"/>
                <a:ext cx="4963167" cy="3842334"/>
              </a:xfrm>
              <a:prstGeom prst="rect">
                <a:avLst/>
              </a:prstGeom>
              <a:noFill/>
            </p:spPr>
            <p:txBody>
              <a:bodyPr wrap="square" rtlCol="0">
                <a:spAutoFit/>
              </a:bodyPr>
              <a:lstStyle/>
              <a:p>
                <a:r>
                  <a:rPr lang="en-US" dirty="0">
                    <a:latin typeface="Avenir Next" panose="020B0503020202020204" pitchFamily="34" charset="0"/>
                  </a:rPr>
                  <a:t>The  distribution of Y is specified by probabilities of success  </a:t>
                </a:r>
                <a14:m>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𝑌</m:t>
                        </m:r>
                        <m:r>
                          <a:rPr lang="en-US" b="0" i="1" smtClean="0">
                            <a:latin typeface="Cambria Math" panose="02040503050406030204" pitchFamily="18" charset="0"/>
                          </a:rPr>
                          <m:t>=1</m:t>
                        </m:r>
                      </m:e>
                    </m:d>
                    <m:r>
                      <a:rPr lang="en-US" b="0" i="1" smtClean="0">
                        <a:latin typeface="Cambria Math" panose="02040503050406030204" pitchFamily="18" charset="0"/>
                      </a:rPr>
                      <m:t>=</m:t>
                    </m:r>
                    <m:r>
                      <a:rPr lang="en-US" b="0" i="1" smtClean="0">
                        <a:latin typeface="Cambria Math" panose="02040503050406030204" pitchFamily="18" charset="0"/>
                      </a:rPr>
                      <m:t>𝜋</m:t>
                    </m:r>
                    <m:r>
                      <a:rPr lang="en-US" b="0" i="1" smtClean="0">
                        <a:latin typeface="Cambria Math" panose="02040503050406030204" pitchFamily="18" charset="0"/>
                      </a:rPr>
                      <m:t>  </m:t>
                    </m:r>
                  </m:oMath>
                </a14:m>
                <a:r>
                  <a:rPr lang="en-US" dirty="0">
                    <a:latin typeface="Avenir Next" panose="020B0503020202020204" pitchFamily="34" charset="0"/>
                  </a:rPr>
                  <a:t>and the probabilities of failure </a:t>
                </a:r>
              </a:p>
              <a:p>
                <a14:m>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𝑌</m:t>
                        </m:r>
                        <m:r>
                          <a:rPr lang="en-US" i="1">
                            <a:latin typeface="Cambria Math" panose="02040503050406030204" pitchFamily="18" charset="0"/>
                          </a:rPr>
                          <m:t>=0</m:t>
                        </m:r>
                      </m:e>
                    </m:d>
                    <m:r>
                      <a:rPr lang="en-US" i="1">
                        <a:latin typeface="Cambria Math" panose="02040503050406030204" pitchFamily="18" charset="0"/>
                      </a:rPr>
                      <m:t>=</m:t>
                    </m:r>
                    <m:r>
                      <a:rPr lang="en-US" b="0" i="1" smtClean="0">
                        <a:latin typeface="Cambria Math" panose="02040503050406030204" pitchFamily="18" charset="0"/>
                      </a:rPr>
                      <m:t>1−</m:t>
                    </m:r>
                    <m:r>
                      <a:rPr lang="en-US" i="1">
                        <a:latin typeface="Cambria Math" panose="02040503050406030204" pitchFamily="18" charset="0"/>
                      </a:rPr>
                      <m:t>𝜋</m:t>
                    </m:r>
                    <m:r>
                      <a:rPr lang="en-US" i="1">
                        <a:latin typeface="Cambria Math" panose="02040503050406030204" pitchFamily="18" charset="0"/>
                      </a:rPr>
                      <m:t> </m:t>
                    </m:r>
                  </m:oMath>
                </a14:m>
                <a:r>
                  <a:rPr lang="en-US" dirty="0">
                    <a:latin typeface="Avenir Next" panose="020B0503020202020204" pitchFamily="34" charset="0"/>
                  </a:rPr>
                  <a:t> . </a:t>
                </a:r>
                <a14:m>
                  <m:oMath xmlns:m="http://schemas.openxmlformats.org/officeDocument/2006/math">
                    <m:r>
                      <m:rPr>
                        <m:sty m:val="p"/>
                      </m:rPr>
                      <a:rPr lang="en-US" b="0" i="0" smtClean="0">
                        <a:latin typeface="Cambria Math" panose="02040503050406030204" pitchFamily="18" charset="0"/>
                      </a:rPr>
                      <m:t>E</m:t>
                    </m:r>
                    <m:d>
                      <m:dPr>
                        <m:ctrlPr>
                          <a:rPr lang="en-US" b="0" i="1" smtClean="0">
                            <a:latin typeface="Cambria Math" panose="02040503050406030204" pitchFamily="18" charset="0"/>
                          </a:rPr>
                        </m:ctrlPr>
                      </m:dPr>
                      <m:e>
                        <m:r>
                          <m:rPr>
                            <m:sty m:val="p"/>
                          </m:rPr>
                          <a:rPr lang="en-US" b="0" i="0" smtClean="0">
                            <a:latin typeface="Cambria Math" panose="02040503050406030204" pitchFamily="18" charset="0"/>
                          </a:rPr>
                          <m:t>Y</m:t>
                        </m:r>
                      </m:e>
                    </m:d>
                    <m:r>
                      <a:rPr lang="en-US" b="0" i="1" smtClean="0">
                        <a:latin typeface="Cambria Math" panose="02040503050406030204" pitchFamily="18" charset="0"/>
                      </a:rPr>
                      <m:t>=</m:t>
                    </m:r>
                    <m:r>
                      <a:rPr lang="en-US" b="0" i="1" smtClean="0">
                        <a:latin typeface="Cambria Math" panose="02040503050406030204" pitchFamily="18" charset="0"/>
                      </a:rPr>
                      <m:t>𝜋</m:t>
                    </m:r>
                    <m:r>
                      <a:rPr lang="en-US" b="0" i="1" smtClean="0">
                        <a:latin typeface="Cambria Math" panose="02040503050406030204" pitchFamily="18" charset="0"/>
                      </a:rPr>
                      <m:t> </m:t>
                    </m:r>
                  </m:oMath>
                </a14:m>
                <a:r>
                  <a:rPr lang="en-US" dirty="0">
                    <a:latin typeface="Avenir Next" panose="020B0503020202020204" pitchFamily="34" charset="0"/>
                  </a:rPr>
                  <a:t> </a:t>
                </a:r>
              </a:p>
              <a:p>
                <a:r>
                  <a:rPr lang="en-US" dirty="0">
                    <a:latin typeface="Avenir Next" panose="020B0503020202020204" pitchFamily="34" charset="0"/>
                  </a:rPr>
                  <a:t>After fitting the Backward Elimination method</a:t>
                </a:r>
              </a:p>
              <a:p>
                <a:r>
                  <a:rPr lang="en-US" dirty="0">
                    <a:latin typeface="Avenir Next" panose="020B0503020202020204" pitchFamily="34" charset="0"/>
                  </a:rPr>
                  <a:t>we get the multiple logistic regression with binary response is given by : </a:t>
                </a:r>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𝑖</m:t>
                        </m:r>
                      </m:sub>
                    </m:sSub>
                    <m:r>
                      <a:rPr lang="en-US" b="0" i="1" smtClean="0">
                        <a:latin typeface="Cambria Math" panose="02040503050406030204" pitchFamily="18" charset="0"/>
                      </a:rPr>
                      <m:t> ~ </m:t>
                    </m:r>
                    <m:r>
                      <a:rPr lang="en-US" b="0" i="1" smtClean="0">
                        <a:latin typeface="Cambria Math" panose="02040503050406030204" pitchFamily="18" charset="0"/>
                      </a:rPr>
                      <m:t>𝐵𝑒𝑟𝑛𝑜𝑢𝑙𝑙𝑖</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𝜋</m:t>
                        </m:r>
                      </m:e>
                      <m:sub>
                        <m:r>
                          <a:rPr lang="en-US" b="0" i="1" smtClean="0">
                            <a:latin typeface="Cambria Math" panose="02040503050406030204" pitchFamily="18" charset="0"/>
                          </a:rPr>
                          <m:t>𝑖</m:t>
                        </m:r>
                      </m:sub>
                    </m:sSub>
                    <m:r>
                      <a:rPr lang="en-US" b="0" i="1" smtClean="0">
                        <a:latin typeface="Cambria Math" panose="02040503050406030204" pitchFamily="18" charset="0"/>
                      </a:rPr>
                      <m:t>)</m:t>
                    </m:r>
                  </m:oMath>
                </a14:m>
                <a:r>
                  <a:rPr lang="en-US" dirty="0">
                    <a:latin typeface="Avenir Next" panose="020B0503020202020204" pitchFamily="34" charset="0"/>
                  </a:rPr>
                  <a:t> ; where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𝜋</m:t>
                        </m:r>
                      </m:e>
                      <m:sub>
                        <m:r>
                          <a:rPr lang="en-US" b="0" i="1" smtClean="0">
                            <a:latin typeface="Cambria Math" panose="02040503050406030204" pitchFamily="18" charset="0"/>
                          </a:rPr>
                          <m:t>𝑖</m:t>
                        </m:r>
                      </m:sub>
                    </m:sSub>
                    <m:r>
                      <a:rPr lang="en-US" i="1">
                        <a:latin typeface="Cambria Math" panose="02040503050406030204" pitchFamily="18" charset="0"/>
                      </a:rPr>
                      <m:t> </m:t>
                    </m:r>
                    <m:r>
                      <a:rPr lang="en-US" b="0" i="1" smtClean="0">
                        <a:latin typeface="Cambria Math" panose="02040503050406030204" pitchFamily="18" charset="0"/>
                      </a:rPr>
                      <m:t>=</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𝑖</m:t>
                            </m:r>
                          </m:sub>
                        </m:sSub>
                        <m:r>
                          <a:rPr lang="en-US" b="0" i="1" smtClean="0">
                            <a:latin typeface="Cambria Math" panose="02040503050406030204" pitchFamily="18" charset="0"/>
                          </a:rPr>
                          <m:t>=1</m:t>
                        </m:r>
                      </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1</m:t>
                            </m:r>
                            <m:r>
                              <a:rPr lang="en-US" b="0" i="1" smtClean="0">
                                <a:latin typeface="Cambria Math" panose="02040503050406030204" pitchFamily="18" charset="0"/>
                              </a:rPr>
                              <m:t>𝑖</m:t>
                            </m:r>
                          </m:sub>
                        </m:sSub>
                        <m:r>
                          <a:rPr lang="en-US" b="0" i="1" smtClean="0">
                            <a:latin typeface="Cambria Math" panose="02040503050406030204" pitchFamily="18" charset="0"/>
                          </a:rPr>
                          <m:t> ,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2</m:t>
                            </m:r>
                            <m:r>
                              <a:rPr lang="en-US" b="0" i="1" smtClean="0">
                                <a:latin typeface="Cambria Math" panose="02040503050406030204" pitchFamily="18" charset="0"/>
                              </a:rPr>
                              <m:t>𝑖</m:t>
                            </m:r>
                          </m:sub>
                        </m:sSub>
                        <m:r>
                          <a:rPr lang="en-US" b="0" i="1" smtClean="0">
                            <a:latin typeface="Cambria Math" panose="02040503050406030204" pitchFamily="18" charset="0"/>
                          </a:rPr>
                          <m:t>   .    .   .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7</m:t>
                            </m:r>
                            <m:r>
                              <a:rPr lang="en-US" b="0" i="1" smtClean="0">
                                <a:latin typeface="Cambria Math" panose="02040503050406030204" pitchFamily="18" charset="0"/>
                              </a:rPr>
                              <m:t>𝑖</m:t>
                            </m:r>
                          </m:sub>
                        </m:sSub>
                        <m:r>
                          <a:rPr lang="en-US" b="0" i="1" smtClean="0">
                            <a:latin typeface="Cambria Math" panose="02040503050406030204" pitchFamily="18" charset="0"/>
                          </a:rPr>
                          <m:t> </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𝑖</m:t>
                                </m:r>
                                <m:r>
                                  <a:rPr lang="en-US" i="1">
                                    <a:latin typeface="Cambria Math" panose="02040503050406030204" pitchFamily="18" charset="0"/>
                                  </a:rPr>
                                  <m:t> </m:t>
                                </m:r>
                              </m:sub>
                            </m:sSub>
                          </m:sup>
                        </m:sSup>
                      </m:num>
                      <m:den>
                        <m:r>
                          <a:rPr lang="en-US" b="0" i="1" smtClean="0">
                            <a:latin typeface="Cambria Math" panose="02040503050406030204" pitchFamily="18" charset="0"/>
                          </a:rPr>
                          <m:t>1+</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𝑖</m:t>
                                </m:r>
                                <m:r>
                                  <a:rPr lang="en-US" i="1">
                                    <a:latin typeface="Cambria Math" panose="02040503050406030204" pitchFamily="18" charset="0"/>
                                  </a:rPr>
                                  <m:t> </m:t>
                                </m:r>
                              </m:sub>
                            </m:sSub>
                          </m:sup>
                        </m:sSup>
                      </m:den>
                    </m:f>
                    <m:r>
                      <a:rPr lang="en-US" b="0" i="1" smtClean="0">
                        <a:latin typeface="Cambria Math" panose="02040503050406030204" pitchFamily="18" charset="0"/>
                      </a:rPr>
                      <m:t> </m:t>
                    </m:r>
                  </m:oMath>
                </a14:m>
                <a:endParaRPr lang="en-US" b="0" dirty="0">
                  <a:latin typeface="Avenir Next" panose="020B0503020202020204" pitchFamily="34" charset="0"/>
                </a:endParaRPr>
              </a:p>
              <a:p>
                <a:r>
                  <a:rPr lang="en-US" dirty="0">
                    <a:latin typeface="Avenir Next" panose="020B0503020202020204" pitchFamily="34" charset="0"/>
                  </a:rPr>
                  <a:t>Here,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𝜂</m:t>
                        </m:r>
                      </m:e>
                      <m:sub>
                        <m:r>
                          <a:rPr lang="en-US" b="0" i="1" smtClean="0">
                            <a:latin typeface="Cambria Math" panose="02040503050406030204" pitchFamily="18" charset="0"/>
                          </a:rPr>
                          <m:t>𝑖</m:t>
                        </m:r>
                      </m:sub>
                    </m:sSub>
                  </m:oMath>
                </a14:m>
                <a:r>
                  <a:rPr lang="en-US" dirty="0">
                    <a:latin typeface="Avenir Next" panose="020B0503020202020204" pitchFamily="34" charset="0"/>
                  </a:rPr>
                  <a:t> is a function of all the predictor variables</a:t>
                </a:r>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1</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3</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3</m:t>
                        </m:r>
                        <m:r>
                          <a:rPr lang="en-US" b="0" i="1" smtClean="0">
                            <a:latin typeface="Cambria Math" panose="02040503050406030204" pitchFamily="18" charset="0"/>
                          </a:rPr>
                          <m:t>𝑖</m:t>
                        </m:r>
                      </m:sub>
                    </m:sSub>
                    <m:r>
                      <a:rPr lang="en-US" b="0" i="1" smtClean="0">
                        <a:latin typeface="Cambria Math" panose="02040503050406030204" pitchFamily="18" charset="0"/>
                      </a:rPr>
                      <m:t>+  .   .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7</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7</m:t>
                        </m:r>
                        <m:r>
                          <a:rPr lang="en-US" b="0" i="1" smtClean="0">
                            <a:latin typeface="Cambria Math" panose="02040503050406030204" pitchFamily="18" charset="0"/>
                          </a:rPr>
                          <m:t>𝑖</m:t>
                        </m:r>
                      </m:sub>
                    </m:sSub>
                  </m:oMath>
                </a14:m>
                <a:r>
                  <a:rPr lang="en-US" dirty="0">
                    <a:latin typeface="Avenir Next" panose="020B0503020202020204" pitchFamily="34" charset="0"/>
                  </a:rPr>
                  <a:t>  </a:t>
                </a:r>
              </a:p>
              <a:p>
                <a:endParaRPr lang="en-US" dirty="0">
                  <a:latin typeface="Avenir Next" panose="020B0503020202020204" pitchFamily="34" charset="0"/>
                </a:endParaRPr>
              </a:p>
            </p:txBody>
          </p:sp>
        </mc:Choice>
        <mc:Fallback xmlns="">
          <p:sp>
            <p:nvSpPr>
              <p:cNvPr id="5" name="TextBox 4">
                <a:extLst>
                  <a:ext uri="{FF2B5EF4-FFF2-40B4-BE49-F238E27FC236}">
                    <a16:creationId xmlns:a16="http://schemas.microsoft.com/office/drawing/2014/main" id="{EEC742D1-CFE4-2039-2407-32DA0D2022B8}"/>
                  </a:ext>
                </a:extLst>
              </p:cNvPr>
              <p:cNvSpPr txBox="1">
                <a:spLocks noRot="1" noChangeAspect="1" noMove="1" noResize="1" noEditPoints="1" noAdjustHandles="1" noChangeArrowheads="1" noChangeShapeType="1" noTextEdit="1"/>
              </p:cNvSpPr>
              <p:nvPr/>
            </p:nvSpPr>
            <p:spPr>
              <a:xfrm>
                <a:off x="572660" y="1915249"/>
                <a:ext cx="4963167" cy="3842334"/>
              </a:xfrm>
              <a:prstGeom prst="rect">
                <a:avLst/>
              </a:prstGeom>
              <a:blipFill>
                <a:blip r:embed="rId2"/>
                <a:stretch>
                  <a:fillRect l="-1023" t="-658" r="-256"/>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92F33837-C32F-B353-7C22-FC61BF134740}"/>
              </a:ext>
            </a:extLst>
          </p:cNvPr>
          <p:cNvSpPr txBox="1"/>
          <p:nvPr/>
        </p:nvSpPr>
        <p:spPr>
          <a:xfrm>
            <a:off x="5724818" y="1187921"/>
            <a:ext cx="6103209" cy="4893647"/>
          </a:xfrm>
          <a:prstGeom prst="rect">
            <a:avLst/>
          </a:prstGeom>
          <a:noFill/>
        </p:spPr>
        <p:txBody>
          <a:bodyPr wrap="square" rtlCol="0">
            <a:spAutoFit/>
          </a:bodyPr>
          <a:lstStyle/>
          <a:p>
            <a:r>
              <a:rPr lang="en-IN" sz="1300" b="0" i="0" u="none" strike="noStrike" dirty="0">
                <a:solidFill>
                  <a:srgbClr val="444444"/>
                </a:solidFill>
                <a:effectLst/>
                <a:latin typeface="Consolas" panose="020B0609020204030204" pitchFamily="49" charset="0"/>
              </a:rPr>
              <a:t>Call:</a:t>
            </a:r>
            <a:br>
              <a:rPr lang="en-IN" sz="1300" b="0" i="0" u="none" strike="noStrike" dirty="0">
                <a:solidFill>
                  <a:srgbClr val="444444"/>
                </a:solidFill>
                <a:effectLst/>
                <a:latin typeface="Consolas" panose="020B0609020204030204" pitchFamily="49" charset="0"/>
              </a:rPr>
            </a:br>
            <a:r>
              <a:rPr lang="en-IN" sz="1300" b="0" i="0" u="none" strike="noStrike" dirty="0">
                <a:solidFill>
                  <a:srgbClr val="444444"/>
                </a:solidFill>
                <a:effectLst/>
                <a:latin typeface="Consolas" panose="020B0609020204030204" pitchFamily="49" charset="0"/>
              </a:rPr>
              <a:t>glm(formula = TenYearCHD ~ ., family = binomial(link = </a:t>
            </a:r>
            <a:r>
              <a:rPr lang="en-IN" sz="1300" b="0" i="0" u="none" strike="noStrike" dirty="0">
                <a:solidFill>
                  <a:srgbClr val="880000"/>
                </a:solidFill>
                <a:effectLst/>
                <a:latin typeface="Consolas" panose="020B0609020204030204" pitchFamily="49" charset="0"/>
              </a:rPr>
              <a:t>"logit"</a:t>
            </a:r>
            <a:r>
              <a:rPr lang="en-IN" sz="1300" b="0" i="0" u="none" strike="noStrike" dirty="0">
                <a:solidFill>
                  <a:srgbClr val="444444"/>
                </a:solidFill>
                <a:effectLst/>
                <a:latin typeface="Consolas" panose="020B0609020204030204" pitchFamily="49" charset="0"/>
              </a:rPr>
              <a:t>), </a:t>
            </a:r>
            <a:br>
              <a:rPr lang="en-IN" sz="1300" b="0" i="0" u="none" strike="noStrike" dirty="0">
                <a:solidFill>
                  <a:srgbClr val="444444"/>
                </a:solidFill>
                <a:effectLst/>
                <a:latin typeface="Consolas" panose="020B0609020204030204" pitchFamily="49" charset="0"/>
              </a:rPr>
            </a:br>
            <a:r>
              <a:rPr lang="en-IN" sz="1300" b="0" i="0" u="none" strike="noStrike" dirty="0">
                <a:solidFill>
                  <a:srgbClr val="444444"/>
                </a:solidFill>
                <a:effectLst/>
                <a:latin typeface="Consolas" panose="020B0609020204030204" pitchFamily="49" charset="0"/>
              </a:rPr>
              <a:t>    data = reduced_data_8)</a:t>
            </a:r>
            <a:br>
              <a:rPr lang="en-IN" sz="1300" b="0" i="0" u="none" strike="noStrike" dirty="0">
                <a:solidFill>
                  <a:srgbClr val="444444"/>
                </a:solidFill>
                <a:effectLst/>
                <a:latin typeface="Consolas" panose="020B0609020204030204" pitchFamily="49" charset="0"/>
              </a:rPr>
            </a:br>
            <a:br>
              <a:rPr lang="en-IN" sz="1300" b="0" i="0" u="none" strike="noStrike" dirty="0">
                <a:solidFill>
                  <a:srgbClr val="444444"/>
                </a:solidFill>
                <a:effectLst/>
                <a:latin typeface="Consolas" panose="020B0609020204030204" pitchFamily="49" charset="0"/>
              </a:rPr>
            </a:br>
            <a:r>
              <a:rPr lang="en-IN" sz="1300" b="0" i="0" u="none" strike="noStrike" dirty="0">
                <a:solidFill>
                  <a:srgbClr val="444444"/>
                </a:solidFill>
                <a:effectLst/>
                <a:latin typeface="Consolas" panose="020B0609020204030204" pitchFamily="49" charset="0"/>
              </a:rPr>
              <a:t>Coefficients:</a:t>
            </a:r>
            <a:br>
              <a:rPr lang="en-IN" sz="1300" b="0" i="0" u="none" strike="noStrike" dirty="0">
                <a:solidFill>
                  <a:srgbClr val="444444"/>
                </a:solidFill>
                <a:effectLst/>
                <a:latin typeface="Consolas" panose="020B0609020204030204" pitchFamily="49" charset="0"/>
              </a:rPr>
            </a:br>
            <a:r>
              <a:rPr lang="en-IN" sz="1300" b="0" i="0" u="none" strike="noStrike" dirty="0">
                <a:solidFill>
                  <a:srgbClr val="444444"/>
                </a:solidFill>
                <a:effectLst/>
                <a:latin typeface="Consolas" panose="020B0609020204030204" pitchFamily="49" charset="0"/>
              </a:rPr>
              <a:t>              Estimate Std. Error z value Pr(&gt;|z|)    </a:t>
            </a:r>
            <a:br>
              <a:rPr lang="en-IN" sz="1300" b="0" i="0" u="none" strike="noStrike" dirty="0">
                <a:solidFill>
                  <a:srgbClr val="444444"/>
                </a:solidFill>
                <a:effectLst/>
                <a:latin typeface="Consolas" panose="020B0609020204030204" pitchFamily="49" charset="0"/>
              </a:rPr>
            </a:br>
            <a:r>
              <a:rPr lang="en-IN" sz="1300" b="0" i="0" u="none" strike="noStrike" dirty="0">
                <a:solidFill>
                  <a:srgbClr val="444444"/>
                </a:solidFill>
                <a:effectLst/>
                <a:latin typeface="Consolas" panose="020B0609020204030204" pitchFamily="49" charset="0"/>
              </a:rPr>
              <a:t>(Intercept)  -</a:t>
            </a:r>
            <a:r>
              <a:rPr lang="en-IN" sz="1300" b="0" i="0" u="none" strike="noStrike" dirty="0">
                <a:solidFill>
                  <a:srgbClr val="880000"/>
                </a:solidFill>
                <a:effectLst/>
                <a:latin typeface="Consolas" panose="020B0609020204030204" pitchFamily="49" charset="0"/>
              </a:rPr>
              <a:t>8.732172</a:t>
            </a:r>
            <a:r>
              <a:rPr lang="en-IN" sz="1300" b="0" i="0" u="none" strike="noStrike" dirty="0">
                <a:solidFill>
                  <a:srgbClr val="444444"/>
                </a:solidFill>
                <a:effectLst/>
                <a:latin typeface="Consolas" panose="020B0609020204030204" pitchFamily="49" charset="0"/>
              </a:rPr>
              <a:t>   </a:t>
            </a:r>
            <a:r>
              <a:rPr lang="en-IN" sz="1300" b="0" i="0" u="none" strike="noStrike" dirty="0">
                <a:solidFill>
                  <a:srgbClr val="880000"/>
                </a:solidFill>
                <a:effectLst/>
                <a:latin typeface="Consolas" panose="020B0609020204030204" pitchFamily="49" charset="0"/>
              </a:rPr>
              <a:t>0.602685</a:t>
            </a:r>
            <a:r>
              <a:rPr lang="en-IN" sz="1300" b="0" i="0" u="none" strike="noStrike" dirty="0">
                <a:solidFill>
                  <a:srgbClr val="444444"/>
                </a:solidFill>
                <a:effectLst/>
                <a:latin typeface="Consolas" panose="020B0609020204030204" pitchFamily="49" charset="0"/>
              </a:rPr>
              <a:t> -</a:t>
            </a:r>
            <a:r>
              <a:rPr lang="en-IN" sz="1300" b="0" i="0" u="none" strike="noStrike" dirty="0">
                <a:solidFill>
                  <a:srgbClr val="880000"/>
                </a:solidFill>
                <a:effectLst/>
                <a:latin typeface="Consolas" panose="020B0609020204030204" pitchFamily="49" charset="0"/>
              </a:rPr>
              <a:t>14.489</a:t>
            </a:r>
            <a:r>
              <a:rPr lang="en-IN" sz="1300" b="0" i="0" u="none" strike="noStrike" dirty="0">
                <a:solidFill>
                  <a:srgbClr val="444444"/>
                </a:solidFill>
                <a:effectLst/>
                <a:latin typeface="Consolas" panose="020B0609020204030204" pitchFamily="49" charset="0"/>
              </a:rPr>
              <a:t>  &lt; </a:t>
            </a:r>
            <a:r>
              <a:rPr lang="en-IN" sz="1300" b="0" i="0" u="none" strike="noStrike" dirty="0">
                <a:solidFill>
                  <a:srgbClr val="880000"/>
                </a:solidFill>
                <a:effectLst/>
                <a:latin typeface="Consolas" panose="020B0609020204030204" pitchFamily="49" charset="0"/>
              </a:rPr>
              <a:t>2e-16</a:t>
            </a:r>
            <a:r>
              <a:rPr lang="en-IN" sz="1300" b="0" i="0" u="none" strike="noStrike" dirty="0">
                <a:solidFill>
                  <a:srgbClr val="444444"/>
                </a:solidFill>
                <a:effectLst/>
                <a:latin typeface="Consolas" panose="020B0609020204030204" pitchFamily="49" charset="0"/>
              </a:rPr>
              <a:t> ***</a:t>
            </a:r>
            <a:br>
              <a:rPr lang="en-IN" sz="1300" b="0" i="0" u="none" strike="noStrike" dirty="0">
                <a:solidFill>
                  <a:srgbClr val="444444"/>
                </a:solidFill>
                <a:effectLst/>
                <a:latin typeface="Consolas" panose="020B0609020204030204" pitchFamily="49" charset="0"/>
              </a:rPr>
            </a:br>
            <a:r>
              <a:rPr lang="en-IN" sz="1300" b="0" i="0" u="none" strike="noStrike" dirty="0">
                <a:solidFill>
                  <a:srgbClr val="444444"/>
                </a:solidFill>
                <a:effectLst/>
                <a:latin typeface="Consolas" panose="020B0609020204030204" pitchFamily="49" charset="0"/>
              </a:rPr>
              <a:t>male          </a:t>
            </a:r>
            <a:r>
              <a:rPr lang="en-IN" sz="1300" b="0" i="0" u="none" strike="noStrike" dirty="0">
                <a:solidFill>
                  <a:srgbClr val="880000"/>
                </a:solidFill>
                <a:effectLst/>
                <a:latin typeface="Consolas" panose="020B0609020204030204" pitchFamily="49" charset="0"/>
              </a:rPr>
              <a:t>0.502872</a:t>
            </a:r>
            <a:r>
              <a:rPr lang="en-IN" sz="1300" b="0" i="0" u="none" strike="noStrike" dirty="0">
                <a:solidFill>
                  <a:srgbClr val="444444"/>
                </a:solidFill>
                <a:effectLst/>
                <a:latin typeface="Consolas" panose="020B0609020204030204" pitchFamily="49" charset="0"/>
              </a:rPr>
              <a:t>   </a:t>
            </a:r>
            <a:r>
              <a:rPr lang="en-IN" sz="1300" b="0" i="0" u="none" strike="noStrike" dirty="0">
                <a:solidFill>
                  <a:srgbClr val="880000"/>
                </a:solidFill>
                <a:effectLst/>
                <a:latin typeface="Consolas" panose="020B0609020204030204" pitchFamily="49" charset="0"/>
              </a:rPr>
              <a:t>0.122016</a:t>
            </a:r>
            <a:r>
              <a:rPr lang="en-IN" sz="1300" b="0" i="0" u="none" strike="noStrike" dirty="0">
                <a:solidFill>
                  <a:srgbClr val="444444"/>
                </a:solidFill>
                <a:effectLst/>
                <a:latin typeface="Consolas" panose="020B0609020204030204" pitchFamily="49" charset="0"/>
              </a:rPr>
              <a:t>   </a:t>
            </a:r>
            <a:r>
              <a:rPr lang="en-IN" sz="1300" b="0" i="0" u="none" strike="noStrike" dirty="0">
                <a:solidFill>
                  <a:srgbClr val="880000"/>
                </a:solidFill>
                <a:effectLst/>
                <a:latin typeface="Consolas" panose="020B0609020204030204" pitchFamily="49" charset="0"/>
              </a:rPr>
              <a:t>4.121</a:t>
            </a:r>
            <a:r>
              <a:rPr lang="en-IN" sz="1300" b="0" i="0" u="none" strike="noStrike" dirty="0">
                <a:solidFill>
                  <a:srgbClr val="444444"/>
                </a:solidFill>
                <a:effectLst/>
                <a:latin typeface="Consolas" panose="020B0609020204030204" pitchFamily="49" charset="0"/>
              </a:rPr>
              <a:t> </a:t>
            </a:r>
            <a:r>
              <a:rPr lang="en-IN" sz="1300" b="0" i="0" u="none" strike="noStrike" dirty="0">
                <a:solidFill>
                  <a:srgbClr val="880000"/>
                </a:solidFill>
                <a:effectLst/>
                <a:latin typeface="Consolas" panose="020B0609020204030204" pitchFamily="49" charset="0"/>
              </a:rPr>
              <a:t>3.77e-05</a:t>
            </a:r>
            <a:r>
              <a:rPr lang="en-IN" sz="1300" b="0" i="0" u="none" strike="noStrike" dirty="0">
                <a:solidFill>
                  <a:srgbClr val="444444"/>
                </a:solidFill>
                <a:effectLst/>
                <a:latin typeface="Consolas" panose="020B0609020204030204" pitchFamily="49" charset="0"/>
              </a:rPr>
              <a:t> ***</a:t>
            </a:r>
            <a:br>
              <a:rPr lang="en-IN" sz="1300" b="0" i="0" u="none" strike="noStrike" dirty="0">
                <a:solidFill>
                  <a:srgbClr val="444444"/>
                </a:solidFill>
                <a:effectLst/>
                <a:latin typeface="Consolas" panose="020B0609020204030204" pitchFamily="49" charset="0"/>
              </a:rPr>
            </a:br>
            <a:r>
              <a:rPr lang="en-IN" sz="1300" b="0" i="0" u="none" strike="noStrike" dirty="0">
                <a:solidFill>
                  <a:srgbClr val="444444"/>
                </a:solidFill>
                <a:effectLst/>
                <a:latin typeface="Consolas" panose="020B0609020204030204" pitchFamily="49" charset="0"/>
              </a:rPr>
              <a:t>age           </a:t>
            </a:r>
            <a:r>
              <a:rPr lang="en-IN" sz="1300" b="0" i="0" u="none" strike="noStrike" dirty="0">
                <a:solidFill>
                  <a:srgbClr val="880000"/>
                </a:solidFill>
                <a:effectLst/>
                <a:latin typeface="Consolas" panose="020B0609020204030204" pitchFamily="49" charset="0"/>
              </a:rPr>
              <a:t>0.062626</a:t>
            </a:r>
            <a:r>
              <a:rPr lang="en-IN" sz="1300" b="0" i="0" u="none" strike="noStrike" dirty="0">
                <a:solidFill>
                  <a:srgbClr val="444444"/>
                </a:solidFill>
                <a:effectLst/>
                <a:latin typeface="Consolas" panose="020B0609020204030204" pitchFamily="49" charset="0"/>
              </a:rPr>
              <a:t>   </a:t>
            </a:r>
            <a:r>
              <a:rPr lang="en-IN" sz="1300" b="0" i="0" u="none" strike="noStrike" dirty="0">
                <a:solidFill>
                  <a:srgbClr val="880000"/>
                </a:solidFill>
                <a:effectLst/>
                <a:latin typeface="Consolas" panose="020B0609020204030204" pitchFamily="49" charset="0"/>
              </a:rPr>
              <a:t>0.007304</a:t>
            </a:r>
            <a:r>
              <a:rPr lang="en-IN" sz="1300" b="0" i="0" u="none" strike="noStrike" dirty="0">
                <a:solidFill>
                  <a:srgbClr val="444444"/>
                </a:solidFill>
                <a:effectLst/>
                <a:latin typeface="Consolas" panose="020B0609020204030204" pitchFamily="49" charset="0"/>
              </a:rPr>
              <a:t>   </a:t>
            </a:r>
            <a:r>
              <a:rPr lang="en-IN" sz="1300" b="0" i="0" u="none" strike="noStrike" dirty="0">
                <a:solidFill>
                  <a:srgbClr val="880000"/>
                </a:solidFill>
                <a:effectLst/>
                <a:latin typeface="Consolas" panose="020B0609020204030204" pitchFamily="49" charset="0"/>
              </a:rPr>
              <a:t>8.574</a:t>
            </a:r>
            <a:r>
              <a:rPr lang="en-IN" sz="1300" b="0" i="0" u="none" strike="noStrike" dirty="0">
                <a:solidFill>
                  <a:srgbClr val="444444"/>
                </a:solidFill>
                <a:effectLst/>
                <a:latin typeface="Consolas" panose="020B0609020204030204" pitchFamily="49" charset="0"/>
              </a:rPr>
              <a:t>  &lt; </a:t>
            </a:r>
            <a:r>
              <a:rPr lang="en-IN" sz="1300" b="0" i="0" u="none" strike="noStrike" dirty="0">
                <a:solidFill>
                  <a:srgbClr val="880000"/>
                </a:solidFill>
                <a:effectLst/>
                <a:latin typeface="Consolas" panose="020B0609020204030204" pitchFamily="49" charset="0"/>
              </a:rPr>
              <a:t>2e-16</a:t>
            </a:r>
            <a:r>
              <a:rPr lang="en-IN" sz="1300" b="0" i="0" u="none" strike="noStrike" dirty="0">
                <a:solidFill>
                  <a:srgbClr val="444444"/>
                </a:solidFill>
                <a:effectLst/>
                <a:latin typeface="Consolas" panose="020B0609020204030204" pitchFamily="49" charset="0"/>
              </a:rPr>
              <a:t> ***</a:t>
            </a:r>
            <a:br>
              <a:rPr lang="en-IN" sz="1300" b="0" i="0" u="none" strike="noStrike" dirty="0">
                <a:solidFill>
                  <a:srgbClr val="444444"/>
                </a:solidFill>
                <a:effectLst/>
                <a:latin typeface="Consolas" panose="020B0609020204030204" pitchFamily="49" charset="0"/>
              </a:rPr>
            </a:br>
            <a:r>
              <a:rPr lang="en-IN" sz="1300" b="0" i="0" u="none" strike="noStrike" dirty="0">
                <a:solidFill>
                  <a:srgbClr val="444444"/>
                </a:solidFill>
                <a:effectLst/>
                <a:latin typeface="Consolas" panose="020B0609020204030204" pitchFamily="49" charset="0"/>
              </a:rPr>
              <a:t>cigsPerDay    </a:t>
            </a:r>
            <a:r>
              <a:rPr lang="en-IN" sz="1300" b="0" i="0" u="none" strike="noStrike" dirty="0">
                <a:solidFill>
                  <a:srgbClr val="880000"/>
                </a:solidFill>
                <a:effectLst/>
                <a:latin typeface="Consolas" panose="020B0609020204030204" pitchFamily="49" charset="0"/>
              </a:rPr>
              <a:t>0.017669</a:t>
            </a:r>
            <a:r>
              <a:rPr lang="en-IN" sz="1300" b="0" i="0" u="none" strike="noStrike" dirty="0">
                <a:solidFill>
                  <a:srgbClr val="444444"/>
                </a:solidFill>
                <a:effectLst/>
                <a:latin typeface="Consolas" panose="020B0609020204030204" pitchFamily="49" charset="0"/>
              </a:rPr>
              <a:t>   </a:t>
            </a:r>
            <a:r>
              <a:rPr lang="en-IN" sz="1300" b="0" i="0" u="none" strike="noStrike" dirty="0">
                <a:solidFill>
                  <a:srgbClr val="880000"/>
                </a:solidFill>
                <a:effectLst/>
                <a:latin typeface="Consolas" panose="020B0609020204030204" pitchFamily="49" charset="0"/>
              </a:rPr>
              <a:t>0.004796</a:t>
            </a:r>
            <a:r>
              <a:rPr lang="en-IN" sz="1300" b="0" i="0" u="none" strike="noStrike" dirty="0">
                <a:solidFill>
                  <a:srgbClr val="444444"/>
                </a:solidFill>
                <a:effectLst/>
                <a:latin typeface="Consolas" panose="020B0609020204030204" pitchFamily="49" charset="0"/>
              </a:rPr>
              <a:t>   </a:t>
            </a:r>
            <a:r>
              <a:rPr lang="en-IN" sz="1300" b="0" i="0" u="none" strike="noStrike" dirty="0">
                <a:solidFill>
                  <a:srgbClr val="880000"/>
                </a:solidFill>
                <a:effectLst/>
                <a:latin typeface="Consolas" panose="020B0609020204030204" pitchFamily="49" charset="0"/>
              </a:rPr>
              <a:t>3.684</a:t>
            </a:r>
            <a:r>
              <a:rPr lang="en-IN" sz="1300" b="0" i="0" u="none" strike="noStrike" dirty="0">
                <a:solidFill>
                  <a:srgbClr val="444444"/>
                </a:solidFill>
                <a:effectLst/>
                <a:latin typeface="Consolas" panose="020B0609020204030204" pitchFamily="49" charset="0"/>
              </a:rPr>
              <a:t> </a:t>
            </a:r>
            <a:r>
              <a:rPr lang="en-IN" sz="1300" b="0" i="0" u="none" strike="noStrike" dirty="0">
                <a:solidFill>
                  <a:srgbClr val="880000"/>
                </a:solidFill>
                <a:effectLst/>
                <a:latin typeface="Consolas" panose="020B0609020204030204" pitchFamily="49" charset="0"/>
              </a:rPr>
              <a:t>0.000229</a:t>
            </a:r>
            <a:r>
              <a:rPr lang="en-IN" sz="1300" b="0" i="0" u="none" strike="noStrike" dirty="0">
                <a:solidFill>
                  <a:srgbClr val="444444"/>
                </a:solidFill>
                <a:effectLst/>
                <a:latin typeface="Consolas" panose="020B0609020204030204" pitchFamily="49" charset="0"/>
              </a:rPr>
              <a:t> ***</a:t>
            </a:r>
            <a:br>
              <a:rPr lang="en-IN" sz="1300" b="0" i="0" u="none" strike="noStrike" dirty="0">
                <a:solidFill>
                  <a:srgbClr val="444444"/>
                </a:solidFill>
                <a:effectLst/>
                <a:latin typeface="Consolas" panose="020B0609020204030204" pitchFamily="49" charset="0"/>
              </a:rPr>
            </a:br>
            <a:r>
              <a:rPr lang="en-IN" sz="1300" b="0" i="0" u="none" strike="noStrike" dirty="0">
                <a:solidFill>
                  <a:srgbClr val="444444"/>
                </a:solidFill>
                <a:effectLst/>
                <a:latin typeface="Consolas" panose="020B0609020204030204" pitchFamily="49" charset="0"/>
              </a:rPr>
              <a:t>prevalentHyp  </a:t>
            </a:r>
            <a:r>
              <a:rPr lang="en-IN" sz="1300" b="0" i="0" u="none" strike="noStrike" dirty="0">
                <a:solidFill>
                  <a:srgbClr val="880000"/>
                </a:solidFill>
                <a:effectLst/>
                <a:latin typeface="Consolas" panose="020B0609020204030204" pitchFamily="49" charset="0"/>
              </a:rPr>
              <a:t>0.268576</a:t>
            </a:r>
            <a:r>
              <a:rPr lang="en-IN" sz="1300" b="0" i="0" u="none" strike="noStrike" dirty="0">
                <a:solidFill>
                  <a:srgbClr val="444444"/>
                </a:solidFill>
                <a:effectLst/>
                <a:latin typeface="Consolas" panose="020B0609020204030204" pitchFamily="49" charset="0"/>
              </a:rPr>
              <a:t>   </a:t>
            </a:r>
            <a:r>
              <a:rPr lang="en-IN" sz="1300" b="0" i="0" u="none" strike="noStrike" dirty="0">
                <a:solidFill>
                  <a:srgbClr val="880000"/>
                </a:solidFill>
                <a:effectLst/>
                <a:latin typeface="Consolas" panose="020B0609020204030204" pitchFamily="49" charset="0"/>
              </a:rPr>
              <a:t>0.153346</a:t>
            </a:r>
            <a:r>
              <a:rPr lang="en-IN" sz="1300" b="0" i="0" u="none" strike="noStrike" dirty="0">
                <a:solidFill>
                  <a:srgbClr val="444444"/>
                </a:solidFill>
                <a:effectLst/>
                <a:latin typeface="Consolas" panose="020B0609020204030204" pitchFamily="49" charset="0"/>
              </a:rPr>
              <a:t>   </a:t>
            </a:r>
            <a:r>
              <a:rPr lang="en-IN" sz="1300" b="0" i="0" u="none" strike="noStrike" dirty="0">
                <a:solidFill>
                  <a:srgbClr val="880000"/>
                </a:solidFill>
                <a:effectLst/>
                <a:latin typeface="Consolas" panose="020B0609020204030204" pitchFamily="49" charset="0"/>
              </a:rPr>
              <a:t>1.751</a:t>
            </a:r>
            <a:r>
              <a:rPr lang="en-IN" sz="1300" b="0" i="0" u="none" strike="noStrike" dirty="0">
                <a:solidFill>
                  <a:srgbClr val="444444"/>
                </a:solidFill>
                <a:effectLst/>
                <a:latin typeface="Consolas" panose="020B0609020204030204" pitchFamily="49" charset="0"/>
              </a:rPr>
              <a:t> </a:t>
            </a:r>
            <a:r>
              <a:rPr lang="en-IN" sz="1300" b="0" i="0" u="none" strike="noStrike" dirty="0">
                <a:solidFill>
                  <a:srgbClr val="880000"/>
                </a:solidFill>
                <a:effectLst/>
                <a:latin typeface="Consolas" panose="020B0609020204030204" pitchFamily="49" charset="0"/>
              </a:rPr>
              <a:t>0.079871</a:t>
            </a:r>
            <a:r>
              <a:rPr lang="en-IN" sz="1300" b="0" i="0" u="none" strike="noStrike" dirty="0">
                <a:solidFill>
                  <a:srgbClr val="444444"/>
                </a:solidFill>
                <a:effectLst/>
                <a:latin typeface="Consolas" panose="020B0609020204030204" pitchFamily="49" charset="0"/>
              </a:rPr>
              <a:t> .  </a:t>
            </a:r>
            <a:br>
              <a:rPr lang="en-IN" sz="1300" b="0" i="0" u="none" strike="noStrike" dirty="0">
                <a:solidFill>
                  <a:srgbClr val="444444"/>
                </a:solidFill>
                <a:effectLst/>
                <a:latin typeface="Consolas" panose="020B0609020204030204" pitchFamily="49" charset="0"/>
              </a:rPr>
            </a:br>
            <a:r>
              <a:rPr lang="en-IN" sz="1300" b="0" i="0" u="none" strike="noStrike" dirty="0">
                <a:solidFill>
                  <a:srgbClr val="444444"/>
                </a:solidFill>
                <a:effectLst/>
                <a:latin typeface="Consolas" panose="020B0609020204030204" pitchFamily="49" charset="0"/>
              </a:rPr>
              <a:t>totChol       </a:t>
            </a:r>
            <a:r>
              <a:rPr lang="en-IN" sz="1300" b="0" i="0" u="none" strike="noStrike" dirty="0">
                <a:solidFill>
                  <a:srgbClr val="880000"/>
                </a:solidFill>
                <a:effectLst/>
                <a:latin typeface="Consolas" panose="020B0609020204030204" pitchFamily="49" charset="0"/>
              </a:rPr>
              <a:t>0.003190</a:t>
            </a:r>
            <a:r>
              <a:rPr lang="en-IN" sz="1300" b="0" i="0" u="none" strike="noStrike" dirty="0">
                <a:solidFill>
                  <a:srgbClr val="444444"/>
                </a:solidFill>
                <a:effectLst/>
                <a:latin typeface="Consolas" panose="020B0609020204030204" pitchFamily="49" charset="0"/>
              </a:rPr>
              <a:t>   </a:t>
            </a:r>
            <a:r>
              <a:rPr lang="en-IN" sz="1300" b="0" i="0" u="none" strike="noStrike" dirty="0">
                <a:solidFill>
                  <a:srgbClr val="880000"/>
                </a:solidFill>
                <a:effectLst/>
                <a:latin typeface="Consolas" panose="020B0609020204030204" pitchFamily="49" charset="0"/>
              </a:rPr>
              <a:t>0.001271</a:t>
            </a:r>
            <a:r>
              <a:rPr lang="en-IN" sz="1300" b="0" i="0" u="none" strike="noStrike" dirty="0">
                <a:solidFill>
                  <a:srgbClr val="444444"/>
                </a:solidFill>
                <a:effectLst/>
                <a:latin typeface="Consolas" panose="020B0609020204030204" pitchFamily="49" charset="0"/>
              </a:rPr>
              <a:t>   </a:t>
            </a:r>
            <a:r>
              <a:rPr lang="en-IN" sz="1300" b="0" i="0" u="none" strike="noStrike" dirty="0">
                <a:solidFill>
                  <a:srgbClr val="880000"/>
                </a:solidFill>
                <a:effectLst/>
                <a:latin typeface="Consolas" panose="020B0609020204030204" pitchFamily="49" charset="0"/>
              </a:rPr>
              <a:t>2.511</a:t>
            </a:r>
            <a:r>
              <a:rPr lang="en-IN" sz="1300" b="0" i="0" u="none" strike="noStrike" dirty="0">
                <a:solidFill>
                  <a:srgbClr val="444444"/>
                </a:solidFill>
                <a:effectLst/>
                <a:latin typeface="Consolas" panose="020B0609020204030204" pitchFamily="49" charset="0"/>
              </a:rPr>
              <a:t> </a:t>
            </a:r>
            <a:r>
              <a:rPr lang="en-IN" sz="1300" b="0" i="0" u="none" strike="noStrike" dirty="0">
                <a:solidFill>
                  <a:srgbClr val="880000"/>
                </a:solidFill>
                <a:effectLst/>
                <a:latin typeface="Consolas" panose="020B0609020204030204" pitchFamily="49" charset="0"/>
              </a:rPr>
              <a:t>0.012046</a:t>
            </a:r>
            <a:r>
              <a:rPr lang="en-IN" sz="1300" b="0" i="0" u="none" strike="noStrike" dirty="0">
                <a:solidFill>
                  <a:srgbClr val="444444"/>
                </a:solidFill>
                <a:effectLst/>
                <a:latin typeface="Consolas" panose="020B0609020204030204" pitchFamily="49" charset="0"/>
              </a:rPr>
              <a:t> *  </a:t>
            </a:r>
            <a:br>
              <a:rPr lang="en-IN" sz="1300" b="0" i="0" u="none" strike="noStrike" dirty="0">
                <a:solidFill>
                  <a:srgbClr val="444444"/>
                </a:solidFill>
                <a:effectLst/>
                <a:latin typeface="Consolas" panose="020B0609020204030204" pitchFamily="49" charset="0"/>
              </a:rPr>
            </a:br>
            <a:r>
              <a:rPr lang="en-IN" sz="1300" b="0" i="0" u="none" strike="noStrike" dirty="0">
                <a:solidFill>
                  <a:srgbClr val="444444"/>
                </a:solidFill>
                <a:effectLst/>
                <a:latin typeface="Consolas" panose="020B0609020204030204" pitchFamily="49" charset="0"/>
              </a:rPr>
              <a:t>sysBP         </a:t>
            </a:r>
            <a:r>
              <a:rPr lang="en-IN" sz="1300" b="0" i="0" u="none" strike="noStrike" dirty="0">
                <a:solidFill>
                  <a:srgbClr val="880000"/>
                </a:solidFill>
                <a:effectLst/>
                <a:latin typeface="Consolas" panose="020B0609020204030204" pitchFamily="49" charset="0"/>
              </a:rPr>
              <a:t>0.013961</a:t>
            </a:r>
            <a:r>
              <a:rPr lang="en-IN" sz="1300" b="0" i="0" u="none" strike="noStrike" dirty="0">
                <a:solidFill>
                  <a:srgbClr val="444444"/>
                </a:solidFill>
                <a:effectLst/>
                <a:latin typeface="Consolas" panose="020B0609020204030204" pitchFamily="49" charset="0"/>
              </a:rPr>
              <a:t>   </a:t>
            </a:r>
            <a:r>
              <a:rPr lang="en-IN" sz="1300" b="0" i="0" u="none" strike="noStrike" dirty="0">
                <a:solidFill>
                  <a:srgbClr val="880000"/>
                </a:solidFill>
                <a:effectLst/>
                <a:latin typeface="Consolas" panose="020B0609020204030204" pitchFamily="49" charset="0"/>
              </a:rPr>
              <a:t>0.003193</a:t>
            </a:r>
            <a:r>
              <a:rPr lang="en-IN" sz="1300" b="0" i="0" u="none" strike="noStrike" dirty="0">
                <a:solidFill>
                  <a:srgbClr val="444444"/>
                </a:solidFill>
                <a:effectLst/>
                <a:latin typeface="Consolas" panose="020B0609020204030204" pitchFamily="49" charset="0"/>
              </a:rPr>
              <a:t>   </a:t>
            </a:r>
            <a:r>
              <a:rPr lang="en-IN" sz="1300" b="0" i="0" u="none" strike="noStrike" dirty="0">
                <a:solidFill>
                  <a:srgbClr val="880000"/>
                </a:solidFill>
                <a:effectLst/>
                <a:latin typeface="Consolas" panose="020B0609020204030204" pitchFamily="49" charset="0"/>
              </a:rPr>
              <a:t>4.372</a:t>
            </a:r>
            <a:r>
              <a:rPr lang="en-IN" sz="1300" b="0" i="0" u="none" strike="noStrike" dirty="0">
                <a:solidFill>
                  <a:srgbClr val="444444"/>
                </a:solidFill>
                <a:effectLst/>
                <a:latin typeface="Consolas" panose="020B0609020204030204" pitchFamily="49" charset="0"/>
              </a:rPr>
              <a:t> </a:t>
            </a:r>
            <a:r>
              <a:rPr lang="en-IN" sz="1300" b="0" i="0" u="none" strike="noStrike" dirty="0">
                <a:solidFill>
                  <a:srgbClr val="880000"/>
                </a:solidFill>
                <a:effectLst/>
                <a:latin typeface="Consolas" panose="020B0609020204030204" pitchFamily="49" charset="0"/>
              </a:rPr>
              <a:t>1.23e-05</a:t>
            </a:r>
            <a:r>
              <a:rPr lang="en-IN" sz="1300" b="0" i="0" u="none" strike="noStrike" dirty="0">
                <a:solidFill>
                  <a:srgbClr val="444444"/>
                </a:solidFill>
                <a:effectLst/>
                <a:latin typeface="Consolas" panose="020B0609020204030204" pitchFamily="49" charset="0"/>
              </a:rPr>
              <a:t> ***</a:t>
            </a:r>
            <a:br>
              <a:rPr lang="en-IN" sz="1300" b="0" i="0" u="none" strike="noStrike" dirty="0">
                <a:solidFill>
                  <a:srgbClr val="444444"/>
                </a:solidFill>
                <a:effectLst/>
                <a:latin typeface="Consolas" panose="020B0609020204030204" pitchFamily="49" charset="0"/>
              </a:rPr>
            </a:br>
            <a:r>
              <a:rPr lang="en-IN" sz="1300" b="0" i="0" u="none" strike="noStrike" dirty="0">
                <a:solidFill>
                  <a:srgbClr val="444444"/>
                </a:solidFill>
                <a:effectLst/>
                <a:latin typeface="Consolas" panose="020B0609020204030204" pitchFamily="49" charset="0"/>
              </a:rPr>
              <a:t>glucose       </a:t>
            </a:r>
            <a:r>
              <a:rPr lang="en-IN" sz="1300" b="0" i="0" u="none" strike="noStrike" dirty="0">
                <a:solidFill>
                  <a:srgbClr val="880000"/>
                </a:solidFill>
                <a:effectLst/>
                <a:latin typeface="Consolas" panose="020B0609020204030204" pitchFamily="49" charset="0"/>
              </a:rPr>
              <a:t>0.007262</a:t>
            </a:r>
            <a:r>
              <a:rPr lang="en-IN" sz="1300" b="0" i="0" u="none" strike="noStrike" dirty="0">
                <a:solidFill>
                  <a:srgbClr val="444444"/>
                </a:solidFill>
                <a:effectLst/>
                <a:latin typeface="Consolas" panose="020B0609020204030204" pitchFamily="49" charset="0"/>
              </a:rPr>
              <a:t>   </a:t>
            </a:r>
            <a:r>
              <a:rPr lang="en-IN" sz="1300" b="0" i="0" u="none" strike="noStrike" dirty="0">
                <a:solidFill>
                  <a:srgbClr val="880000"/>
                </a:solidFill>
                <a:effectLst/>
                <a:latin typeface="Consolas" panose="020B0609020204030204" pitchFamily="49" charset="0"/>
              </a:rPr>
              <a:t>0.001912</a:t>
            </a:r>
            <a:r>
              <a:rPr lang="en-IN" sz="1300" b="0" i="0" u="none" strike="noStrike" dirty="0">
                <a:solidFill>
                  <a:srgbClr val="444444"/>
                </a:solidFill>
                <a:effectLst/>
                <a:latin typeface="Consolas" panose="020B0609020204030204" pitchFamily="49" charset="0"/>
              </a:rPr>
              <a:t>   </a:t>
            </a:r>
            <a:r>
              <a:rPr lang="en-IN" sz="1300" b="0" i="0" u="none" strike="noStrike" dirty="0">
                <a:solidFill>
                  <a:srgbClr val="880000"/>
                </a:solidFill>
                <a:effectLst/>
                <a:latin typeface="Consolas" panose="020B0609020204030204" pitchFamily="49" charset="0"/>
              </a:rPr>
              <a:t>3.798</a:t>
            </a:r>
            <a:r>
              <a:rPr lang="en-IN" sz="1300" b="0" i="0" u="none" strike="noStrike" dirty="0">
                <a:solidFill>
                  <a:srgbClr val="444444"/>
                </a:solidFill>
                <a:effectLst/>
                <a:latin typeface="Consolas" panose="020B0609020204030204" pitchFamily="49" charset="0"/>
              </a:rPr>
              <a:t> </a:t>
            </a:r>
            <a:r>
              <a:rPr lang="en-IN" sz="1300" b="0" i="0" u="none" strike="noStrike" dirty="0">
                <a:solidFill>
                  <a:srgbClr val="880000"/>
                </a:solidFill>
                <a:effectLst/>
                <a:latin typeface="Consolas" panose="020B0609020204030204" pitchFamily="49" charset="0"/>
              </a:rPr>
              <a:t>0.000146</a:t>
            </a:r>
            <a:r>
              <a:rPr lang="en-IN" sz="1300" b="0" i="0" u="none" strike="noStrike" dirty="0">
                <a:solidFill>
                  <a:srgbClr val="444444"/>
                </a:solidFill>
                <a:effectLst/>
                <a:latin typeface="Consolas" panose="020B0609020204030204" pitchFamily="49" charset="0"/>
              </a:rPr>
              <a:t> ***</a:t>
            </a:r>
            <a:br>
              <a:rPr lang="en-IN" sz="1300" b="0" i="0" u="none" strike="noStrike" dirty="0">
                <a:solidFill>
                  <a:srgbClr val="444444"/>
                </a:solidFill>
                <a:effectLst/>
                <a:latin typeface="Consolas" panose="020B0609020204030204" pitchFamily="49" charset="0"/>
              </a:rPr>
            </a:br>
            <a:r>
              <a:rPr lang="en-IN" sz="1300" b="0" i="0" u="none" strike="noStrike" dirty="0">
                <a:solidFill>
                  <a:srgbClr val="444444"/>
                </a:solidFill>
                <a:effectLst/>
                <a:latin typeface="Consolas" panose="020B0609020204030204" pitchFamily="49" charset="0"/>
              </a:rPr>
              <a:t>---</a:t>
            </a:r>
            <a:br>
              <a:rPr lang="en-IN" sz="1300" b="0" i="0" u="none" strike="noStrike" dirty="0">
                <a:solidFill>
                  <a:srgbClr val="444444"/>
                </a:solidFill>
                <a:effectLst/>
                <a:latin typeface="Consolas" panose="020B0609020204030204" pitchFamily="49" charset="0"/>
              </a:rPr>
            </a:br>
            <a:r>
              <a:rPr lang="en-IN" sz="1300" b="0" i="0" u="none" strike="noStrike" dirty="0">
                <a:solidFill>
                  <a:srgbClr val="444444"/>
                </a:solidFill>
                <a:effectLst/>
                <a:latin typeface="Consolas" panose="020B0609020204030204" pitchFamily="49" charset="0"/>
              </a:rPr>
              <a:t>Signif. codes:  </a:t>
            </a:r>
            <a:r>
              <a:rPr lang="en-IN" sz="1300" b="0" i="0" u="none" strike="noStrike" dirty="0">
                <a:solidFill>
                  <a:srgbClr val="880000"/>
                </a:solidFill>
                <a:effectLst/>
                <a:latin typeface="Consolas" panose="020B0609020204030204" pitchFamily="49" charset="0"/>
              </a:rPr>
              <a:t>0</a:t>
            </a:r>
            <a:r>
              <a:rPr lang="en-IN" sz="1300" b="0" i="0" u="none" strike="noStrike" dirty="0">
                <a:solidFill>
                  <a:srgbClr val="444444"/>
                </a:solidFill>
                <a:effectLst/>
                <a:latin typeface="Consolas" panose="020B0609020204030204" pitchFamily="49" charset="0"/>
              </a:rPr>
              <a:t> </a:t>
            </a:r>
            <a:r>
              <a:rPr lang="en-IN" sz="1300" b="0" i="0" u="none" strike="noStrike" dirty="0">
                <a:solidFill>
                  <a:srgbClr val="880000"/>
                </a:solidFill>
                <a:effectLst/>
                <a:latin typeface="Consolas" panose="020B0609020204030204" pitchFamily="49" charset="0"/>
              </a:rPr>
              <a:t>'***'</a:t>
            </a:r>
            <a:r>
              <a:rPr lang="en-IN" sz="1300" b="0" i="0" u="none" strike="noStrike" dirty="0">
                <a:solidFill>
                  <a:srgbClr val="444444"/>
                </a:solidFill>
                <a:effectLst/>
                <a:latin typeface="Consolas" panose="020B0609020204030204" pitchFamily="49" charset="0"/>
              </a:rPr>
              <a:t> </a:t>
            </a:r>
            <a:r>
              <a:rPr lang="en-IN" sz="1300" b="0" i="0" u="none" strike="noStrike" dirty="0">
                <a:solidFill>
                  <a:srgbClr val="880000"/>
                </a:solidFill>
                <a:effectLst/>
                <a:latin typeface="Consolas" panose="020B0609020204030204" pitchFamily="49" charset="0"/>
              </a:rPr>
              <a:t>0.001</a:t>
            </a:r>
            <a:r>
              <a:rPr lang="en-IN" sz="1300" b="0" i="0" u="none" strike="noStrike" dirty="0">
                <a:solidFill>
                  <a:srgbClr val="444444"/>
                </a:solidFill>
                <a:effectLst/>
                <a:latin typeface="Consolas" panose="020B0609020204030204" pitchFamily="49" charset="0"/>
              </a:rPr>
              <a:t> </a:t>
            </a:r>
            <a:r>
              <a:rPr lang="en-IN" sz="1300" b="0" i="0" u="none" strike="noStrike" dirty="0">
                <a:solidFill>
                  <a:srgbClr val="880000"/>
                </a:solidFill>
                <a:effectLst/>
                <a:latin typeface="Consolas" panose="020B0609020204030204" pitchFamily="49" charset="0"/>
              </a:rPr>
              <a:t>'**'</a:t>
            </a:r>
            <a:r>
              <a:rPr lang="en-IN" sz="1300" b="0" i="0" u="none" strike="noStrike" dirty="0">
                <a:solidFill>
                  <a:srgbClr val="444444"/>
                </a:solidFill>
                <a:effectLst/>
                <a:latin typeface="Consolas" panose="020B0609020204030204" pitchFamily="49" charset="0"/>
              </a:rPr>
              <a:t> </a:t>
            </a:r>
            <a:r>
              <a:rPr lang="en-IN" sz="1300" b="0" i="0" u="none" strike="noStrike" dirty="0">
                <a:solidFill>
                  <a:srgbClr val="880000"/>
                </a:solidFill>
                <a:effectLst/>
                <a:latin typeface="Consolas" panose="020B0609020204030204" pitchFamily="49" charset="0"/>
              </a:rPr>
              <a:t>0.01</a:t>
            </a:r>
            <a:r>
              <a:rPr lang="en-IN" sz="1300" b="0" i="0" u="none" strike="noStrike" dirty="0">
                <a:solidFill>
                  <a:srgbClr val="444444"/>
                </a:solidFill>
                <a:effectLst/>
                <a:latin typeface="Consolas" panose="020B0609020204030204" pitchFamily="49" charset="0"/>
              </a:rPr>
              <a:t> </a:t>
            </a:r>
            <a:r>
              <a:rPr lang="en-IN" sz="1300" b="0" i="0" u="none" strike="noStrike" dirty="0">
                <a:solidFill>
                  <a:srgbClr val="880000"/>
                </a:solidFill>
                <a:effectLst/>
                <a:latin typeface="Consolas" panose="020B0609020204030204" pitchFamily="49" charset="0"/>
              </a:rPr>
              <a:t>'*'</a:t>
            </a:r>
            <a:r>
              <a:rPr lang="en-IN" sz="1300" b="0" i="0" u="none" strike="noStrike" dirty="0">
                <a:solidFill>
                  <a:srgbClr val="444444"/>
                </a:solidFill>
                <a:effectLst/>
                <a:latin typeface="Consolas" panose="020B0609020204030204" pitchFamily="49" charset="0"/>
              </a:rPr>
              <a:t> </a:t>
            </a:r>
            <a:r>
              <a:rPr lang="en-IN" sz="1300" b="0" i="0" u="none" strike="noStrike" dirty="0">
                <a:solidFill>
                  <a:srgbClr val="880000"/>
                </a:solidFill>
                <a:effectLst/>
                <a:latin typeface="Consolas" panose="020B0609020204030204" pitchFamily="49" charset="0"/>
              </a:rPr>
              <a:t>0.05</a:t>
            </a:r>
            <a:r>
              <a:rPr lang="en-IN" sz="1300" b="0" i="0" u="none" strike="noStrike" dirty="0">
                <a:solidFill>
                  <a:srgbClr val="444444"/>
                </a:solidFill>
                <a:effectLst/>
                <a:latin typeface="Consolas" panose="020B0609020204030204" pitchFamily="49" charset="0"/>
              </a:rPr>
              <a:t> </a:t>
            </a:r>
            <a:r>
              <a:rPr lang="en-IN" sz="1300" b="0" i="0" u="none" strike="noStrike" dirty="0">
                <a:solidFill>
                  <a:srgbClr val="880000"/>
                </a:solidFill>
                <a:effectLst/>
                <a:latin typeface="Consolas" panose="020B0609020204030204" pitchFamily="49" charset="0"/>
              </a:rPr>
              <a:t>'.'</a:t>
            </a:r>
            <a:r>
              <a:rPr lang="en-IN" sz="1300" b="0" i="0" u="none" strike="noStrike" dirty="0">
                <a:solidFill>
                  <a:srgbClr val="444444"/>
                </a:solidFill>
                <a:effectLst/>
                <a:latin typeface="Consolas" panose="020B0609020204030204" pitchFamily="49" charset="0"/>
              </a:rPr>
              <a:t> </a:t>
            </a:r>
            <a:r>
              <a:rPr lang="en-IN" sz="1300" b="0" i="0" u="none" strike="noStrike" dirty="0">
                <a:solidFill>
                  <a:srgbClr val="880000"/>
                </a:solidFill>
                <a:effectLst/>
                <a:latin typeface="Consolas" panose="020B0609020204030204" pitchFamily="49" charset="0"/>
              </a:rPr>
              <a:t>0.1</a:t>
            </a:r>
            <a:r>
              <a:rPr lang="en-IN" sz="1300" b="0" i="0" u="none" strike="noStrike" dirty="0">
                <a:solidFill>
                  <a:srgbClr val="444444"/>
                </a:solidFill>
                <a:effectLst/>
                <a:latin typeface="Consolas" panose="020B0609020204030204" pitchFamily="49" charset="0"/>
              </a:rPr>
              <a:t> </a:t>
            </a:r>
            <a:r>
              <a:rPr lang="en-IN" sz="1300" b="0" i="0" u="none" strike="noStrike" dirty="0">
                <a:solidFill>
                  <a:srgbClr val="880000"/>
                </a:solidFill>
                <a:effectLst/>
                <a:latin typeface="Consolas" panose="020B0609020204030204" pitchFamily="49" charset="0"/>
              </a:rPr>
              <a:t>' '</a:t>
            </a:r>
            <a:r>
              <a:rPr lang="en-IN" sz="1300" b="0" i="0" u="none" strike="noStrike" dirty="0">
                <a:solidFill>
                  <a:srgbClr val="444444"/>
                </a:solidFill>
                <a:effectLst/>
                <a:latin typeface="Consolas" panose="020B0609020204030204" pitchFamily="49" charset="0"/>
              </a:rPr>
              <a:t> </a:t>
            </a:r>
            <a:r>
              <a:rPr lang="en-IN" sz="1300" b="0" i="0" u="none" strike="noStrike" dirty="0">
                <a:solidFill>
                  <a:srgbClr val="880000"/>
                </a:solidFill>
                <a:effectLst/>
                <a:latin typeface="Consolas" panose="020B0609020204030204" pitchFamily="49" charset="0"/>
              </a:rPr>
              <a:t>1</a:t>
            </a:r>
            <a:br>
              <a:rPr lang="en-IN" sz="1300" b="0" i="0" u="none" strike="noStrike" dirty="0">
                <a:solidFill>
                  <a:srgbClr val="444444"/>
                </a:solidFill>
                <a:effectLst/>
                <a:latin typeface="Consolas" panose="020B0609020204030204" pitchFamily="49" charset="0"/>
              </a:rPr>
            </a:br>
            <a:br>
              <a:rPr lang="en-IN" sz="1300" b="0" i="0" u="none" strike="noStrike" dirty="0">
                <a:solidFill>
                  <a:srgbClr val="444444"/>
                </a:solidFill>
                <a:effectLst/>
                <a:latin typeface="Consolas" panose="020B0609020204030204" pitchFamily="49" charset="0"/>
              </a:rPr>
            </a:br>
            <a:r>
              <a:rPr lang="en-IN" sz="1300" b="0" i="0" u="none" strike="noStrike" dirty="0">
                <a:solidFill>
                  <a:srgbClr val="444444"/>
                </a:solidFill>
                <a:effectLst/>
                <a:latin typeface="Consolas" panose="020B0609020204030204" pitchFamily="49" charset="0"/>
              </a:rPr>
              <a:t>(Dispersion parameter </a:t>
            </a:r>
            <a:r>
              <a:rPr lang="en-IN" sz="1300" b="1" i="0" u="none" strike="noStrike" dirty="0">
                <a:solidFill>
                  <a:srgbClr val="444444"/>
                </a:solidFill>
                <a:effectLst/>
                <a:latin typeface="Consolas" panose="020B0609020204030204" pitchFamily="49" charset="0"/>
              </a:rPr>
              <a:t>for</a:t>
            </a:r>
            <a:r>
              <a:rPr lang="en-IN" sz="1300" b="0" i="0" u="none" strike="noStrike" dirty="0">
                <a:solidFill>
                  <a:srgbClr val="444444"/>
                </a:solidFill>
                <a:effectLst/>
                <a:latin typeface="Consolas" panose="020B0609020204030204" pitchFamily="49" charset="0"/>
              </a:rPr>
              <a:t> binomial family taken to be </a:t>
            </a:r>
            <a:r>
              <a:rPr lang="en-IN" sz="1300" b="0" i="0" u="none" strike="noStrike" dirty="0">
                <a:solidFill>
                  <a:srgbClr val="880000"/>
                </a:solidFill>
                <a:effectLst/>
                <a:latin typeface="Consolas" panose="020B0609020204030204" pitchFamily="49" charset="0"/>
              </a:rPr>
              <a:t>1</a:t>
            </a:r>
            <a:r>
              <a:rPr lang="en-IN" sz="1300" b="0" i="0" u="none" strike="noStrike" dirty="0">
                <a:solidFill>
                  <a:srgbClr val="444444"/>
                </a:solidFill>
                <a:effectLst/>
                <a:latin typeface="Consolas" panose="020B0609020204030204" pitchFamily="49" charset="0"/>
              </a:rPr>
              <a:t>)</a:t>
            </a:r>
            <a:br>
              <a:rPr lang="en-IN" sz="1300" b="0" i="0" u="none" strike="noStrike" dirty="0">
                <a:solidFill>
                  <a:srgbClr val="444444"/>
                </a:solidFill>
                <a:effectLst/>
                <a:latin typeface="Consolas" panose="020B0609020204030204" pitchFamily="49" charset="0"/>
              </a:rPr>
            </a:br>
            <a:br>
              <a:rPr lang="en-IN" sz="1300" b="0" i="0" u="none" strike="noStrike" dirty="0">
                <a:solidFill>
                  <a:srgbClr val="444444"/>
                </a:solidFill>
                <a:effectLst/>
                <a:latin typeface="Consolas" panose="020B0609020204030204" pitchFamily="49" charset="0"/>
              </a:rPr>
            </a:br>
            <a:r>
              <a:rPr lang="en-IN" sz="1300" b="0" i="0" u="none" strike="noStrike" dirty="0">
                <a:solidFill>
                  <a:srgbClr val="444444"/>
                </a:solidFill>
                <a:effectLst/>
                <a:latin typeface="Consolas" panose="020B0609020204030204" pitchFamily="49" charset="0"/>
              </a:rPr>
              <a:t>    Null deviance: </a:t>
            </a:r>
            <a:r>
              <a:rPr lang="en-IN" sz="1300" b="0" i="0" u="none" strike="noStrike" dirty="0">
                <a:solidFill>
                  <a:srgbClr val="880000"/>
                </a:solidFill>
                <a:effectLst/>
                <a:latin typeface="Consolas" panose="020B0609020204030204" pitchFamily="49" charset="0"/>
              </a:rPr>
              <a:t>2379</a:t>
            </a:r>
            <a:r>
              <a:rPr lang="en-IN" sz="1300" b="0" i="0" u="none" strike="noStrike" dirty="0">
                <a:solidFill>
                  <a:srgbClr val="444444"/>
                </a:solidFill>
                <a:effectLst/>
                <a:latin typeface="Consolas" panose="020B0609020204030204" pitchFamily="49" charset="0"/>
              </a:rPr>
              <a:t>  on </a:t>
            </a:r>
            <a:r>
              <a:rPr lang="en-IN" sz="1300" b="0" i="0" u="none" strike="noStrike" dirty="0">
                <a:solidFill>
                  <a:srgbClr val="880000"/>
                </a:solidFill>
                <a:effectLst/>
                <a:latin typeface="Consolas" panose="020B0609020204030204" pitchFamily="49" charset="0"/>
              </a:rPr>
              <a:t>2742</a:t>
            </a:r>
            <a:r>
              <a:rPr lang="en-IN" sz="1300" b="0" i="0" u="none" strike="noStrike" dirty="0">
                <a:solidFill>
                  <a:srgbClr val="444444"/>
                </a:solidFill>
                <a:effectLst/>
                <a:latin typeface="Consolas" panose="020B0609020204030204" pitchFamily="49" charset="0"/>
              </a:rPr>
              <a:t>  degrees of freedom</a:t>
            </a:r>
            <a:br>
              <a:rPr lang="en-IN" sz="1300" b="0" i="0" u="none" strike="noStrike" dirty="0">
                <a:solidFill>
                  <a:srgbClr val="444444"/>
                </a:solidFill>
                <a:effectLst/>
                <a:latin typeface="Consolas" panose="020B0609020204030204" pitchFamily="49" charset="0"/>
              </a:rPr>
            </a:br>
            <a:r>
              <a:rPr lang="en-IN" sz="1300" b="0" i="0" u="none" strike="noStrike" dirty="0">
                <a:solidFill>
                  <a:srgbClr val="444444"/>
                </a:solidFill>
                <a:effectLst/>
                <a:latin typeface="Consolas" panose="020B0609020204030204" pitchFamily="49" charset="0"/>
              </a:rPr>
              <a:t>Residual deviance: </a:t>
            </a:r>
            <a:r>
              <a:rPr lang="en-IN" sz="1300" b="0" i="0" u="none" strike="noStrike" dirty="0">
                <a:solidFill>
                  <a:srgbClr val="880000"/>
                </a:solidFill>
                <a:effectLst/>
                <a:latin typeface="Consolas" panose="020B0609020204030204" pitchFamily="49" charset="0"/>
              </a:rPr>
              <a:t>2112</a:t>
            </a:r>
            <a:r>
              <a:rPr lang="en-IN" sz="1300" b="0" i="0" u="none" strike="noStrike" dirty="0">
                <a:solidFill>
                  <a:srgbClr val="444444"/>
                </a:solidFill>
                <a:effectLst/>
                <a:latin typeface="Consolas" panose="020B0609020204030204" pitchFamily="49" charset="0"/>
              </a:rPr>
              <a:t>  on </a:t>
            </a:r>
            <a:r>
              <a:rPr lang="en-IN" sz="1300" b="0" i="0" u="none" strike="noStrike" dirty="0">
                <a:solidFill>
                  <a:srgbClr val="880000"/>
                </a:solidFill>
                <a:effectLst/>
                <a:latin typeface="Consolas" panose="020B0609020204030204" pitchFamily="49" charset="0"/>
              </a:rPr>
              <a:t>2735</a:t>
            </a:r>
            <a:r>
              <a:rPr lang="en-IN" sz="1300" b="0" i="0" u="none" strike="noStrike" dirty="0">
                <a:solidFill>
                  <a:srgbClr val="444444"/>
                </a:solidFill>
                <a:effectLst/>
                <a:latin typeface="Consolas" panose="020B0609020204030204" pitchFamily="49" charset="0"/>
              </a:rPr>
              <a:t>  degrees of freedom</a:t>
            </a:r>
            <a:br>
              <a:rPr lang="en-IN" sz="1300" b="0" i="0" u="none" strike="noStrike" dirty="0">
                <a:solidFill>
                  <a:srgbClr val="444444"/>
                </a:solidFill>
                <a:effectLst/>
                <a:latin typeface="Consolas" panose="020B0609020204030204" pitchFamily="49" charset="0"/>
              </a:rPr>
            </a:br>
            <a:r>
              <a:rPr lang="en-IN" sz="1300" b="0" i="0" u="none" strike="noStrike" dirty="0">
                <a:solidFill>
                  <a:srgbClr val="444444"/>
                </a:solidFill>
                <a:effectLst/>
                <a:latin typeface="Consolas" panose="020B0609020204030204" pitchFamily="49" charset="0"/>
              </a:rPr>
              <a:t>AIC: </a:t>
            </a:r>
            <a:r>
              <a:rPr lang="en-IN" sz="1300" b="0" i="0" u="none" strike="noStrike" dirty="0">
                <a:solidFill>
                  <a:srgbClr val="880000"/>
                </a:solidFill>
                <a:effectLst/>
                <a:latin typeface="Consolas" panose="020B0609020204030204" pitchFamily="49" charset="0"/>
              </a:rPr>
              <a:t>2128</a:t>
            </a:r>
            <a:br>
              <a:rPr lang="en-IN" sz="1300" b="0" i="0" u="none" strike="noStrike" dirty="0">
                <a:solidFill>
                  <a:srgbClr val="444444"/>
                </a:solidFill>
                <a:effectLst/>
                <a:latin typeface="Consolas" panose="020B0609020204030204" pitchFamily="49" charset="0"/>
              </a:rPr>
            </a:br>
            <a:br>
              <a:rPr lang="en-IN" sz="1300" b="0" i="0" u="none" strike="noStrike" dirty="0">
                <a:solidFill>
                  <a:srgbClr val="444444"/>
                </a:solidFill>
                <a:effectLst/>
                <a:latin typeface="Consolas" panose="020B0609020204030204" pitchFamily="49" charset="0"/>
              </a:rPr>
            </a:br>
            <a:r>
              <a:rPr lang="en-IN" sz="1300" b="0" i="0" u="none" strike="noStrike" dirty="0">
                <a:solidFill>
                  <a:srgbClr val="444444"/>
                </a:solidFill>
                <a:effectLst/>
                <a:latin typeface="Consolas" panose="020B0609020204030204" pitchFamily="49" charset="0"/>
              </a:rPr>
              <a:t>Number of Fisher Scoring iterations: </a:t>
            </a:r>
            <a:r>
              <a:rPr lang="en-IN" sz="1300" b="0" i="0" u="none" strike="noStrike" dirty="0">
                <a:solidFill>
                  <a:srgbClr val="880000"/>
                </a:solidFill>
                <a:effectLst/>
                <a:latin typeface="Consolas" panose="020B0609020204030204" pitchFamily="49" charset="0"/>
              </a:rPr>
              <a:t>5</a:t>
            </a:r>
            <a:endParaRPr lang="en-US" sz="1300" dirty="0"/>
          </a:p>
        </p:txBody>
      </p:sp>
      <p:grpSp>
        <p:nvGrpSpPr>
          <p:cNvPr id="17" name="Group 16">
            <a:extLst>
              <a:ext uri="{FF2B5EF4-FFF2-40B4-BE49-F238E27FC236}">
                <a16:creationId xmlns:a16="http://schemas.microsoft.com/office/drawing/2014/main" id="{77681B78-6CB6-E177-2503-EF4C5AB7238E}"/>
              </a:ext>
            </a:extLst>
          </p:cNvPr>
          <p:cNvGrpSpPr/>
          <p:nvPr/>
        </p:nvGrpSpPr>
        <p:grpSpPr>
          <a:xfrm>
            <a:off x="583171" y="525593"/>
            <a:ext cx="4417195" cy="1356471"/>
            <a:chOff x="572660" y="735799"/>
            <a:chExt cx="4417195" cy="1356471"/>
          </a:xfrm>
        </p:grpSpPr>
        <p:sp>
          <p:nvSpPr>
            <p:cNvPr id="3" name="TextBox 2">
              <a:extLst>
                <a:ext uri="{FF2B5EF4-FFF2-40B4-BE49-F238E27FC236}">
                  <a16:creationId xmlns:a16="http://schemas.microsoft.com/office/drawing/2014/main" id="{A645051B-A16E-EC52-6A83-8689505A67D6}"/>
                </a:ext>
              </a:extLst>
            </p:cNvPr>
            <p:cNvSpPr txBox="1"/>
            <p:nvPr/>
          </p:nvSpPr>
          <p:spPr>
            <a:xfrm>
              <a:off x="572660" y="735799"/>
              <a:ext cx="4417195" cy="630942"/>
            </a:xfrm>
            <a:prstGeom prst="rect">
              <a:avLst/>
            </a:prstGeom>
            <a:noFill/>
          </p:spPr>
          <p:txBody>
            <a:bodyPr wrap="square" rtlCol="0">
              <a:spAutoFit/>
            </a:bodyPr>
            <a:lstStyle/>
            <a:p>
              <a:r>
                <a:rPr lang="en-US" sz="3500" dirty="0"/>
                <a:t>Best Fitted </a:t>
              </a:r>
            </a:p>
          </p:txBody>
        </p:sp>
        <p:sp>
          <p:nvSpPr>
            <p:cNvPr id="4" name="TextBox 3">
              <a:extLst>
                <a:ext uri="{FF2B5EF4-FFF2-40B4-BE49-F238E27FC236}">
                  <a16:creationId xmlns:a16="http://schemas.microsoft.com/office/drawing/2014/main" id="{B0B03F38-2089-5537-2B85-9C266450E6FE}"/>
                </a:ext>
              </a:extLst>
            </p:cNvPr>
            <p:cNvSpPr txBox="1"/>
            <p:nvPr/>
          </p:nvSpPr>
          <p:spPr>
            <a:xfrm>
              <a:off x="572660" y="1207095"/>
              <a:ext cx="4114800" cy="646331"/>
            </a:xfrm>
            <a:prstGeom prst="rect">
              <a:avLst/>
            </a:prstGeom>
            <a:noFill/>
          </p:spPr>
          <p:txBody>
            <a:bodyPr wrap="square" rtlCol="0">
              <a:spAutoFit/>
            </a:bodyPr>
            <a:lstStyle/>
            <a:p>
              <a:r>
                <a:rPr lang="en-IN" sz="3600" b="1" i="0" dirty="0">
                  <a:effectLst/>
                  <a:latin typeface="Avenir Next" panose="020B0503020202020204" pitchFamily="34" charset="0"/>
                </a:rPr>
                <a:t>Model</a:t>
              </a:r>
              <a:endParaRPr lang="en-US" sz="3500" b="1" dirty="0"/>
            </a:p>
          </p:txBody>
        </p:sp>
        <p:grpSp>
          <p:nvGrpSpPr>
            <p:cNvPr id="16" name="Group 15">
              <a:extLst>
                <a:ext uri="{FF2B5EF4-FFF2-40B4-BE49-F238E27FC236}">
                  <a16:creationId xmlns:a16="http://schemas.microsoft.com/office/drawing/2014/main" id="{419E24E3-4C21-EC36-8FEC-9B98E51764F8}"/>
                </a:ext>
              </a:extLst>
            </p:cNvPr>
            <p:cNvGrpSpPr/>
            <p:nvPr/>
          </p:nvGrpSpPr>
          <p:grpSpPr>
            <a:xfrm>
              <a:off x="657676" y="1770563"/>
              <a:ext cx="1465592" cy="321707"/>
              <a:chOff x="657676" y="1739568"/>
              <a:chExt cx="1765572" cy="0"/>
            </a:xfrm>
          </p:grpSpPr>
          <p:cxnSp>
            <p:nvCxnSpPr>
              <p:cNvPr id="12" name="Straight Connector 11">
                <a:extLst>
                  <a:ext uri="{FF2B5EF4-FFF2-40B4-BE49-F238E27FC236}">
                    <a16:creationId xmlns:a16="http://schemas.microsoft.com/office/drawing/2014/main" id="{94FFE2C6-D45F-B3DC-2570-26A612557ED1}"/>
                  </a:ext>
                </a:extLst>
              </p:cNvPr>
              <p:cNvCxnSpPr>
                <a:cxnSpLocks/>
              </p:cNvCxnSpPr>
              <p:nvPr/>
            </p:nvCxnSpPr>
            <p:spPr>
              <a:xfrm>
                <a:off x="657676" y="1739568"/>
                <a:ext cx="443597" cy="0"/>
              </a:xfrm>
              <a:prstGeom prst="line">
                <a:avLst/>
              </a:prstGeom>
              <a:ln w="63500" cmpd="sng">
                <a:solidFill>
                  <a:srgbClr val="C1D7E9"/>
                </a:solidFill>
                <a:prstDash val="solid"/>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B7EC9E2E-CC71-B42E-4FAE-3E96EF1ACAA7}"/>
                  </a:ext>
                </a:extLst>
              </p:cNvPr>
              <p:cNvCxnSpPr>
                <a:cxnSpLocks/>
              </p:cNvCxnSpPr>
              <p:nvPr/>
            </p:nvCxnSpPr>
            <p:spPr>
              <a:xfrm>
                <a:off x="1098334" y="1739568"/>
                <a:ext cx="443597" cy="0"/>
              </a:xfrm>
              <a:prstGeom prst="line">
                <a:avLst/>
              </a:prstGeom>
              <a:ln w="63500" cmpd="sng">
                <a:solidFill>
                  <a:srgbClr val="FCF9DD"/>
                </a:solidFill>
                <a:prstDash val="solid"/>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A2FD2B25-FF3C-5292-75AE-7E800AF42560}"/>
                  </a:ext>
                </a:extLst>
              </p:cNvPr>
              <p:cNvCxnSpPr>
                <a:cxnSpLocks/>
              </p:cNvCxnSpPr>
              <p:nvPr/>
            </p:nvCxnSpPr>
            <p:spPr>
              <a:xfrm>
                <a:off x="1538992" y="1739568"/>
                <a:ext cx="443597" cy="0"/>
              </a:xfrm>
              <a:prstGeom prst="line">
                <a:avLst/>
              </a:prstGeom>
              <a:ln w="63500" cmpd="sng">
                <a:solidFill>
                  <a:srgbClr val="EAC974"/>
                </a:solidFill>
                <a:prstDash val="solid"/>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4E37916B-7AB7-31F8-9F2F-D6042B9D9C4A}"/>
                  </a:ext>
                </a:extLst>
              </p:cNvPr>
              <p:cNvCxnSpPr>
                <a:cxnSpLocks/>
              </p:cNvCxnSpPr>
              <p:nvPr/>
            </p:nvCxnSpPr>
            <p:spPr>
              <a:xfrm>
                <a:off x="1979651" y="1739568"/>
                <a:ext cx="443597" cy="0"/>
              </a:xfrm>
              <a:prstGeom prst="line">
                <a:avLst/>
              </a:prstGeom>
              <a:ln w="63500" cmpd="sng">
                <a:solidFill>
                  <a:srgbClr val="A44343"/>
                </a:solidFill>
                <a:prstDash val="solid"/>
              </a:ln>
            </p:spPr>
            <p:style>
              <a:lnRef idx="2">
                <a:schemeClr val="accent1"/>
              </a:lnRef>
              <a:fillRef idx="0">
                <a:schemeClr val="accent1"/>
              </a:fillRef>
              <a:effectRef idx="1">
                <a:schemeClr val="accent1"/>
              </a:effectRef>
              <a:fontRef idx="minor">
                <a:schemeClr val="tx1"/>
              </a:fontRef>
            </p:style>
          </p:cxnSp>
        </p:grpSp>
      </p:grpSp>
      <p:cxnSp>
        <p:nvCxnSpPr>
          <p:cNvPr id="18" name="Straight Connector 17">
            <a:extLst>
              <a:ext uri="{FF2B5EF4-FFF2-40B4-BE49-F238E27FC236}">
                <a16:creationId xmlns:a16="http://schemas.microsoft.com/office/drawing/2014/main" id="{281E495A-AD99-B021-2351-123B445EF687}"/>
              </a:ext>
            </a:extLst>
          </p:cNvPr>
          <p:cNvCxnSpPr>
            <a:cxnSpLocks/>
          </p:cNvCxnSpPr>
          <p:nvPr/>
        </p:nvCxnSpPr>
        <p:spPr>
          <a:xfrm>
            <a:off x="5630323" y="1576586"/>
            <a:ext cx="0" cy="4009293"/>
          </a:xfrm>
          <a:prstGeom prst="line">
            <a:avLst/>
          </a:prstGeom>
          <a:ln w="63500" cmpd="sng">
            <a:solidFill>
              <a:srgbClr val="F4995B"/>
            </a:solidFill>
            <a:prstDash val="solid"/>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41611159"/>
      </p:ext>
    </p:extLst>
  </p:cSld>
  <p:clrMapOvr>
    <a:masterClrMapping/>
  </p:clrMapOvr>
  <p:transition spd="slow">
    <p:push dir="u"/>
  </p:transition>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EBDD5A7F-056B-0A53-A37B-3B6D40B6602B}"/>
                  </a:ext>
                </a:extLst>
              </p:cNvPr>
              <p:cNvSpPr txBox="1"/>
              <p:nvPr/>
            </p:nvSpPr>
            <p:spPr>
              <a:xfrm>
                <a:off x="546158" y="2525917"/>
                <a:ext cx="4535368" cy="3539430"/>
              </a:xfrm>
              <a:prstGeom prst="rect">
                <a:avLst/>
              </a:prstGeom>
              <a:noFill/>
            </p:spPr>
            <p:txBody>
              <a:bodyPr wrap="square" rtlCol="0">
                <a:spAutoFit/>
              </a:bodyPr>
              <a:lstStyle/>
              <a:p>
                <a:pPr algn="just"/>
                <a:r>
                  <a:rPr lang="en-IN" sz="1600" b="0" u="none" strike="noStrike" dirty="0">
                    <a:solidFill>
                      <a:srgbClr val="000000"/>
                    </a:solidFill>
                    <a:effectLst/>
                    <a:latin typeface="Avenir Next" panose="020B0503020202020204" pitchFamily="34" charset="0"/>
                  </a:rPr>
                  <a:t>The </a:t>
                </a:r>
                <a:r>
                  <a:rPr lang="en-IN" sz="1600" b="1" u="none" strike="noStrike" dirty="0">
                    <a:solidFill>
                      <a:srgbClr val="000000"/>
                    </a:solidFill>
                    <a:effectLst/>
                    <a:latin typeface="Avenir Next" panose="020B0503020202020204" pitchFamily="34" charset="0"/>
                  </a:rPr>
                  <a:t>Odds Ratio</a:t>
                </a:r>
                <a:r>
                  <a:rPr lang="en-IN" sz="1600" b="0" u="none" strike="noStrike" dirty="0">
                    <a:solidFill>
                      <a:srgbClr val="000000"/>
                    </a:solidFill>
                    <a:effectLst/>
                    <a:latin typeface="Avenir Next" panose="020B0503020202020204" pitchFamily="34" charset="0"/>
                  </a:rPr>
                  <a:t> (OR) is one of the statistical measurements used in clinical research and decision-making.  The Odds of the Response variable equating a case ( given some linear combination x of the predictors) is equivalent to the exponential function of the linear regression.</a:t>
                </a:r>
              </a:p>
              <a:p>
                <a:pPr algn="just"/>
                <a:r>
                  <a:rPr lang="en-IN" sz="1600" dirty="0">
                    <a:solidFill>
                      <a:srgbClr val="000000"/>
                    </a:solidFill>
                    <a:latin typeface="Avenir Next" panose="020B0503020202020204" pitchFamily="34" charset="0"/>
                  </a:rPr>
                  <a:t>Let’s consider a binary predictor variable which has values either 0 or 1. </a:t>
                </a:r>
              </a:p>
              <a:p>
                <a:pPr algn="just"/>
                <a:r>
                  <a:rPr lang="en-IN" sz="1600" b="0" i="0" u="none" strike="noStrike" dirty="0">
                    <a:solidFill>
                      <a:srgbClr val="000000"/>
                    </a:solidFill>
                    <a:effectLst/>
                    <a:latin typeface="Avenir Next" panose="020B0503020202020204" pitchFamily="34" charset="0"/>
                  </a:rPr>
                  <a:t>For example, x denote a binary predictor variable defined as follows </a:t>
                </a:r>
              </a:p>
              <a:p>
                <a:pPr algn="just"/>
                <a14:m>
                  <m:oMath xmlns:m="http://schemas.openxmlformats.org/officeDocument/2006/math">
                    <m:r>
                      <a:rPr lang="en-US" sz="1600" b="0" i="1" u="none" strike="noStrike" smtClean="0">
                        <a:solidFill>
                          <a:srgbClr val="000000"/>
                        </a:solidFill>
                        <a:effectLst/>
                        <a:latin typeface="Cambria Math" panose="02040503050406030204" pitchFamily="18" charset="0"/>
                      </a:rPr>
                      <m:t>𝑥</m:t>
                    </m:r>
                    <m:r>
                      <a:rPr lang="en-US" sz="1600" b="0" i="1" u="none" strike="noStrike" smtClean="0">
                        <a:solidFill>
                          <a:srgbClr val="000000"/>
                        </a:solidFill>
                        <a:effectLst/>
                        <a:latin typeface="Cambria Math" panose="02040503050406030204" pitchFamily="18" charset="0"/>
                      </a:rPr>
                      <m:t>=0 </m:t>
                    </m:r>
                  </m:oMath>
                </a14:m>
                <a:r>
                  <a:rPr lang="en-IN" sz="1600" b="0" i="0" u="none" strike="noStrike" dirty="0">
                    <a:solidFill>
                      <a:srgbClr val="000000"/>
                    </a:solidFill>
                    <a:effectLst/>
                    <a:latin typeface="Avenir Next" panose="020B0503020202020204" pitchFamily="34" charset="0"/>
                  </a:rPr>
                  <a:t>when it is FALSE </a:t>
                </a:r>
              </a:p>
              <a:p>
                <a:pPr algn="just"/>
                <a14:m>
                  <m:oMath xmlns:m="http://schemas.openxmlformats.org/officeDocument/2006/math">
                    <m:r>
                      <a:rPr lang="en-US" sz="1600" b="0" i="1" u="none" strike="noStrike" smtClean="0">
                        <a:solidFill>
                          <a:srgbClr val="000000"/>
                        </a:solidFill>
                        <a:effectLst/>
                        <a:latin typeface="Cambria Math" panose="02040503050406030204" pitchFamily="18" charset="0"/>
                      </a:rPr>
                      <m:t>𝑥</m:t>
                    </m:r>
                    <m:r>
                      <a:rPr lang="en-US" sz="1600" b="0" i="1" u="none" strike="noStrike" smtClean="0">
                        <a:solidFill>
                          <a:srgbClr val="000000"/>
                        </a:solidFill>
                        <a:effectLst/>
                        <a:latin typeface="Cambria Math" panose="02040503050406030204" pitchFamily="18" charset="0"/>
                      </a:rPr>
                      <m:t>=1</m:t>
                    </m:r>
                  </m:oMath>
                </a14:m>
                <a:r>
                  <a:rPr lang="en-IN" sz="1600" b="0" i="0" u="none" strike="noStrike" dirty="0">
                    <a:solidFill>
                      <a:srgbClr val="000000"/>
                    </a:solidFill>
                    <a:effectLst/>
                    <a:latin typeface="Avenir Next" panose="020B0503020202020204" pitchFamily="34" charset="0"/>
                  </a:rPr>
                  <a:t>when it is TRUE,</a:t>
                </a:r>
              </a:p>
              <a:p>
                <a:pPr algn="just"/>
                <a:r>
                  <a:rPr lang="en-IN" sz="1600" dirty="0">
                    <a:solidFill>
                      <a:srgbClr val="000000"/>
                    </a:solidFill>
                    <a:latin typeface="Avenir Next" panose="020B0503020202020204" pitchFamily="34" charset="0"/>
                  </a:rPr>
                  <a:t>a</a:t>
                </a:r>
                <a:r>
                  <a:rPr lang="en-IN" sz="1600" b="0" i="0" u="none" strike="noStrike" dirty="0">
                    <a:solidFill>
                      <a:srgbClr val="000000"/>
                    </a:solidFill>
                    <a:effectLst/>
                    <a:latin typeface="Avenir Next" panose="020B0503020202020204" pitchFamily="34" charset="0"/>
                  </a:rPr>
                  <a:t>nd Y denotes the </a:t>
                </a:r>
                <a:r>
                  <a:rPr lang="en-IN" sz="1600" b="1" i="0" u="none" strike="noStrike" dirty="0">
                    <a:solidFill>
                      <a:srgbClr val="000000"/>
                    </a:solidFill>
                    <a:effectLst/>
                    <a:latin typeface="Avenir Next" panose="020B0503020202020204" pitchFamily="34" charset="0"/>
                  </a:rPr>
                  <a:t>response variable</a:t>
                </a:r>
                <a:r>
                  <a:rPr lang="en-IN" sz="1600" b="0" i="0" u="none" strike="noStrike" dirty="0">
                    <a:solidFill>
                      <a:srgbClr val="000000"/>
                    </a:solidFill>
                    <a:effectLst/>
                    <a:latin typeface="Avenir Next" panose="020B0503020202020204" pitchFamily="34" charset="0"/>
                  </a:rPr>
                  <a:t>.</a:t>
                </a:r>
                <a:endParaRPr lang="en-US" sz="1600" dirty="0">
                  <a:latin typeface="Avenir Next" panose="020B0503020202020204" pitchFamily="34" charset="0"/>
                </a:endParaRPr>
              </a:p>
            </p:txBody>
          </p:sp>
        </mc:Choice>
        <mc:Fallback xmlns="">
          <p:sp>
            <p:nvSpPr>
              <p:cNvPr id="2" name="TextBox 1">
                <a:extLst>
                  <a:ext uri="{FF2B5EF4-FFF2-40B4-BE49-F238E27FC236}">
                    <a16:creationId xmlns:a16="http://schemas.microsoft.com/office/drawing/2014/main" id="{EBDD5A7F-056B-0A53-A37B-3B6D40B6602B}"/>
                  </a:ext>
                </a:extLst>
              </p:cNvPr>
              <p:cNvSpPr txBox="1">
                <a:spLocks noRot="1" noChangeAspect="1" noMove="1" noResize="1" noEditPoints="1" noAdjustHandles="1" noChangeArrowheads="1" noChangeShapeType="1" noTextEdit="1"/>
              </p:cNvSpPr>
              <p:nvPr/>
            </p:nvSpPr>
            <p:spPr>
              <a:xfrm>
                <a:off x="546158" y="2525917"/>
                <a:ext cx="4535368" cy="3539430"/>
              </a:xfrm>
              <a:prstGeom prst="rect">
                <a:avLst/>
              </a:prstGeom>
              <a:blipFill>
                <a:blip r:embed="rId2"/>
                <a:stretch>
                  <a:fillRect l="-838" t="-357" r="-559" b="-1429"/>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BCC17C4E-1985-5FB8-2986-1AAEF38AF723}"/>
              </a:ext>
            </a:extLst>
          </p:cNvPr>
          <p:cNvSpPr txBox="1"/>
          <p:nvPr/>
        </p:nvSpPr>
        <p:spPr>
          <a:xfrm>
            <a:off x="572660" y="2193080"/>
            <a:ext cx="2521414" cy="338554"/>
          </a:xfrm>
          <a:prstGeom prst="rect">
            <a:avLst/>
          </a:prstGeom>
          <a:noFill/>
        </p:spPr>
        <p:txBody>
          <a:bodyPr wrap="square" rtlCol="0">
            <a:spAutoFit/>
          </a:bodyPr>
          <a:lstStyle/>
          <a:p>
            <a:r>
              <a:rPr lang="en-IN" sz="1600" dirty="0">
                <a:latin typeface="Avenir Next" panose="020B0503020202020204" pitchFamily="34" charset="0"/>
              </a:rPr>
              <a:t>In short, </a:t>
            </a:r>
            <a:r>
              <a:rPr lang="en-IN" sz="1600" b="1" dirty="0">
                <a:latin typeface="Avenir Next" panose="020B0503020202020204" pitchFamily="34" charset="0"/>
              </a:rPr>
              <a:t>OR</a:t>
            </a:r>
            <a:r>
              <a:rPr lang="en-IN" sz="1600" dirty="0">
                <a:latin typeface="Avenir Next" panose="020B0503020202020204" pitchFamily="34" charset="0"/>
              </a:rPr>
              <a:t>(Odds Ratio)</a:t>
            </a:r>
            <a:endParaRPr lang="en-US" sz="1600" dirty="0">
              <a:latin typeface="Avenir Next" panose="020B0503020202020204" pitchFamily="34" charset="0"/>
            </a:endParaRPr>
          </a:p>
        </p:txBody>
      </p:sp>
      <p:grpSp>
        <p:nvGrpSpPr>
          <p:cNvPr id="43" name="Group 42">
            <a:extLst>
              <a:ext uri="{FF2B5EF4-FFF2-40B4-BE49-F238E27FC236}">
                <a16:creationId xmlns:a16="http://schemas.microsoft.com/office/drawing/2014/main" id="{8340CB67-C2B6-BDED-DD67-97AF210ECB1E}"/>
              </a:ext>
            </a:extLst>
          </p:cNvPr>
          <p:cNvGrpSpPr/>
          <p:nvPr/>
        </p:nvGrpSpPr>
        <p:grpSpPr>
          <a:xfrm>
            <a:off x="6036962" y="2211243"/>
            <a:ext cx="5419313" cy="4168779"/>
            <a:chOff x="5711140" y="414638"/>
            <a:chExt cx="5419313" cy="4168779"/>
          </a:xfrm>
        </p:grpSpPr>
        <p:sp>
          <p:nvSpPr>
            <p:cNvPr id="44" name="TextBox 43">
              <a:extLst>
                <a:ext uri="{FF2B5EF4-FFF2-40B4-BE49-F238E27FC236}">
                  <a16:creationId xmlns:a16="http://schemas.microsoft.com/office/drawing/2014/main" id="{9DBAEE98-7577-1A8A-1323-95DFCFBA1E9A}"/>
                </a:ext>
              </a:extLst>
            </p:cNvPr>
            <p:cNvSpPr txBox="1"/>
            <p:nvPr/>
          </p:nvSpPr>
          <p:spPr>
            <a:xfrm>
              <a:off x="5763690" y="2490536"/>
              <a:ext cx="3154902" cy="2092881"/>
            </a:xfrm>
            <a:prstGeom prst="rect">
              <a:avLst/>
            </a:prstGeom>
            <a:noFill/>
          </p:spPr>
          <p:txBody>
            <a:bodyPr wrap="square" rtlCol="0">
              <a:spAutoFit/>
            </a:bodyPr>
            <a:lstStyle/>
            <a:p>
              <a:pPr algn="just" rtl="0">
                <a:spcBef>
                  <a:spcPts val="0"/>
                </a:spcBef>
                <a:spcAft>
                  <a:spcPts val="0"/>
                </a:spcAft>
              </a:pPr>
              <a:r>
                <a:rPr lang="en-IN" sz="1300" b="0" i="0" u="none" strike="noStrike" dirty="0">
                  <a:solidFill>
                    <a:srgbClr val="444444"/>
                  </a:solidFill>
                  <a:effectLst/>
                  <a:latin typeface="Consolas" panose="020B0609020204030204" pitchFamily="49" charset="0"/>
                </a:rPr>
                <a:t>&gt; </a:t>
              </a:r>
              <a:r>
                <a:rPr lang="en-IN" sz="1300" b="0" i="0" u="none" strike="noStrike" dirty="0" err="1">
                  <a:solidFill>
                    <a:srgbClr val="444444"/>
                  </a:solidFill>
                  <a:effectLst/>
                  <a:latin typeface="Consolas" panose="020B0609020204030204" pitchFamily="49" charset="0"/>
                </a:rPr>
                <a:t>Odds_Ratio</a:t>
              </a:r>
              <a:br>
                <a:rPr lang="en-IN" sz="1300" b="0" i="0" u="none" strike="noStrike" dirty="0">
                  <a:solidFill>
                    <a:srgbClr val="444444"/>
                  </a:solidFill>
                  <a:effectLst/>
                  <a:latin typeface="Consolas" panose="020B0609020204030204" pitchFamily="49" charset="0"/>
                </a:rPr>
              </a:br>
              <a:r>
                <a:rPr lang="en-IN" sz="1300" b="0" i="0" u="none" strike="noStrike" dirty="0">
                  <a:solidFill>
                    <a:srgbClr val="444444"/>
                  </a:solidFill>
                  <a:effectLst/>
                  <a:latin typeface="Consolas" panose="020B0609020204030204" pitchFamily="49" charset="0"/>
                </a:rPr>
                <a:t>        exp(estimates)</a:t>
              </a:r>
              <a:br>
                <a:rPr lang="en-IN" sz="1300" b="0" i="0" u="none" strike="noStrike" dirty="0">
                  <a:solidFill>
                    <a:srgbClr val="444444"/>
                  </a:solidFill>
                  <a:effectLst/>
                  <a:latin typeface="Consolas" panose="020B0609020204030204" pitchFamily="49" charset="0"/>
                </a:rPr>
              </a:br>
              <a:r>
                <a:rPr lang="en-IN" sz="1300" b="0" i="0" u="none" strike="noStrike" dirty="0">
                  <a:solidFill>
                    <a:srgbClr val="444444"/>
                  </a:solidFill>
                  <a:effectLst/>
                  <a:latin typeface="Consolas" panose="020B0609020204030204" pitchFamily="49" charset="0"/>
                </a:rPr>
                <a:t>male           </a:t>
              </a:r>
              <a:r>
                <a:rPr lang="en-IN" sz="1300" b="0" i="0" u="none" strike="noStrike" dirty="0">
                  <a:solidFill>
                    <a:srgbClr val="880000"/>
                  </a:solidFill>
                  <a:effectLst/>
                  <a:latin typeface="Consolas" panose="020B0609020204030204" pitchFamily="49" charset="0"/>
                </a:rPr>
                <a:t>1.653463</a:t>
              </a:r>
              <a:br>
                <a:rPr lang="en-IN" sz="1300" b="0" i="0" u="none" strike="noStrike" dirty="0">
                  <a:solidFill>
                    <a:srgbClr val="444444"/>
                  </a:solidFill>
                  <a:effectLst/>
                  <a:latin typeface="Consolas" panose="020B0609020204030204" pitchFamily="49" charset="0"/>
                </a:rPr>
              </a:br>
              <a:r>
                <a:rPr lang="en-IN" sz="1300" b="0" i="0" u="none" strike="noStrike" dirty="0">
                  <a:solidFill>
                    <a:srgbClr val="444444"/>
                  </a:solidFill>
                  <a:effectLst/>
                  <a:latin typeface="Consolas" panose="020B0609020204030204" pitchFamily="49" charset="0"/>
                </a:rPr>
                <a:t>age            </a:t>
              </a:r>
              <a:r>
                <a:rPr lang="en-IN" sz="1300" b="0" i="0" u="none" strike="noStrike" dirty="0">
                  <a:solidFill>
                    <a:srgbClr val="880000"/>
                  </a:solidFill>
                  <a:effectLst/>
                  <a:latin typeface="Consolas" panose="020B0609020204030204" pitchFamily="49" charset="0"/>
                </a:rPr>
                <a:t>1.064628</a:t>
              </a:r>
              <a:br>
                <a:rPr lang="en-IN" sz="1300" b="0" i="0" u="none" strike="noStrike" dirty="0">
                  <a:solidFill>
                    <a:srgbClr val="444444"/>
                  </a:solidFill>
                  <a:effectLst/>
                  <a:latin typeface="Consolas" panose="020B0609020204030204" pitchFamily="49" charset="0"/>
                </a:rPr>
              </a:br>
              <a:r>
                <a:rPr lang="en-IN" sz="1300" b="0" i="0" u="none" strike="noStrike" dirty="0">
                  <a:solidFill>
                    <a:srgbClr val="444444"/>
                  </a:solidFill>
                  <a:effectLst/>
                  <a:latin typeface="Consolas" panose="020B0609020204030204" pitchFamily="49" charset="0"/>
                </a:rPr>
                <a:t>cigsPerDay     </a:t>
              </a:r>
              <a:r>
                <a:rPr lang="en-IN" sz="1300" b="0" i="0" u="none" strike="noStrike" dirty="0">
                  <a:solidFill>
                    <a:srgbClr val="880000"/>
                  </a:solidFill>
                  <a:effectLst/>
                  <a:latin typeface="Consolas" panose="020B0609020204030204" pitchFamily="49" charset="0"/>
                </a:rPr>
                <a:t>1.017826</a:t>
              </a:r>
              <a:br>
                <a:rPr lang="en-IN" sz="1300" b="0" i="0" u="none" strike="noStrike" dirty="0">
                  <a:solidFill>
                    <a:srgbClr val="444444"/>
                  </a:solidFill>
                  <a:effectLst/>
                  <a:latin typeface="Consolas" panose="020B0609020204030204" pitchFamily="49" charset="0"/>
                </a:rPr>
              </a:br>
              <a:r>
                <a:rPr lang="en-IN" sz="1300" b="0" i="0" u="none" strike="noStrike" dirty="0">
                  <a:solidFill>
                    <a:srgbClr val="444444"/>
                  </a:solidFill>
                  <a:effectLst/>
                  <a:latin typeface="Consolas" panose="020B0609020204030204" pitchFamily="49" charset="0"/>
                </a:rPr>
                <a:t>prevalentHyp   </a:t>
              </a:r>
              <a:r>
                <a:rPr lang="en-IN" sz="1300" b="0" i="0" u="none" strike="noStrike" dirty="0">
                  <a:solidFill>
                    <a:srgbClr val="880000"/>
                  </a:solidFill>
                  <a:effectLst/>
                  <a:latin typeface="Consolas" panose="020B0609020204030204" pitchFamily="49" charset="0"/>
                </a:rPr>
                <a:t>1.308100</a:t>
              </a:r>
              <a:br>
                <a:rPr lang="en-IN" sz="1300" b="0" i="0" u="none" strike="noStrike" dirty="0">
                  <a:solidFill>
                    <a:srgbClr val="444444"/>
                  </a:solidFill>
                  <a:effectLst/>
                  <a:latin typeface="Consolas" panose="020B0609020204030204" pitchFamily="49" charset="0"/>
                </a:rPr>
              </a:br>
              <a:r>
                <a:rPr lang="en-IN" sz="1300" b="0" i="0" u="none" strike="noStrike" dirty="0">
                  <a:solidFill>
                    <a:srgbClr val="444444"/>
                  </a:solidFill>
                  <a:effectLst/>
                  <a:latin typeface="Consolas" panose="020B0609020204030204" pitchFamily="49" charset="0"/>
                </a:rPr>
                <a:t>totChol        </a:t>
              </a:r>
              <a:r>
                <a:rPr lang="en-IN" sz="1300" b="0" i="0" u="none" strike="noStrike" dirty="0">
                  <a:solidFill>
                    <a:srgbClr val="880000"/>
                  </a:solidFill>
                  <a:effectLst/>
                  <a:latin typeface="Consolas" panose="020B0609020204030204" pitchFamily="49" charset="0"/>
                </a:rPr>
                <a:t>1.003195</a:t>
              </a:r>
              <a:br>
                <a:rPr lang="en-IN" sz="1300" b="0" i="0" u="none" strike="noStrike" dirty="0">
                  <a:solidFill>
                    <a:srgbClr val="444444"/>
                  </a:solidFill>
                  <a:effectLst/>
                  <a:latin typeface="Consolas" panose="020B0609020204030204" pitchFamily="49" charset="0"/>
                </a:rPr>
              </a:br>
              <a:r>
                <a:rPr lang="en-IN" sz="1300" b="0" i="0" u="none" strike="noStrike" dirty="0">
                  <a:solidFill>
                    <a:srgbClr val="444444"/>
                  </a:solidFill>
                  <a:effectLst/>
                  <a:latin typeface="Consolas" panose="020B0609020204030204" pitchFamily="49" charset="0"/>
                </a:rPr>
                <a:t>sysBP          </a:t>
              </a:r>
              <a:r>
                <a:rPr lang="en-IN" sz="1300" b="0" i="0" u="none" strike="noStrike" dirty="0">
                  <a:solidFill>
                    <a:srgbClr val="880000"/>
                  </a:solidFill>
                  <a:effectLst/>
                  <a:latin typeface="Consolas" panose="020B0609020204030204" pitchFamily="49" charset="0"/>
                </a:rPr>
                <a:t>1.014059</a:t>
              </a:r>
              <a:br>
                <a:rPr lang="en-IN" sz="1300" b="0" i="0" u="none" strike="noStrike" dirty="0">
                  <a:solidFill>
                    <a:srgbClr val="444444"/>
                  </a:solidFill>
                  <a:effectLst/>
                  <a:latin typeface="Consolas" panose="020B0609020204030204" pitchFamily="49" charset="0"/>
                </a:rPr>
              </a:br>
              <a:r>
                <a:rPr lang="en-IN" sz="1300" b="0" i="0" u="none" strike="noStrike" dirty="0">
                  <a:solidFill>
                    <a:srgbClr val="444444"/>
                  </a:solidFill>
                  <a:effectLst/>
                  <a:latin typeface="Consolas" panose="020B0609020204030204" pitchFamily="49" charset="0"/>
                </a:rPr>
                <a:t>glucose        </a:t>
              </a:r>
              <a:r>
                <a:rPr lang="en-IN" sz="1300" b="0" i="0" u="none" strike="noStrike" dirty="0">
                  <a:solidFill>
                    <a:srgbClr val="880000"/>
                  </a:solidFill>
                  <a:effectLst/>
                  <a:latin typeface="Consolas" panose="020B0609020204030204" pitchFamily="49" charset="0"/>
                </a:rPr>
                <a:t>1.007288</a:t>
              </a:r>
              <a:br>
                <a:rPr lang="en-IN" sz="1300" b="0" i="0" u="none" strike="noStrike" dirty="0">
                  <a:solidFill>
                    <a:srgbClr val="444444"/>
                  </a:solidFill>
                  <a:effectLst/>
                  <a:latin typeface="Consolas" panose="020B0609020204030204" pitchFamily="49" charset="0"/>
                </a:rPr>
              </a:br>
              <a:r>
                <a:rPr lang="en-IN" sz="1300" b="0" i="0" u="none" strike="noStrike" dirty="0">
                  <a:solidFill>
                    <a:srgbClr val="444444"/>
                  </a:solidFill>
                  <a:effectLst/>
                  <a:latin typeface="Consolas" panose="020B0609020204030204" pitchFamily="49" charset="0"/>
                </a:rPr>
                <a:t>&gt;</a:t>
              </a:r>
              <a:endParaRPr lang="en-IN" sz="1300" b="0" dirty="0">
                <a:effectLst/>
              </a:endParaRPr>
            </a:p>
          </p:txBody>
        </p:sp>
        <p:grpSp>
          <p:nvGrpSpPr>
            <p:cNvPr id="45" name="Group 44">
              <a:extLst>
                <a:ext uri="{FF2B5EF4-FFF2-40B4-BE49-F238E27FC236}">
                  <a16:creationId xmlns:a16="http://schemas.microsoft.com/office/drawing/2014/main" id="{6BBC8011-BB15-3B27-85AA-AE79CE4335C0}"/>
                </a:ext>
              </a:extLst>
            </p:cNvPr>
            <p:cNvGrpSpPr/>
            <p:nvPr/>
          </p:nvGrpSpPr>
          <p:grpSpPr>
            <a:xfrm>
              <a:off x="5711140" y="414638"/>
              <a:ext cx="5419313" cy="2154160"/>
              <a:chOff x="5711140" y="414638"/>
              <a:chExt cx="5419313" cy="2154160"/>
            </a:xfrm>
          </p:grpSpPr>
          <p:grpSp>
            <p:nvGrpSpPr>
              <p:cNvPr id="46" name="Group 45">
                <a:extLst>
                  <a:ext uri="{FF2B5EF4-FFF2-40B4-BE49-F238E27FC236}">
                    <a16:creationId xmlns:a16="http://schemas.microsoft.com/office/drawing/2014/main" id="{CE34BC38-372F-D0D4-84DF-3FF617F16672}"/>
                  </a:ext>
                </a:extLst>
              </p:cNvPr>
              <p:cNvGrpSpPr/>
              <p:nvPr/>
            </p:nvGrpSpPr>
            <p:grpSpPr>
              <a:xfrm>
                <a:off x="5711140" y="414638"/>
                <a:ext cx="5419313" cy="484556"/>
                <a:chOff x="5711140" y="414638"/>
                <a:chExt cx="5419313" cy="484556"/>
              </a:xfrm>
            </p:grpSpPr>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03AB47B3-9527-FD08-E1D7-715365B6F2C5}"/>
                        </a:ext>
                      </a:extLst>
                    </p:cNvPr>
                    <p:cNvSpPr txBox="1"/>
                    <p:nvPr/>
                  </p:nvSpPr>
                  <p:spPr>
                    <a:xfrm>
                      <a:off x="6226145" y="414638"/>
                      <a:ext cx="4904308" cy="484556"/>
                    </a:xfrm>
                    <a:prstGeom prst="rect">
                      <a:avLst/>
                    </a:prstGeom>
                    <a:noFill/>
                  </p:spPr>
                  <p:txBody>
                    <a:bodyPr wrap="square" rtlCol="0">
                      <a:spAutoFit/>
                    </a:bodyPr>
                    <a:lstStyle/>
                    <a:p>
                      <a:pPr algn="just">
                        <a:spcBef>
                          <a:spcPts val="1200"/>
                        </a:spcBef>
                        <a:spcAft>
                          <a:spcPts val="1200"/>
                        </a:spcAft>
                      </a:pPr>
                      <a:r>
                        <a:rPr lang="en-IN" sz="1600" b="0" dirty="0">
                          <a:effectLst/>
                          <a:latin typeface="Avenir Next" panose="020B0503020202020204" pitchFamily="34" charset="0"/>
                        </a:rPr>
                        <a:t> </a:t>
                      </a:r>
                      <a14:m>
                        <m:oMath xmlns:m="http://schemas.openxmlformats.org/officeDocument/2006/math">
                          <m:f>
                            <m:fPr>
                              <m:ctrlPr>
                                <a:rPr lang="en-IN" sz="1600" b="0" i="1" smtClean="0">
                                  <a:effectLst/>
                                  <a:latin typeface="Cambria Math" panose="02040503050406030204" pitchFamily="18" charset="0"/>
                                </a:rPr>
                              </m:ctrlPr>
                            </m:fPr>
                            <m:num>
                              <m:r>
                                <a:rPr lang="en-US" sz="1600" b="0" i="1" smtClean="0">
                                  <a:effectLst/>
                                  <a:latin typeface="Cambria Math" panose="02040503050406030204" pitchFamily="18" charset="0"/>
                                </a:rPr>
                                <m:t>𝑃</m:t>
                              </m:r>
                              <m:r>
                                <a:rPr lang="en-US" sz="1600" b="0" i="1" smtClean="0">
                                  <a:effectLst/>
                                  <a:latin typeface="Cambria Math" panose="02040503050406030204" pitchFamily="18" charset="0"/>
                                </a:rPr>
                                <m:t>(</m:t>
                              </m:r>
                              <m:r>
                                <a:rPr lang="en-US" sz="1600" b="0" i="1" smtClean="0">
                                  <a:effectLst/>
                                  <a:latin typeface="Cambria Math" panose="02040503050406030204" pitchFamily="18" charset="0"/>
                                </a:rPr>
                                <m:t>𝑌</m:t>
                              </m:r>
                              <m:r>
                                <a:rPr lang="en-US" sz="1600" b="0" i="1" smtClean="0">
                                  <a:effectLst/>
                                  <a:latin typeface="Cambria Math" panose="02040503050406030204" pitchFamily="18" charset="0"/>
                                </a:rPr>
                                <m:t>=1|</m:t>
                              </m:r>
                              <m:r>
                                <a:rPr lang="en-US" sz="1600" b="0" i="1" smtClean="0">
                                  <a:effectLst/>
                                  <a:latin typeface="Cambria Math" panose="02040503050406030204" pitchFamily="18" charset="0"/>
                                </a:rPr>
                                <m:t>𝑥</m:t>
                              </m:r>
                              <m:r>
                                <a:rPr lang="en-US" sz="1600" b="0" i="1" smtClean="0">
                                  <a:effectLst/>
                                  <a:latin typeface="Cambria Math" panose="02040503050406030204" pitchFamily="18" charset="0"/>
                                </a:rPr>
                                <m:t>)</m:t>
                              </m:r>
                            </m:num>
                            <m:den>
                              <m:r>
                                <a:rPr lang="en-US" sz="1600" b="0" i="1" smtClean="0">
                                  <a:effectLst/>
                                  <a:latin typeface="Cambria Math" panose="02040503050406030204" pitchFamily="18" charset="0"/>
                                </a:rPr>
                                <m:t>𝑃</m:t>
                              </m:r>
                              <m:r>
                                <a:rPr lang="en-US" sz="1600" b="0" i="1" smtClean="0">
                                  <a:effectLst/>
                                  <a:latin typeface="Cambria Math" panose="02040503050406030204" pitchFamily="18" charset="0"/>
                                </a:rPr>
                                <m:t>(</m:t>
                              </m:r>
                              <m:r>
                                <a:rPr lang="en-US" sz="1600" b="0" i="1" smtClean="0">
                                  <a:effectLst/>
                                  <a:latin typeface="Cambria Math" panose="02040503050406030204" pitchFamily="18" charset="0"/>
                                </a:rPr>
                                <m:t>𝑌</m:t>
                              </m:r>
                              <m:r>
                                <a:rPr lang="en-US" sz="1600" b="0" i="1" smtClean="0">
                                  <a:effectLst/>
                                  <a:latin typeface="Cambria Math" panose="02040503050406030204" pitchFamily="18" charset="0"/>
                                </a:rPr>
                                <m:t>=0|</m:t>
                              </m:r>
                              <m:r>
                                <a:rPr lang="en-US" sz="1600" b="0" i="1" smtClean="0">
                                  <a:effectLst/>
                                  <a:latin typeface="Cambria Math" panose="02040503050406030204" pitchFamily="18" charset="0"/>
                                </a:rPr>
                                <m:t>𝑥</m:t>
                              </m:r>
                              <m:r>
                                <a:rPr lang="en-US" sz="1600" b="0" i="1" smtClean="0">
                                  <a:effectLst/>
                                  <a:latin typeface="Cambria Math" panose="02040503050406030204" pitchFamily="18" charset="0"/>
                                </a:rPr>
                                <m:t>)</m:t>
                              </m:r>
                            </m:den>
                          </m:f>
                          <m:r>
                            <a:rPr lang="en-US" sz="1600" i="1">
                              <a:latin typeface="Cambria Math" panose="02040503050406030204" pitchFamily="18" charset="0"/>
                            </a:rPr>
                            <m:t>=</m:t>
                          </m:r>
                        </m:oMath>
                      </a14:m>
                      <a:r>
                        <a:rPr lang="en-US" sz="1600" dirty="0">
                          <a:latin typeface="Avenir Next" panose="020B0503020202020204" pitchFamily="34" charset="0"/>
                        </a:rPr>
                        <a:t> </a:t>
                      </a:r>
                      <a14:m>
                        <m:oMath xmlns:m="http://schemas.openxmlformats.org/officeDocument/2006/math">
                          <m:r>
                            <a:rPr lang="en-US" sz="1600" i="1">
                              <a:latin typeface="Cambria Math" panose="02040503050406030204" pitchFamily="18" charset="0"/>
                            </a:rPr>
                            <m:t>𝑂𝑑𝑑𝑠</m:t>
                          </m:r>
                          <m:r>
                            <a:rPr lang="en-US" sz="1600" i="1">
                              <a:latin typeface="Cambria Math" panose="02040503050406030204" pitchFamily="18" charset="0"/>
                            </a:rPr>
                            <m:t> </m:t>
                          </m:r>
                          <m:r>
                            <a:rPr lang="en-US" sz="1600" i="1">
                              <a:latin typeface="Cambria Math" panose="02040503050406030204" pitchFamily="18" charset="0"/>
                            </a:rPr>
                            <m:t>𝑜𝑓</m:t>
                          </m:r>
                        </m:oMath>
                      </a14:m>
                      <a:r>
                        <a:rPr lang="en-US" sz="1600" i="1" dirty="0">
                          <a:latin typeface="Avenir Next" panose="020B0503020202020204" pitchFamily="34" charset="0"/>
                        </a:rPr>
                        <a:t> </a:t>
                      </a:r>
                      <a14:m>
                        <m:oMath xmlns:m="http://schemas.openxmlformats.org/officeDocument/2006/math">
                          <m:r>
                            <a:rPr lang="en-US" sz="1600" b="0" i="1" smtClean="0">
                              <a:latin typeface="Cambria Math" panose="02040503050406030204" pitchFamily="18" charset="0"/>
                            </a:rPr>
                            <m:t> </m:t>
                          </m:r>
                          <m:r>
                            <a:rPr lang="en-US" sz="1600" i="1">
                              <a:latin typeface="Cambria Math" panose="02040503050406030204" pitchFamily="18" charset="0"/>
                            </a:rPr>
                            <m:t>𝑌</m:t>
                          </m:r>
                          <m:r>
                            <a:rPr lang="en-US" sz="1600" i="1">
                              <a:latin typeface="Cambria Math" panose="02040503050406030204" pitchFamily="18" charset="0"/>
                            </a:rPr>
                            <m:t>=1</m:t>
                          </m:r>
                        </m:oMath>
                      </a14:m>
                      <a:r>
                        <a:rPr lang="en-US" sz="1600" b="0" i="1" dirty="0">
                          <a:effectLst/>
                          <a:latin typeface="Avenir Next" panose="020B0503020202020204" pitchFamily="34" charset="0"/>
                        </a:rPr>
                        <a:t> </a:t>
                      </a:r>
                      <a14:m>
                        <m:oMath xmlns:m="http://schemas.openxmlformats.org/officeDocument/2006/math">
                          <m:r>
                            <a:rPr lang="en-US" sz="1600" i="1">
                              <a:latin typeface="Cambria Math" panose="02040503050406030204" pitchFamily="18" charset="0"/>
                            </a:rPr>
                            <m:t>𝑎𝑔𝑎𝑖𝑛𝑠𝑡</m:t>
                          </m:r>
                        </m:oMath>
                      </a14:m>
                      <a:r>
                        <a:rPr lang="en-US" sz="1600" b="0" i="1" dirty="0">
                          <a:effectLst/>
                          <a:latin typeface="Avenir Next" panose="020B0503020202020204" pitchFamily="34" charset="0"/>
                        </a:rPr>
                        <a:t> </a:t>
                      </a:r>
                      <a14:m>
                        <m:oMath xmlns:m="http://schemas.openxmlformats.org/officeDocument/2006/math">
                          <m:r>
                            <a:rPr lang="en-US" sz="1600" b="0" i="1" smtClean="0">
                              <a:effectLst/>
                              <a:latin typeface="Cambria Math" panose="02040503050406030204" pitchFamily="18" charset="0"/>
                            </a:rPr>
                            <m:t> </m:t>
                          </m:r>
                          <m:r>
                            <a:rPr lang="en-US" sz="1600" b="0" i="1" smtClean="0">
                              <a:effectLst/>
                              <a:latin typeface="Cambria Math" panose="02040503050406030204" pitchFamily="18" charset="0"/>
                            </a:rPr>
                            <m:t>𝑌</m:t>
                          </m:r>
                          <m:r>
                            <a:rPr lang="en-US" sz="1600" b="0" i="1" smtClean="0">
                              <a:effectLst/>
                              <a:latin typeface="Cambria Math" panose="02040503050406030204" pitchFamily="18" charset="0"/>
                            </a:rPr>
                            <m:t>=0</m:t>
                          </m:r>
                        </m:oMath>
                      </a14:m>
                      <a:r>
                        <a:rPr lang="en-US" sz="1600" dirty="0">
                          <a:latin typeface="Avenir Next" panose="020B0503020202020204" pitchFamily="34" charset="0"/>
                        </a:rPr>
                        <a:t>  for given</a:t>
                      </a:r>
                      <a:endParaRPr lang="en-US" sz="1600" b="0" dirty="0">
                        <a:effectLst/>
                        <a:latin typeface="Avenir Next" panose="020B0503020202020204" pitchFamily="34" charset="0"/>
                      </a:endParaRPr>
                    </a:p>
                  </p:txBody>
                </p:sp>
              </mc:Choice>
              <mc:Fallback xmlns="">
                <p:sp>
                  <p:nvSpPr>
                    <p:cNvPr id="51" name="TextBox 50">
                      <a:extLst>
                        <a:ext uri="{FF2B5EF4-FFF2-40B4-BE49-F238E27FC236}">
                          <a16:creationId xmlns:a16="http://schemas.microsoft.com/office/drawing/2014/main" id="{03AB47B3-9527-FD08-E1D7-715365B6F2C5}"/>
                        </a:ext>
                      </a:extLst>
                    </p:cNvPr>
                    <p:cNvSpPr txBox="1">
                      <a:spLocks noRot="1" noChangeAspect="1" noMove="1" noResize="1" noEditPoints="1" noAdjustHandles="1" noChangeArrowheads="1" noChangeShapeType="1" noTextEdit="1"/>
                    </p:cNvSpPr>
                    <p:nvPr/>
                  </p:nvSpPr>
                  <p:spPr>
                    <a:xfrm>
                      <a:off x="6226145" y="414638"/>
                      <a:ext cx="4904308" cy="484556"/>
                    </a:xfrm>
                    <a:prstGeom prst="rect">
                      <a:avLst/>
                    </a:prstGeom>
                    <a:blipFill>
                      <a:blip r:embed="rId3"/>
                      <a:stretch>
                        <a:fillRect b="-5128"/>
                      </a:stretch>
                    </a:blipFill>
                  </p:spPr>
                  <p:txBody>
                    <a:bodyPr/>
                    <a:lstStyle/>
                    <a:p>
                      <a:r>
                        <a:rPr lang="en-US">
                          <a:noFill/>
                        </a:rPr>
                        <a:t> </a:t>
                      </a:r>
                    </a:p>
                  </p:txBody>
                </p:sp>
              </mc:Fallback>
            </mc:AlternateContent>
            <p:sp>
              <p:nvSpPr>
                <p:cNvPr id="52" name="TextBox 51">
                  <a:extLst>
                    <a:ext uri="{FF2B5EF4-FFF2-40B4-BE49-F238E27FC236}">
                      <a16:creationId xmlns:a16="http://schemas.microsoft.com/office/drawing/2014/main" id="{A218797E-F3BE-3E0F-0E3D-1A0A9A39262A}"/>
                    </a:ext>
                  </a:extLst>
                </p:cNvPr>
                <p:cNvSpPr txBox="1"/>
                <p:nvPr/>
              </p:nvSpPr>
              <p:spPr>
                <a:xfrm>
                  <a:off x="5711140" y="414638"/>
                  <a:ext cx="658129" cy="347117"/>
                </a:xfrm>
                <a:prstGeom prst="rect">
                  <a:avLst/>
                </a:prstGeom>
                <a:noFill/>
              </p:spPr>
              <p:txBody>
                <a:bodyPr wrap="square" rtlCol="0">
                  <a:spAutoFit/>
                </a:bodyPr>
                <a:lstStyle/>
                <a:p>
                  <a:r>
                    <a:rPr lang="en-US" sz="1600" dirty="0">
                      <a:latin typeface="Avenir Next" panose="020B0503020202020204" pitchFamily="34" charset="0"/>
                    </a:rPr>
                    <a:t>Then</a:t>
                  </a:r>
                </a:p>
              </p:txBody>
            </p:sp>
          </p:grp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C1F5A7DA-EF40-B5DB-906A-5AAF0E6AAC3C}"/>
                      </a:ext>
                    </a:extLst>
                  </p:cNvPr>
                  <p:cNvSpPr txBox="1"/>
                  <p:nvPr/>
                </p:nvSpPr>
                <p:spPr>
                  <a:xfrm>
                    <a:off x="5711140" y="1132478"/>
                    <a:ext cx="3414166" cy="496812"/>
                  </a:xfrm>
                  <a:prstGeom prst="rect">
                    <a:avLst/>
                  </a:prstGeom>
                  <a:noFill/>
                </p:spPr>
                <p:txBody>
                  <a:bodyPr wrap="square" rtlCol="0">
                    <a:spAutoFit/>
                  </a:bodyPr>
                  <a:lstStyle/>
                  <a:p>
                    <a:r>
                      <a:rPr lang="en-US" sz="1600" dirty="0">
                        <a:latin typeface="Avenir Next" panose="020B0503020202020204" pitchFamily="34" charset="0"/>
                      </a:rPr>
                      <a:t>So, we get that </a:t>
                    </a:r>
                    <a14:m>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𝑂</m:t>
                            </m:r>
                          </m:e>
                          <m:sub>
                            <m:r>
                              <a:rPr lang="en-US" sz="1600" b="0" i="1" smtClean="0">
                                <a:latin typeface="Cambria Math" panose="02040503050406030204" pitchFamily="18" charset="0"/>
                              </a:rPr>
                              <m:t>1</m:t>
                            </m:r>
                          </m:sub>
                        </m:sSub>
                        <m:r>
                          <a:rPr lang="en-US" sz="1600" b="0" i="1" smtClean="0">
                            <a:latin typeface="Cambria Math" panose="02040503050406030204" pitchFamily="18" charset="0"/>
                          </a:rPr>
                          <m:t>= </m:t>
                        </m:r>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𝑃</m:t>
                            </m:r>
                            <m:r>
                              <a:rPr lang="en-US" sz="1600" b="0" i="1" smtClean="0">
                                <a:latin typeface="Cambria Math" panose="02040503050406030204" pitchFamily="18" charset="0"/>
                              </a:rPr>
                              <m:t>(</m:t>
                            </m:r>
                            <m:r>
                              <a:rPr lang="en-US" sz="1600" b="0" i="1" smtClean="0">
                                <a:latin typeface="Cambria Math" panose="02040503050406030204" pitchFamily="18" charset="0"/>
                              </a:rPr>
                              <m:t>𝑌</m:t>
                            </m:r>
                            <m:r>
                              <a:rPr lang="en-US" sz="1600" b="0" i="1" smtClean="0">
                                <a:latin typeface="Cambria Math" panose="02040503050406030204" pitchFamily="18" charset="0"/>
                              </a:rPr>
                              <m:t>=1|</m:t>
                            </m:r>
                            <m:r>
                              <a:rPr lang="en-US" sz="1600" b="0" i="1" smtClean="0">
                                <a:latin typeface="Cambria Math" panose="02040503050406030204" pitchFamily="18" charset="0"/>
                              </a:rPr>
                              <m:t>𝑋</m:t>
                            </m:r>
                            <m:r>
                              <a:rPr lang="en-US" sz="1600" b="0" i="1" smtClean="0">
                                <a:latin typeface="Cambria Math" panose="02040503050406030204" pitchFamily="18" charset="0"/>
                              </a:rPr>
                              <m:t>=0)</m:t>
                            </m:r>
                          </m:num>
                          <m:den>
                            <m:r>
                              <a:rPr lang="en-US" sz="1600" b="0" i="1" smtClean="0">
                                <a:latin typeface="Cambria Math" panose="02040503050406030204" pitchFamily="18" charset="0"/>
                              </a:rPr>
                              <m:t>𝑃</m:t>
                            </m:r>
                            <m:r>
                              <a:rPr lang="en-US" sz="1600" b="0" i="1" smtClean="0">
                                <a:latin typeface="Cambria Math" panose="02040503050406030204" pitchFamily="18" charset="0"/>
                              </a:rPr>
                              <m:t>(</m:t>
                            </m:r>
                            <m:r>
                              <a:rPr lang="en-US" sz="1600" b="0" i="1" smtClean="0">
                                <a:latin typeface="Cambria Math" panose="02040503050406030204" pitchFamily="18" charset="0"/>
                              </a:rPr>
                              <m:t>𝑌</m:t>
                            </m:r>
                            <m:r>
                              <a:rPr lang="en-US" sz="1600" b="0" i="1" smtClean="0">
                                <a:latin typeface="Cambria Math" panose="02040503050406030204" pitchFamily="18" charset="0"/>
                              </a:rPr>
                              <m:t>=0|</m:t>
                            </m:r>
                            <m:r>
                              <a:rPr lang="en-US" sz="1600" b="0" i="1" smtClean="0">
                                <a:latin typeface="Cambria Math" panose="02040503050406030204" pitchFamily="18" charset="0"/>
                              </a:rPr>
                              <m:t>𝑋</m:t>
                            </m:r>
                            <m:r>
                              <a:rPr lang="en-US" sz="1600" b="0" i="1" smtClean="0">
                                <a:latin typeface="Cambria Math" panose="02040503050406030204" pitchFamily="18" charset="0"/>
                              </a:rPr>
                              <m:t>=0)</m:t>
                            </m:r>
                          </m:den>
                        </m:f>
                      </m:oMath>
                    </a14:m>
                    <a:endParaRPr lang="en-US" sz="1600" dirty="0">
                      <a:latin typeface="Avenir Next" panose="020B0503020202020204" pitchFamily="34" charset="0"/>
                    </a:endParaRPr>
                  </a:p>
                </p:txBody>
              </p:sp>
            </mc:Choice>
            <mc:Fallback xmlns="">
              <p:sp>
                <p:nvSpPr>
                  <p:cNvPr id="47" name="TextBox 46">
                    <a:extLst>
                      <a:ext uri="{FF2B5EF4-FFF2-40B4-BE49-F238E27FC236}">
                        <a16:creationId xmlns:a16="http://schemas.microsoft.com/office/drawing/2014/main" id="{C1F5A7DA-EF40-B5DB-906A-5AAF0E6AAC3C}"/>
                      </a:ext>
                    </a:extLst>
                  </p:cNvPr>
                  <p:cNvSpPr txBox="1">
                    <a:spLocks noRot="1" noChangeAspect="1" noMove="1" noResize="1" noEditPoints="1" noAdjustHandles="1" noChangeArrowheads="1" noChangeShapeType="1" noTextEdit="1"/>
                  </p:cNvSpPr>
                  <p:nvPr/>
                </p:nvSpPr>
                <p:spPr>
                  <a:xfrm>
                    <a:off x="5711140" y="1132478"/>
                    <a:ext cx="3414166" cy="496812"/>
                  </a:xfrm>
                  <a:prstGeom prst="rect">
                    <a:avLst/>
                  </a:prstGeom>
                  <a:blipFill>
                    <a:blip r:embed="rId4"/>
                    <a:stretch>
                      <a:fillRect l="-1115" b="-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168D62A5-AC86-E1D1-3A38-0E78979B38F4}"/>
                      </a:ext>
                    </a:extLst>
                  </p:cNvPr>
                  <p:cNvSpPr txBox="1"/>
                  <p:nvPr/>
                </p:nvSpPr>
                <p:spPr>
                  <a:xfrm>
                    <a:off x="5711140" y="1608378"/>
                    <a:ext cx="2733307" cy="496812"/>
                  </a:xfrm>
                  <a:prstGeom prst="rect">
                    <a:avLst/>
                  </a:prstGeom>
                  <a:noFill/>
                </p:spPr>
                <p:txBody>
                  <a:bodyPr wrap="square" rtlCol="0">
                    <a:spAutoFit/>
                  </a:bodyPr>
                  <a:lstStyle/>
                  <a:p>
                    <a:pPr algn="just" rtl="0">
                      <a:spcBef>
                        <a:spcPts val="1200"/>
                      </a:spcBef>
                      <a:spcAft>
                        <a:spcPts val="1200"/>
                      </a:spcAft>
                    </a:pPr>
                    <a:r>
                      <a:rPr lang="en-US" sz="1600" b="0" dirty="0">
                        <a:latin typeface="Avenir Next" panose="020B0503020202020204" pitchFamily="34" charset="0"/>
                      </a:rPr>
                      <a:t>And </a:t>
                    </a:r>
                    <a14:m>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𝑂</m:t>
                            </m:r>
                          </m:e>
                          <m:sub>
                            <m:r>
                              <a:rPr lang="en-US" sz="1600" b="0" i="1" smtClean="0">
                                <a:latin typeface="Cambria Math" panose="02040503050406030204" pitchFamily="18" charset="0"/>
                              </a:rPr>
                              <m:t>2</m:t>
                            </m:r>
                          </m:sub>
                        </m:sSub>
                        <m:r>
                          <a:rPr lang="en-US" sz="1600" b="0" i="1" smtClean="0">
                            <a:latin typeface="Cambria Math" panose="02040503050406030204" pitchFamily="18" charset="0"/>
                          </a:rPr>
                          <m:t>= </m:t>
                        </m:r>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𝑃</m:t>
                            </m:r>
                            <m:r>
                              <a:rPr lang="en-US" sz="1600" b="0" i="1" smtClean="0">
                                <a:latin typeface="Cambria Math" panose="02040503050406030204" pitchFamily="18" charset="0"/>
                              </a:rPr>
                              <m:t>(</m:t>
                            </m:r>
                            <m:r>
                              <a:rPr lang="en-US" sz="1600" b="0" i="1" smtClean="0">
                                <a:latin typeface="Cambria Math" panose="02040503050406030204" pitchFamily="18" charset="0"/>
                              </a:rPr>
                              <m:t>𝑌</m:t>
                            </m:r>
                            <m:r>
                              <a:rPr lang="en-US" sz="1600" b="0" i="1" smtClean="0">
                                <a:latin typeface="Cambria Math" panose="02040503050406030204" pitchFamily="18" charset="0"/>
                              </a:rPr>
                              <m:t>=1|</m:t>
                            </m:r>
                            <m:r>
                              <a:rPr lang="en-US" sz="1600" b="0" i="1" smtClean="0">
                                <a:latin typeface="Cambria Math" panose="02040503050406030204" pitchFamily="18" charset="0"/>
                              </a:rPr>
                              <m:t>𝑋</m:t>
                            </m:r>
                            <m:r>
                              <a:rPr lang="en-US" sz="1600" b="0" i="1" smtClean="0">
                                <a:latin typeface="Cambria Math" panose="02040503050406030204" pitchFamily="18" charset="0"/>
                              </a:rPr>
                              <m:t>=1)</m:t>
                            </m:r>
                          </m:num>
                          <m:den>
                            <m:r>
                              <a:rPr lang="en-US" sz="1600" b="0" i="1" smtClean="0">
                                <a:latin typeface="Cambria Math" panose="02040503050406030204" pitchFamily="18" charset="0"/>
                              </a:rPr>
                              <m:t>𝑃</m:t>
                            </m:r>
                            <m:r>
                              <a:rPr lang="en-US" sz="1600" b="0" i="1" smtClean="0">
                                <a:latin typeface="Cambria Math" panose="02040503050406030204" pitchFamily="18" charset="0"/>
                              </a:rPr>
                              <m:t>(</m:t>
                            </m:r>
                            <m:r>
                              <a:rPr lang="en-US" sz="1600" b="0" i="1" smtClean="0">
                                <a:latin typeface="Cambria Math" panose="02040503050406030204" pitchFamily="18" charset="0"/>
                              </a:rPr>
                              <m:t>𝑌</m:t>
                            </m:r>
                            <m:r>
                              <a:rPr lang="en-US" sz="1600" b="0" i="1" smtClean="0">
                                <a:latin typeface="Cambria Math" panose="02040503050406030204" pitchFamily="18" charset="0"/>
                              </a:rPr>
                              <m:t>=0|</m:t>
                            </m:r>
                            <m:r>
                              <a:rPr lang="en-US" sz="1600" b="0" i="1" smtClean="0">
                                <a:latin typeface="Cambria Math" panose="02040503050406030204" pitchFamily="18" charset="0"/>
                              </a:rPr>
                              <m:t>𝑋</m:t>
                            </m:r>
                            <m:r>
                              <a:rPr lang="en-US" sz="1600" b="0" i="1" smtClean="0">
                                <a:latin typeface="Cambria Math" panose="02040503050406030204" pitchFamily="18" charset="0"/>
                              </a:rPr>
                              <m:t>=1)</m:t>
                            </m:r>
                          </m:den>
                        </m:f>
                      </m:oMath>
                    </a14:m>
                    <a:endParaRPr lang="en-US" sz="1600" b="0" dirty="0">
                      <a:latin typeface="Avenir Next" panose="020B0503020202020204" pitchFamily="34" charset="0"/>
                    </a:endParaRPr>
                  </a:p>
                </p:txBody>
              </p:sp>
            </mc:Choice>
            <mc:Fallback xmlns="">
              <p:sp>
                <p:nvSpPr>
                  <p:cNvPr id="48" name="TextBox 47">
                    <a:extLst>
                      <a:ext uri="{FF2B5EF4-FFF2-40B4-BE49-F238E27FC236}">
                        <a16:creationId xmlns:a16="http://schemas.microsoft.com/office/drawing/2014/main" id="{168D62A5-AC86-E1D1-3A38-0E78979B38F4}"/>
                      </a:ext>
                    </a:extLst>
                  </p:cNvPr>
                  <p:cNvSpPr txBox="1">
                    <a:spLocks noRot="1" noChangeAspect="1" noMove="1" noResize="1" noEditPoints="1" noAdjustHandles="1" noChangeArrowheads="1" noChangeShapeType="1" noTextEdit="1"/>
                  </p:cNvSpPr>
                  <p:nvPr/>
                </p:nvSpPr>
                <p:spPr>
                  <a:xfrm>
                    <a:off x="5711140" y="1608378"/>
                    <a:ext cx="2733307" cy="496812"/>
                  </a:xfrm>
                  <a:prstGeom prst="rect">
                    <a:avLst/>
                  </a:prstGeom>
                  <a:blipFill>
                    <a:blip r:embed="rId5"/>
                    <a:stretch>
                      <a:fillRect l="-1389" b="-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2AC16D67-C48C-BFD7-5869-C972862ED7DD}"/>
                      </a:ext>
                    </a:extLst>
                  </p:cNvPr>
                  <p:cNvSpPr txBox="1"/>
                  <p:nvPr/>
                </p:nvSpPr>
                <p:spPr>
                  <a:xfrm>
                    <a:off x="5711140" y="2084281"/>
                    <a:ext cx="1894566" cy="484517"/>
                  </a:xfrm>
                  <a:prstGeom prst="rect">
                    <a:avLst/>
                  </a:prstGeom>
                  <a:noFill/>
                </p:spPr>
                <p:txBody>
                  <a:bodyPr wrap="square" rtlCol="0">
                    <a:spAutoFit/>
                  </a:bodyPr>
                  <a:lstStyle/>
                  <a:p>
                    <a:r>
                      <a:rPr lang="en-US" sz="1600" dirty="0">
                        <a:latin typeface="Avenir Next" panose="020B0503020202020204" pitchFamily="34" charset="0"/>
                      </a:rPr>
                      <a:t>Odds Ratio = </a:t>
                    </a:r>
                    <a14:m>
                      <m:oMath xmlns:m="http://schemas.openxmlformats.org/officeDocument/2006/math">
                        <m:f>
                          <m:fPr>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𝑂</m:t>
                                </m:r>
                              </m:e>
                              <m:sub>
                                <m:r>
                                  <a:rPr lang="en-US" sz="1600" b="0" i="1" smtClean="0">
                                    <a:latin typeface="Cambria Math" panose="02040503050406030204" pitchFamily="18" charset="0"/>
                                  </a:rPr>
                                  <m:t>1</m:t>
                                </m:r>
                              </m:sub>
                            </m:sSub>
                          </m:num>
                          <m:den>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𝑂</m:t>
                                </m:r>
                              </m:e>
                              <m:sub>
                                <m:r>
                                  <a:rPr lang="en-US" sz="1600" b="0" i="1" smtClean="0">
                                    <a:latin typeface="Cambria Math" panose="02040503050406030204" pitchFamily="18" charset="0"/>
                                  </a:rPr>
                                  <m:t>2</m:t>
                                </m:r>
                              </m:sub>
                            </m:sSub>
                          </m:den>
                        </m:f>
                      </m:oMath>
                    </a14:m>
                    <a:endParaRPr lang="en-US" sz="1600" dirty="0">
                      <a:latin typeface="Avenir Next" panose="020B0503020202020204" pitchFamily="34" charset="0"/>
                    </a:endParaRPr>
                  </a:p>
                </p:txBody>
              </p:sp>
            </mc:Choice>
            <mc:Fallback xmlns="">
              <p:sp>
                <p:nvSpPr>
                  <p:cNvPr id="49" name="TextBox 48">
                    <a:extLst>
                      <a:ext uri="{FF2B5EF4-FFF2-40B4-BE49-F238E27FC236}">
                        <a16:creationId xmlns:a16="http://schemas.microsoft.com/office/drawing/2014/main" id="{2AC16D67-C48C-BFD7-5869-C972862ED7DD}"/>
                      </a:ext>
                    </a:extLst>
                  </p:cNvPr>
                  <p:cNvSpPr txBox="1">
                    <a:spLocks noRot="1" noChangeAspect="1" noMove="1" noResize="1" noEditPoints="1" noAdjustHandles="1" noChangeArrowheads="1" noChangeShapeType="1" noTextEdit="1"/>
                  </p:cNvSpPr>
                  <p:nvPr/>
                </p:nvSpPr>
                <p:spPr>
                  <a:xfrm>
                    <a:off x="5711140" y="2084281"/>
                    <a:ext cx="1894566" cy="484517"/>
                  </a:xfrm>
                  <a:prstGeom prst="rect">
                    <a:avLst/>
                  </a:prstGeom>
                  <a:blipFill>
                    <a:blip r:embed="rId6"/>
                    <a:stretch>
                      <a:fillRect l="-2000"/>
                    </a:stretch>
                  </a:blipFill>
                </p:spPr>
                <p:txBody>
                  <a:bodyPr/>
                  <a:lstStyle/>
                  <a:p>
                    <a:r>
                      <a:rPr lang="en-US">
                        <a:noFill/>
                      </a:rPr>
                      <a:t> </a:t>
                    </a:r>
                  </a:p>
                </p:txBody>
              </p:sp>
            </mc:Fallback>
          </mc:AlternateContent>
          <p:sp>
            <p:nvSpPr>
              <p:cNvPr id="50" name="TextBox 49">
                <a:extLst>
                  <a:ext uri="{FF2B5EF4-FFF2-40B4-BE49-F238E27FC236}">
                    <a16:creationId xmlns:a16="http://schemas.microsoft.com/office/drawing/2014/main" id="{F25339D0-1FAD-6F50-7AE5-B31BABBF35A0}"/>
                  </a:ext>
                </a:extLst>
              </p:cNvPr>
              <p:cNvSpPr txBox="1"/>
              <p:nvPr/>
            </p:nvSpPr>
            <p:spPr>
              <a:xfrm>
                <a:off x="5711140" y="871451"/>
                <a:ext cx="1851053" cy="338554"/>
              </a:xfrm>
              <a:prstGeom prst="rect">
                <a:avLst/>
              </a:prstGeom>
              <a:noFill/>
            </p:spPr>
            <p:txBody>
              <a:bodyPr wrap="square" rtlCol="0">
                <a:spAutoFit/>
              </a:bodyPr>
              <a:lstStyle/>
              <a:p>
                <a:r>
                  <a:rPr lang="en-US" sz="1600" dirty="0">
                    <a:latin typeface="Avenir Next" panose="020B0503020202020204" pitchFamily="34" charset="0"/>
                  </a:rPr>
                  <a:t>Given value of x</a:t>
                </a:r>
              </a:p>
            </p:txBody>
          </p:sp>
        </p:grpSp>
      </p:grpSp>
      <p:grpSp>
        <p:nvGrpSpPr>
          <p:cNvPr id="53" name="Group 52">
            <a:extLst>
              <a:ext uri="{FF2B5EF4-FFF2-40B4-BE49-F238E27FC236}">
                <a16:creationId xmlns:a16="http://schemas.microsoft.com/office/drawing/2014/main" id="{2B916570-E726-94E0-D5DF-127F1C44F9F3}"/>
              </a:ext>
            </a:extLst>
          </p:cNvPr>
          <p:cNvGrpSpPr/>
          <p:nvPr/>
        </p:nvGrpSpPr>
        <p:grpSpPr>
          <a:xfrm>
            <a:off x="572660" y="735799"/>
            <a:ext cx="4417195" cy="1201488"/>
            <a:chOff x="572660" y="735799"/>
            <a:chExt cx="4417195" cy="1201488"/>
          </a:xfrm>
        </p:grpSpPr>
        <p:sp>
          <p:nvSpPr>
            <p:cNvPr id="54" name="TextBox 53">
              <a:extLst>
                <a:ext uri="{FF2B5EF4-FFF2-40B4-BE49-F238E27FC236}">
                  <a16:creationId xmlns:a16="http://schemas.microsoft.com/office/drawing/2014/main" id="{BE9D6CF2-1CCE-5782-4530-4570805A564D}"/>
                </a:ext>
              </a:extLst>
            </p:cNvPr>
            <p:cNvSpPr txBox="1"/>
            <p:nvPr/>
          </p:nvSpPr>
          <p:spPr>
            <a:xfrm>
              <a:off x="572660" y="735799"/>
              <a:ext cx="4417195" cy="630942"/>
            </a:xfrm>
            <a:prstGeom prst="rect">
              <a:avLst/>
            </a:prstGeom>
            <a:noFill/>
          </p:spPr>
          <p:txBody>
            <a:bodyPr wrap="square" rtlCol="0">
              <a:spAutoFit/>
            </a:bodyPr>
            <a:lstStyle/>
            <a:p>
              <a:r>
                <a:rPr lang="en-US" sz="3500" dirty="0"/>
                <a:t>Odds </a:t>
              </a:r>
            </a:p>
          </p:txBody>
        </p:sp>
        <p:sp>
          <p:nvSpPr>
            <p:cNvPr id="55" name="TextBox 54">
              <a:extLst>
                <a:ext uri="{FF2B5EF4-FFF2-40B4-BE49-F238E27FC236}">
                  <a16:creationId xmlns:a16="http://schemas.microsoft.com/office/drawing/2014/main" id="{DFDBD19A-E9EC-3FE2-A295-03125D4DB595}"/>
                </a:ext>
              </a:extLst>
            </p:cNvPr>
            <p:cNvSpPr txBox="1"/>
            <p:nvPr/>
          </p:nvSpPr>
          <p:spPr>
            <a:xfrm>
              <a:off x="572660" y="1191597"/>
              <a:ext cx="4114800" cy="646331"/>
            </a:xfrm>
            <a:prstGeom prst="rect">
              <a:avLst/>
            </a:prstGeom>
            <a:noFill/>
          </p:spPr>
          <p:txBody>
            <a:bodyPr wrap="square" rtlCol="0">
              <a:spAutoFit/>
            </a:bodyPr>
            <a:lstStyle/>
            <a:p>
              <a:r>
                <a:rPr lang="en-IN" sz="3600" b="1" i="0" dirty="0">
                  <a:effectLst/>
                  <a:latin typeface="Avenir Next" panose="020B0503020202020204" pitchFamily="34" charset="0"/>
                </a:rPr>
                <a:t>Ratio</a:t>
              </a:r>
              <a:endParaRPr lang="en-US" sz="3500" b="1" dirty="0"/>
            </a:p>
          </p:txBody>
        </p:sp>
        <p:grpSp>
          <p:nvGrpSpPr>
            <p:cNvPr id="56" name="Group 55">
              <a:extLst>
                <a:ext uri="{FF2B5EF4-FFF2-40B4-BE49-F238E27FC236}">
                  <a16:creationId xmlns:a16="http://schemas.microsoft.com/office/drawing/2014/main" id="{6688EBFC-7B78-F3CE-0C6E-D33EE5E94A54}"/>
                </a:ext>
              </a:extLst>
            </p:cNvPr>
            <p:cNvGrpSpPr/>
            <p:nvPr/>
          </p:nvGrpSpPr>
          <p:grpSpPr>
            <a:xfrm>
              <a:off x="688673" y="1770564"/>
              <a:ext cx="1915042" cy="166723"/>
              <a:chOff x="657676" y="1739568"/>
              <a:chExt cx="1765572" cy="0"/>
            </a:xfrm>
          </p:grpSpPr>
          <p:cxnSp>
            <p:nvCxnSpPr>
              <p:cNvPr id="57" name="Straight Connector 56">
                <a:extLst>
                  <a:ext uri="{FF2B5EF4-FFF2-40B4-BE49-F238E27FC236}">
                    <a16:creationId xmlns:a16="http://schemas.microsoft.com/office/drawing/2014/main" id="{2AF1C4F4-ED1C-3D8C-CBE0-1388FEEE5FA8}"/>
                  </a:ext>
                </a:extLst>
              </p:cNvPr>
              <p:cNvCxnSpPr>
                <a:cxnSpLocks/>
              </p:cNvCxnSpPr>
              <p:nvPr/>
            </p:nvCxnSpPr>
            <p:spPr>
              <a:xfrm>
                <a:off x="657676" y="1739568"/>
                <a:ext cx="443597" cy="0"/>
              </a:xfrm>
              <a:prstGeom prst="line">
                <a:avLst/>
              </a:prstGeom>
              <a:ln w="63500" cmpd="sng">
                <a:solidFill>
                  <a:srgbClr val="C1D7E9"/>
                </a:solidFill>
                <a:prstDash val="solid"/>
              </a:ln>
            </p:spPr>
            <p:style>
              <a:lnRef idx="2">
                <a:schemeClr val="accent1"/>
              </a:lnRef>
              <a:fillRef idx="0">
                <a:schemeClr val="accent1"/>
              </a:fillRef>
              <a:effectRef idx="1">
                <a:schemeClr val="accent1"/>
              </a:effectRef>
              <a:fontRef idx="minor">
                <a:schemeClr val="tx1"/>
              </a:fontRef>
            </p:style>
          </p:cxnSp>
          <p:cxnSp>
            <p:nvCxnSpPr>
              <p:cNvPr id="58" name="Straight Connector 57">
                <a:extLst>
                  <a:ext uri="{FF2B5EF4-FFF2-40B4-BE49-F238E27FC236}">
                    <a16:creationId xmlns:a16="http://schemas.microsoft.com/office/drawing/2014/main" id="{197B5E2D-B400-7144-EEEE-590C6A29CE54}"/>
                  </a:ext>
                </a:extLst>
              </p:cNvPr>
              <p:cNvCxnSpPr>
                <a:cxnSpLocks/>
              </p:cNvCxnSpPr>
              <p:nvPr/>
            </p:nvCxnSpPr>
            <p:spPr>
              <a:xfrm>
                <a:off x="1098334" y="1739568"/>
                <a:ext cx="443597" cy="0"/>
              </a:xfrm>
              <a:prstGeom prst="line">
                <a:avLst/>
              </a:prstGeom>
              <a:ln w="63500" cmpd="sng">
                <a:solidFill>
                  <a:srgbClr val="FCF9DD"/>
                </a:solidFill>
                <a:prstDash val="solid"/>
              </a:ln>
            </p:spPr>
            <p:style>
              <a:lnRef idx="2">
                <a:schemeClr val="accent1"/>
              </a:lnRef>
              <a:fillRef idx="0">
                <a:schemeClr val="accent1"/>
              </a:fillRef>
              <a:effectRef idx="1">
                <a:schemeClr val="accent1"/>
              </a:effectRef>
              <a:fontRef idx="minor">
                <a:schemeClr val="tx1"/>
              </a:fontRef>
            </p:style>
          </p:cxnSp>
          <p:cxnSp>
            <p:nvCxnSpPr>
              <p:cNvPr id="59" name="Straight Connector 58">
                <a:extLst>
                  <a:ext uri="{FF2B5EF4-FFF2-40B4-BE49-F238E27FC236}">
                    <a16:creationId xmlns:a16="http://schemas.microsoft.com/office/drawing/2014/main" id="{848463DB-A9B5-DC6E-7668-BA7903DA8034}"/>
                  </a:ext>
                </a:extLst>
              </p:cNvPr>
              <p:cNvCxnSpPr>
                <a:cxnSpLocks/>
              </p:cNvCxnSpPr>
              <p:nvPr/>
            </p:nvCxnSpPr>
            <p:spPr>
              <a:xfrm>
                <a:off x="1538992" y="1739568"/>
                <a:ext cx="443597" cy="0"/>
              </a:xfrm>
              <a:prstGeom prst="line">
                <a:avLst/>
              </a:prstGeom>
              <a:ln w="63500" cmpd="sng">
                <a:solidFill>
                  <a:srgbClr val="EAC974"/>
                </a:solidFill>
                <a:prstDash val="solid"/>
              </a:ln>
            </p:spPr>
            <p:style>
              <a:lnRef idx="2">
                <a:schemeClr val="accent1"/>
              </a:lnRef>
              <a:fillRef idx="0">
                <a:schemeClr val="accent1"/>
              </a:fillRef>
              <a:effectRef idx="1">
                <a:schemeClr val="accent1"/>
              </a:effectRef>
              <a:fontRef idx="minor">
                <a:schemeClr val="tx1"/>
              </a:fontRef>
            </p:style>
          </p:cxnSp>
          <p:cxnSp>
            <p:nvCxnSpPr>
              <p:cNvPr id="60" name="Straight Connector 59">
                <a:extLst>
                  <a:ext uri="{FF2B5EF4-FFF2-40B4-BE49-F238E27FC236}">
                    <a16:creationId xmlns:a16="http://schemas.microsoft.com/office/drawing/2014/main" id="{FFD436A5-8C92-FD1F-AD8D-3CF8980D28CE}"/>
                  </a:ext>
                </a:extLst>
              </p:cNvPr>
              <p:cNvCxnSpPr>
                <a:cxnSpLocks/>
              </p:cNvCxnSpPr>
              <p:nvPr/>
            </p:nvCxnSpPr>
            <p:spPr>
              <a:xfrm>
                <a:off x="1979651" y="1739568"/>
                <a:ext cx="443597" cy="0"/>
              </a:xfrm>
              <a:prstGeom prst="line">
                <a:avLst/>
              </a:prstGeom>
              <a:ln w="63500" cmpd="sng">
                <a:solidFill>
                  <a:srgbClr val="A44343"/>
                </a:solidFill>
                <a:prstDash val="solid"/>
              </a:ln>
            </p:spPr>
            <p:style>
              <a:lnRef idx="2">
                <a:schemeClr val="accent1"/>
              </a:lnRef>
              <a:fillRef idx="0">
                <a:schemeClr val="accent1"/>
              </a:fillRef>
              <a:effectRef idx="1">
                <a:schemeClr val="accent1"/>
              </a:effectRef>
              <a:fontRef idx="minor">
                <a:schemeClr val="tx1"/>
              </a:fontRef>
            </p:style>
          </p:cxnSp>
        </p:grpSp>
      </p:grpSp>
      <p:cxnSp>
        <p:nvCxnSpPr>
          <p:cNvPr id="61" name="Straight Connector 60">
            <a:extLst>
              <a:ext uri="{FF2B5EF4-FFF2-40B4-BE49-F238E27FC236}">
                <a16:creationId xmlns:a16="http://schemas.microsoft.com/office/drawing/2014/main" id="{5D1262B6-78CB-D67F-D53C-43BF159B21F0}"/>
              </a:ext>
            </a:extLst>
          </p:cNvPr>
          <p:cNvCxnSpPr>
            <a:cxnSpLocks/>
          </p:cNvCxnSpPr>
          <p:nvPr/>
        </p:nvCxnSpPr>
        <p:spPr>
          <a:xfrm>
            <a:off x="5479731" y="2290986"/>
            <a:ext cx="0" cy="4009293"/>
          </a:xfrm>
          <a:prstGeom prst="line">
            <a:avLst/>
          </a:prstGeom>
          <a:ln w="63500" cmpd="sng">
            <a:solidFill>
              <a:srgbClr val="F4995B"/>
            </a:solidFill>
            <a:prstDash val="solid"/>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86799345"/>
      </p:ext>
    </p:extLst>
  </p:cSld>
  <p:clrMapOvr>
    <a:masterClrMapping/>
  </p:clrMapOvr>
  <p:transition spd="slow">
    <p:push dir="u"/>
  </p:transition>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5" name="Rectangle 234">
            <a:extLst>
              <a:ext uri="{FF2B5EF4-FFF2-40B4-BE49-F238E27FC236}">
                <a16:creationId xmlns:a16="http://schemas.microsoft.com/office/drawing/2014/main" id="{4F6FA9FF-8B0A-27C4-8B52-562450E7AD8B}"/>
              </a:ext>
            </a:extLst>
          </p:cNvPr>
          <p:cNvSpPr/>
          <p:nvPr/>
        </p:nvSpPr>
        <p:spPr>
          <a:xfrm>
            <a:off x="0" y="3605352"/>
            <a:ext cx="12192000" cy="1486853"/>
          </a:xfrm>
          <a:prstGeom prst="rect">
            <a:avLst/>
          </a:prstGeom>
          <a:solidFill>
            <a:schemeClr val="bg1">
              <a:lumMod val="75000"/>
              <a:alpha val="9932"/>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83" name="Straight Connector 282">
            <a:extLst>
              <a:ext uri="{FF2B5EF4-FFF2-40B4-BE49-F238E27FC236}">
                <a16:creationId xmlns:a16="http://schemas.microsoft.com/office/drawing/2014/main" id="{FD15827E-F6C5-9EA1-755D-A85F72839F72}"/>
              </a:ext>
            </a:extLst>
          </p:cNvPr>
          <p:cNvCxnSpPr>
            <a:cxnSpLocks/>
          </p:cNvCxnSpPr>
          <p:nvPr/>
        </p:nvCxnSpPr>
        <p:spPr>
          <a:xfrm>
            <a:off x="4602294" y="4331556"/>
            <a:ext cx="1613155" cy="0"/>
          </a:xfrm>
          <a:prstGeom prst="line">
            <a:avLst/>
          </a:prstGeom>
          <a:ln w="25400">
            <a:solidFill>
              <a:schemeClr val="tx1">
                <a:lumMod val="95000"/>
                <a:lumOff val="5000"/>
              </a:schemeClr>
            </a:solidFill>
          </a:ln>
        </p:spPr>
        <p:style>
          <a:lnRef idx="2">
            <a:schemeClr val="accent1"/>
          </a:lnRef>
          <a:fillRef idx="0">
            <a:schemeClr val="accent1"/>
          </a:fillRef>
          <a:effectRef idx="1">
            <a:schemeClr val="accent1"/>
          </a:effectRef>
          <a:fontRef idx="minor">
            <a:schemeClr val="tx1"/>
          </a:fontRef>
        </p:style>
      </p:cxnSp>
      <p:grpSp>
        <p:nvGrpSpPr>
          <p:cNvPr id="317" name="Group 316">
            <a:extLst>
              <a:ext uri="{FF2B5EF4-FFF2-40B4-BE49-F238E27FC236}">
                <a16:creationId xmlns:a16="http://schemas.microsoft.com/office/drawing/2014/main" id="{852AACB9-2533-055B-CA31-AC0363287122}"/>
              </a:ext>
            </a:extLst>
          </p:cNvPr>
          <p:cNvGrpSpPr/>
          <p:nvPr/>
        </p:nvGrpSpPr>
        <p:grpSpPr>
          <a:xfrm>
            <a:off x="6186908" y="-27175757"/>
            <a:ext cx="3615559" cy="32889706"/>
            <a:chOff x="5765489" y="-17317465"/>
            <a:chExt cx="3615559" cy="32889706"/>
          </a:xfrm>
        </p:grpSpPr>
        <p:grpSp>
          <p:nvGrpSpPr>
            <p:cNvPr id="291" name="Group 290">
              <a:extLst>
                <a:ext uri="{FF2B5EF4-FFF2-40B4-BE49-F238E27FC236}">
                  <a16:creationId xmlns:a16="http://schemas.microsoft.com/office/drawing/2014/main" id="{093B831B-7FB0-DC9E-248B-D497DB1729C9}"/>
                </a:ext>
              </a:extLst>
            </p:cNvPr>
            <p:cNvGrpSpPr/>
            <p:nvPr/>
          </p:nvGrpSpPr>
          <p:grpSpPr>
            <a:xfrm>
              <a:off x="5765489" y="12856254"/>
              <a:ext cx="3615559" cy="2715987"/>
              <a:chOff x="6710855" y="2774731"/>
              <a:chExt cx="3615559" cy="2715987"/>
            </a:xfrm>
          </p:grpSpPr>
          <p:sp>
            <p:nvSpPr>
              <p:cNvPr id="288" name="TextBox 287">
                <a:extLst>
                  <a:ext uri="{FF2B5EF4-FFF2-40B4-BE49-F238E27FC236}">
                    <a16:creationId xmlns:a16="http://schemas.microsoft.com/office/drawing/2014/main" id="{A75AFC24-B95B-13E4-1D7F-12633F733CC2}"/>
                  </a:ext>
                </a:extLst>
              </p:cNvPr>
              <p:cNvSpPr txBox="1"/>
              <p:nvPr/>
            </p:nvSpPr>
            <p:spPr>
              <a:xfrm>
                <a:off x="6710855" y="2774731"/>
                <a:ext cx="2191407" cy="369332"/>
              </a:xfrm>
              <a:prstGeom prst="rect">
                <a:avLst/>
              </a:prstGeom>
              <a:noFill/>
            </p:spPr>
            <p:txBody>
              <a:bodyPr wrap="square" rtlCol="0">
                <a:spAutoFit/>
              </a:bodyPr>
              <a:lstStyle/>
              <a:p>
                <a:r>
                  <a:rPr lang="en-US" b="1" dirty="0"/>
                  <a:t>Male</a:t>
                </a:r>
              </a:p>
            </p:txBody>
          </p:sp>
          <p:sp>
            <p:nvSpPr>
              <p:cNvPr id="289" name="TextBox 288">
                <a:extLst>
                  <a:ext uri="{FF2B5EF4-FFF2-40B4-BE49-F238E27FC236}">
                    <a16:creationId xmlns:a16="http://schemas.microsoft.com/office/drawing/2014/main" id="{CA7A19FD-DFFF-BBBF-8410-A9C43E5D8900}"/>
                  </a:ext>
                </a:extLst>
              </p:cNvPr>
              <p:cNvSpPr txBox="1"/>
              <p:nvPr/>
            </p:nvSpPr>
            <p:spPr>
              <a:xfrm>
                <a:off x="6710855" y="3305504"/>
                <a:ext cx="3615559" cy="2185214"/>
              </a:xfrm>
              <a:prstGeom prst="rect">
                <a:avLst/>
              </a:prstGeom>
              <a:noFill/>
            </p:spPr>
            <p:txBody>
              <a:bodyPr wrap="square" rtlCol="0">
                <a:spAutoFit/>
              </a:bodyPr>
              <a:lstStyle/>
              <a:p>
                <a:r>
                  <a:rPr lang="en-IN" sz="1700" i="0" u="none" strike="noStrike" dirty="0">
                    <a:solidFill>
                      <a:schemeClr val="tx1">
                        <a:lumMod val="65000"/>
                        <a:lumOff val="35000"/>
                      </a:schemeClr>
                    </a:solidFill>
                    <a:effectLst/>
                    <a:latin typeface="Avenir Next" panose="020B0503020202020204" pitchFamily="34" charset="0"/>
                  </a:rPr>
                  <a:t>In this model, with all other factors controlled, males [male=1] have a 1.653 times higher odds of being diagnosed with heart disease compared to females [male=0]. This suggests a 65.34% greater likelihood of heart disease among males relative to females</a:t>
                </a:r>
                <a:endParaRPr lang="en-US" sz="1700" dirty="0">
                  <a:solidFill>
                    <a:schemeClr val="tx1">
                      <a:lumMod val="65000"/>
                      <a:lumOff val="35000"/>
                    </a:schemeClr>
                  </a:solidFill>
                  <a:latin typeface="Avenir Next" panose="020B0503020202020204" pitchFamily="34" charset="0"/>
                </a:endParaRPr>
              </a:p>
            </p:txBody>
          </p:sp>
          <p:sp>
            <p:nvSpPr>
              <p:cNvPr id="290" name="TextBox 289">
                <a:extLst>
                  <a:ext uri="{FF2B5EF4-FFF2-40B4-BE49-F238E27FC236}">
                    <a16:creationId xmlns:a16="http://schemas.microsoft.com/office/drawing/2014/main" id="{2D90CD08-ACF9-2BB2-40F4-EF06357E63FE}"/>
                  </a:ext>
                </a:extLst>
              </p:cNvPr>
              <p:cNvSpPr txBox="1"/>
              <p:nvPr/>
            </p:nvSpPr>
            <p:spPr>
              <a:xfrm>
                <a:off x="6710855" y="3021724"/>
                <a:ext cx="2191407" cy="369332"/>
              </a:xfrm>
              <a:prstGeom prst="rect">
                <a:avLst/>
              </a:prstGeom>
              <a:noFill/>
            </p:spPr>
            <p:txBody>
              <a:bodyPr wrap="square" rtlCol="0">
                <a:spAutoFit/>
              </a:bodyPr>
              <a:lstStyle/>
              <a:p>
                <a:r>
                  <a:rPr lang="en-IN" sz="1800" b="0" i="0" u="none" strike="noStrike" dirty="0">
                    <a:solidFill>
                      <a:srgbClr val="880000"/>
                    </a:solidFill>
                    <a:effectLst/>
                    <a:highlight>
                      <a:srgbClr val="F0F0F0"/>
                    </a:highlight>
                    <a:latin typeface="Consolas" panose="020B0609020204030204" pitchFamily="49" charset="0"/>
                  </a:rPr>
                  <a:t>1.653463</a:t>
                </a:r>
                <a:endParaRPr lang="en-US" b="1" dirty="0"/>
              </a:p>
            </p:txBody>
          </p:sp>
        </p:grpSp>
        <p:grpSp>
          <p:nvGrpSpPr>
            <p:cNvPr id="292" name="Group 291">
              <a:extLst>
                <a:ext uri="{FF2B5EF4-FFF2-40B4-BE49-F238E27FC236}">
                  <a16:creationId xmlns:a16="http://schemas.microsoft.com/office/drawing/2014/main" id="{BF463038-A700-2434-8B79-9905FF211BB5}"/>
                </a:ext>
              </a:extLst>
            </p:cNvPr>
            <p:cNvGrpSpPr/>
            <p:nvPr/>
          </p:nvGrpSpPr>
          <p:grpSpPr>
            <a:xfrm>
              <a:off x="5765489" y="7652895"/>
              <a:ext cx="3615559" cy="2192766"/>
              <a:chOff x="6710855" y="2774731"/>
              <a:chExt cx="3615559" cy="2192766"/>
            </a:xfrm>
          </p:grpSpPr>
          <p:sp>
            <p:nvSpPr>
              <p:cNvPr id="293" name="TextBox 292">
                <a:extLst>
                  <a:ext uri="{FF2B5EF4-FFF2-40B4-BE49-F238E27FC236}">
                    <a16:creationId xmlns:a16="http://schemas.microsoft.com/office/drawing/2014/main" id="{F374DD57-D660-F52B-1EB2-89F7AFA8B89F}"/>
                  </a:ext>
                </a:extLst>
              </p:cNvPr>
              <p:cNvSpPr txBox="1"/>
              <p:nvPr/>
            </p:nvSpPr>
            <p:spPr>
              <a:xfrm>
                <a:off x="6710855" y="2774731"/>
                <a:ext cx="2191407" cy="369332"/>
              </a:xfrm>
              <a:prstGeom prst="rect">
                <a:avLst/>
              </a:prstGeom>
              <a:noFill/>
            </p:spPr>
            <p:txBody>
              <a:bodyPr wrap="square" rtlCol="0">
                <a:spAutoFit/>
              </a:bodyPr>
              <a:lstStyle/>
              <a:p>
                <a:r>
                  <a:rPr lang="en-US" b="1" dirty="0"/>
                  <a:t>Age</a:t>
                </a:r>
              </a:p>
            </p:txBody>
          </p:sp>
          <p:sp>
            <p:nvSpPr>
              <p:cNvPr id="294" name="TextBox 293">
                <a:extLst>
                  <a:ext uri="{FF2B5EF4-FFF2-40B4-BE49-F238E27FC236}">
                    <a16:creationId xmlns:a16="http://schemas.microsoft.com/office/drawing/2014/main" id="{00B28E61-FA8F-9522-4FE7-9CC90296ABC8}"/>
                  </a:ext>
                </a:extLst>
              </p:cNvPr>
              <p:cNvSpPr txBox="1"/>
              <p:nvPr/>
            </p:nvSpPr>
            <p:spPr>
              <a:xfrm>
                <a:off x="6710855" y="3305504"/>
                <a:ext cx="3615559" cy="1661993"/>
              </a:xfrm>
              <a:prstGeom prst="rect">
                <a:avLst/>
              </a:prstGeom>
              <a:noFill/>
            </p:spPr>
            <p:txBody>
              <a:bodyPr wrap="square" rtlCol="0">
                <a:spAutoFit/>
              </a:bodyPr>
              <a:lstStyle/>
              <a:p>
                <a:r>
                  <a:rPr lang="en-IN" sz="1700" b="0" i="0" u="none" strike="noStrike" dirty="0">
                    <a:solidFill>
                      <a:schemeClr val="tx1">
                        <a:lumMod val="65000"/>
                        <a:lumOff val="35000"/>
                      </a:schemeClr>
                    </a:solidFill>
                    <a:effectLst/>
                    <a:latin typeface="Avenir Next" panose="020B0503020202020204" pitchFamily="34" charset="0"/>
                  </a:rPr>
                  <a:t>The coefficient for age says that, holding all others constant, we will see a 6.5% increase in the odds of getting diagnosed with CDH for a one year increase in age since exp(0.062625) = 1.064628. </a:t>
                </a:r>
                <a:endParaRPr lang="en-US" sz="1700" dirty="0">
                  <a:solidFill>
                    <a:schemeClr val="tx1">
                      <a:lumMod val="65000"/>
                      <a:lumOff val="35000"/>
                    </a:schemeClr>
                  </a:solidFill>
                  <a:latin typeface="Avenir Next" panose="020B0503020202020204" pitchFamily="34" charset="0"/>
                </a:endParaRPr>
              </a:p>
            </p:txBody>
          </p:sp>
          <p:sp>
            <p:nvSpPr>
              <p:cNvPr id="295" name="TextBox 294">
                <a:extLst>
                  <a:ext uri="{FF2B5EF4-FFF2-40B4-BE49-F238E27FC236}">
                    <a16:creationId xmlns:a16="http://schemas.microsoft.com/office/drawing/2014/main" id="{450C8220-93B3-B50E-2F77-3FE4ADAC389F}"/>
                  </a:ext>
                </a:extLst>
              </p:cNvPr>
              <p:cNvSpPr txBox="1"/>
              <p:nvPr/>
            </p:nvSpPr>
            <p:spPr>
              <a:xfrm>
                <a:off x="6710855" y="3021724"/>
                <a:ext cx="2191407" cy="369332"/>
              </a:xfrm>
              <a:prstGeom prst="rect">
                <a:avLst/>
              </a:prstGeom>
              <a:noFill/>
            </p:spPr>
            <p:txBody>
              <a:bodyPr wrap="square" rtlCol="0">
                <a:spAutoFit/>
              </a:bodyPr>
              <a:lstStyle/>
              <a:p>
                <a:r>
                  <a:rPr lang="en-IN" sz="1800" b="0" i="0" u="none" strike="noStrike" dirty="0">
                    <a:solidFill>
                      <a:srgbClr val="880000"/>
                    </a:solidFill>
                    <a:effectLst/>
                    <a:highlight>
                      <a:srgbClr val="F0F0F0"/>
                    </a:highlight>
                    <a:latin typeface="Consolas" panose="020B0609020204030204" pitchFamily="49" charset="0"/>
                  </a:rPr>
                  <a:t>1.064628</a:t>
                </a:r>
                <a:endParaRPr lang="en-US" b="1" dirty="0"/>
              </a:p>
            </p:txBody>
          </p:sp>
        </p:grpSp>
        <p:grpSp>
          <p:nvGrpSpPr>
            <p:cNvPr id="296" name="Group 295">
              <a:extLst>
                <a:ext uri="{FF2B5EF4-FFF2-40B4-BE49-F238E27FC236}">
                  <a16:creationId xmlns:a16="http://schemas.microsoft.com/office/drawing/2014/main" id="{C09B3AD3-488D-E9C2-8FD9-9DD873ABB977}"/>
                </a:ext>
              </a:extLst>
            </p:cNvPr>
            <p:cNvGrpSpPr/>
            <p:nvPr/>
          </p:nvGrpSpPr>
          <p:grpSpPr>
            <a:xfrm>
              <a:off x="5765489" y="2711145"/>
              <a:ext cx="3470667" cy="1931156"/>
              <a:chOff x="6710855" y="2774731"/>
              <a:chExt cx="3470667" cy="1931156"/>
            </a:xfrm>
          </p:grpSpPr>
          <p:sp>
            <p:nvSpPr>
              <p:cNvPr id="297" name="TextBox 296">
                <a:extLst>
                  <a:ext uri="{FF2B5EF4-FFF2-40B4-BE49-F238E27FC236}">
                    <a16:creationId xmlns:a16="http://schemas.microsoft.com/office/drawing/2014/main" id="{800CED1E-D0DD-2021-E28D-DA45FEE65315}"/>
                  </a:ext>
                </a:extLst>
              </p:cNvPr>
              <p:cNvSpPr txBox="1"/>
              <p:nvPr/>
            </p:nvSpPr>
            <p:spPr>
              <a:xfrm>
                <a:off x="6710855" y="2774731"/>
                <a:ext cx="2191407" cy="369332"/>
              </a:xfrm>
              <a:prstGeom prst="rect">
                <a:avLst/>
              </a:prstGeom>
              <a:noFill/>
            </p:spPr>
            <p:txBody>
              <a:bodyPr wrap="square" rtlCol="0">
                <a:spAutoFit/>
              </a:bodyPr>
              <a:lstStyle/>
              <a:p>
                <a:r>
                  <a:rPr lang="en-US" b="1" dirty="0"/>
                  <a:t>Cigarettes Per Day</a:t>
                </a:r>
              </a:p>
            </p:txBody>
          </p:sp>
          <p:sp>
            <p:nvSpPr>
              <p:cNvPr id="298" name="TextBox 297">
                <a:extLst>
                  <a:ext uri="{FF2B5EF4-FFF2-40B4-BE49-F238E27FC236}">
                    <a16:creationId xmlns:a16="http://schemas.microsoft.com/office/drawing/2014/main" id="{2EE59DD0-3FA5-911D-545F-5BB2C677F9A7}"/>
                  </a:ext>
                </a:extLst>
              </p:cNvPr>
              <p:cNvSpPr txBox="1"/>
              <p:nvPr/>
            </p:nvSpPr>
            <p:spPr>
              <a:xfrm>
                <a:off x="6710856" y="3305504"/>
                <a:ext cx="3470666" cy="1400383"/>
              </a:xfrm>
              <a:prstGeom prst="rect">
                <a:avLst/>
              </a:prstGeom>
              <a:noFill/>
            </p:spPr>
            <p:txBody>
              <a:bodyPr wrap="square" rtlCol="0">
                <a:spAutoFit/>
              </a:bodyPr>
              <a:lstStyle/>
              <a:p>
                <a:r>
                  <a:rPr lang="en-IN" sz="1700" b="0" i="0" u="none" strike="noStrike" dirty="0">
                    <a:solidFill>
                      <a:schemeClr val="tx1">
                        <a:lumMod val="65000"/>
                        <a:lumOff val="35000"/>
                      </a:schemeClr>
                    </a:solidFill>
                    <a:effectLst/>
                    <a:latin typeface="Avenir Next" panose="020B0503020202020204" pitchFamily="34" charset="0"/>
                  </a:rPr>
                  <a:t>For each additional cigarette smoked per day, the odds of getting diagnosed with heart disease increase by approximately 1.8%</a:t>
                </a:r>
                <a:endParaRPr lang="en-US" sz="1700" dirty="0">
                  <a:solidFill>
                    <a:schemeClr val="tx1">
                      <a:lumMod val="65000"/>
                      <a:lumOff val="35000"/>
                    </a:schemeClr>
                  </a:solidFill>
                  <a:latin typeface="Avenir Next" panose="020B0503020202020204" pitchFamily="34" charset="0"/>
                </a:endParaRPr>
              </a:p>
            </p:txBody>
          </p:sp>
          <p:sp>
            <p:nvSpPr>
              <p:cNvPr id="299" name="TextBox 298">
                <a:extLst>
                  <a:ext uri="{FF2B5EF4-FFF2-40B4-BE49-F238E27FC236}">
                    <a16:creationId xmlns:a16="http://schemas.microsoft.com/office/drawing/2014/main" id="{32AC064E-19C2-EF4E-6E5D-5ED5CE480CA3}"/>
                  </a:ext>
                </a:extLst>
              </p:cNvPr>
              <p:cNvSpPr txBox="1"/>
              <p:nvPr/>
            </p:nvSpPr>
            <p:spPr>
              <a:xfrm>
                <a:off x="6710855" y="3021724"/>
                <a:ext cx="2191407" cy="369332"/>
              </a:xfrm>
              <a:prstGeom prst="rect">
                <a:avLst/>
              </a:prstGeom>
              <a:noFill/>
            </p:spPr>
            <p:txBody>
              <a:bodyPr wrap="square" rtlCol="0">
                <a:spAutoFit/>
              </a:bodyPr>
              <a:lstStyle/>
              <a:p>
                <a:r>
                  <a:rPr lang="en-IN" sz="1800" b="0" i="0" u="none" strike="noStrike" dirty="0">
                    <a:solidFill>
                      <a:srgbClr val="880000"/>
                    </a:solidFill>
                    <a:effectLst/>
                    <a:highlight>
                      <a:srgbClr val="F0F0F0"/>
                    </a:highlight>
                    <a:latin typeface="Consolas" panose="020B0609020204030204" pitchFamily="49" charset="0"/>
                  </a:rPr>
                  <a:t>1.017826</a:t>
                </a:r>
                <a:endParaRPr lang="en-US" b="1" dirty="0"/>
              </a:p>
            </p:txBody>
          </p:sp>
        </p:grpSp>
        <p:grpSp>
          <p:nvGrpSpPr>
            <p:cNvPr id="300" name="Group 299">
              <a:extLst>
                <a:ext uri="{FF2B5EF4-FFF2-40B4-BE49-F238E27FC236}">
                  <a16:creationId xmlns:a16="http://schemas.microsoft.com/office/drawing/2014/main" id="{8CA3C583-6414-4A06-B872-C00A41DFB518}"/>
                </a:ext>
              </a:extLst>
            </p:cNvPr>
            <p:cNvGrpSpPr/>
            <p:nvPr/>
          </p:nvGrpSpPr>
          <p:grpSpPr>
            <a:xfrm>
              <a:off x="5765489" y="-2492215"/>
              <a:ext cx="3450379" cy="2192766"/>
              <a:chOff x="6710855" y="2774731"/>
              <a:chExt cx="3450379" cy="2192766"/>
            </a:xfrm>
          </p:grpSpPr>
          <p:sp>
            <p:nvSpPr>
              <p:cNvPr id="301" name="TextBox 300">
                <a:extLst>
                  <a:ext uri="{FF2B5EF4-FFF2-40B4-BE49-F238E27FC236}">
                    <a16:creationId xmlns:a16="http://schemas.microsoft.com/office/drawing/2014/main" id="{24E88E39-904E-DEC5-FE8A-B539DA810AD5}"/>
                  </a:ext>
                </a:extLst>
              </p:cNvPr>
              <p:cNvSpPr txBox="1"/>
              <p:nvPr/>
            </p:nvSpPr>
            <p:spPr>
              <a:xfrm>
                <a:off x="6710855" y="2774731"/>
                <a:ext cx="2797236" cy="369332"/>
              </a:xfrm>
              <a:prstGeom prst="rect">
                <a:avLst/>
              </a:prstGeom>
              <a:noFill/>
            </p:spPr>
            <p:txBody>
              <a:bodyPr wrap="square" rtlCol="0">
                <a:spAutoFit/>
              </a:bodyPr>
              <a:lstStyle/>
              <a:p>
                <a:r>
                  <a:rPr lang="en-US" b="1" dirty="0"/>
                  <a:t>Prevalent Hypersensitive</a:t>
                </a:r>
              </a:p>
            </p:txBody>
          </p:sp>
          <p:sp>
            <p:nvSpPr>
              <p:cNvPr id="302" name="TextBox 301">
                <a:extLst>
                  <a:ext uri="{FF2B5EF4-FFF2-40B4-BE49-F238E27FC236}">
                    <a16:creationId xmlns:a16="http://schemas.microsoft.com/office/drawing/2014/main" id="{78F7FD2B-913D-408E-7140-EF12D51AFF6C}"/>
                  </a:ext>
                </a:extLst>
              </p:cNvPr>
              <p:cNvSpPr txBox="1"/>
              <p:nvPr/>
            </p:nvSpPr>
            <p:spPr>
              <a:xfrm>
                <a:off x="6710855" y="3305504"/>
                <a:ext cx="3450379" cy="1661993"/>
              </a:xfrm>
              <a:prstGeom prst="rect">
                <a:avLst/>
              </a:prstGeom>
              <a:noFill/>
            </p:spPr>
            <p:txBody>
              <a:bodyPr wrap="square" rtlCol="0">
                <a:spAutoFit/>
              </a:bodyPr>
              <a:lstStyle/>
              <a:p>
                <a:r>
                  <a:rPr lang="en-IN" sz="1700" b="0" i="0" u="none" strike="noStrike" dirty="0">
                    <a:solidFill>
                      <a:schemeClr val="tx1">
                        <a:lumMod val="65000"/>
                        <a:lumOff val="35000"/>
                      </a:schemeClr>
                    </a:solidFill>
                    <a:effectLst/>
                    <a:latin typeface="Avenir Next" panose="020B0503020202020204" pitchFamily="34" charset="0"/>
                  </a:rPr>
                  <a:t>Individuals with prevalent hypertension have approximately 30.81% higher odds of being diagnosed with heart disease compared to those without prevalent hypertension.</a:t>
                </a:r>
                <a:endParaRPr lang="en-US" sz="1700" dirty="0">
                  <a:solidFill>
                    <a:schemeClr val="tx1">
                      <a:lumMod val="65000"/>
                      <a:lumOff val="35000"/>
                    </a:schemeClr>
                  </a:solidFill>
                  <a:latin typeface="Avenir Next" panose="020B0503020202020204" pitchFamily="34" charset="0"/>
                </a:endParaRPr>
              </a:p>
            </p:txBody>
          </p:sp>
          <p:sp>
            <p:nvSpPr>
              <p:cNvPr id="303" name="TextBox 302">
                <a:extLst>
                  <a:ext uri="{FF2B5EF4-FFF2-40B4-BE49-F238E27FC236}">
                    <a16:creationId xmlns:a16="http://schemas.microsoft.com/office/drawing/2014/main" id="{3861E2C2-BB41-AB24-0804-973E4059CD4C}"/>
                  </a:ext>
                </a:extLst>
              </p:cNvPr>
              <p:cNvSpPr txBox="1"/>
              <p:nvPr/>
            </p:nvSpPr>
            <p:spPr>
              <a:xfrm>
                <a:off x="6710855" y="3021724"/>
                <a:ext cx="2191407" cy="369332"/>
              </a:xfrm>
              <a:prstGeom prst="rect">
                <a:avLst/>
              </a:prstGeom>
              <a:noFill/>
            </p:spPr>
            <p:txBody>
              <a:bodyPr wrap="square" rtlCol="0">
                <a:spAutoFit/>
              </a:bodyPr>
              <a:lstStyle/>
              <a:p>
                <a:r>
                  <a:rPr lang="en-IN" sz="1800" b="0" i="0" u="none" strike="noStrike" dirty="0">
                    <a:solidFill>
                      <a:srgbClr val="880000"/>
                    </a:solidFill>
                    <a:effectLst/>
                    <a:highlight>
                      <a:srgbClr val="F0F0F0"/>
                    </a:highlight>
                    <a:latin typeface="Consolas" panose="020B0609020204030204" pitchFamily="49" charset="0"/>
                  </a:rPr>
                  <a:t>1.308100</a:t>
                </a:r>
                <a:endParaRPr lang="en-US" b="1" dirty="0"/>
              </a:p>
            </p:txBody>
          </p:sp>
        </p:grpSp>
        <p:grpSp>
          <p:nvGrpSpPr>
            <p:cNvPr id="304" name="Group 303">
              <a:extLst>
                <a:ext uri="{FF2B5EF4-FFF2-40B4-BE49-F238E27FC236}">
                  <a16:creationId xmlns:a16="http://schemas.microsoft.com/office/drawing/2014/main" id="{79CA8399-50B1-7716-8B2C-7BB143268AE7}"/>
                </a:ext>
              </a:extLst>
            </p:cNvPr>
            <p:cNvGrpSpPr/>
            <p:nvPr/>
          </p:nvGrpSpPr>
          <p:grpSpPr>
            <a:xfrm>
              <a:off x="5765489" y="-7433965"/>
              <a:ext cx="3330637" cy="1931156"/>
              <a:chOff x="6710855" y="2774731"/>
              <a:chExt cx="3330637" cy="1931156"/>
            </a:xfrm>
          </p:grpSpPr>
          <p:sp>
            <p:nvSpPr>
              <p:cNvPr id="305" name="TextBox 304">
                <a:extLst>
                  <a:ext uri="{FF2B5EF4-FFF2-40B4-BE49-F238E27FC236}">
                    <a16:creationId xmlns:a16="http://schemas.microsoft.com/office/drawing/2014/main" id="{AD15F351-DDC2-4CD1-25A0-DBC42C405E32}"/>
                  </a:ext>
                </a:extLst>
              </p:cNvPr>
              <p:cNvSpPr txBox="1"/>
              <p:nvPr/>
            </p:nvSpPr>
            <p:spPr>
              <a:xfrm>
                <a:off x="6710855" y="2774731"/>
                <a:ext cx="2797236" cy="369332"/>
              </a:xfrm>
              <a:prstGeom prst="rect">
                <a:avLst/>
              </a:prstGeom>
              <a:noFill/>
            </p:spPr>
            <p:txBody>
              <a:bodyPr wrap="square" rtlCol="0">
                <a:spAutoFit/>
              </a:bodyPr>
              <a:lstStyle/>
              <a:p>
                <a:r>
                  <a:rPr lang="en-US" b="1" dirty="0"/>
                  <a:t>Cholesterol </a:t>
                </a:r>
              </a:p>
            </p:txBody>
          </p:sp>
          <p:sp>
            <p:nvSpPr>
              <p:cNvPr id="306" name="TextBox 305">
                <a:extLst>
                  <a:ext uri="{FF2B5EF4-FFF2-40B4-BE49-F238E27FC236}">
                    <a16:creationId xmlns:a16="http://schemas.microsoft.com/office/drawing/2014/main" id="{B4C9B771-FA00-384D-EBF2-3F69BAB6C1A4}"/>
                  </a:ext>
                </a:extLst>
              </p:cNvPr>
              <p:cNvSpPr txBox="1"/>
              <p:nvPr/>
            </p:nvSpPr>
            <p:spPr>
              <a:xfrm>
                <a:off x="6710855" y="3305504"/>
                <a:ext cx="3330637" cy="1400383"/>
              </a:xfrm>
              <a:prstGeom prst="rect">
                <a:avLst/>
              </a:prstGeom>
              <a:noFill/>
            </p:spPr>
            <p:txBody>
              <a:bodyPr wrap="square" rtlCol="0">
                <a:spAutoFit/>
              </a:bodyPr>
              <a:lstStyle/>
              <a:p>
                <a:r>
                  <a:rPr lang="en-IN" sz="1700" b="0" i="0" u="none" strike="noStrike" dirty="0">
                    <a:solidFill>
                      <a:schemeClr val="tx1">
                        <a:lumMod val="65000"/>
                        <a:lumOff val="35000"/>
                      </a:schemeClr>
                    </a:solidFill>
                    <a:effectLst/>
                    <a:latin typeface="Avenir Next" panose="020B0503020202020204" pitchFamily="34" charset="0"/>
                  </a:rPr>
                  <a:t>With each unit increase in total cholesterol level, the odds of being diagnosed with heart disease increase by approximately 0.32%</a:t>
                </a:r>
                <a:endParaRPr lang="en-US" sz="1700" dirty="0">
                  <a:solidFill>
                    <a:schemeClr val="tx1">
                      <a:lumMod val="65000"/>
                      <a:lumOff val="35000"/>
                    </a:schemeClr>
                  </a:solidFill>
                  <a:latin typeface="Avenir Next" panose="020B0503020202020204" pitchFamily="34" charset="0"/>
                </a:endParaRPr>
              </a:p>
            </p:txBody>
          </p:sp>
          <p:sp>
            <p:nvSpPr>
              <p:cNvPr id="307" name="TextBox 306">
                <a:extLst>
                  <a:ext uri="{FF2B5EF4-FFF2-40B4-BE49-F238E27FC236}">
                    <a16:creationId xmlns:a16="http://schemas.microsoft.com/office/drawing/2014/main" id="{B5243DC1-2C33-C613-1DAA-CCF2BC1FC9EE}"/>
                  </a:ext>
                </a:extLst>
              </p:cNvPr>
              <p:cNvSpPr txBox="1"/>
              <p:nvPr/>
            </p:nvSpPr>
            <p:spPr>
              <a:xfrm>
                <a:off x="6710855" y="3021724"/>
                <a:ext cx="2191407" cy="369332"/>
              </a:xfrm>
              <a:prstGeom prst="rect">
                <a:avLst/>
              </a:prstGeom>
              <a:noFill/>
            </p:spPr>
            <p:txBody>
              <a:bodyPr wrap="square" rtlCol="0">
                <a:spAutoFit/>
              </a:bodyPr>
              <a:lstStyle/>
              <a:p>
                <a:r>
                  <a:rPr lang="en-IN" sz="1800" b="0" i="0" u="none" strike="noStrike" dirty="0">
                    <a:solidFill>
                      <a:srgbClr val="880000"/>
                    </a:solidFill>
                    <a:effectLst/>
                    <a:highlight>
                      <a:srgbClr val="F0F0F0"/>
                    </a:highlight>
                    <a:latin typeface="Consolas" panose="020B0609020204030204" pitchFamily="49" charset="0"/>
                  </a:rPr>
                  <a:t>1.003195</a:t>
                </a:r>
                <a:endParaRPr lang="en-US" b="1" dirty="0"/>
              </a:p>
            </p:txBody>
          </p:sp>
        </p:grpSp>
        <p:grpSp>
          <p:nvGrpSpPr>
            <p:cNvPr id="308" name="Group 307">
              <a:extLst>
                <a:ext uri="{FF2B5EF4-FFF2-40B4-BE49-F238E27FC236}">
                  <a16:creationId xmlns:a16="http://schemas.microsoft.com/office/drawing/2014/main" id="{02D1E355-E618-1DD1-E398-B40915B8A544}"/>
                </a:ext>
              </a:extLst>
            </p:cNvPr>
            <p:cNvGrpSpPr/>
            <p:nvPr/>
          </p:nvGrpSpPr>
          <p:grpSpPr>
            <a:xfrm>
              <a:off x="5765489" y="-12375715"/>
              <a:ext cx="3161909" cy="1931156"/>
              <a:chOff x="6710855" y="2774731"/>
              <a:chExt cx="3161909" cy="1931156"/>
            </a:xfrm>
          </p:grpSpPr>
          <p:sp>
            <p:nvSpPr>
              <p:cNvPr id="309" name="TextBox 308">
                <a:extLst>
                  <a:ext uri="{FF2B5EF4-FFF2-40B4-BE49-F238E27FC236}">
                    <a16:creationId xmlns:a16="http://schemas.microsoft.com/office/drawing/2014/main" id="{64EEEF17-A89E-8198-4AAC-CDAFBABB1265}"/>
                  </a:ext>
                </a:extLst>
              </p:cNvPr>
              <p:cNvSpPr txBox="1"/>
              <p:nvPr/>
            </p:nvSpPr>
            <p:spPr>
              <a:xfrm>
                <a:off x="6710855" y="2774731"/>
                <a:ext cx="2797236" cy="369332"/>
              </a:xfrm>
              <a:prstGeom prst="rect">
                <a:avLst/>
              </a:prstGeom>
              <a:noFill/>
            </p:spPr>
            <p:txBody>
              <a:bodyPr wrap="square" rtlCol="0">
                <a:spAutoFit/>
              </a:bodyPr>
              <a:lstStyle/>
              <a:p>
                <a:r>
                  <a:rPr lang="en-US" b="1" dirty="0"/>
                  <a:t>Sys Blood Pressure </a:t>
                </a:r>
              </a:p>
            </p:txBody>
          </p:sp>
          <p:sp>
            <p:nvSpPr>
              <p:cNvPr id="310" name="TextBox 309">
                <a:extLst>
                  <a:ext uri="{FF2B5EF4-FFF2-40B4-BE49-F238E27FC236}">
                    <a16:creationId xmlns:a16="http://schemas.microsoft.com/office/drawing/2014/main" id="{93F63EF2-F861-43C5-CED6-060470E46F3F}"/>
                  </a:ext>
                </a:extLst>
              </p:cNvPr>
              <p:cNvSpPr txBox="1"/>
              <p:nvPr/>
            </p:nvSpPr>
            <p:spPr>
              <a:xfrm>
                <a:off x="6710855" y="3305504"/>
                <a:ext cx="3161909" cy="1400383"/>
              </a:xfrm>
              <a:prstGeom prst="rect">
                <a:avLst/>
              </a:prstGeom>
              <a:noFill/>
            </p:spPr>
            <p:txBody>
              <a:bodyPr wrap="square" rtlCol="0">
                <a:spAutoFit/>
              </a:bodyPr>
              <a:lstStyle/>
              <a:p>
                <a:r>
                  <a:rPr lang="en-IN" sz="1700" b="0" i="0" u="none" strike="noStrike" dirty="0">
                    <a:solidFill>
                      <a:schemeClr val="tx1">
                        <a:lumMod val="65000"/>
                        <a:lumOff val="35000"/>
                      </a:schemeClr>
                    </a:solidFill>
                    <a:effectLst/>
                    <a:latin typeface="Avenir Next" panose="020B0503020202020204" pitchFamily="34" charset="0"/>
                  </a:rPr>
                  <a:t>For each unit increase in systolic blood pressure, the odds of being diagnosed with heart disease increase by approximately 1.41%.</a:t>
                </a:r>
                <a:endParaRPr lang="en-US" sz="1700" dirty="0">
                  <a:solidFill>
                    <a:schemeClr val="tx1">
                      <a:lumMod val="65000"/>
                      <a:lumOff val="35000"/>
                    </a:schemeClr>
                  </a:solidFill>
                  <a:latin typeface="Avenir Next" panose="020B0503020202020204" pitchFamily="34" charset="0"/>
                </a:endParaRPr>
              </a:p>
            </p:txBody>
          </p:sp>
          <p:sp>
            <p:nvSpPr>
              <p:cNvPr id="311" name="TextBox 310">
                <a:extLst>
                  <a:ext uri="{FF2B5EF4-FFF2-40B4-BE49-F238E27FC236}">
                    <a16:creationId xmlns:a16="http://schemas.microsoft.com/office/drawing/2014/main" id="{B0264D61-9F79-20D9-3AEC-EF97106C9BA6}"/>
                  </a:ext>
                </a:extLst>
              </p:cNvPr>
              <p:cNvSpPr txBox="1"/>
              <p:nvPr/>
            </p:nvSpPr>
            <p:spPr>
              <a:xfrm>
                <a:off x="6710855" y="3021724"/>
                <a:ext cx="2191407" cy="369332"/>
              </a:xfrm>
              <a:prstGeom prst="rect">
                <a:avLst/>
              </a:prstGeom>
              <a:noFill/>
            </p:spPr>
            <p:txBody>
              <a:bodyPr wrap="square" rtlCol="0">
                <a:spAutoFit/>
              </a:bodyPr>
              <a:lstStyle/>
              <a:p>
                <a:pPr rtl="0">
                  <a:spcBef>
                    <a:spcPts val="0"/>
                  </a:spcBef>
                  <a:spcAft>
                    <a:spcPts val="0"/>
                  </a:spcAft>
                </a:pPr>
                <a:r>
                  <a:rPr lang="en-IN" sz="1800" b="0" i="0" u="none" strike="noStrike" dirty="0">
                    <a:solidFill>
                      <a:srgbClr val="880000"/>
                    </a:solidFill>
                    <a:effectLst/>
                    <a:highlight>
                      <a:srgbClr val="F0F0F0"/>
                    </a:highlight>
                    <a:latin typeface="Consolas" panose="020B0609020204030204" pitchFamily="49" charset="0"/>
                  </a:rPr>
                  <a:t>1.014059</a:t>
                </a:r>
                <a:endParaRPr lang="en-IN" b="0" dirty="0">
                  <a:effectLst/>
                </a:endParaRPr>
              </a:p>
            </p:txBody>
          </p:sp>
        </p:grpSp>
        <p:grpSp>
          <p:nvGrpSpPr>
            <p:cNvPr id="312" name="Group 311">
              <a:extLst>
                <a:ext uri="{FF2B5EF4-FFF2-40B4-BE49-F238E27FC236}">
                  <a16:creationId xmlns:a16="http://schemas.microsoft.com/office/drawing/2014/main" id="{F2DAFE4B-BF8E-07CD-9DA0-40C6B0DF4D48}"/>
                </a:ext>
              </a:extLst>
            </p:cNvPr>
            <p:cNvGrpSpPr/>
            <p:nvPr/>
          </p:nvGrpSpPr>
          <p:grpSpPr>
            <a:xfrm>
              <a:off x="5765489" y="-17317465"/>
              <a:ext cx="3161909" cy="1931156"/>
              <a:chOff x="6710855" y="2774731"/>
              <a:chExt cx="3161909" cy="1931156"/>
            </a:xfrm>
          </p:grpSpPr>
          <p:sp>
            <p:nvSpPr>
              <p:cNvPr id="313" name="TextBox 312">
                <a:extLst>
                  <a:ext uri="{FF2B5EF4-FFF2-40B4-BE49-F238E27FC236}">
                    <a16:creationId xmlns:a16="http://schemas.microsoft.com/office/drawing/2014/main" id="{6F81D55F-D61F-4712-CBD9-0FDDCEBFAC1E}"/>
                  </a:ext>
                </a:extLst>
              </p:cNvPr>
              <p:cNvSpPr txBox="1"/>
              <p:nvPr/>
            </p:nvSpPr>
            <p:spPr>
              <a:xfrm>
                <a:off x="6710855" y="2774731"/>
                <a:ext cx="2797236" cy="369332"/>
              </a:xfrm>
              <a:prstGeom prst="rect">
                <a:avLst/>
              </a:prstGeom>
              <a:noFill/>
            </p:spPr>
            <p:txBody>
              <a:bodyPr wrap="square" rtlCol="0">
                <a:spAutoFit/>
              </a:bodyPr>
              <a:lstStyle/>
              <a:p>
                <a:r>
                  <a:rPr lang="en-US" b="1" dirty="0"/>
                  <a:t>Glucose Level</a:t>
                </a:r>
              </a:p>
            </p:txBody>
          </p:sp>
          <p:sp>
            <p:nvSpPr>
              <p:cNvPr id="314" name="TextBox 313">
                <a:extLst>
                  <a:ext uri="{FF2B5EF4-FFF2-40B4-BE49-F238E27FC236}">
                    <a16:creationId xmlns:a16="http://schemas.microsoft.com/office/drawing/2014/main" id="{749A49E7-BE93-7E91-3425-8DE15C15EE48}"/>
                  </a:ext>
                </a:extLst>
              </p:cNvPr>
              <p:cNvSpPr txBox="1"/>
              <p:nvPr/>
            </p:nvSpPr>
            <p:spPr>
              <a:xfrm>
                <a:off x="6710855" y="3305504"/>
                <a:ext cx="3161909" cy="1400383"/>
              </a:xfrm>
              <a:prstGeom prst="rect">
                <a:avLst/>
              </a:prstGeom>
              <a:noFill/>
            </p:spPr>
            <p:txBody>
              <a:bodyPr wrap="square" rtlCol="0">
                <a:spAutoFit/>
              </a:bodyPr>
              <a:lstStyle/>
              <a:p>
                <a:r>
                  <a:rPr lang="en-IN" sz="1700" b="0" i="0" u="none" strike="noStrike" dirty="0">
                    <a:solidFill>
                      <a:schemeClr val="tx1">
                        <a:lumMod val="65000"/>
                        <a:lumOff val="35000"/>
                      </a:schemeClr>
                    </a:solidFill>
                    <a:effectLst/>
                    <a:latin typeface="Avenir Next" panose="020B0503020202020204" pitchFamily="34" charset="0"/>
                  </a:rPr>
                  <a:t>With each unit increase in glucose level, the odds of being diagnosed with heart disease increase by approximately 0.73%.</a:t>
                </a:r>
                <a:endParaRPr lang="en-US" sz="1700" dirty="0">
                  <a:solidFill>
                    <a:schemeClr val="tx1">
                      <a:lumMod val="65000"/>
                      <a:lumOff val="35000"/>
                    </a:schemeClr>
                  </a:solidFill>
                  <a:latin typeface="Avenir Next" panose="020B0503020202020204" pitchFamily="34" charset="0"/>
                </a:endParaRPr>
              </a:p>
            </p:txBody>
          </p:sp>
          <p:sp>
            <p:nvSpPr>
              <p:cNvPr id="315" name="TextBox 314">
                <a:extLst>
                  <a:ext uri="{FF2B5EF4-FFF2-40B4-BE49-F238E27FC236}">
                    <a16:creationId xmlns:a16="http://schemas.microsoft.com/office/drawing/2014/main" id="{B0B53F0A-13D4-8D4F-B4B9-7E7F0050CCF8}"/>
                  </a:ext>
                </a:extLst>
              </p:cNvPr>
              <p:cNvSpPr txBox="1"/>
              <p:nvPr/>
            </p:nvSpPr>
            <p:spPr>
              <a:xfrm>
                <a:off x="6710855" y="3021724"/>
                <a:ext cx="2191407" cy="369332"/>
              </a:xfrm>
              <a:prstGeom prst="rect">
                <a:avLst/>
              </a:prstGeom>
              <a:noFill/>
            </p:spPr>
            <p:txBody>
              <a:bodyPr wrap="square" rtlCol="0">
                <a:spAutoFit/>
              </a:bodyPr>
              <a:lstStyle/>
              <a:p>
                <a:pPr rtl="0">
                  <a:spcBef>
                    <a:spcPts val="0"/>
                  </a:spcBef>
                  <a:spcAft>
                    <a:spcPts val="0"/>
                  </a:spcAft>
                </a:pPr>
                <a:r>
                  <a:rPr lang="en-IN" sz="1800" b="0" i="0" u="none" strike="noStrike" dirty="0">
                    <a:solidFill>
                      <a:srgbClr val="880000"/>
                    </a:solidFill>
                    <a:effectLst/>
                    <a:highlight>
                      <a:srgbClr val="F0F0F0"/>
                    </a:highlight>
                    <a:latin typeface="Consolas" panose="020B0609020204030204" pitchFamily="49" charset="0"/>
                  </a:rPr>
                  <a:t>1.007288</a:t>
                </a:r>
                <a:endParaRPr lang="en-IN" b="0" dirty="0">
                  <a:effectLst/>
                </a:endParaRPr>
              </a:p>
            </p:txBody>
          </p:sp>
        </p:grpSp>
      </p:grpSp>
      <p:grpSp>
        <p:nvGrpSpPr>
          <p:cNvPr id="386" name="Group 385">
            <a:extLst>
              <a:ext uri="{FF2B5EF4-FFF2-40B4-BE49-F238E27FC236}">
                <a16:creationId xmlns:a16="http://schemas.microsoft.com/office/drawing/2014/main" id="{C1C599EC-FCD7-769C-04C5-903A5B97DDBD}"/>
              </a:ext>
            </a:extLst>
          </p:cNvPr>
          <p:cNvGrpSpPr/>
          <p:nvPr/>
        </p:nvGrpSpPr>
        <p:grpSpPr>
          <a:xfrm>
            <a:off x="2719796" y="-2626747"/>
            <a:ext cx="1531060" cy="39972343"/>
            <a:chOff x="2719796" y="-2626747"/>
            <a:chExt cx="1531060" cy="39972343"/>
          </a:xfrm>
        </p:grpSpPr>
        <p:cxnSp>
          <p:nvCxnSpPr>
            <p:cNvPr id="237" name="Straight Connector 236">
              <a:extLst>
                <a:ext uri="{FF2B5EF4-FFF2-40B4-BE49-F238E27FC236}">
                  <a16:creationId xmlns:a16="http://schemas.microsoft.com/office/drawing/2014/main" id="{0858FAFD-E122-9814-8564-F6D75D3B4662}"/>
                </a:ext>
              </a:extLst>
            </p:cNvPr>
            <p:cNvCxnSpPr>
              <a:cxnSpLocks/>
            </p:cNvCxnSpPr>
            <p:nvPr/>
          </p:nvCxnSpPr>
          <p:spPr>
            <a:xfrm>
              <a:off x="3485326" y="-2626747"/>
              <a:ext cx="0" cy="39972343"/>
            </a:xfrm>
            <a:prstGeom prst="line">
              <a:avLst/>
            </a:prstGeom>
            <a:ln w="38100">
              <a:prstDash val="dash"/>
            </a:ln>
          </p:spPr>
          <p:style>
            <a:lnRef idx="2">
              <a:schemeClr val="accent1"/>
            </a:lnRef>
            <a:fillRef idx="0">
              <a:schemeClr val="accent1"/>
            </a:fillRef>
            <a:effectRef idx="1">
              <a:schemeClr val="accent1"/>
            </a:effectRef>
            <a:fontRef idx="minor">
              <a:schemeClr val="tx1"/>
            </a:fontRef>
          </p:style>
        </p:cxnSp>
        <p:grpSp>
          <p:nvGrpSpPr>
            <p:cNvPr id="359" name="Group 358">
              <a:extLst>
                <a:ext uri="{FF2B5EF4-FFF2-40B4-BE49-F238E27FC236}">
                  <a16:creationId xmlns:a16="http://schemas.microsoft.com/office/drawing/2014/main" id="{6E8E44B3-7E4B-C08F-7776-A6E8151F8E45}"/>
                </a:ext>
              </a:extLst>
            </p:cNvPr>
            <p:cNvGrpSpPr/>
            <p:nvPr/>
          </p:nvGrpSpPr>
          <p:grpSpPr>
            <a:xfrm>
              <a:off x="2765925" y="3598991"/>
              <a:ext cx="1438803" cy="1440000"/>
              <a:chOff x="1489345" y="3082951"/>
              <a:chExt cx="1438803" cy="1440000"/>
            </a:xfrm>
          </p:grpSpPr>
          <p:sp>
            <p:nvSpPr>
              <p:cNvPr id="360" name="Oval 359">
                <a:extLst>
                  <a:ext uri="{FF2B5EF4-FFF2-40B4-BE49-F238E27FC236}">
                    <a16:creationId xmlns:a16="http://schemas.microsoft.com/office/drawing/2014/main" id="{6DD6FFF5-60BA-3739-5D99-29E44C4E8D30}"/>
                  </a:ext>
                </a:extLst>
              </p:cNvPr>
              <p:cNvSpPr/>
              <p:nvPr/>
            </p:nvSpPr>
            <p:spPr>
              <a:xfrm>
                <a:off x="1489345" y="3082951"/>
                <a:ext cx="1438803" cy="1440000"/>
              </a:xfrm>
              <a:prstGeom prst="ellipse">
                <a:avLst/>
              </a:prstGeom>
              <a:solidFill>
                <a:schemeClr val="bg1"/>
              </a:solidFill>
              <a:ln>
                <a:solidFill>
                  <a:schemeClr val="bg1">
                    <a:lumMod val="95000"/>
                  </a:schemeClr>
                </a:solidFill>
              </a:ln>
              <a:effectLst>
                <a:outerShdw blurRad="350953" dist="144565" dir="5640000" sx="99000" sy="99000" algn="ctr" rotWithShape="0">
                  <a:schemeClr val="bg1">
                    <a:lumMod val="85000"/>
                    <a:alpha val="62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pic>
            <p:nvPicPr>
              <p:cNvPr id="361" name="Picture 360" descr="A black and white image of a couple of circles&#10;&#10;Description automatically generated">
                <a:extLst>
                  <a:ext uri="{FF2B5EF4-FFF2-40B4-BE49-F238E27FC236}">
                    <a16:creationId xmlns:a16="http://schemas.microsoft.com/office/drawing/2014/main" id="{123C571A-5CB8-3D92-8948-A1D25E72843E}"/>
                  </a:ext>
                </a:extLst>
              </p:cNvPr>
              <p:cNvPicPr>
                <a:picLocks noChangeAspect="1"/>
              </p:cNvPicPr>
              <p:nvPr/>
            </p:nvPicPr>
            <p:blipFill>
              <a:blip r:embed="rId3"/>
              <a:stretch>
                <a:fillRect/>
              </a:stretch>
            </p:blipFill>
            <p:spPr>
              <a:xfrm>
                <a:off x="1857524" y="3308446"/>
                <a:ext cx="702445" cy="989010"/>
              </a:xfrm>
              <a:prstGeom prst="rect">
                <a:avLst/>
              </a:prstGeom>
            </p:spPr>
          </p:pic>
        </p:grpSp>
        <p:grpSp>
          <p:nvGrpSpPr>
            <p:cNvPr id="362" name="Group 361">
              <a:extLst>
                <a:ext uri="{FF2B5EF4-FFF2-40B4-BE49-F238E27FC236}">
                  <a16:creationId xmlns:a16="http://schemas.microsoft.com/office/drawing/2014/main" id="{73BAD8E2-21E8-5CFB-EF50-1410FB8172A4}"/>
                </a:ext>
              </a:extLst>
            </p:cNvPr>
            <p:cNvGrpSpPr/>
            <p:nvPr/>
          </p:nvGrpSpPr>
          <p:grpSpPr>
            <a:xfrm>
              <a:off x="2765925" y="7879211"/>
              <a:ext cx="1438803" cy="1440000"/>
              <a:chOff x="1482725" y="7146895"/>
              <a:chExt cx="1438803" cy="1440000"/>
            </a:xfrm>
          </p:grpSpPr>
          <p:sp>
            <p:nvSpPr>
              <p:cNvPr id="363" name="Oval 362">
                <a:extLst>
                  <a:ext uri="{FF2B5EF4-FFF2-40B4-BE49-F238E27FC236}">
                    <a16:creationId xmlns:a16="http://schemas.microsoft.com/office/drawing/2014/main" id="{3621B1F3-46EF-F6AF-FA85-58831968BF79}"/>
                  </a:ext>
                </a:extLst>
              </p:cNvPr>
              <p:cNvSpPr/>
              <p:nvPr/>
            </p:nvSpPr>
            <p:spPr>
              <a:xfrm>
                <a:off x="1482725" y="7146895"/>
                <a:ext cx="1438803" cy="1440000"/>
              </a:xfrm>
              <a:prstGeom prst="ellipse">
                <a:avLst/>
              </a:prstGeom>
              <a:solidFill>
                <a:schemeClr val="bg1"/>
              </a:solidFill>
              <a:ln>
                <a:solidFill>
                  <a:schemeClr val="bg1">
                    <a:lumMod val="95000"/>
                  </a:schemeClr>
                </a:solidFill>
              </a:ln>
              <a:effectLst>
                <a:outerShdw blurRad="350953" dist="144565" dir="5640000" sx="99000" sy="99000" algn="ctr" rotWithShape="0">
                  <a:schemeClr val="bg1">
                    <a:lumMod val="85000"/>
                    <a:alpha val="62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pic>
            <p:nvPicPr>
              <p:cNvPr id="364" name="Picture 363" descr="A black background with a black square&#10;&#10;Description automatically generated with medium confidence">
                <a:extLst>
                  <a:ext uri="{FF2B5EF4-FFF2-40B4-BE49-F238E27FC236}">
                    <a16:creationId xmlns:a16="http://schemas.microsoft.com/office/drawing/2014/main" id="{2F4681BA-FB78-2C8A-BF04-3EF512A43340}"/>
                  </a:ext>
                </a:extLst>
              </p:cNvPr>
              <p:cNvPicPr>
                <a:picLocks noChangeAspect="1"/>
              </p:cNvPicPr>
              <p:nvPr/>
            </p:nvPicPr>
            <p:blipFill>
              <a:blip r:embed="rId4"/>
              <a:stretch>
                <a:fillRect/>
              </a:stretch>
            </p:blipFill>
            <p:spPr>
              <a:xfrm>
                <a:off x="1778511" y="7416895"/>
                <a:ext cx="847231" cy="900000"/>
              </a:xfrm>
              <a:prstGeom prst="rect">
                <a:avLst/>
              </a:prstGeom>
            </p:spPr>
          </p:pic>
        </p:grpSp>
        <p:grpSp>
          <p:nvGrpSpPr>
            <p:cNvPr id="365" name="Group 364">
              <a:extLst>
                <a:ext uri="{FF2B5EF4-FFF2-40B4-BE49-F238E27FC236}">
                  <a16:creationId xmlns:a16="http://schemas.microsoft.com/office/drawing/2014/main" id="{5D06A043-B0EE-CEE5-D117-2B8351563501}"/>
                </a:ext>
              </a:extLst>
            </p:cNvPr>
            <p:cNvGrpSpPr/>
            <p:nvPr/>
          </p:nvGrpSpPr>
          <p:grpSpPr>
            <a:xfrm>
              <a:off x="2719796" y="12159431"/>
              <a:ext cx="1531060" cy="1440000"/>
              <a:chOff x="1462862" y="11210839"/>
              <a:chExt cx="1531060" cy="1440000"/>
            </a:xfrm>
          </p:grpSpPr>
          <p:sp>
            <p:nvSpPr>
              <p:cNvPr id="366" name="Oval 365">
                <a:extLst>
                  <a:ext uri="{FF2B5EF4-FFF2-40B4-BE49-F238E27FC236}">
                    <a16:creationId xmlns:a16="http://schemas.microsoft.com/office/drawing/2014/main" id="{386F078D-027B-4CE3-E680-35814CDF9F2C}"/>
                  </a:ext>
                </a:extLst>
              </p:cNvPr>
              <p:cNvSpPr/>
              <p:nvPr/>
            </p:nvSpPr>
            <p:spPr>
              <a:xfrm>
                <a:off x="1462862" y="11210839"/>
                <a:ext cx="1438803" cy="1440000"/>
              </a:xfrm>
              <a:prstGeom prst="ellipse">
                <a:avLst/>
              </a:prstGeom>
              <a:solidFill>
                <a:schemeClr val="bg1"/>
              </a:solidFill>
              <a:ln>
                <a:solidFill>
                  <a:schemeClr val="bg1">
                    <a:lumMod val="95000"/>
                  </a:schemeClr>
                </a:solidFill>
              </a:ln>
              <a:effectLst>
                <a:outerShdw blurRad="350953" dist="144565" dir="5640000" sx="99000" sy="99000" algn="ctr" rotWithShape="0">
                  <a:schemeClr val="bg1">
                    <a:lumMod val="85000"/>
                    <a:alpha val="62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grpSp>
            <p:nvGrpSpPr>
              <p:cNvPr id="367" name="Group 366">
                <a:extLst>
                  <a:ext uri="{FF2B5EF4-FFF2-40B4-BE49-F238E27FC236}">
                    <a16:creationId xmlns:a16="http://schemas.microsoft.com/office/drawing/2014/main" id="{353E1B1F-C967-2ACE-9DE2-A6DA129E8B7D}"/>
                  </a:ext>
                </a:extLst>
              </p:cNvPr>
              <p:cNvGrpSpPr/>
              <p:nvPr/>
            </p:nvGrpSpPr>
            <p:grpSpPr>
              <a:xfrm>
                <a:off x="1679316" y="11607585"/>
                <a:ext cx="1314606" cy="770587"/>
                <a:chOff x="1708813" y="11666578"/>
                <a:chExt cx="1450450" cy="770587"/>
              </a:xfrm>
            </p:grpSpPr>
            <p:sp>
              <p:nvSpPr>
                <p:cNvPr id="368" name="TextBox 367">
                  <a:extLst>
                    <a:ext uri="{FF2B5EF4-FFF2-40B4-BE49-F238E27FC236}">
                      <a16:creationId xmlns:a16="http://schemas.microsoft.com/office/drawing/2014/main" id="{C3FBA9A5-8140-ED66-493B-7E9F155BE29D}"/>
                    </a:ext>
                  </a:extLst>
                </p:cNvPr>
                <p:cNvSpPr txBox="1"/>
                <p:nvPr/>
              </p:nvSpPr>
              <p:spPr>
                <a:xfrm>
                  <a:off x="1708813" y="11666578"/>
                  <a:ext cx="1450450" cy="477054"/>
                </a:xfrm>
                <a:prstGeom prst="rect">
                  <a:avLst/>
                </a:prstGeom>
                <a:noFill/>
              </p:spPr>
              <p:txBody>
                <a:bodyPr wrap="square" rtlCol="0">
                  <a:spAutoFit/>
                </a:bodyPr>
                <a:lstStyle/>
                <a:p>
                  <a:r>
                    <a:rPr lang="en-US" sz="2500" b="1" dirty="0">
                      <a:latin typeface="Avenir Next" panose="020B0503020202020204" pitchFamily="34" charset="0"/>
                    </a:rPr>
                    <a:t>No.of</a:t>
                  </a:r>
                  <a:endParaRPr lang="en-US" sz="2500" dirty="0">
                    <a:latin typeface="Avenir Next" panose="020B0503020202020204" pitchFamily="34" charset="0"/>
                  </a:endParaRPr>
                </a:p>
              </p:txBody>
            </p:sp>
            <p:sp>
              <p:nvSpPr>
                <p:cNvPr id="369" name="TextBox 368">
                  <a:extLst>
                    <a:ext uri="{FF2B5EF4-FFF2-40B4-BE49-F238E27FC236}">
                      <a16:creationId xmlns:a16="http://schemas.microsoft.com/office/drawing/2014/main" id="{9EED6646-8561-997A-6749-9F94E7460A46}"/>
                    </a:ext>
                  </a:extLst>
                </p:cNvPr>
                <p:cNvSpPr txBox="1"/>
                <p:nvPr/>
              </p:nvSpPr>
              <p:spPr>
                <a:xfrm>
                  <a:off x="1715163" y="11960111"/>
                  <a:ext cx="939546" cy="477054"/>
                </a:xfrm>
                <a:prstGeom prst="rect">
                  <a:avLst/>
                </a:prstGeom>
                <a:noFill/>
              </p:spPr>
              <p:txBody>
                <a:bodyPr wrap="square" rtlCol="0">
                  <a:spAutoFit/>
                </a:bodyPr>
                <a:lstStyle/>
                <a:p>
                  <a:r>
                    <a:rPr lang="en-US" sz="2500" dirty="0">
                      <a:latin typeface="Avenir Next" panose="020B0503020202020204" pitchFamily="34" charset="0"/>
                    </a:rPr>
                    <a:t>Cigs</a:t>
                  </a:r>
                </a:p>
              </p:txBody>
            </p:sp>
          </p:grpSp>
        </p:grpSp>
        <p:grpSp>
          <p:nvGrpSpPr>
            <p:cNvPr id="370" name="Group 369">
              <a:extLst>
                <a:ext uri="{FF2B5EF4-FFF2-40B4-BE49-F238E27FC236}">
                  <a16:creationId xmlns:a16="http://schemas.microsoft.com/office/drawing/2014/main" id="{4F96CB21-70C2-93B6-D138-79B5B8E9E950}"/>
                </a:ext>
              </a:extLst>
            </p:cNvPr>
            <p:cNvGrpSpPr/>
            <p:nvPr/>
          </p:nvGrpSpPr>
          <p:grpSpPr>
            <a:xfrm>
              <a:off x="2765925" y="16439651"/>
              <a:ext cx="1438803" cy="1440000"/>
              <a:chOff x="1343692" y="15274783"/>
              <a:chExt cx="1438803" cy="1440000"/>
            </a:xfrm>
          </p:grpSpPr>
          <p:sp>
            <p:nvSpPr>
              <p:cNvPr id="371" name="Oval 370">
                <a:extLst>
                  <a:ext uri="{FF2B5EF4-FFF2-40B4-BE49-F238E27FC236}">
                    <a16:creationId xmlns:a16="http://schemas.microsoft.com/office/drawing/2014/main" id="{652F8A11-4D19-CC4F-D3F1-743EC40FB97B}"/>
                  </a:ext>
                </a:extLst>
              </p:cNvPr>
              <p:cNvSpPr/>
              <p:nvPr/>
            </p:nvSpPr>
            <p:spPr>
              <a:xfrm>
                <a:off x="1343692" y="15274783"/>
                <a:ext cx="1438803" cy="1440000"/>
              </a:xfrm>
              <a:prstGeom prst="ellipse">
                <a:avLst/>
              </a:prstGeom>
              <a:solidFill>
                <a:schemeClr val="bg1"/>
              </a:solidFill>
              <a:ln>
                <a:solidFill>
                  <a:schemeClr val="bg1">
                    <a:lumMod val="95000"/>
                  </a:schemeClr>
                </a:solidFill>
              </a:ln>
              <a:effectLst>
                <a:outerShdw blurRad="350953" dist="144565" dir="5640000" sx="99000" sy="99000" algn="ctr" rotWithShape="0">
                  <a:schemeClr val="bg1">
                    <a:lumMod val="85000"/>
                    <a:alpha val="62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372" name="TextBox 371">
                <a:extLst>
                  <a:ext uri="{FF2B5EF4-FFF2-40B4-BE49-F238E27FC236}">
                    <a16:creationId xmlns:a16="http://schemas.microsoft.com/office/drawing/2014/main" id="{6A5B0206-B06E-BB2F-F3C5-859F3D5DB1B8}"/>
                  </a:ext>
                </a:extLst>
              </p:cNvPr>
              <p:cNvSpPr txBox="1"/>
              <p:nvPr/>
            </p:nvSpPr>
            <p:spPr>
              <a:xfrm>
                <a:off x="1651596" y="15844747"/>
                <a:ext cx="881988" cy="477054"/>
              </a:xfrm>
              <a:prstGeom prst="rect">
                <a:avLst/>
              </a:prstGeom>
              <a:noFill/>
            </p:spPr>
            <p:txBody>
              <a:bodyPr wrap="square" rtlCol="0">
                <a:spAutoFit/>
              </a:bodyPr>
              <a:lstStyle/>
              <a:p>
                <a:r>
                  <a:rPr lang="en-US" sz="2500" b="1" dirty="0">
                    <a:latin typeface="Avenir Next" panose="020B0503020202020204" pitchFamily="34" charset="0"/>
                  </a:rPr>
                  <a:t>HYP</a:t>
                </a:r>
                <a:endParaRPr lang="en-US" sz="2500" dirty="0">
                  <a:latin typeface="Avenir Next" panose="020B0503020202020204" pitchFamily="34" charset="0"/>
                </a:endParaRPr>
              </a:p>
            </p:txBody>
          </p:sp>
        </p:grpSp>
        <p:grpSp>
          <p:nvGrpSpPr>
            <p:cNvPr id="373" name="Group 372">
              <a:extLst>
                <a:ext uri="{FF2B5EF4-FFF2-40B4-BE49-F238E27FC236}">
                  <a16:creationId xmlns:a16="http://schemas.microsoft.com/office/drawing/2014/main" id="{573D54D6-34D2-38AC-4B66-D3FE53AB91B9}"/>
                </a:ext>
              </a:extLst>
            </p:cNvPr>
            <p:cNvGrpSpPr/>
            <p:nvPr/>
          </p:nvGrpSpPr>
          <p:grpSpPr>
            <a:xfrm>
              <a:off x="2765925" y="20719871"/>
              <a:ext cx="1438803" cy="1440000"/>
              <a:chOff x="1323830" y="19338728"/>
              <a:chExt cx="1438803" cy="1440000"/>
            </a:xfrm>
          </p:grpSpPr>
          <p:sp>
            <p:nvSpPr>
              <p:cNvPr id="374" name="Oval 373">
                <a:extLst>
                  <a:ext uri="{FF2B5EF4-FFF2-40B4-BE49-F238E27FC236}">
                    <a16:creationId xmlns:a16="http://schemas.microsoft.com/office/drawing/2014/main" id="{5BE2EDB1-4068-7AB3-09F1-6742864184D5}"/>
                  </a:ext>
                </a:extLst>
              </p:cNvPr>
              <p:cNvSpPr/>
              <p:nvPr/>
            </p:nvSpPr>
            <p:spPr>
              <a:xfrm>
                <a:off x="1323830" y="19338728"/>
                <a:ext cx="1438803" cy="1440000"/>
              </a:xfrm>
              <a:prstGeom prst="ellipse">
                <a:avLst/>
              </a:prstGeom>
              <a:solidFill>
                <a:schemeClr val="bg1"/>
              </a:solidFill>
              <a:ln>
                <a:solidFill>
                  <a:schemeClr val="bg1">
                    <a:lumMod val="95000"/>
                  </a:schemeClr>
                </a:solidFill>
              </a:ln>
              <a:effectLst>
                <a:outerShdw blurRad="350953" dist="144565" dir="5640000" sx="99000" sy="99000" algn="ctr" rotWithShape="0">
                  <a:schemeClr val="bg1">
                    <a:lumMod val="85000"/>
                    <a:alpha val="62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grpSp>
            <p:nvGrpSpPr>
              <p:cNvPr id="375" name="Group 374">
                <a:extLst>
                  <a:ext uri="{FF2B5EF4-FFF2-40B4-BE49-F238E27FC236}">
                    <a16:creationId xmlns:a16="http://schemas.microsoft.com/office/drawing/2014/main" id="{037D0DA3-A3F0-9563-A7BC-E8B58CC8EC7E}"/>
                  </a:ext>
                </a:extLst>
              </p:cNvPr>
              <p:cNvGrpSpPr/>
              <p:nvPr/>
            </p:nvGrpSpPr>
            <p:grpSpPr>
              <a:xfrm>
                <a:off x="1553273" y="19713741"/>
                <a:ext cx="1121100" cy="776939"/>
                <a:chOff x="1553273" y="19713741"/>
                <a:chExt cx="1121100" cy="776939"/>
              </a:xfrm>
            </p:grpSpPr>
            <p:sp>
              <p:nvSpPr>
                <p:cNvPr id="376" name="TextBox 375">
                  <a:extLst>
                    <a:ext uri="{FF2B5EF4-FFF2-40B4-BE49-F238E27FC236}">
                      <a16:creationId xmlns:a16="http://schemas.microsoft.com/office/drawing/2014/main" id="{533344C6-FE40-6F70-07D8-1C29CBF4372A}"/>
                    </a:ext>
                  </a:extLst>
                </p:cNvPr>
                <p:cNvSpPr txBox="1"/>
                <p:nvPr/>
              </p:nvSpPr>
              <p:spPr>
                <a:xfrm>
                  <a:off x="1553273" y="19713741"/>
                  <a:ext cx="1116184" cy="477054"/>
                </a:xfrm>
                <a:prstGeom prst="rect">
                  <a:avLst/>
                </a:prstGeom>
                <a:noFill/>
              </p:spPr>
              <p:txBody>
                <a:bodyPr wrap="square" rtlCol="0">
                  <a:spAutoFit/>
                </a:bodyPr>
                <a:lstStyle/>
                <a:p>
                  <a:r>
                    <a:rPr lang="en-US" sz="2500" b="1" dirty="0">
                      <a:latin typeface="Avenir Next" panose="020B0503020202020204" pitchFamily="34" charset="0"/>
                    </a:rPr>
                    <a:t>Total</a:t>
                  </a:r>
                  <a:endParaRPr lang="en-US" sz="2500" dirty="0">
                    <a:latin typeface="Avenir Next" panose="020B0503020202020204" pitchFamily="34" charset="0"/>
                  </a:endParaRPr>
                </a:p>
              </p:txBody>
            </p:sp>
            <p:sp>
              <p:nvSpPr>
                <p:cNvPr id="377" name="TextBox 376">
                  <a:extLst>
                    <a:ext uri="{FF2B5EF4-FFF2-40B4-BE49-F238E27FC236}">
                      <a16:creationId xmlns:a16="http://schemas.microsoft.com/office/drawing/2014/main" id="{220BAEFF-8077-432B-250A-6743473E62BF}"/>
                    </a:ext>
                  </a:extLst>
                </p:cNvPr>
                <p:cNvSpPr txBox="1"/>
                <p:nvPr/>
              </p:nvSpPr>
              <p:spPr>
                <a:xfrm>
                  <a:off x="1558189" y="20013626"/>
                  <a:ext cx="1116184" cy="477054"/>
                </a:xfrm>
                <a:prstGeom prst="rect">
                  <a:avLst/>
                </a:prstGeom>
                <a:noFill/>
              </p:spPr>
              <p:txBody>
                <a:bodyPr wrap="square" rtlCol="0">
                  <a:spAutoFit/>
                </a:bodyPr>
                <a:lstStyle/>
                <a:p>
                  <a:r>
                    <a:rPr lang="en-US" sz="2500" dirty="0">
                      <a:latin typeface="Avenir Next" panose="020B0503020202020204" pitchFamily="34" charset="0"/>
                    </a:rPr>
                    <a:t>Chols.</a:t>
                  </a:r>
                </a:p>
              </p:txBody>
            </p:sp>
          </p:grpSp>
        </p:grpSp>
        <p:grpSp>
          <p:nvGrpSpPr>
            <p:cNvPr id="378" name="Group 377">
              <a:extLst>
                <a:ext uri="{FF2B5EF4-FFF2-40B4-BE49-F238E27FC236}">
                  <a16:creationId xmlns:a16="http://schemas.microsoft.com/office/drawing/2014/main" id="{6E3E95CD-906C-741B-9EF3-C47B74A77278}"/>
                </a:ext>
              </a:extLst>
            </p:cNvPr>
            <p:cNvGrpSpPr/>
            <p:nvPr/>
          </p:nvGrpSpPr>
          <p:grpSpPr>
            <a:xfrm>
              <a:off x="2748737" y="25015983"/>
              <a:ext cx="1473178" cy="1440000"/>
              <a:chOff x="4495001" y="15293089"/>
              <a:chExt cx="1473178" cy="1440000"/>
            </a:xfrm>
          </p:grpSpPr>
          <p:sp>
            <p:nvSpPr>
              <p:cNvPr id="379" name="Oval 378">
                <a:extLst>
                  <a:ext uri="{FF2B5EF4-FFF2-40B4-BE49-F238E27FC236}">
                    <a16:creationId xmlns:a16="http://schemas.microsoft.com/office/drawing/2014/main" id="{094A42D5-88AC-7528-5812-AD98A45E0F23}"/>
                  </a:ext>
                </a:extLst>
              </p:cNvPr>
              <p:cNvSpPr/>
              <p:nvPr/>
            </p:nvSpPr>
            <p:spPr>
              <a:xfrm>
                <a:off x="4495001" y="15293089"/>
                <a:ext cx="1438803" cy="1440000"/>
              </a:xfrm>
              <a:prstGeom prst="ellipse">
                <a:avLst/>
              </a:prstGeom>
              <a:solidFill>
                <a:schemeClr val="bg1"/>
              </a:solidFill>
              <a:ln>
                <a:solidFill>
                  <a:schemeClr val="bg1">
                    <a:lumMod val="95000"/>
                  </a:schemeClr>
                </a:solidFill>
              </a:ln>
              <a:effectLst>
                <a:outerShdw blurRad="350953" dist="144565" dir="5640000" sx="99000" sy="99000" algn="ctr" rotWithShape="0">
                  <a:schemeClr val="bg1">
                    <a:lumMod val="85000"/>
                    <a:alpha val="62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grpSp>
            <p:nvGrpSpPr>
              <p:cNvPr id="380" name="Group 379">
                <a:extLst>
                  <a:ext uri="{FF2B5EF4-FFF2-40B4-BE49-F238E27FC236}">
                    <a16:creationId xmlns:a16="http://schemas.microsoft.com/office/drawing/2014/main" id="{AD482FFE-A028-8AC5-5F32-8A2BA30846CA}"/>
                  </a:ext>
                </a:extLst>
              </p:cNvPr>
              <p:cNvGrpSpPr/>
              <p:nvPr/>
            </p:nvGrpSpPr>
            <p:grpSpPr>
              <a:xfrm>
                <a:off x="4847079" y="15662851"/>
                <a:ext cx="1121100" cy="776940"/>
                <a:chOff x="4847079" y="15662851"/>
                <a:chExt cx="1121100" cy="776940"/>
              </a:xfrm>
            </p:grpSpPr>
            <p:sp>
              <p:nvSpPr>
                <p:cNvPr id="381" name="TextBox 380">
                  <a:extLst>
                    <a:ext uri="{FF2B5EF4-FFF2-40B4-BE49-F238E27FC236}">
                      <a16:creationId xmlns:a16="http://schemas.microsoft.com/office/drawing/2014/main" id="{A129F107-53AA-E2C2-39F0-49ADF8FC5B5C}"/>
                    </a:ext>
                  </a:extLst>
                </p:cNvPr>
                <p:cNvSpPr txBox="1"/>
                <p:nvPr/>
              </p:nvSpPr>
              <p:spPr>
                <a:xfrm>
                  <a:off x="4847079" y="15662851"/>
                  <a:ext cx="1116184" cy="477054"/>
                </a:xfrm>
                <a:prstGeom prst="rect">
                  <a:avLst/>
                </a:prstGeom>
                <a:noFill/>
              </p:spPr>
              <p:txBody>
                <a:bodyPr wrap="square" rtlCol="0">
                  <a:spAutoFit/>
                </a:bodyPr>
                <a:lstStyle/>
                <a:p>
                  <a:r>
                    <a:rPr lang="en-US" sz="2500" b="1" dirty="0">
                      <a:latin typeface="Avenir Next" panose="020B0503020202020204" pitchFamily="34" charset="0"/>
                    </a:rPr>
                    <a:t>SYS</a:t>
                  </a:r>
                  <a:endParaRPr lang="en-US" sz="2500" dirty="0">
                    <a:latin typeface="Avenir Next" panose="020B0503020202020204" pitchFamily="34" charset="0"/>
                  </a:endParaRPr>
                </a:p>
              </p:txBody>
            </p:sp>
            <p:sp>
              <p:nvSpPr>
                <p:cNvPr id="382" name="TextBox 381">
                  <a:extLst>
                    <a:ext uri="{FF2B5EF4-FFF2-40B4-BE49-F238E27FC236}">
                      <a16:creationId xmlns:a16="http://schemas.microsoft.com/office/drawing/2014/main" id="{302A70C1-5688-B3A9-75E5-16DD41B89352}"/>
                    </a:ext>
                  </a:extLst>
                </p:cNvPr>
                <p:cNvSpPr txBox="1"/>
                <p:nvPr/>
              </p:nvSpPr>
              <p:spPr>
                <a:xfrm>
                  <a:off x="4851995" y="15962737"/>
                  <a:ext cx="1116184" cy="477054"/>
                </a:xfrm>
                <a:prstGeom prst="rect">
                  <a:avLst/>
                </a:prstGeom>
                <a:noFill/>
              </p:spPr>
              <p:txBody>
                <a:bodyPr wrap="square" rtlCol="0">
                  <a:spAutoFit/>
                </a:bodyPr>
                <a:lstStyle/>
                <a:p>
                  <a:r>
                    <a:rPr lang="en-US" sz="2500" dirty="0">
                      <a:latin typeface="Avenir Next" panose="020B0503020202020204" pitchFamily="34" charset="0"/>
                    </a:rPr>
                    <a:t>Bp.</a:t>
                  </a:r>
                </a:p>
              </p:txBody>
            </p:sp>
          </p:grpSp>
        </p:grpSp>
        <p:grpSp>
          <p:nvGrpSpPr>
            <p:cNvPr id="383" name="Group 382">
              <a:extLst>
                <a:ext uri="{FF2B5EF4-FFF2-40B4-BE49-F238E27FC236}">
                  <a16:creationId xmlns:a16="http://schemas.microsoft.com/office/drawing/2014/main" id="{5D31B6AD-58BB-9A08-7CD6-621F276859A6}"/>
                </a:ext>
              </a:extLst>
            </p:cNvPr>
            <p:cNvGrpSpPr/>
            <p:nvPr/>
          </p:nvGrpSpPr>
          <p:grpSpPr>
            <a:xfrm>
              <a:off x="2737963" y="29278792"/>
              <a:ext cx="1494727" cy="1440000"/>
              <a:chOff x="4505498" y="19357033"/>
              <a:chExt cx="1494727" cy="1440000"/>
            </a:xfrm>
          </p:grpSpPr>
          <p:sp>
            <p:nvSpPr>
              <p:cNvPr id="384" name="Oval 383">
                <a:extLst>
                  <a:ext uri="{FF2B5EF4-FFF2-40B4-BE49-F238E27FC236}">
                    <a16:creationId xmlns:a16="http://schemas.microsoft.com/office/drawing/2014/main" id="{9E851039-F697-D4F9-B678-A1E180DB03E8}"/>
                  </a:ext>
                </a:extLst>
              </p:cNvPr>
              <p:cNvSpPr/>
              <p:nvPr/>
            </p:nvSpPr>
            <p:spPr>
              <a:xfrm>
                <a:off x="4533460" y="19357033"/>
                <a:ext cx="1438803" cy="1440000"/>
              </a:xfrm>
              <a:prstGeom prst="ellipse">
                <a:avLst/>
              </a:prstGeom>
              <a:solidFill>
                <a:schemeClr val="bg1"/>
              </a:solidFill>
              <a:ln>
                <a:solidFill>
                  <a:schemeClr val="bg1">
                    <a:lumMod val="95000"/>
                  </a:schemeClr>
                </a:solidFill>
              </a:ln>
              <a:effectLst>
                <a:outerShdw blurRad="350953" dist="144565" dir="5640000" sx="99000" sy="99000" algn="ctr" rotWithShape="0">
                  <a:schemeClr val="bg1">
                    <a:lumMod val="85000"/>
                    <a:alpha val="62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385" name="TextBox 384">
                <a:extLst>
                  <a:ext uri="{FF2B5EF4-FFF2-40B4-BE49-F238E27FC236}">
                    <a16:creationId xmlns:a16="http://schemas.microsoft.com/office/drawing/2014/main" id="{CCEB2457-2E20-0C2E-C8A7-6DD8D8C5B674}"/>
                  </a:ext>
                </a:extLst>
              </p:cNvPr>
              <p:cNvSpPr txBox="1"/>
              <p:nvPr/>
            </p:nvSpPr>
            <p:spPr>
              <a:xfrm>
                <a:off x="4505498" y="19838506"/>
                <a:ext cx="1494727" cy="477054"/>
              </a:xfrm>
              <a:prstGeom prst="rect">
                <a:avLst/>
              </a:prstGeom>
              <a:noFill/>
            </p:spPr>
            <p:txBody>
              <a:bodyPr wrap="square" rtlCol="0">
                <a:spAutoFit/>
              </a:bodyPr>
              <a:lstStyle/>
              <a:p>
                <a:r>
                  <a:rPr lang="en-US" sz="2500" b="1" dirty="0">
                    <a:latin typeface="Avenir Next" panose="020B0503020202020204" pitchFamily="34" charset="0"/>
                  </a:rPr>
                  <a:t>Glucose</a:t>
                </a:r>
                <a:endParaRPr lang="en-US" sz="2500" dirty="0">
                  <a:latin typeface="Avenir Next" panose="020B0503020202020204" pitchFamily="34" charset="0"/>
                </a:endParaRPr>
              </a:p>
            </p:txBody>
          </p:sp>
        </p:grpSp>
      </p:grpSp>
      <p:grpSp>
        <p:nvGrpSpPr>
          <p:cNvPr id="387" name="Group 386">
            <a:extLst>
              <a:ext uri="{FF2B5EF4-FFF2-40B4-BE49-F238E27FC236}">
                <a16:creationId xmlns:a16="http://schemas.microsoft.com/office/drawing/2014/main" id="{6CD59575-B743-71AA-3EE4-ED4783EC7519}"/>
              </a:ext>
            </a:extLst>
          </p:cNvPr>
          <p:cNvGrpSpPr/>
          <p:nvPr/>
        </p:nvGrpSpPr>
        <p:grpSpPr>
          <a:xfrm>
            <a:off x="0" y="0"/>
            <a:ext cx="12192000" cy="2186609"/>
            <a:chOff x="0" y="0"/>
            <a:chExt cx="12192000" cy="2186609"/>
          </a:xfrm>
        </p:grpSpPr>
        <p:sp>
          <p:nvSpPr>
            <p:cNvPr id="388" name="Rectangle 387">
              <a:extLst>
                <a:ext uri="{FF2B5EF4-FFF2-40B4-BE49-F238E27FC236}">
                  <a16:creationId xmlns:a16="http://schemas.microsoft.com/office/drawing/2014/main" id="{5260F7CD-D8B4-C91A-079D-A8D4303FB6D2}"/>
                </a:ext>
              </a:extLst>
            </p:cNvPr>
            <p:cNvSpPr/>
            <p:nvPr/>
          </p:nvSpPr>
          <p:spPr>
            <a:xfrm>
              <a:off x="0" y="0"/>
              <a:ext cx="12192000" cy="2186609"/>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9" name="Group 388">
              <a:extLst>
                <a:ext uri="{FF2B5EF4-FFF2-40B4-BE49-F238E27FC236}">
                  <a16:creationId xmlns:a16="http://schemas.microsoft.com/office/drawing/2014/main" id="{92EFFFEC-C3D8-ABC3-E125-04424BFE6492}"/>
                </a:ext>
              </a:extLst>
            </p:cNvPr>
            <p:cNvGrpSpPr/>
            <p:nvPr/>
          </p:nvGrpSpPr>
          <p:grpSpPr>
            <a:xfrm>
              <a:off x="572660" y="735799"/>
              <a:ext cx="4417195" cy="1103512"/>
              <a:chOff x="572660" y="735799"/>
              <a:chExt cx="4417195" cy="1103512"/>
            </a:xfrm>
          </p:grpSpPr>
          <p:sp>
            <p:nvSpPr>
              <p:cNvPr id="390" name="TextBox 389">
                <a:extLst>
                  <a:ext uri="{FF2B5EF4-FFF2-40B4-BE49-F238E27FC236}">
                    <a16:creationId xmlns:a16="http://schemas.microsoft.com/office/drawing/2014/main" id="{43075EDF-1299-1682-F08C-DC25C1F9A62B}"/>
                  </a:ext>
                </a:extLst>
              </p:cNvPr>
              <p:cNvSpPr txBox="1"/>
              <p:nvPr/>
            </p:nvSpPr>
            <p:spPr>
              <a:xfrm>
                <a:off x="572660" y="735799"/>
                <a:ext cx="4417195" cy="630942"/>
              </a:xfrm>
              <a:prstGeom prst="rect">
                <a:avLst/>
              </a:prstGeom>
              <a:noFill/>
            </p:spPr>
            <p:txBody>
              <a:bodyPr wrap="square" rtlCol="0">
                <a:spAutoFit/>
              </a:bodyPr>
              <a:lstStyle/>
              <a:p>
                <a:r>
                  <a:rPr lang="en-US" sz="3500" dirty="0"/>
                  <a:t>Interpretation of </a:t>
                </a:r>
              </a:p>
            </p:txBody>
          </p:sp>
          <p:sp>
            <p:nvSpPr>
              <p:cNvPr id="391" name="TextBox 390">
                <a:extLst>
                  <a:ext uri="{FF2B5EF4-FFF2-40B4-BE49-F238E27FC236}">
                    <a16:creationId xmlns:a16="http://schemas.microsoft.com/office/drawing/2014/main" id="{557E0705-C7DE-95B2-4E54-B7DBB85A0EA8}"/>
                  </a:ext>
                </a:extLst>
              </p:cNvPr>
              <p:cNvSpPr txBox="1"/>
              <p:nvPr/>
            </p:nvSpPr>
            <p:spPr>
              <a:xfrm>
                <a:off x="572660" y="1191597"/>
                <a:ext cx="4114800" cy="646331"/>
              </a:xfrm>
              <a:prstGeom prst="rect">
                <a:avLst/>
              </a:prstGeom>
              <a:noFill/>
            </p:spPr>
            <p:txBody>
              <a:bodyPr wrap="square" rtlCol="0">
                <a:spAutoFit/>
              </a:bodyPr>
              <a:lstStyle/>
              <a:p>
                <a:r>
                  <a:rPr lang="en-IN" sz="3600" b="1" i="0" dirty="0">
                    <a:effectLst/>
                    <a:latin typeface="Avenir Next" panose="020B0503020202020204" pitchFamily="34" charset="0"/>
                  </a:rPr>
                  <a:t>Odds Ratio</a:t>
                </a:r>
                <a:endParaRPr lang="en-US" sz="3500" b="1" dirty="0"/>
              </a:p>
            </p:txBody>
          </p:sp>
          <p:grpSp>
            <p:nvGrpSpPr>
              <p:cNvPr id="392" name="Group 391">
                <a:extLst>
                  <a:ext uri="{FF2B5EF4-FFF2-40B4-BE49-F238E27FC236}">
                    <a16:creationId xmlns:a16="http://schemas.microsoft.com/office/drawing/2014/main" id="{F8246DF5-55F6-A256-46F8-753B17714EC6}"/>
                  </a:ext>
                </a:extLst>
              </p:cNvPr>
              <p:cNvGrpSpPr/>
              <p:nvPr/>
            </p:nvGrpSpPr>
            <p:grpSpPr>
              <a:xfrm>
                <a:off x="688672" y="1770565"/>
                <a:ext cx="2432899" cy="68746"/>
                <a:chOff x="657676" y="1739568"/>
                <a:chExt cx="1765572" cy="0"/>
              </a:xfrm>
            </p:grpSpPr>
            <p:cxnSp>
              <p:nvCxnSpPr>
                <p:cNvPr id="393" name="Straight Connector 392">
                  <a:extLst>
                    <a:ext uri="{FF2B5EF4-FFF2-40B4-BE49-F238E27FC236}">
                      <a16:creationId xmlns:a16="http://schemas.microsoft.com/office/drawing/2014/main" id="{0D5C954D-F43C-27E2-1DFF-2A30585F5AE4}"/>
                    </a:ext>
                  </a:extLst>
                </p:cNvPr>
                <p:cNvCxnSpPr>
                  <a:cxnSpLocks/>
                </p:cNvCxnSpPr>
                <p:nvPr/>
              </p:nvCxnSpPr>
              <p:spPr>
                <a:xfrm>
                  <a:off x="657676" y="1739568"/>
                  <a:ext cx="443597" cy="0"/>
                </a:xfrm>
                <a:prstGeom prst="line">
                  <a:avLst/>
                </a:prstGeom>
                <a:ln w="63500" cmpd="sng">
                  <a:solidFill>
                    <a:srgbClr val="C1D7E9"/>
                  </a:solidFill>
                  <a:prstDash val="solid"/>
                </a:ln>
              </p:spPr>
              <p:style>
                <a:lnRef idx="2">
                  <a:schemeClr val="accent1"/>
                </a:lnRef>
                <a:fillRef idx="0">
                  <a:schemeClr val="accent1"/>
                </a:fillRef>
                <a:effectRef idx="1">
                  <a:schemeClr val="accent1"/>
                </a:effectRef>
                <a:fontRef idx="minor">
                  <a:schemeClr val="tx1"/>
                </a:fontRef>
              </p:style>
            </p:cxnSp>
            <p:cxnSp>
              <p:nvCxnSpPr>
                <p:cNvPr id="394" name="Straight Connector 393">
                  <a:extLst>
                    <a:ext uri="{FF2B5EF4-FFF2-40B4-BE49-F238E27FC236}">
                      <a16:creationId xmlns:a16="http://schemas.microsoft.com/office/drawing/2014/main" id="{A81977E5-6299-A184-01BA-78F27524F3C9}"/>
                    </a:ext>
                  </a:extLst>
                </p:cNvPr>
                <p:cNvCxnSpPr>
                  <a:cxnSpLocks/>
                </p:cNvCxnSpPr>
                <p:nvPr/>
              </p:nvCxnSpPr>
              <p:spPr>
                <a:xfrm>
                  <a:off x="1098334" y="1739568"/>
                  <a:ext cx="443597" cy="0"/>
                </a:xfrm>
                <a:prstGeom prst="line">
                  <a:avLst/>
                </a:prstGeom>
                <a:ln w="63500" cmpd="sng">
                  <a:solidFill>
                    <a:srgbClr val="FCF9DD"/>
                  </a:solidFill>
                  <a:prstDash val="solid"/>
                </a:ln>
              </p:spPr>
              <p:style>
                <a:lnRef idx="2">
                  <a:schemeClr val="accent1"/>
                </a:lnRef>
                <a:fillRef idx="0">
                  <a:schemeClr val="accent1"/>
                </a:fillRef>
                <a:effectRef idx="1">
                  <a:schemeClr val="accent1"/>
                </a:effectRef>
                <a:fontRef idx="minor">
                  <a:schemeClr val="tx1"/>
                </a:fontRef>
              </p:style>
            </p:cxnSp>
            <p:cxnSp>
              <p:nvCxnSpPr>
                <p:cNvPr id="395" name="Straight Connector 394">
                  <a:extLst>
                    <a:ext uri="{FF2B5EF4-FFF2-40B4-BE49-F238E27FC236}">
                      <a16:creationId xmlns:a16="http://schemas.microsoft.com/office/drawing/2014/main" id="{8322500B-25D1-20B4-03AE-2C4B3C03F58A}"/>
                    </a:ext>
                  </a:extLst>
                </p:cNvPr>
                <p:cNvCxnSpPr>
                  <a:cxnSpLocks/>
                </p:cNvCxnSpPr>
                <p:nvPr/>
              </p:nvCxnSpPr>
              <p:spPr>
                <a:xfrm>
                  <a:off x="1538992" y="1739568"/>
                  <a:ext cx="443597" cy="0"/>
                </a:xfrm>
                <a:prstGeom prst="line">
                  <a:avLst/>
                </a:prstGeom>
                <a:ln w="63500" cmpd="sng">
                  <a:solidFill>
                    <a:srgbClr val="EAC974"/>
                  </a:solidFill>
                  <a:prstDash val="solid"/>
                </a:ln>
              </p:spPr>
              <p:style>
                <a:lnRef idx="2">
                  <a:schemeClr val="accent1"/>
                </a:lnRef>
                <a:fillRef idx="0">
                  <a:schemeClr val="accent1"/>
                </a:fillRef>
                <a:effectRef idx="1">
                  <a:schemeClr val="accent1"/>
                </a:effectRef>
                <a:fontRef idx="minor">
                  <a:schemeClr val="tx1"/>
                </a:fontRef>
              </p:style>
            </p:cxnSp>
            <p:cxnSp>
              <p:nvCxnSpPr>
                <p:cNvPr id="396" name="Straight Connector 395">
                  <a:extLst>
                    <a:ext uri="{FF2B5EF4-FFF2-40B4-BE49-F238E27FC236}">
                      <a16:creationId xmlns:a16="http://schemas.microsoft.com/office/drawing/2014/main" id="{F86AB40C-F272-E0AF-6BC5-9F701C7DA2C9}"/>
                    </a:ext>
                  </a:extLst>
                </p:cNvPr>
                <p:cNvCxnSpPr>
                  <a:cxnSpLocks/>
                </p:cNvCxnSpPr>
                <p:nvPr/>
              </p:nvCxnSpPr>
              <p:spPr>
                <a:xfrm>
                  <a:off x="1979651" y="1739568"/>
                  <a:ext cx="443597" cy="0"/>
                </a:xfrm>
                <a:prstGeom prst="line">
                  <a:avLst/>
                </a:prstGeom>
                <a:ln w="63500" cmpd="sng">
                  <a:solidFill>
                    <a:srgbClr val="A44343"/>
                  </a:solidFill>
                  <a:prstDash val="solid"/>
                </a:ln>
              </p:spPr>
              <p:style>
                <a:lnRef idx="2">
                  <a:schemeClr val="accent1"/>
                </a:lnRef>
                <a:fillRef idx="0">
                  <a:schemeClr val="accent1"/>
                </a:fillRef>
                <a:effectRef idx="1">
                  <a:schemeClr val="accent1"/>
                </a:effectRef>
                <a:fontRef idx="minor">
                  <a:schemeClr val="tx1"/>
                </a:fontRef>
              </p:style>
            </p:cxnSp>
          </p:grpSp>
        </p:grpSp>
      </p:grpSp>
      <p:grpSp>
        <p:nvGrpSpPr>
          <p:cNvPr id="398" name="Group 397">
            <a:extLst>
              <a:ext uri="{FF2B5EF4-FFF2-40B4-BE49-F238E27FC236}">
                <a16:creationId xmlns:a16="http://schemas.microsoft.com/office/drawing/2014/main" id="{7E79BE9A-462F-A29C-4A48-25DE08CCEEEE}"/>
              </a:ext>
            </a:extLst>
          </p:cNvPr>
          <p:cNvGrpSpPr/>
          <p:nvPr/>
        </p:nvGrpSpPr>
        <p:grpSpPr>
          <a:xfrm>
            <a:off x="2275045" y="3126259"/>
            <a:ext cx="2378555" cy="2391144"/>
            <a:chOff x="2292298" y="3126259"/>
            <a:chExt cx="2378555" cy="2391144"/>
          </a:xfrm>
        </p:grpSpPr>
        <p:sp>
          <p:nvSpPr>
            <p:cNvPr id="399" name="Oval 398">
              <a:extLst>
                <a:ext uri="{FF2B5EF4-FFF2-40B4-BE49-F238E27FC236}">
                  <a16:creationId xmlns:a16="http://schemas.microsoft.com/office/drawing/2014/main" id="{0F7ACBF2-D4FC-3031-EC94-46041F939BE9}"/>
                </a:ext>
              </a:extLst>
            </p:cNvPr>
            <p:cNvSpPr/>
            <p:nvPr/>
          </p:nvSpPr>
          <p:spPr>
            <a:xfrm>
              <a:off x="2411748" y="3254430"/>
              <a:ext cx="2160000" cy="2160000"/>
            </a:xfrm>
            <a:prstGeom prst="ellipse">
              <a:avLst/>
            </a:prstGeom>
            <a:noFill/>
            <a:ln w="57150">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0" name="Oval 399">
              <a:extLst>
                <a:ext uri="{FF2B5EF4-FFF2-40B4-BE49-F238E27FC236}">
                  <a16:creationId xmlns:a16="http://schemas.microsoft.com/office/drawing/2014/main" id="{41715BEE-FA02-DF55-5B10-ACD1C56856BD}"/>
                </a:ext>
              </a:extLst>
            </p:cNvPr>
            <p:cNvSpPr/>
            <p:nvPr/>
          </p:nvSpPr>
          <p:spPr>
            <a:xfrm>
              <a:off x="2292298" y="3126259"/>
              <a:ext cx="2378555" cy="2391144"/>
            </a:xfrm>
            <a:prstGeom prst="ellipse">
              <a:avLst/>
            </a:prstGeom>
            <a:noFill/>
            <a:ln w="9525">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01" name="Group 400">
            <a:extLst>
              <a:ext uri="{FF2B5EF4-FFF2-40B4-BE49-F238E27FC236}">
                <a16:creationId xmlns:a16="http://schemas.microsoft.com/office/drawing/2014/main" id="{4354007A-5DBE-1E83-A3EB-20D7821080D3}"/>
              </a:ext>
            </a:extLst>
          </p:cNvPr>
          <p:cNvGrpSpPr/>
          <p:nvPr/>
        </p:nvGrpSpPr>
        <p:grpSpPr>
          <a:xfrm>
            <a:off x="9288965" y="-301083"/>
            <a:ext cx="2430966" cy="1107863"/>
            <a:chOff x="9288965" y="-312234"/>
            <a:chExt cx="2430966" cy="1107863"/>
          </a:xfrm>
          <a:solidFill>
            <a:srgbClr val="FFE19F"/>
          </a:solidFill>
        </p:grpSpPr>
        <p:sp>
          <p:nvSpPr>
            <p:cNvPr id="402" name="Rounded Rectangle 401">
              <a:extLst>
                <a:ext uri="{FF2B5EF4-FFF2-40B4-BE49-F238E27FC236}">
                  <a16:creationId xmlns:a16="http://schemas.microsoft.com/office/drawing/2014/main" id="{8D7272A1-A4B5-0176-E9AD-694ED0ABE4E4}"/>
                </a:ext>
              </a:extLst>
            </p:cNvPr>
            <p:cNvSpPr/>
            <p:nvPr/>
          </p:nvSpPr>
          <p:spPr>
            <a:xfrm>
              <a:off x="9288965" y="-312234"/>
              <a:ext cx="2430966" cy="1107863"/>
            </a:xfrm>
            <a:prstGeom prst="roundRect">
              <a:avLst>
                <a:gd name="adj" fmla="val 8731"/>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3" name="TextBox 402">
              <a:extLst>
                <a:ext uri="{FF2B5EF4-FFF2-40B4-BE49-F238E27FC236}">
                  <a16:creationId xmlns:a16="http://schemas.microsoft.com/office/drawing/2014/main" id="{930B97B6-45D8-3E1D-A295-06E2E783E78B}"/>
                </a:ext>
              </a:extLst>
            </p:cNvPr>
            <p:cNvSpPr txBox="1"/>
            <p:nvPr/>
          </p:nvSpPr>
          <p:spPr>
            <a:xfrm>
              <a:off x="9400125" y="97272"/>
              <a:ext cx="2220686" cy="646331"/>
            </a:xfrm>
            <a:prstGeom prst="rect">
              <a:avLst/>
            </a:prstGeom>
            <a:grpFill/>
          </p:spPr>
          <p:txBody>
            <a:bodyPr wrap="square" rtlCol="0">
              <a:spAutoFit/>
            </a:bodyPr>
            <a:lstStyle/>
            <a:p>
              <a:r>
                <a:rPr lang="en-US" b="1" dirty="0">
                  <a:latin typeface="Avenir Next" panose="020B0503020202020204" pitchFamily="34" charset="0"/>
                </a:rPr>
                <a:t>Demographic</a:t>
              </a:r>
              <a:r>
                <a:rPr lang="en-US" dirty="0">
                  <a:latin typeface="Avenir Next" panose="020B0503020202020204" pitchFamily="34" charset="0"/>
                </a:rPr>
                <a:t> </a:t>
              </a:r>
            </a:p>
            <a:p>
              <a:r>
                <a:rPr lang="en-US" dirty="0">
                  <a:latin typeface="Avenir Next" panose="020B0503020202020204" pitchFamily="34" charset="0"/>
                </a:rPr>
                <a:t>Factor</a:t>
              </a:r>
            </a:p>
          </p:txBody>
        </p:sp>
      </p:grpSp>
    </p:spTree>
    <p:extLst>
      <p:ext uri="{BB962C8B-B14F-4D97-AF65-F5344CB8AC3E}">
        <p14:creationId xmlns:p14="http://schemas.microsoft.com/office/powerpoint/2010/main" val="2069350287"/>
      </p:ext>
    </p:extLst>
  </p:cSld>
  <p:clrMapOvr>
    <a:masterClrMapping/>
  </p:clrMapOvr>
  <p:transition spd="slow">
    <p:push dir="u"/>
  </p:transition>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5" name="Rectangle 234">
            <a:extLst>
              <a:ext uri="{FF2B5EF4-FFF2-40B4-BE49-F238E27FC236}">
                <a16:creationId xmlns:a16="http://schemas.microsoft.com/office/drawing/2014/main" id="{4F6FA9FF-8B0A-27C4-8B52-562450E7AD8B}"/>
              </a:ext>
            </a:extLst>
          </p:cNvPr>
          <p:cNvSpPr/>
          <p:nvPr/>
        </p:nvSpPr>
        <p:spPr>
          <a:xfrm>
            <a:off x="0" y="3605352"/>
            <a:ext cx="12192000" cy="1486853"/>
          </a:xfrm>
          <a:prstGeom prst="rect">
            <a:avLst/>
          </a:prstGeom>
          <a:solidFill>
            <a:schemeClr val="bg1">
              <a:lumMod val="75000"/>
              <a:alpha val="9932"/>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83" name="Straight Connector 282">
            <a:extLst>
              <a:ext uri="{FF2B5EF4-FFF2-40B4-BE49-F238E27FC236}">
                <a16:creationId xmlns:a16="http://schemas.microsoft.com/office/drawing/2014/main" id="{FD15827E-F6C5-9EA1-755D-A85F72839F72}"/>
              </a:ext>
            </a:extLst>
          </p:cNvPr>
          <p:cNvCxnSpPr>
            <a:cxnSpLocks/>
          </p:cNvCxnSpPr>
          <p:nvPr/>
        </p:nvCxnSpPr>
        <p:spPr>
          <a:xfrm>
            <a:off x="4602294" y="4331556"/>
            <a:ext cx="1613155" cy="0"/>
          </a:xfrm>
          <a:prstGeom prst="line">
            <a:avLst/>
          </a:prstGeom>
          <a:ln w="25400">
            <a:solidFill>
              <a:schemeClr val="tx1">
                <a:lumMod val="95000"/>
                <a:lumOff val="5000"/>
              </a:schemeClr>
            </a:solidFill>
          </a:ln>
        </p:spPr>
        <p:style>
          <a:lnRef idx="2">
            <a:schemeClr val="accent1"/>
          </a:lnRef>
          <a:fillRef idx="0">
            <a:schemeClr val="accent1"/>
          </a:fillRef>
          <a:effectRef idx="1">
            <a:schemeClr val="accent1"/>
          </a:effectRef>
          <a:fontRef idx="minor">
            <a:schemeClr val="tx1"/>
          </a:fontRef>
        </p:style>
      </p:cxnSp>
      <p:grpSp>
        <p:nvGrpSpPr>
          <p:cNvPr id="317" name="Group 316">
            <a:extLst>
              <a:ext uri="{FF2B5EF4-FFF2-40B4-BE49-F238E27FC236}">
                <a16:creationId xmlns:a16="http://schemas.microsoft.com/office/drawing/2014/main" id="{852AACB9-2533-055B-CA31-AC0363287122}"/>
              </a:ext>
            </a:extLst>
          </p:cNvPr>
          <p:cNvGrpSpPr/>
          <p:nvPr/>
        </p:nvGrpSpPr>
        <p:grpSpPr>
          <a:xfrm>
            <a:off x="6186908" y="-21987055"/>
            <a:ext cx="3615559" cy="32889706"/>
            <a:chOff x="5765489" y="-17317465"/>
            <a:chExt cx="3615559" cy="32889706"/>
          </a:xfrm>
        </p:grpSpPr>
        <p:grpSp>
          <p:nvGrpSpPr>
            <p:cNvPr id="291" name="Group 290">
              <a:extLst>
                <a:ext uri="{FF2B5EF4-FFF2-40B4-BE49-F238E27FC236}">
                  <a16:creationId xmlns:a16="http://schemas.microsoft.com/office/drawing/2014/main" id="{093B831B-7FB0-DC9E-248B-D497DB1729C9}"/>
                </a:ext>
              </a:extLst>
            </p:cNvPr>
            <p:cNvGrpSpPr/>
            <p:nvPr/>
          </p:nvGrpSpPr>
          <p:grpSpPr>
            <a:xfrm>
              <a:off x="5765489" y="12856254"/>
              <a:ext cx="3615559" cy="2715987"/>
              <a:chOff x="6710855" y="2774731"/>
              <a:chExt cx="3615559" cy="2715987"/>
            </a:xfrm>
          </p:grpSpPr>
          <p:sp>
            <p:nvSpPr>
              <p:cNvPr id="288" name="TextBox 287">
                <a:extLst>
                  <a:ext uri="{FF2B5EF4-FFF2-40B4-BE49-F238E27FC236}">
                    <a16:creationId xmlns:a16="http://schemas.microsoft.com/office/drawing/2014/main" id="{A75AFC24-B95B-13E4-1D7F-12633F733CC2}"/>
                  </a:ext>
                </a:extLst>
              </p:cNvPr>
              <p:cNvSpPr txBox="1"/>
              <p:nvPr/>
            </p:nvSpPr>
            <p:spPr>
              <a:xfrm>
                <a:off x="6710855" y="2774731"/>
                <a:ext cx="2191407" cy="369332"/>
              </a:xfrm>
              <a:prstGeom prst="rect">
                <a:avLst/>
              </a:prstGeom>
              <a:noFill/>
            </p:spPr>
            <p:txBody>
              <a:bodyPr wrap="square" rtlCol="0">
                <a:spAutoFit/>
              </a:bodyPr>
              <a:lstStyle/>
              <a:p>
                <a:r>
                  <a:rPr lang="en-US" b="1" dirty="0"/>
                  <a:t>Male</a:t>
                </a:r>
              </a:p>
            </p:txBody>
          </p:sp>
          <p:sp>
            <p:nvSpPr>
              <p:cNvPr id="289" name="TextBox 288">
                <a:extLst>
                  <a:ext uri="{FF2B5EF4-FFF2-40B4-BE49-F238E27FC236}">
                    <a16:creationId xmlns:a16="http://schemas.microsoft.com/office/drawing/2014/main" id="{CA7A19FD-DFFF-BBBF-8410-A9C43E5D8900}"/>
                  </a:ext>
                </a:extLst>
              </p:cNvPr>
              <p:cNvSpPr txBox="1"/>
              <p:nvPr/>
            </p:nvSpPr>
            <p:spPr>
              <a:xfrm>
                <a:off x="6710855" y="3305504"/>
                <a:ext cx="3615559" cy="2185214"/>
              </a:xfrm>
              <a:prstGeom prst="rect">
                <a:avLst/>
              </a:prstGeom>
              <a:noFill/>
            </p:spPr>
            <p:txBody>
              <a:bodyPr wrap="square" rtlCol="0">
                <a:spAutoFit/>
              </a:bodyPr>
              <a:lstStyle/>
              <a:p>
                <a:r>
                  <a:rPr lang="en-IN" sz="1700" i="0" u="none" strike="noStrike" dirty="0">
                    <a:solidFill>
                      <a:schemeClr val="tx1">
                        <a:lumMod val="65000"/>
                        <a:lumOff val="35000"/>
                      </a:schemeClr>
                    </a:solidFill>
                    <a:effectLst/>
                    <a:latin typeface="Avenir Next" panose="020B0503020202020204" pitchFamily="34" charset="0"/>
                  </a:rPr>
                  <a:t>In this model, with all other factors controlled, males [male=1] have a 1.653 times higher odds of being diagnosed with heart disease compared to females [male=0]. This suggests a 65.34% greater likelihood of heart disease among males relative to females</a:t>
                </a:r>
                <a:endParaRPr lang="en-US" sz="1700" dirty="0">
                  <a:solidFill>
                    <a:schemeClr val="tx1">
                      <a:lumMod val="65000"/>
                      <a:lumOff val="35000"/>
                    </a:schemeClr>
                  </a:solidFill>
                  <a:latin typeface="Avenir Next" panose="020B0503020202020204" pitchFamily="34" charset="0"/>
                </a:endParaRPr>
              </a:p>
            </p:txBody>
          </p:sp>
          <p:sp>
            <p:nvSpPr>
              <p:cNvPr id="290" name="TextBox 289">
                <a:extLst>
                  <a:ext uri="{FF2B5EF4-FFF2-40B4-BE49-F238E27FC236}">
                    <a16:creationId xmlns:a16="http://schemas.microsoft.com/office/drawing/2014/main" id="{2D90CD08-ACF9-2BB2-40F4-EF06357E63FE}"/>
                  </a:ext>
                </a:extLst>
              </p:cNvPr>
              <p:cNvSpPr txBox="1"/>
              <p:nvPr/>
            </p:nvSpPr>
            <p:spPr>
              <a:xfrm>
                <a:off x="6710855" y="3021724"/>
                <a:ext cx="2191407" cy="369332"/>
              </a:xfrm>
              <a:prstGeom prst="rect">
                <a:avLst/>
              </a:prstGeom>
              <a:noFill/>
            </p:spPr>
            <p:txBody>
              <a:bodyPr wrap="square" rtlCol="0">
                <a:spAutoFit/>
              </a:bodyPr>
              <a:lstStyle/>
              <a:p>
                <a:r>
                  <a:rPr lang="en-IN" sz="1800" b="0" i="0" u="none" strike="noStrike" dirty="0">
                    <a:solidFill>
                      <a:srgbClr val="880000"/>
                    </a:solidFill>
                    <a:effectLst/>
                    <a:highlight>
                      <a:srgbClr val="F0F0F0"/>
                    </a:highlight>
                    <a:latin typeface="Consolas" panose="020B0609020204030204" pitchFamily="49" charset="0"/>
                  </a:rPr>
                  <a:t>1.653463</a:t>
                </a:r>
                <a:endParaRPr lang="en-US" b="1" dirty="0"/>
              </a:p>
            </p:txBody>
          </p:sp>
        </p:grpSp>
        <p:grpSp>
          <p:nvGrpSpPr>
            <p:cNvPr id="292" name="Group 291">
              <a:extLst>
                <a:ext uri="{FF2B5EF4-FFF2-40B4-BE49-F238E27FC236}">
                  <a16:creationId xmlns:a16="http://schemas.microsoft.com/office/drawing/2014/main" id="{BF463038-A700-2434-8B79-9905FF211BB5}"/>
                </a:ext>
              </a:extLst>
            </p:cNvPr>
            <p:cNvGrpSpPr/>
            <p:nvPr/>
          </p:nvGrpSpPr>
          <p:grpSpPr>
            <a:xfrm>
              <a:off x="5765489" y="7652895"/>
              <a:ext cx="3615559" cy="2192766"/>
              <a:chOff x="6710855" y="2774731"/>
              <a:chExt cx="3615559" cy="2192766"/>
            </a:xfrm>
          </p:grpSpPr>
          <p:sp>
            <p:nvSpPr>
              <p:cNvPr id="293" name="TextBox 292">
                <a:extLst>
                  <a:ext uri="{FF2B5EF4-FFF2-40B4-BE49-F238E27FC236}">
                    <a16:creationId xmlns:a16="http://schemas.microsoft.com/office/drawing/2014/main" id="{F374DD57-D660-F52B-1EB2-89F7AFA8B89F}"/>
                  </a:ext>
                </a:extLst>
              </p:cNvPr>
              <p:cNvSpPr txBox="1"/>
              <p:nvPr/>
            </p:nvSpPr>
            <p:spPr>
              <a:xfrm>
                <a:off x="6710855" y="2774731"/>
                <a:ext cx="2191407" cy="369332"/>
              </a:xfrm>
              <a:prstGeom prst="rect">
                <a:avLst/>
              </a:prstGeom>
              <a:noFill/>
            </p:spPr>
            <p:txBody>
              <a:bodyPr wrap="square" rtlCol="0">
                <a:spAutoFit/>
              </a:bodyPr>
              <a:lstStyle/>
              <a:p>
                <a:r>
                  <a:rPr lang="en-US" b="1" dirty="0"/>
                  <a:t>Age</a:t>
                </a:r>
              </a:p>
            </p:txBody>
          </p:sp>
          <p:sp>
            <p:nvSpPr>
              <p:cNvPr id="294" name="TextBox 293">
                <a:extLst>
                  <a:ext uri="{FF2B5EF4-FFF2-40B4-BE49-F238E27FC236}">
                    <a16:creationId xmlns:a16="http://schemas.microsoft.com/office/drawing/2014/main" id="{00B28E61-FA8F-9522-4FE7-9CC90296ABC8}"/>
                  </a:ext>
                </a:extLst>
              </p:cNvPr>
              <p:cNvSpPr txBox="1"/>
              <p:nvPr/>
            </p:nvSpPr>
            <p:spPr>
              <a:xfrm>
                <a:off x="6710855" y="3305504"/>
                <a:ext cx="3615559" cy="1661993"/>
              </a:xfrm>
              <a:prstGeom prst="rect">
                <a:avLst/>
              </a:prstGeom>
              <a:noFill/>
            </p:spPr>
            <p:txBody>
              <a:bodyPr wrap="square" rtlCol="0">
                <a:spAutoFit/>
              </a:bodyPr>
              <a:lstStyle/>
              <a:p>
                <a:r>
                  <a:rPr lang="en-IN" sz="1700" b="0" i="0" u="none" strike="noStrike" dirty="0">
                    <a:solidFill>
                      <a:schemeClr val="tx1">
                        <a:lumMod val="65000"/>
                        <a:lumOff val="35000"/>
                      </a:schemeClr>
                    </a:solidFill>
                    <a:effectLst/>
                    <a:latin typeface="Avenir Next" panose="020B0503020202020204" pitchFamily="34" charset="0"/>
                  </a:rPr>
                  <a:t>The coefficient for age says that, holding all others constant, we will see a 6.5% increase in the odds of getting diagnosed with CDH for a one year increase in age since exp(0.062625) = 1.064628. </a:t>
                </a:r>
                <a:endParaRPr lang="en-US" sz="1700" dirty="0">
                  <a:solidFill>
                    <a:schemeClr val="tx1">
                      <a:lumMod val="65000"/>
                      <a:lumOff val="35000"/>
                    </a:schemeClr>
                  </a:solidFill>
                  <a:latin typeface="Avenir Next" panose="020B0503020202020204" pitchFamily="34" charset="0"/>
                </a:endParaRPr>
              </a:p>
            </p:txBody>
          </p:sp>
          <p:sp>
            <p:nvSpPr>
              <p:cNvPr id="295" name="TextBox 294">
                <a:extLst>
                  <a:ext uri="{FF2B5EF4-FFF2-40B4-BE49-F238E27FC236}">
                    <a16:creationId xmlns:a16="http://schemas.microsoft.com/office/drawing/2014/main" id="{450C8220-93B3-B50E-2F77-3FE4ADAC389F}"/>
                  </a:ext>
                </a:extLst>
              </p:cNvPr>
              <p:cNvSpPr txBox="1"/>
              <p:nvPr/>
            </p:nvSpPr>
            <p:spPr>
              <a:xfrm>
                <a:off x="6710855" y="3021724"/>
                <a:ext cx="2191407" cy="369332"/>
              </a:xfrm>
              <a:prstGeom prst="rect">
                <a:avLst/>
              </a:prstGeom>
              <a:noFill/>
            </p:spPr>
            <p:txBody>
              <a:bodyPr wrap="square" rtlCol="0">
                <a:spAutoFit/>
              </a:bodyPr>
              <a:lstStyle/>
              <a:p>
                <a:r>
                  <a:rPr lang="en-IN" sz="1800" b="0" i="0" u="none" strike="noStrike" dirty="0">
                    <a:solidFill>
                      <a:srgbClr val="880000"/>
                    </a:solidFill>
                    <a:effectLst/>
                    <a:highlight>
                      <a:srgbClr val="F0F0F0"/>
                    </a:highlight>
                    <a:latin typeface="Consolas" panose="020B0609020204030204" pitchFamily="49" charset="0"/>
                  </a:rPr>
                  <a:t>1.064628</a:t>
                </a:r>
                <a:endParaRPr lang="en-US" b="1" dirty="0"/>
              </a:p>
            </p:txBody>
          </p:sp>
        </p:grpSp>
        <p:grpSp>
          <p:nvGrpSpPr>
            <p:cNvPr id="296" name="Group 295">
              <a:extLst>
                <a:ext uri="{FF2B5EF4-FFF2-40B4-BE49-F238E27FC236}">
                  <a16:creationId xmlns:a16="http://schemas.microsoft.com/office/drawing/2014/main" id="{C09B3AD3-488D-E9C2-8FD9-9DD873ABB977}"/>
                </a:ext>
              </a:extLst>
            </p:cNvPr>
            <p:cNvGrpSpPr/>
            <p:nvPr/>
          </p:nvGrpSpPr>
          <p:grpSpPr>
            <a:xfrm>
              <a:off x="5765489" y="2711145"/>
              <a:ext cx="3470667" cy="1931156"/>
              <a:chOff x="6710855" y="2774731"/>
              <a:chExt cx="3470667" cy="1931156"/>
            </a:xfrm>
          </p:grpSpPr>
          <p:sp>
            <p:nvSpPr>
              <p:cNvPr id="297" name="TextBox 296">
                <a:extLst>
                  <a:ext uri="{FF2B5EF4-FFF2-40B4-BE49-F238E27FC236}">
                    <a16:creationId xmlns:a16="http://schemas.microsoft.com/office/drawing/2014/main" id="{800CED1E-D0DD-2021-E28D-DA45FEE65315}"/>
                  </a:ext>
                </a:extLst>
              </p:cNvPr>
              <p:cNvSpPr txBox="1"/>
              <p:nvPr/>
            </p:nvSpPr>
            <p:spPr>
              <a:xfrm>
                <a:off x="6710855" y="2774731"/>
                <a:ext cx="2191407" cy="369332"/>
              </a:xfrm>
              <a:prstGeom prst="rect">
                <a:avLst/>
              </a:prstGeom>
              <a:noFill/>
            </p:spPr>
            <p:txBody>
              <a:bodyPr wrap="square" rtlCol="0">
                <a:spAutoFit/>
              </a:bodyPr>
              <a:lstStyle/>
              <a:p>
                <a:r>
                  <a:rPr lang="en-US" b="1" dirty="0"/>
                  <a:t>Cigarettes Per Day</a:t>
                </a:r>
              </a:p>
            </p:txBody>
          </p:sp>
          <p:sp>
            <p:nvSpPr>
              <p:cNvPr id="298" name="TextBox 297">
                <a:extLst>
                  <a:ext uri="{FF2B5EF4-FFF2-40B4-BE49-F238E27FC236}">
                    <a16:creationId xmlns:a16="http://schemas.microsoft.com/office/drawing/2014/main" id="{2EE59DD0-3FA5-911D-545F-5BB2C677F9A7}"/>
                  </a:ext>
                </a:extLst>
              </p:cNvPr>
              <p:cNvSpPr txBox="1"/>
              <p:nvPr/>
            </p:nvSpPr>
            <p:spPr>
              <a:xfrm>
                <a:off x="6710856" y="3305504"/>
                <a:ext cx="3470666" cy="1400383"/>
              </a:xfrm>
              <a:prstGeom prst="rect">
                <a:avLst/>
              </a:prstGeom>
              <a:noFill/>
            </p:spPr>
            <p:txBody>
              <a:bodyPr wrap="square" rtlCol="0">
                <a:spAutoFit/>
              </a:bodyPr>
              <a:lstStyle/>
              <a:p>
                <a:r>
                  <a:rPr lang="en-IN" sz="1700" b="0" i="0" u="none" strike="noStrike" dirty="0">
                    <a:solidFill>
                      <a:schemeClr val="tx1">
                        <a:lumMod val="65000"/>
                        <a:lumOff val="35000"/>
                      </a:schemeClr>
                    </a:solidFill>
                    <a:effectLst/>
                    <a:latin typeface="Avenir Next" panose="020B0503020202020204" pitchFamily="34" charset="0"/>
                  </a:rPr>
                  <a:t>For each additional cigarette smoked per day, the odds of getting diagnosed with heart disease increase by approximately 1.8%</a:t>
                </a:r>
                <a:endParaRPr lang="en-US" sz="1700" dirty="0">
                  <a:solidFill>
                    <a:schemeClr val="tx1">
                      <a:lumMod val="65000"/>
                      <a:lumOff val="35000"/>
                    </a:schemeClr>
                  </a:solidFill>
                  <a:latin typeface="Avenir Next" panose="020B0503020202020204" pitchFamily="34" charset="0"/>
                </a:endParaRPr>
              </a:p>
            </p:txBody>
          </p:sp>
          <p:sp>
            <p:nvSpPr>
              <p:cNvPr id="299" name="TextBox 298">
                <a:extLst>
                  <a:ext uri="{FF2B5EF4-FFF2-40B4-BE49-F238E27FC236}">
                    <a16:creationId xmlns:a16="http://schemas.microsoft.com/office/drawing/2014/main" id="{32AC064E-19C2-EF4E-6E5D-5ED5CE480CA3}"/>
                  </a:ext>
                </a:extLst>
              </p:cNvPr>
              <p:cNvSpPr txBox="1"/>
              <p:nvPr/>
            </p:nvSpPr>
            <p:spPr>
              <a:xfrm>
                <a:off x="6710855" y="3021724"/>
                <a:ext cx="2191407" cy="369332"/>
              </a:xfrm>
              <a:prstGeom prst="rect">
                <a:avLst/>
              </a:prstGeom>
              <a:noFill/>
            </p:spPr>
            <p:txBody>
              <a:bodyPr wrap="square" rtlCol="0">
                <a:spAutoFit/>
              </a:bodyPr>
              <a:lstStyle/>
              <a:p>
                <a:r>
                  <a:rPr lang="en-IN" sz="1800" b="0" i="0" u="none" strike="noStrike" dirty="0">
                    <a:solidFill>
                      <a:srgbClr val="880000"/>
                    </a:solidFill>
                    <a:effectLst/>
                    <a:highlight>
                      <a:srgbClr val="F0F0F0"/>
                    </a:highlight>
                    <a:latin typeface="Consolas" panose="020B0609020204030204" pitchFamily="49" charset="0"/>
                  </a:rPr>
                  <a:t>1.017826</a:t>
                </a:r>
                <a:endParaRPr lang="en-US" b="1" dirty="0"/>
              </a:p>
            </p:txBody>
          </p:sp>
        </p:grpSp>
        <p:grpSp>
          <p:nvGrpSpPr>
            <p:cNvPr id="300" name="Group 299">
              <a:extLst>
                <a:ext uri="{FF2B5EF4-FFF2-40B4-BE49-F238E27FC236}">
                  <a16:creationId xmlns:a16="http://schemas.microsoft.com/office/drawing/2014/main" id="{8CA3C583-6414-4A06-B872-C00A41DFB518}"/>
                </a:ext>
              </a:extLst>
            </p:cNvPr>
            <p:cNvGrpSpPr/>
            <p:nvPr/>
          </p:nvGrpSpPr>
          <p:grpSpPr>
            <a:xfrm>
              <a:off x="5765489" y="-2492215"/>
              <a:ext cx="3450379" cy="2192766"/>
              <a:chOff x="6710855" y="2774731"/>
              <a:chExt cx="3450379" cy="2192766"/>
            </a:xfrm>
          </p:grpSpPr>
          <p:sp>
            <p:nvSpPr>
              <p:cNvPr id="301" name="TextBox 300">
                <a:extLst>
                  <a:ext uri="{FF2B5EF4-FFF2-40B4-BE49-F238E27FC236}">
                    <a16:creationId xmlns:a16="http://schemas.microsoft.com/office/drawing/2014/main" id="{24E88E39-904E-DEC5-FE8A-B539DA810AD5}"/>
                  </a:ext>
                </a:extLst>
              </p:cNvPr>
              <p:cNvSpPr txBox="1"/>
              <p:nvPr/>
            </p:nvSpPr>
            <p:spPr>
              <a:xfrm>
                <a:off x="6710855" y="2774731"/>
                <a:ext cx="2797236" cy="369332"/>
              </a:xfrm>
              <a:prstGeom prst="rect">
                <a:avLst/>
              </a:prstGeom>
              <a:noFill/>
            </p:spPr>
            <p:txBody>
              <a:bodyPr wrap="square" rtlCol="0">
                <a:spAutoFit/>
              </a:bodyPr>
              <a:lstStyle/>
              <a:p>
                <a:r>
                  <a:rPr lang="en-US" b="1" dirty="0"/>
                  <a:t>Prevalent Hypersensitive</a:t>
                </a:r>
              </a:p>
            </p:txBody>
          </p:sp>
          <p:sp>
            <p:nvSpPr>
              <p:cNvPr id="302" name="TextBox 301">
                <a:extLst>
                  <a:ext uri="{FF2B5EF4-FFF2-40B4-BE49-F238E27FC236}">
                    <a16:creationId xmlns:a16="http://schemas.microsoft.com/office/drawing/2014/main" id="{78F7FD2B-913D-408E-7140-EF12D51AFF6C}"/>
                  </a:ext>
                </a:extLst>
              </p:cNvPr>
              <p:cNvSpPr txBox="1"/>
              <p:nvPr/>
            </p:nvSpPr>
            <p:spPr>
              <a:xfrm>
                <a:off x="6710855" y="3305504"/>
                <a:ext cx="3450379" cy="1661993"/>
              </a:xfrm>
              <a:prstGeom prst="rect">
                <a:avLst/>
              </a:prstGeom>
              <a:noFill/>
            </p:spPr>
            <p:txBody>
              <a:bodyPr wrap="square" rtlCol="0">
                <a:spAutoFit/>
              </a:bodyPr>
              <a:lstStyle/>
              <a:p>
                <a:r>
                  <a:rPr lang="en-IN" sz="1700" b="0" i="0" u="none" strike="noStrike" dirty="0">
                    <a:solidFill>
                      <a:schemeClr val="tx1">
                        <a:lumMod val="65000"/>
                        <a:lumOff val="35000"/>
                      </a:schemeClr>
                    </a:solidFill>
                    <a:effectLst/>
                    <a:latin typeface="Avenir Next" panose="020B0503020202020204" pitchFamily="34" charset="0"/>
                  </a:rPr>
                  <a:t>Individuals with prevalent hypertension have approximately 30.81% higher odds of being diagnosed with heart disease compared to those without prevalent hypertension.</a:t>
                </a:r>
                <a:endParaRPr lang="en-US" sz="1700" dirty="0">
                  <a:solidFill>
                    <a:schemeClr val="tx1">
                      <a:lumMod val="65000"/>
                      <a:lumOff val="35000"/>
                    </a:schemeClr>
                  </a:solidFill>
                  <a:latin typeface="Avenir Next" panose="020B0503020202020204" pitchFamily="34" charset="0"/>
                </a:endParaRPr>
              </a:p>
            </p:txBody>
          </p:sp>
          <p:sp>
            <p:nvSpPr>
              <p:cNvPr id="303" name="TextBox 302">
                <a:extLst>
                  <a:ext uri="{FF2B5EF4-FFF2-40B4-BE49-F238E27FC236}">
                    <a16:creationId xmlns:a16="http://schemas.microsoft.com/office/drawing/2014/main" id="{3861E2C2-BB41-AB24-0804-973E4059CD4C}"/>
                  </a:ext>
                </a:extLst>
              </p:cNvPr>
              <p:cNvSpPr txBox="1"/>
              <p:nvPr/>
            </p:nvSpPr>
            <p:spPr>
              <a:xfrm>
                <a:off x="6710855" y="3021724"/>
                <a:ext cx="2191407" cy="369332"/>
              </a:xfrm>
              <a:prstGeom prst="rect">
                <a:avLst/>
              </a:prstGeom>
              <a:noFill/>
            </p:spPr>
            <p:txBody>
              <a:bodyPr wrap="square" rtlCol="0">
                <a:spAutoFit/>
              </a:bodyPr>
              <a:lstStyle/>
              <a:p>
                <a:r>
                  <a:rPr lang="en-IN" sz="1800" b="0" i="0" u="none" strike="noStrike" dirty="0">
                    <a:solidFill>
                      <a:srgbClr val="880000"/>
                    </a:solidFill>
                    <a:effectLst/>
                    <a:highlight>
                      <a:srgbClr val="F0F0F0"/>
                    </a:highlight>
                    <a:latin typeface="Consolas" panose="020B0609020204030204" pitchFamily="49" charset="0"/>
                  </a:rPr>
                  <a:t>1.308100</a:t>
                </a:r>
                <a:endParaRPr lang="en-US" b="1" dirty="0"/>
              </a:p>
            </p:txBody>
          </p:sp>
        </p:grpSp>
        <p:grpSp>
          <p:nvGrpSpPr>
            <p:cNvPr id="304" name="Group 303">
              <a:extLst>
                <a:ext uri="{FF2B5EF4-FFF2-40B4-BE49-F238E27FC236}">
                  <a16:creationId xmlns:a16="http://schemas.microsoft.com/office/drawing/2014/main" id="{79CA8399-50B1-7716-8B2C-7BB143268AE7}"/>
                </a:ext>
              </a:extLst>
            </p:cNvPr>
            <p:cNvGrpSpPr/>
            <p:nvPr/>
          </p:nvGrpSpPr>
          <p:grpSpPr>
            <a:xfrm>
              <a:off x="5765489" y="-7433965"/>
              <a:ext cx="3330637" cy="1931156"/>
              <a:chOff x="6710855" y="2774731"/>
              <a:chExt cx="3330637" cy="1931156"/>
            </a:xfrm>
          </p:grpSpPr>
          <p:sp>
            <p:nvSpPr>
              <p:cNvPr id="305" name="TextBox 304">
                <a:extLst>
                  <a:ext uri="{FF2B5EF4-FFF2-40B4-BE49-F238E27FC236}">
                    <a16:creationId xmlns:a16="http://schemas.microsoft.com/office/drawing/2014/main" id="{AD15F351-DDC2-4CD1-25A0-DBC42C405E32}"/>
                  </a:ext>
                </a:extLst>
              </p:cNvPr>
              <p:cNvSpPr txBox="1"/>
              <p:nvPr/>
            </p:nvSpPr>
            <p:spPr>
              <a:xfrm>
                <a:off x="6710855" y="2774731"/>
                <a:ext cx="2797236" cy="369332"/>
              </a:xfrm>
              <a:prstGeom prst="rect">
                <a:avLst/>
              </a:prstGeom>
              <a:noFill/>
            </p:spPr>
            <p:txBody>
              <a:bodyPr wrap="square" rtlCol="0">
                <a:spAutoFit/>
              </a:bodyPr>
              <a:lstStyle/>
              <a:p>
                <a:r>
                  <a:rPr lang="en-US" b="1" dirty="0"/>
                  <a:t>Cholesterol </a:t>
                </a:r>
              </a:p>
            </p:txBody>
          </p:sp>
          <p:sp>
            <p:nvSpPr>
              <p:cNvPr id="306" name="TextBox 305">
                <a:extLst>
                  <a:ext uri="{FF2B5EF4-FFF2-40B4-BE49-F238E27FC236}">
                    <a16:creationId xmlns:a16="http://schemas.microsoft.com/office/drawing/2014/main" id="{B4C9B771-FA00-384D-EBF2-3F69BAB6C1A4}"/>
                  </a:ext>
                </a:extLst>
              </p:cNvPr>
              <p:cNvSpPr txBox="1"/>
              <p:nvPr/>
            </p:nvSpPr>
            <p:spPr>
              <a:xfrm>
                <a:off x="6710855" y="3305504"/>
                <a:ext cx="3330637" cy="1400383"/>
              </a:xfrm>
              <a:prstGeom prst="rect">
                <a:avLst/>
              </a:prstGeom>
              <a:noFill/>
            </p:spPr>
            <p:txBody>
              <a:bodyPr wrap="square" rtlCol="0">
                <a:spAutoFit/>
              </a:bodyPr>
              <a:lstStyle/>
              <a:p>
                <a:r>
                  <a:rPr lang="en-IN" sz="1700" b="0" i="0" u="none" strike="noStrike" dirty="0">
                    <a:solidFill>
                      <a:schemeClr val="tx1">
                        <a:lumMod val="65000"/>
                        <a:lumOff val="35000"/>
                      </a:schemeClr>
                    </a:solidFill>
                    <a:effectLst/>
                    <a:latin typeface="Avenir Next" panose="020B0503020202020204" pitchFamily="34" charset="0"/>
                  </a:rPr>
                  <a:t>With each unit increase in total cholesterol level, the odds of being diagnosed with heart disease increase by approximately 0.32%</a:t>
                </a:r>
                <a:endParaRPr lang="en-US" sz="1700" dirty="0">
                  <a:solidFill>
                    <a:schemeClr val="tx1">
                      <a:lumMod val="65000"/>
                      <a:lumOff val="35000"/>
                    </a:schemeClr>
                  </a:solidFill>
                  <a:latin typeface="Avenir Next" panose="020B0503020202020204" pitchFamily="34" charset="0"/>
                </a:endParaRPr>
              </a:p>
            </p:txBody>
          </p:sp>
          <p:sp>
            <p:nvSpPr>
              <p:cNvPr id="307" name="TextBox 306">
                <a:extLst>
                  <a:ext uri="{FF2B5EF4-FFF2-40B4-BE49-F238E27FC236}">
                    <a16:creationId xmlns:a16="http://schemas.microsoft.com/office/drawing/2014/main" id="{B5243DC1-2C33-C613-1DAA-CCF2BC1FC9EE}"/>
                  </a:ext>
                </a:extLst>
              </p:cNvPr>
              <p:cNvSpPr txBox="1"/>
              <p:nvPr/>
            </p:nvSpPr>
            <p:spPr>
              <a:xfrm>
                <a:off x="6710855" y="3021724"/>
                <a:ext cx="2191407" cy="369332"/>
              </a:xfrm>
              <a:prstGeom prst="rect">
                <a:avLst/>
              </a:prstGeom>
              <a:noFill/>
            </p:spPr>
            <p:txBody>
              <a:bodyPr wrap="square" rtlCol="0">
                <a:spAutoFit/>
              </a:bodyPr>
              <a:lstStyle/>
              <a:p>
                <a:r>
                  <a:rPr lang="en-IN" sz="1800" b="0" i="0" u="none" strike="noStrike" dirty="0">
                    <a:solidFill>
                      <a:srgbClr val="880000"/>
                    </a:solidFill>
                    <a:effectLst/>
                    <a:highlight>
                      <a:srgbClr val="F0F0F0"/>
                    </a:highlight>
                    <a:latin typeface="Consolas" panose="020B0609020204030204" pitchFamily="49" charset="0"/>
                  </a:rPr>
                  <a:t>1.003195</a:t>
                </a:r>
                <a:endParaRPr lang="en-US" b="1" dirty="0"/>
              </a:p>
            </p:txBody>
          </p:sp>
        </p:grpSp>
        <p:grpSp>
          <p:nvGrpSpPr>
            <p:cNvPr id="308" name="Group 307">
              <a:extLst>
                <a:ext uri="{FF2B5EF4-FFF2-40B4-BE49-F238E27FC236}">
                  <a16:creationId xmlns:a16="http://schemas.microsoft.com/office/drawing/2014/main" id="{02D1E355-E618-1DD1-E398-B40915B8A544}"/>
                </a:ext>
              </a:extLst>
            </p:cNvPr>
            <p:cNvGrpSpPr/>
            <p:nvPr/>
          </p:nvGrpSpPr>
          <p:grpSpPr>
            <a:xfrm>
              <a:off x="5765489" y="-12375715"/>
              <a:ext cx="3161909" cy="1931156"/>
              <a:chOff x="6710855" y="2774731"/>
              <a:chExt cx="3161909" cy="1931156"/>
            </a:xfrm>
          </p:grpSpPr>
          <p:sp>
            <p:nvSpPr>
              <p:cNvPr id="309" name="TextBox 308">
                <a:extLst>
                  <a:ext uri="{FF2B5EF4-FFF2-40B4-BE49-F238E27FC236}">
                    <a16:creationId xmlns:a16="http://schemas.microsoft.com/office/drawing/2014/main" id="{64EEEF17-A89E-8198-4AAC-CDAFBABB1265}"/>
                  </a:ext>
                </a:extLst>
              </p:cNvPr>
              <p:cNvSpPr txBox="1"/>
              <p:nvPr/>
            </p:nvSpPr>
            <p:spPr>
              <a:xfrm>
                <a:off x="6710855" y="2774731"/>
                <a:ext cx="2797236" cy="369332"/>
              </a:xfrm>
              <a:prstGeom prst="rect">
                <a:avLst/>
              </a:prstGeom>
              <a:noFill/>
            </p:spPr>
            <p:txBody>
              <a:bodyPr wrap="square" rtlCol="0">
                <a:spAutoFit/>
              </a:bodyPr>
              <a:lstStyle/>
              <a:p>
                <a:r>
                  <a:rPr lang="en-US" b="1" dirty="0"/>
                  <a:t>Sys Blood Pressure </a:t>
                </a:r>
              </a:p>
            </p:txBody>
          </p:sp>
          <p:sp>
            <p:nvSpPr>
              <p:cNvPr id="310" name="TextBox 309">
                <a:extLst>
                  <a:ext uri="{FF2B5EF4-FFF2-40B4-BE49-F238E27FC236}">
                    <a16:creationId xmlns:a16="http://schemas.microsoft.com/office/drawing/2014/main" id="{93F63EF2-F861-43C5-CED6-060470E46F3F}"/>
                  </a:ext>
                </a:extLst>
              </p:cNvPr>
              <p:cNvSpPr txBox="1"/>
              <p:nvPr/>
            </p:nvSpPr>
            <p:spPr>
              <a:xfrm>
                <a:off x="6710855" y="3305504"/>
                <a:ext cx="3161909" cy="1400383"/>
              </a:xfrm>
              <a:prstGeom prst="rect">
                <a:avLst/>
              </a:prstGeom>
              <a:noFill/>
            </p:spPr>
            <p:txBody>
              <a:bodyPr wrap="square" rtlCol="0">
                <a:spAutoFit/>
              </a:bodyPr>
              <a:lstStyle/>
              <a:p>
                <a:r>
                  <a:rPr lang="en-IN" sz="1700" b="0" i="0" u="none" strike="noStrike" dirty="0">
                    <a:solidFill>
                      <a:schemeClr val="tx1">
                        <a:lumMod val="65000"/>
                        <a:lumOff val="35000"/>
                      </a:schemeClr>
                    </a:solidFill>
                    <a:effectLst/>
                    <a:latin typeface="Avenir Next" panose="020B0503020202020204" pitchFamily="34" charset="0"/>
                  </a:rPr>
                  <a:t>For each unit increase in systolic blood pressure, the odds of being diagnosed with heart disease increase by approximately 1.41%.</a:t>
                </a:r>
                <a:endParaRPr lang="en-US" sz="1700" dirty="0">
                  <a:solidFill>
                    <a:schemeClr val="tx1">
                      <a:lumMod val="65000"/>
                      <a:lumOff val="35000"/>
                    </a:schemeClr>
                  </a:solidFill>
                  <a:latin typeface="Avenir Next" panose="020B0503020202020204" pitchFamily="34" charset="0"/>
                </a:endParaRPr>
              </a:p>
            </p:txBody>
          </p:sp>
          <p:sp>
            <p:nvSpPr>
              <p:cNvPr id="311" name="TextBox 310">
                <a:extLst>
                  <a:ext uri="{FF2B5EF4-FFF2-40B4-BE49-F238E27FC236}">
                    <a16:creationId xmlns:a16="http://schemas.microsoft.com/office/drawing/2014/main" id="{B0264D61-9F79-20D9-3AEC-EF97106C9BA6}"/>
                  </a:ext>
                </a:extLst>
              </p:cNvPr>
              <p:cNvSpPr txBox="1"/>
              <p:nvPr/>
            </p:nvSpPr>
            <p:spPr>
              <a:xfrm>
                <a:off x="6710855" y="3021724"/>
                <a:ext cx="2191407" cy="369332"/>
              </a:xfrm>
              <a:prstGeom prst="rect">
                <a:avLst/>
              </a:prstGeom>
              <a:noFill/>
            </p:spPr>
            <p:txBody>
              <a:bodyPr wrap="square" rtlCol="0">
                <a:spAutoFit/>
              </a:bodyPr>
              <a:lstStyle/>
              <a:p>
                <a:pPr rtl="0">
                  <a:spcBef>
                    <a:spcPts val="0"/>
                  </a:spcBef>
                  <a:spcAft>
                    <a:spcPts val="0"/>
                  </a:spcAft>
                </a:pPr>
                <a:r>
                  <a:rPr lang="en-IN" sz="1800" b="0" i="0" u="none" strike="noStrike" dirty="0">
                    <a:solidFill>
                      <a:srgbClr val="880000"/>
                    </a:solidFill>
                    <a:effectLst/>
                    <a:highlight>
                      <a:srgbClr val="F0F0F0"/>
                    </a:highlight>
                    <a:latin typeface="Consolas" panose="020B0609020204030204" pitchFamily="49" charset="0"/>
                  </a:rPr>
                  <a:t>1.014059</a:t>
                </a:r>
                <a:endParaRPr lang="en-IN" b="0" dirty="0">
                  <a:effectLst/>
                </a:endParaRPr>
              </a:p>
            </p:txBody>
          </p:sp>
        </p:grpSp>
        <p:grpSp>
          <p:nvGrpSpPr>
            <p:cNvPr id="312" name="Group 311">
              <a:extLst>
                <a:ext uri="{FF2B5EF4-FFF2-40B4-BE49-F238E27FC236}">
                  <a16:creationId xmlns:a16="http://schemas.microsoft.com/office/drawing/2014/main" id="{F2DAFE4B-BF8E-07CD-9DA0-40C6B0DF4D48}"/>
                </a:ext>
              </a:extLst>
            </p:cNvPr>
            <p:cNvGrpSpPr/>
            <p:nvPr/>
          </p:nvGrpSpPr>
          <p:grpSpPr>
            <a:xfrm>
              <a:off x="5765489" y="-17317465"/>
              <a:ext cx="3161909" cy="1931156"/>
              <a:chOff x="6710855" y="2774731"/>
              <a:chExt cx="3161909" cy="1931156"/>
            </a:xfrm>
          </p:grpSpPr>
          <p:sp>
            <p:nvSpPr>
              <p:cNvPr id="313" name="TextBox 312">
                <a:extLst>
                  <a:ext uri="{FF2B5EF4-FFF2-40B4-BE49-F238E27FC236}">
                    <a16:creationId xmlns:a16="http://schemas.microsoft.com/office/drawing/2014/main" id="{6F81D55F-D61F-4712-CBD9-0FDDCEBFAC1E}"/>
                  </a:ext>
                </a:extLst>
              </p:cNvPr>
              <p:cNvSpPr txBox="1"/>
              <p:nvPr/>
            </p:nvSpPr>
            <p:spPr>
              <a:xfrm>
                <a:off x="6710855" y="2774731"/>
                <a:ext cx="2797236" cy="369332"/>
              </a:xfrm>
              <a:prstGeom prst="rect">
                <a:avLst/>
              </a:prstGeom>
              <a:noFill/>
            </p:spPr>
            <p:txBody>
              <a:bodyPr wrap="square" rtlCol="0">
                <a:spAutoFit/>
              </a:bodyPr>
              <a:lstStyle/>
              <a:p>
                <a:r>
                  <a:rPr lang="en-US" b="1" dirty="0"/>
                  <a:t>Glucose Level</a:t>
                </a:r>
              </a:p>
            </p:txBody>
          </p:sp>
          <p:sp>
            <p:nvSpPr>
              <p:cNvPr id="314" name="TextBox 313">
                <a:extLst>
                  <a:ext uri="{FF2B5EF4-FFF2-40B4-BE49-F238E27FC236}">
                    <a16:creationId xmlns:a16="http://schemas.microsoft.com/office/drawing/2014/main" id="{749A49E7-BE93-7E91-3425-8DE15C15EE48}"/>
                  </a:ext>
                </a:extLst>
              </p:cNvPr>
              <p:cNvSpPr txBox="1"/>
              <p:nvPr/>
            </p:nvSpPr>
            <p:spPr>
              <a:xfrm>
                <a:off x="6710855" y="3305504"/>
                <a:ext cx="3161909" cy="1400383"/>
              </a:xfrm>
              <a:prstGeom prst="rect">
                <a:avLst/>
              </a:prstGeom>
              <a:noFill/>
            </p:spPr>
            <p:txBody>
              <a:bodyPr wrap="square" rtlCol="0">
                <a:spAutoFit/>
              </a:bodyPr>
              <a:lstStyle/>
              <a:p>
                <a:r>
                  <a:rPr lang="en-IN" sz="1700" b="0" i="0" u="none" strike="noStrike" dirty="0">
                    <a:solidFill>
                      <a:schemeClr val="tx1">
                        <a:lumMod val="65000"/>
                        <a:lumOff val="35000"/>
                      </a:schemeClr>
                    </a:solidFill>
                    <a:effectLst/>
                    <a:latin typeface="Avenir Next" panose="020B0503020202020204" pitchFamily="34" charset="0"/>
                  </a:rPr>
                  <a:t>With each unit increase in glucose level, the odds of being diagnosed with heart disease increase by approximately 0.73%.</a:t>
                </a:r>
                <a:endParaRPr lang="en-US" sz="1700" dirty="0">
                  <a:solidFill>
                    <a:schemeClr val="tx1">
                      <a:lumMod val="65000"/>
                      <a:lumOff val="35000"/>
                    </a:schemeClr>
                  </a:solidFill>
                  <a:latin typeface="Avenir Next" panose="020B0503020202020204" pitchFamily="34" charset="0"/>
                </a:endParaRPr>
              </a:p>
            </p:txBody>
          </p:sp>
          <p:sp>
            <p:nvSpPr>
              <p:cNvPr id="315" name="TextBox 314">
                <a:extLst>
                  <a:ext uri="{FF2B5EF4-FFF2-40B4-BE49-F238E27FC236}">
                    <a16:creationId xmlns:a16="http://schemas.microsoft.com/office/drawing/2014/main" id="{B0B53F0A-13D4-8D4F-B4B9-7E7F0050CCF8}"/>
                  </a:ext>
                </a:extLst>
              </p:cNvPr>
              <p:cNvSpPr txBox="1"/>
              <p:nvPr/>
            </p:nvSpPr>
            <p:spPr>
              <a:xfrm>
                <a:off x="6710855" y="3021724"/>
                <a:ext cx="2191407" cy="369332"/>
              </a:xfrm>
              <a:prstGeom prst="rect">
                <a:avLst/>
              </a:prstGeom>
              <a:noFill/>
            </p:spPr>
            <p:txBody>
              <a:bodyPr wrap="square" rtlCol="0">
                <a:spAutoFit/>
              </a:bodyPr>
              <a:lstStyle/>
              <a:p>
                <a:pPr rtl="0">
                  <a:spcBef>
                    <a:spcPts val="0"/>
                  </a:spcBef>
                  <a:spcAft>
                    <a:spcPts val="0"/>
                  </a:spcAft>
                </a:pPr>
                <a:r>
                  <a:rPr lang="en-IN" sz="1800" b="0" i="0" u="none" strike="noStrike" dirty="0">
                    <a:solidFill>
                      <a:srgbClr val="880000"/>
                    </a:solidFill>
                    <a:effectLst/>
                    <a:highlight>
                      <a:srgbClr val="F0F0F0"/>
                    </a:highlight>
                    <a:latin typeface="Consolas" panose="020B0609020204030204" pitchFamily="49" charset="0"/>
                  </a:rPr>
                  <a:t>1.007288</a:t>
                </a:r>
                <a:endParaRPr lang="en-IN" b="0" dirty="0">
                  <a:effectLst/>
                </a:endParaRPr>
              </a:p>
            </p:txBody>
          </p:sp>
        </p:grpSp>
      </p:grpSp>
      <p:grpSp>
        <p:nvGrpSpPr>
          <p:cNvPr id="386" name="Group 385">
            <a:extLst>
              <a:ext uri="{FF2B5EF4-FFF2-40B4-BE49-F238E27FC236}">
                <a16:creationId xmlns:a16="http://schemas.microsoft.com/office/drawing/2014/main" id="{C1C599EC-FCD7-769C-04C5-903A5B97DDBD}"/>
              </a:ext>
            </a:extLst>
          </p:cNvPr>
          <p:cNvGrpSpPr/>
          <p:nvPr/>
        </p:nvGrpSpPr>
        <p:grpSpPr>
          <a:xfrm>
            <a:off x="2719796" y="-6879783"/>
            <a:ext cx="1531060" cy="39972343"/>
            <a:chOff x="2719796" y="-2626747"/>
            <a:chExt cx="1531060" cy="39972343"/>
          </a:xfrm>
        </p:grpSpPr>
        <p:cxnSp>
          <p:nvCxnSpPr>
            <p:cNvPr id="237" name="Straight Connector 236">
              <a:extLst>
                <a:ext uri="{FF2B5EF4-FFF2-40B4-BE49-F238E27FC236}">
                  <a16:creationId xmlns:a16="http://schemas.microsoft.com/office/drawing/2014/main" id="{0858FAFD-E122-9814-8564-F6D75D3B4662}"/>
                </a:ext>
              </a:extLst>
            </p:cNvPr>
            <p:cNvCxnSpPr>
              <a:cxnSpLocks/>
            </p:cNvCxnSpPr>
            <p:nvPr/>
          </p:nvCxnSpPr>
          <p:spPr>
            <a:xfrm>
              <a:off x="3485326" y="-2626747"/>
              <a:ext cx="0" cy="39972343"/>
            </a:xfrm>
            <a:prstGeom prst="line">
              <a:avLst/>
            </a:prstGeom>
            <a:ln w="38100">
              <a:prstDash val="dash"/>
            </a:ln>
          </p:spPr>
          <p:style>
            <a:lnRef idx="2">
              <a:schemeClr val="accent1"/>
            </a:lnRef>
            <a:fillRef idx="0">
              <a:schemeClr val="accent1"/>
            </a:fillRef>
            <a:effectRef idx="1">
              <a:schemeClr val="accent1"/>
            </a:effectRef>
            <a:fontRef idx="minor">
              <a:schemeClr val="tx1"/>
            </a:fontRef>
          </p:style>
        </p:cxnSp>
        <p:grpSp>
          <p:nvGrpSpPr>
            <p:cNvPr id="359" name="Group 358">
              <a:extLst>
                <a:ext uri="{FF2B5EF4-FFF2-40B4-BE49-F238E27FC236}">
                  <a16:creationId xmlns:a16="http://schemas.microsoft.com/office/drawing/2014/main" id="{6E8E44B3-7E4B-C08F-7776-A6E8151F8E45}"/>
                </a:ext>
              </a:extLst>
            </p:cNvPr>
            <p:cNvGrpSpPr/>
            <p:nvPr/>
          </p:nvGrpSpPr>
          <p:grpSpPr>
            <a:xfrm>
              <a:off x="2765925" y="3598991"/>
              <a:ext cx="1438803" cy="1440000"/>
              <a:chOff x="1489345" y="3082951"/>
              <a:chExt cx="1438803" cy="1440000"/>
            </a:xfrm>
          </p:grpSpPr>
          <p:sp>
            <p:nvSpPr>
              <p:cNvPr id="360" name="Oval 359">
                <a:extLst>
                  <a:ext uri="{FF2B5EF4-FFF2-40B4-BE49-F238E27FC236}">
                    <a16:creationId xmlns:a16="http://schemas.microsoft.com/office/drawing/2014/main" id="{6DD6FFF5-60BA-3739-5D99-29E44C4E8D30}"/>
                  </a:ext>
                </a:extLst>
              </p:cNvPr>
              <p:cNvSpPr/>
              <p:nvPr/>
            </p:nvSpPr>
            <p:spPr>
              <a:xfrm>
                <a:off x="1489345" y="3082951"/>
                <a:ext cx="1438803" cy="1440000"/>
              </a:xfrm>
              <a:prstGeom prst="ellipse">
                <a:avLst/>
              </a:prstGeom>
              <a:solidFill>
                <a:schemeClr val="bg1"/>
              </a:solidFill>
              <a:ln>
                <a:solidFill>
                  <a:schemeClr val="bg1">
                    <a:lumMod val="95000"/>
                  </a:schemeClr>
                </a:solidFill>
              </a:ln>
              <a:effectLst>
                <a:outerShdw blurRad="350953" dist="144565" dir="5640000" sx="99000" sy="99000" algn="ctr" rotWithShape="0">
                  <a:schemeClr val="bg1">
                    <a:lumMod val="85000"/>
                    <a:alpha val="62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pic>
            <p:nvPicPr>
              <p:cNvPr id="361" name="Picture 360" descr="A black and white image of a couple of circles&#10;&#10;Description automatically generated">
                <a:extLst>
                  <a:ext uri="{FF2B5EF4-FFF2-40B4-BE49-F238E27FC236}">
                    <a16:creationId xmlns:a16="http://schemas.microsoft.com/office/drawing/2014/main" id="{123C571A-5CB8-3D92-8948-A1D25E72843E}"/>
                  </a:ext>
                </a:extLst>
              </p:cNvPr>
              <p:cNvPicPr>
                <a:picLocks noChangeAspect="1"/>
              </p:cNvPicPr>
              <p:nvPr/>
            </p:nvPicPr>
            <p:blipFill>
              <a:blip r:embed="rId3"/>
              <a:stretch>
                <a:fillRect/>
              </a:stretch>
            </p:blipFill>
            <p:spPr>
              <a:xfrm>
                <a:off x="1857524" y="3308446"/>
                <a:ext cx="702445" cy="989010"/>
              </a:xfrm>
              <a:prstGeom prst="rect">
                <a:avLst/>
              </a:prstGeom>
            </p:spPr>
          </p:pic>
        </p:grpSp>
        <p:grpSp>
          <p:nvGrpSpPr>
            <p:cNvPr id="362" name="Group 361">
              <a:extLst>
                <a:ext uri="{FF2B5EF4-FFF2-40B4-BE49-F238E27FC236}">
                  <a16:creationId xmlns:a16="http://schemas.microsoft.com/office/drawing/2014/main" id="{73BAD8E2-21E8-5CFB-EF50-1410FB8172A4}"/>
                </a:ext>
              </a:extLst>
            </p:cNvPr>
            <p:cNvGrpSpPr/>
            <p:nvPr/>
          </p:nvGrpSpPr>
          <p:grpSpPr>
            <a:xfrm>
              <a:off x="2765925" y="7879211"/>
              <a:ext cx="1438803" cy="1440000"/>
              <a:chOff x="1482725" y="7146895"/>
              <a:chExt cx="1438803" cy="1440000"/>
            </a:xfrm>
          </p:grpSpPr>
          <p:sp>
            <p:nvSpPr>
              <p:cNvPr id="363" name="Oval 362">
                <a:extLst>
                  <a:ext uri="{FF2B5EF4-FFF2-40B4-BE49-F238E27FC236}">
                    <a16:creationId xmlns:a16="http://schemas.microsoft.com/office/drawing/2014/main" id="{3621B1F3-46EF-F6AF-FA85-58831968BF79}"/>
                  </a:ext>
                </a:extLst>
              </p:cNvPr>
              <p:cNvSpPr/>
              <p:nvPr/>
            </p:nvSpPr>
            <p:spPr>
              <a:xfrm>
                <a:off x="1482725" y="7146895"/>
                <a:ext cx="1438803" cy="1440000"/>
              </a:xfrm>
              <a:prstGeom prst="ellipse">
                <a:avLst/>
              </a:prstGeom>
              <a:solidFill>
                <a:schemeClr val="bg1"/>
              </a:solidFill>
              <a:ln>
                <a:solidFill>
                  <a:schemeClr val="bg1">
                    <a:lumMod val="95000"/>
                  </a:schemeClr>
                </a:solidFill>
              </a:ln>
              <a:effectLst>
                <a:outerShdw blurRad="350953" dist="144565" dir="5640000" sx="99000" sy="99000" algn="ctr" rotWithShape="0">
                  <a:schemeClr val="bg1">
                    <a:lumMod val="85000"/>
                    <a:alpha val="62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pic>
            <p:nvPicPr>
              <p:cNvPr id="364" name="Picture 363" descr="A black background with a black square&#10;&#10;Description automatically generated with medium confidence">
                <a:extLst>
                  <a:ext uri="{FF2B5EF4-FFF2-40B4-BE49-F238E27FC236}">
                    <a16:creationId xmlns:a16="http://schemas.microsoft.com/office/drawing/2014/main" id="{2F4681BA-FB78-2C8A-BF04-3EF512A43340}"/>
                  </a:ext>
                </a:extLst>
              </p:cNvPr>
              <p:cNvPicPr>
                <a:picLocks noChangeAspect="1"/>
              </p:cNvPicPr>
              <p:nvPr/>
            </p:nvPicPr>
            <p:blipFill>
              <a:blip r:embed="rId4"/>
              <a:stretch>
                <a:fillRect/>
              </a:stretch>
            </p:blipFill>
            <p:spPr>
              <a:xfrm>
                <a:off x="1778511" y="7416895"/>
                <a:ext cx="847231" cy="900000"/>
              </a:xfrm>
              <a:prstGeom prst="rect">
                <a:avLst/>
              </a:prstGeom>
            </p:spPr>
          </p:pic>
        </p:grpSp>
        <p:grpSp>
          <p:nvGrpSpPr>
            <p:cNvPr id="365" name="Group 364">
              <a:extLst>
                <a:ext uri="{FF2B5EF4-FFF2-40B4-BE49-F238E27FC236}">
                  <a16:creationId xmlns:a16="http://schemas.microsoft.com/office/drawing/2014/main" id="{5D06A043-B0EE-CEE5-D117-2B8351563501}"/>
                </a:ext>
              </a:extLst>
            </p:cNvPr>
            <p:cNvGrpSpPr/>
            <p:nvPr/>
          </p:nvGrpSpPr>
          <p:grpSpPr>
            <a:xfrm>
              <a:off x="2719796" y="12159431"/>
              <a:ext cx="1531060" cy="1440000"/>
              <a:chOff x="1462862" y="11210839"/>
              <a:chExt cx="1531060" cy="1440000"/>
            </a:xfrm>
          </p:grpSpPr>
          <p:sp>
            <p:nvSpPr>
              <p:cNvPr id="366" name="Oval 365">
                <a:extLst>
                  <a:ext uri="{FF2B5EF4-FFF2-40B4-BE49-F238E27FC236}">
                    <a16:creationId xmlns:a16="http://schemas.microsoft.com/office/drawing/2014/main" id="{386F078D-027B-4CE3-E680-35814CDF9F2C}"/>
                  </a:ext>
                </a:extLst>
              </p:cNvPr>
              <p:cNvSpPr/>
              <p:nvPr/>
            </p:nvSpPr>
            <p:spPr>
              <a:xfrm>
                <a:off x="1462862" y="11210839"/>
                <a:ext cx="1438803" cy="1440000"/>
              </a:xfrm>
              <a:prstGeom prst="ellipse">
                <a:avLst/>
              </a:prstGeom>
              <a:solidFill>
                <a:schemeClr val="bg1"/>
              </a:solidFill>
              <a:ln>
                <a:solidFill>
                  <a:schemeClr val="bg1">
                    <a:lumMod val="95000"/>
                  </a:schemeClr>
                </a:solidFill>
              </a:ln>
              <a:effectLst>
                <a:outerShdw blurRad="350953" dist="144565" dir="5640000" sx="99000" sy="99000" algn="ctr" rotWithShape="0">
                  <a:schemeClr val="bg1">
                    <a:lumMod val="85000"/>
                    <a:alpha val="62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grpSp>
            <p:nvGrpSpPr>
              <p:cNvPr id="367" name="Group 366">
                <a:extLst>
                  <a:ext uri="{FF2B5EF4-FFF2-40B4-BE49-F238E27FC236}">
                    <a16:creationId xmlns:a16="http://schemas.microsoft.com/office/drawing/2014/main" id="{353E1B1F-C967-2ACE-9DE2-A6DA129E8B7D}"/>
                  </a:ext>
                </a:extLst>
              </p:cNvPr>
              <p:cNvGrpSpPr/>
              <p:nvPr/>
            </p:nvGrpSpPr>
            <p:grpSpPr>
              <a:xfrm>
                <a:off x="1679316" y="11607585"/>
                <a:ext cx="1314606" cy="770587"/>
                <a:chOff x="1708813" y="11666578"/>
                <a:chExt cx="1450450" cy="770587"/>
              </a:xfrm>
            </p:grpSpPr>
            <p:sp>
              <p:nvSpPr>
                <p:cNvPr id="368" name="TextBox 367">
                  <a:extLst>
                    <a:ext uri="{FF2B5EF4-FFF2-40B4-BE49-F238E27FC236}">
                      <a16:creationId xmlns:a16="http://schemas.microsoft.com/office/drawing/2014/main" id="{C3FBA9A5-8140-ED66-493B-7E9F155BE29D}"/>
                    </a:ext>
                  </a:extLst>
                </p:cNvPr>
                <p:cNvSpPr txBox="1"/>
                <p:nvPr/>
              </p:nvSpPr>
              <p:spPr>
                <a:xfrm>
                  <a:off x="1708813" y="11666578"/>
                  <a:ext cx="1450450" cy="477054"/>
                </a:xfrm>
                <a:prstGeom prst="rect">
                  <a:avLst/>
                </a:prstGeom>
                <a:noFill/>
              </p:spPr>
              <p:txBody>
                <a:bodyPr wrap="square" rtlCol="0">
                  <a:spAutoFit/>
                </a:bodyPr>
                <a:lstStyle/>
                <a:p>
                  <a:r>
                    <a:rPr lang="en-US" sz="2500" b="1" dirty="0">
                      <a:latin typeface="Avenir Next" panose="020B0503020202020204" pitchFamily="34" charset="0"/>
                    </a:rPr>
                    <a:t>No.of</a:t>
                  </a:r>
                  <a:endParaRPr lang="en-US" sz="2500" dirty="0">
                    <a:latin typeface="Avenir Next" panose="020B0503020202020204" pitchFamily="34" charset="0"/>
                  </a:endParaRPr>
                </a:p>
              </p:txBody>
            </p:sp>
            <p:sp>
              <p:nvSpPr>
                <p:cNvPr id="369" name="TextBox 368">
                  <a:extLst>
                    <a:ext uri="{FF2B5EF4-FFF2-40B4-BE49-F238E27FC236}">
                      <a16:creationId xmlns:a16="http://schemas.microsoft.com/office/drawing/2014/main" id="{9EED6646-8561-997A-6749-9F94E7460A46}"/>
                    </a:ext>
                  </a:extLst>
                </p:cNvPr>
                <p:cNvSpPr txBox="1"/>
                <p:nvPr/>
              </p:nvSpPr>
              <p:spPr>
                <a:xfrm>
                  <a:off x="1715163" y="11960111"/>
                  <a:ext cx="939546" cy="477054"/>
                </a:xfrm>
                <a:prstGeom prst="rect">
                  <a:avLst/>
                </a:prstGeom>
                <a:noFill/>
              </p:spPr>
              <p:txBody>
                <a:bodyPr wrap="square" rtlCol="0">
                  <a:spAutoFit/>
                </a:bodyPr>
                <a:lstStyle/>
                <a:p>
                  <a:r>
                    <a:rPr lang="en-US" sz="2500" dirty="0">
                      <a:latin typeface="Avenir Next" panose="020B0503020202020204" pitchFamily="34" charset="0"/>
                    </a:rPr>
                    <a:t>Cigs</a:t>
                  </a:r>
                </a:p>
              </p:txBody>
            </p:sp>
          </p:grpSp>
        </p:grpSp>
        <p:grpSp>
          <p:nvGrpSpPr>
            <p:cNvPr id="370" name="Group 369">
              <a:extLst>
                <a:ext uri="{FF2B5EF4-FFF2-40B4-BE49-F238E27FC236}">
                  <a16:creationId xmlns:a16="http://schemas.microsoft.com/office/drawing/2014/main" id="{4F96CB21-70C2-93B6-D138-79B5B8E9E950}"/>
                </a:ext>
              </a:extLst>
            </p:cNvPr>
            <p:cNvGrpSpPr/>
            <p:nvPr/>
          </p:nvGrpSpPr>
          <p:grpSpPr>
            <a:xfrm>
              <a:off x="2765925" y="16439651"/>
              <a:ext cx="1438803" cy="1440000"/>
              <a:chOff x="1343692" y="15274783"/>
              <a:chExt cx="1438803" cy="1440000"/>
            </a:xfrm>
          </p:grpSpPr>
          <p:sp>
            <p:nvSpPr>
              <p:cNvPr id="371" name="Oval 370">
                <a:extLst>
                  <a:ext uri="{FF2B5EF4-FFF2-40B4-BE49-F238E27FC236}">
                    <a16:creationId xmlns:a16="http://schemas.microsoft.com/office/drawing/2014/main" id="{652F8A11-4D19-CC4F-D3F1-743EC40FB97B}"/>
                  </a:ext>
                </a:extLst>
              </p:cNvPr>
              <p:cNvSpPr/>
              <p:nvPr/>
            </p:nvSpPr>
            <p:spPr>
              <a:xfrm>
                <a:off x="1343692" y="15274783"/>
                <a:ext cx="1438803" cy="1440000"/>
              </a:xfrm>
              <a:prstGeom prst="ellipse">
                <a:avLst/>
              </a:prstGeom>
              <a:solidFill>
                <a:schemeClr val="bg1"/>
              </a:solidFill>
              <a:ln>
                <a:solidFill>
                  <a:schemeClr val="bg1">
                    <a:lumMod val="95000"/>
                  </a:schemeClr>
                </a:solidFill>
              </a:ln>
              <a:effectLst>
                <a:outerShdw blurRad="350953" dist="144565" dir="5640000" sx="99000" sy="99000" algn="ctr" rotWithShape="0">
                  <a:schemeClr val="bg1">
                    <a:lumMod val="85000"/>
                    <a:alpha val="62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372" name="TextBox 371">
                <a:extLst>
                  <a:ext uri="{FF2B5EF4-FFF2-40B4-BE49-F238E27FC236}">
                    <a16:creationId xmlns:a16="http://schemas.microsoft.com/office/drawing/2014/main" id="{6A5B0206-B06E-BB2F-F3C5-859F3D5DB1B8}"/>
                  </a:ext>
                </a:extLst>
              </p:cNvPr>
              <p:cNvSpPr txBox="1"/>
              <p:nvPr/>
            </p:nvSpPr>
            <p:spPr>
              <a:xfrm>
                <a:off x="1651596" y="15844747"/>
                <a:ext cx="881988" cy="477054"/>
              </a:xfrm>
              <a:prstGeom prst="rect">
                <a:avLst/>
              </a:prstGeom>
              <a:noFill/>
            </p:spPr>
            <p:txBody>
              <a:bodyPr wrap="square" rtlCol="0">
                <a:spAutoFit/>
              </a:bodyPr>
              <a:lstStyle/>
              <a:p>
                <a:r>
                  <a:rPr lang="en-US" sz="2500" b="1" dirty="0">
                    <a:latin typeface="Avenir Next" panose="020B0503020202020204" pitchFamily="34" charset="0"/>
                  </a:rPr>
                  <a:t>HYP</a:t>
                </a:r>
                <a:endParaRPr lang="en-US" sz="2500" dirty="0">
                  <a:latin typeface="Avenir Next" panose="020B0503020202020204" pitchFamily="34" charset="0"/>
                </a:endParaRPr>
              </a:p>
            </p:txBody>
          </p:sp>
        </p:grpSp>
        <p:grpSp>
          <p:nvGrpSpPr>
            <p:cNvPr id="373" name="Group 372">
              <a:extLst>
                <a:ext uri="{FF2B5EF4-FFF2-40B4-BE49-F238E27FC236}">
                  <a16:creationId xmlns:a16="http://schemas.microsoft.com/office/drawing/2014/main" id="{573D54D6-34D2-38AC-4B66-D3FE53AB91B9}"/>
                </a:ext>
              </a:extLst>
            </p:cNvPr>
            <p:cNvGrpSpPr/>
            <p:nvPr/>
          </p:nvGrpSpPr>
          <p:grpSpPr>
            <a:xfrm>
              <a:off x="2765925" y="20719871"/>
              <a:ext cx="1438803" cy="1440000"/>
              <a:chOff x="1323830" y="19338728"/>
              <a:chExt cx="1438803" cy="1440000"/>
            </a:xfrm>
          </p:grpSpPr>
          <p:sp>
            <p:nvSpPr>
              <p:cNvPr id="374" name="Oval 373">
                <a:extLst>
                  <a:ext uri="{FF2B5EF4-FFF2-40B4-BE49-F238E27FC236}">
                    <a16:creationId xmlns:a16="http://schemas.microsoft.com/office/drawing/2014/main" id="{5BE2EDB1-4068-7AB3-09F1-6742864184D5}"/>
                  </a:ext>
                </a:extLst>
              </p:cNvPr>
              <p:cNvSpPr/>
              <p:nvPr/>
            </p:nvSpPr>
            <p:spPr>
              <a:xfrm>
                <a:off x="1323830" y="19338728"/>
                <a:ext cx="1438803" cy="1440000"/>
              </a:xfrm>
              <a:prstGeom prst="ellipse">
                <a:avLst/>
              </a:prstGeom>
              <a:solidFill>
                <a:schemeClr val="bg1"/>
              </a:solidFill>
              <a:ln>
                <a:solidFill>
                  <a:schemeClr val="bg1">
                    <a:lumMod val="95000"/>
                  </a:schemeClr>
                </a:solidFill>
              </a:ln>
              <a:effectLst>
                <a:outerShdw blurRad="350953" dist="144565" dir="5640000" sx="99000" sy="99000" algn="ctr" rotWithShape="0">
                  <a:schemeClr val="bg1">
                    <a:lumMod val="85000"/>
                    <a:alpha val="62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grpSp>
            <p:nvGrpSpPr>
              <p:cNvPr id="375" name="Group 374">
                <a:extLst>
                  <a:ext uri="{FF2B5EF4-FFF2-40B4-BE49-F238E27FC236}">
                    <a16:creationId xmlns:a16="http://schemas.microsoft.com/office/drawing/2014/main" id="{037D0DA3-A3F0-9563-A7BC-E8B58CC8EC7E}"/>
                  </a:ext>
                </a:extLst>
              </p:cNvPr>
              <p:cNvGrpSpPr/>
              <p:nvPr/>
            </p:nvGrpSpPr>
            <p:grpSpPr>
              <a:xfrm>
                <a:off x="1553273" y="19713741"/>
                <a:ext cx="1121100" cy="776939"/>
                <a:chOff x="1553273" y="19713741"/>
                <a:chExt cx="1121100" cy="776939"/>
              </a:xfrm>
            </p:grpSpPr>
            <p:sp>
              <p:nvSpPr>
                <p:cNvPr id="376" name="TextBox 375">
                  <a:extLst>
                    <a:ext uri="{FF2B5EF4-FFF2-40B4-BE49-F238E27FC236}">
                      <a16:creationId xmlns:a16="http://schemas.microsoft.com/office/drawing/2014/main" id="{533344C6-FE40-6F70-07D8-1C29CBF4372A}"/>
                    </a:ext>
                  </a:extLst>
                </p:cNvPr>
                <p:cNvSpPr txBox="1"/>
                <p:nvPr/>
              </p:nvSpPr>
              <p:spPr>
                <a:xfrm>
                  <a:off x="1553273" y="19713741"/>
                  <a:ext cx="1116184" cy="477054"/>
                </a:xfrm>
                <a:prstGeom prst="rect">
                  <a:avLst/>
                </a:prstGeom>
                <a:noFill/>
              </p:spPr>
              <p:txBody>
                <a:bodyPr wrap="square" rtlCol="0">
                  <a:spAutoFit/>
                </a:bodyPr>
                <a:lstStyle/>
                <a:p>
                  <a:r>
                    <a:rPr lang="en-US" sz="2500" b="1" dirty="0">
                      <a:latin typeface="Avenir Next" panose="020B0503020202020204" pitchFamily="34" charset="0"/>
                    </a:rPr>
                    <a:t>Total</a:t>
                  </a:r>
                  <a:endParaRPr lang="en-US" sz="2500" dirty="0">
                    <a:latin typeface="Avenir Next" panose="020B0503020202020204" pitchFamily="34" charset="0"/>
                  </a:endParaRPr>
                </a:p>
              </p:txBody>
            </p:sp>
            <p:sp>
              <p:nvSpPr>
                <p:cNvPr id="377" name="TextBox 376">
                  <a:extLst>
                    <a:ext uri="{FF2B5EF4-FFF2-40B4-BE49-F238E27FC236}">
                      <a16:creationId xmlns:a16="http://schemas.microsoft.com/office/drawing/2014/main" id="{220BAEFF-8077-432B-250A-6743473E62BF}"/>
                    </a:ext>
                  </a:extLst>
                </p:cNvPr>
                <p:cNvSpPr txBox="1"/>
                <p:nvPr/>
              </p:nvSpPr>
              <p:spPr>
                <a:xfrm>
                  <a:off x="1558189" y="20013626"/>
                  <a:ext cx="1116184" cy="477054"/>
                </a:xfrm>
                <a:prstGeom prst="rect">
                  <a:avLst/>
                </a:prstGeom>
                <a:noFill/>
              </p:spPr>
              <p:txBody>
                <a:bodyPr wrap="square" rtlCol="0">
                  <a:spAutoFit/>
                </a:bodyPr>
                <a:lstStyle/>
                <a:p>
                  <a:r>
                    <a:rPr lang="en-US" sz="2500" dirty="0">
                      <a:latin typeface="Avenir Next" panose="020B0503020202020204" pitchFamily="34" charset="0"/>
                    </a:rPr>
                    <a:t>Chols.</a:t>
                  </a:r>
                </a:p>
              </p:txBody>
            </p:sp>
          </p:grpSp>
        </p:grpSp>
        <p:grpSp>
          <p:nvGrpSpPr>
            <p:cNvPr id="378" name="Group 377">
              <a:extLst>
                <a:ext uri="{FF2B5EF4-FFF2-40B4-BE49-F238E27FC236}">
                  <a16:creationId xmlns:a16="http://schemas.microsoft.com/office/drawing/2014/main" id="{6E3E95CD-906C-741B-9EF3-C47B74A77278}"/>
                </a:ext>
              </a:extLst>
            </p:cNvPr>
            <p:cNvGrpSpPr/>
            <p:nvPr/>
          </p:nvGrpSpPr>
          <p:grpSpPr>
            <a:xfrm>
              <a:off x="2748737" y="25015983"/>
              <a:ext cx="1473178" cy="1440000"/>
              <a:chOff x="4495001" y="15293089"/>
              <a:chExt cx="1473178" cy="1440000"/>
            </a:xfrm>
          </p:grpSpPr>
          <p:sp>
            <p:nvSpPr>
              <p:cNvPr id="379" name="Oval 378">
                <a:extLst>
                  <a:ext uri="{FF2B5EF4-FFF2-40B4-BE49-F238E27FC236}">
                    <a16:creationId xmlns:a16="http://schemas.microsoft.com/office/drawing/2014/main" id="{094A42D5-88AC-7528-5812-AD98A45E0F23}"/>
                  </a:ext>
                </a:extLst>
              </p:cNvPr>
              <p:cNvSpPr/>
              <p:nvPr/>
            </p:nvSpPr>
            <p:spPr>
              <a:xfrm>
                <a:off x="4495001" y="15293089"/>
                <a:ext cx="1438803" cy="1440000"/>
              </a:xfrm>
              <a:prstGeom prst="ellipse">
                <a:avLst/>
              </a:prstGeom>
              <a:solidFill>
                <a:schemeClr val="bg1"/>
              </a:solidFill>
              <a:ln>
                <a:solidFill>
                  <a:schemeClr val="bg1">
                    <a:lumMod val="95000"/>
                  </a:schemeClr>
                </a:solidFill>
              </a:ln>
              <a:effectLst>
                <a:outerShdw blurRad="350953" dist="144565" dir="5640000" sx="99000" sy="99000" algn="ctr" rotWithShape="0">
                  <a:schemeClr val="bg1">
                    <a:lumMod val="85000"/>
                    <a:alpha val="62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grpSp>
            <p:nvGrpSpPr>
              <p:cNvPr id="380" name="Group 379">
                <a:extLst>
                  <a:ext uri="{FF2B5EF4-FFF2-40B4-BE49-F238E27FC236}">
                    <a16:creationId xmlns:a16="http://schemas.microsoft.com/office/drawing/2014/main" id="{AD482FFE-A028-8AC5-5F32-8A2BA30846CA}"/>
                  </a:ext>
                </a:extLst>
              </p:cNvPr>
              <p:cNvGrpSpPr/>
              <p:nvPr/>
            </p:nvGrpSpPr>
            <p:grpSpPr>
              <a:xfrm>
                <a:off x="4847079" y="15662851"/>
                <a:ext cx="1121100" cy="776940"/>
                <a:chOff x="4847079" y="15662851"/>
                <a:chExt cx="1121100" cy="776940"/>
              </a:xfrm>
            </p:grpSpPr>
            <p:sp>
              <p:nvSpPr>
                <p:cNvPr id="381" name="TextBox 380">
                  <a:extLst>
                    <a:ext uri="{FF2B5EF4-FFF2-40B4-BE49-F238E27FC236}">
                      <a16:creationId xmlns:a16="http://schemas.microsoft.com/office/drawing/2014/main" id="{A129F107-53AA-E2C2-39F0-49ADF8FC5B5C}"/>
                    </a:ext>
                  </a:extLst>
                </p:cNvPr>
                <p:cNvSpPr txBox="1"/>
                <p:nvPr/>
              </p:nvSpPr>
              <p:spPr>
                <a:xfrm>
                  <a:off x="4847079" y="15662851"/>
                  <a:ext cx="1116184" cy="477054"/>
                </a:xfrm>
                <a:prstGeom prst="rect">
                  <a:avLst/>
                </a:prstGeom>
                <a:noFill/>
              </p:spPr>
              <p:txBody>
                <a:bodyPr wrap="square" rtlCol="0">
                  <a:spAutoFit/>
                </a:bodyPr>
                <a:lstStyle/>
                <a:p>
                  <a:r>
                    <a:rPr lang="en-US" sz="2500" b="1" dirty="0">
                      <a:latin typeface="Avenir Next" panose="020B0503020202020204" pitchFamily="34" charset="0"/>
                    </a:rPr>
                    <a:t>SYS</a:t>
                  </a:r>
                  <a:endParaRPr lang="en-US" sz="2500" dirty="0">
                    <a:latin typeface="Avenir Next" panose="020B0503020202020204" pitchFamily="34" charset="0"/>
                  </a:endParaRPr>
                </a:p>
              </p:txBody>
            </p:sp>
            <p:sp>
              <p:nvSpPr>
                <p:cNvPr id="382" name="TextBox 381">
                  <a:extLst>
                    <a:ext uri="{FF2B5EF4-FFF2-40B4-BE49-F238E27FC236}">
                      <a16:creationId xmlns:a16="http://schemas.microsoft.com/office/drawing/2014/main" id="{302A70C1-5688-B3A9-75E5-16DD41B89352}"/>
                    </a:ext>
                  </a:extLst>
                </p:cNvPr>
                <p:cNvSpPr txBox="1"/>
                <p:nvPr/>
              </p:nvSpPr>
              <p:spPr>
                <a:xfrm>
                  <a:off x="4851995" y="15962737"/>
                  <a:ext cx="1116184" cy="477054"/>
                </a:xfrm>
                <a:prstGeom prst="rect">
                  <a:avLst/>
                </a:prstGeom>
                <a:noFill/>
              </p:spPr>
              <p:txBody>
                <a:bodyPr wrap="square" rtlCol="0">
                  <a:spAutoFit/>
                </a:bodyPr>
                <a:lstStyle/>
                <a:p>
                  <a:r>
                    <a:rPr lang="en-US" sz="2500" dirty="0">
                      <a:latin typeface="Avenir Next" panose="020B0503020202020204" pitchFamily="34" charset="0"/>
                    </a:rPr>
                    <a:t>Bp.</a:t>
                  </a:r>
                </a:p>
              </p:txBody>
            </p:sp>
          </p:grpSp>
        </p:grpSp>
        <p:grpSp>
          <p:nvGrpSpPr>
            <p:cNvPr id="383" name="Group 382">
              <a:extLst>
                <a:ext uri="{FF2B5EF4-FFF2-40B4-BE49-F238E27FC236}">
                  <a16:creationId xmlns:a16="http://schemas.microsoft.com/office/drawing/2014/main" id="{5D31B6AD-58BB-9A08-7CD6-621F276859A6}"/>
                </a:ext>
              </a:extLst>
            </p:cNvPr>
            <p:cNvGrpSpPr/>
            <p:nvPr/>
          </p:nvGrpSpPr>
          <p:grpSpPr>
            <a:xfrm>
              <a:off x="2737963" y="29278792"/>
              <a:ext cx="1494727" cy="1440000"/>
              <a:chOff x="4505498" y="19357033"/>
              <a:chExt cx="1494727" cy="1440000"/>
            </a:xfrm>
          </p:grpSpPr>
          <p:sp>
            <p:nvSpPr>
              <p:cNvPr id="384" name="Oval 383">
                <a:extLst>
                  <a:ext uri="{FF2B5EF4-FFF2-40B4-BE49-F238E27FC236}">
                    <a16:creationId xmlns:a16="http://schemas.microsoft.com/office/drawing/2014/main" id="{9E851039-F697-D4F9-B678-A1E180DB03E8}"/>
                  </a:ext>
                </a:extLst>
              </p:cNvPr>
              <p:cNvSpPr/>
              <p:nvPr/>
            </p:nvSpPr>
            <p:spPr>
              <a:xfrm>
                <a:off x="4533460" y="19357033"/>
                <a:ext cx="1438803" cy="1440000"/>
              </a:xfrm>
              <a:prstGeom prst="ellipse">
                <a:avLst/>
              </a:prstGeom>
              <a:solidFill>
                <a:schemeClr val="bg1"/>
              </a:solidFill>
              <a:ln>
                <a:solidFill>
                  <a:schemeClr val="bg1">
                    <a:lumMod val="95000"/>
                  </a:schemeClr>
                </a:solidFill>
              </a:ln>
              <a:effectLst>
                <a:outerShdw blurRad="350953" dist="144565" dir="5640000" sx="99000" sy="99000" algn="ctr" rotWithShape="0">
                  <a:schemeClr val="bg1">
                    <a:lumMod val="85000"/>
                    <a:alpha val="62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385" name="TextBox 384">
                <a:extLst>
                  <a:ext uri="{FF2B5EF4-FFF2-40B4-BE49-F238E27FC236}">
                    <a16:creationId xmlns:a16="http://schemas.microsoft.com/office/drawing/2014/main" id="{CCEB2457-2E20-0C2E-C8A7-6DD8D8C5B674}"/>
                  </a:ext>
                </a:extLst>
              </p:cNvPr>
              <p:cNvSpPr txBox="1"/>
              <p:nvPr/>
            </p:nvSpPr>
            <p:spPr>
              <a:xfrm>
                <a:off x="4505498" y="19838506"/>
                <a:ext cx="1494727" cy="477054"/>
              </a:xfrm>
              <a:prstGeom prst="rect">
                <a:avLst/>
              </a:prstGeom>
              <a:noFill/>
            </p:spPr>
            <p:txBody>
              <a:bodyPr wrap="square" rtlCol="0">
                <a:spAutoFit/>
              </a:bodyPr>
              <a:lstStyle/>
              <a:p>
                <a:r>
                  <a:rPr lang="en-US" sz="2500" b="1" dirty="0">
                    <a:latin typeface="Avenir Next" panose="020B0503020202020204" pitchFamily="34" charset="0"/>
                  </a:rPr>
                  <a:t>Glucose</a:t>
                </a:r>
                <a:endParaRPr lang="en-US" sz="2500" dirty="0">
                  <a:latin typeface="Avenir Next" panose="020B0503020202020204" pitchFamily="34" charset="0"/>
                </a:endParaRPr>
              </a:p>
            </p:txBody>
          </p:sp>
        </p:grpSp>
      </p:grpSp>
      <p:grpSp>
        <p:nvGrpSpPr>
          <p:cNvPr id="387" name="Group 386">
            <a:extLst>
              <a:ext uri="{FF2B5EF4-FFF2-40B4-BE49-F238E27FC236}">
                <a16:creationId xmlns:a16="http://schemas.microsoft.com/office/drawing/2014/main" id="{6CD59575-B743-71AA-3EE4-ED4783EC7519}"/>
              </a:ext>
            </a:extLst>
          </p:cNvPr>
          <p:cNvGrpSpPr/>
          <p:nvPr/>
        </p:nvGrpSpPr>
        <p:grpSpPr>
          <a:xfrm>
            <a:off x="0" y="0"/>
            <a:ext cx="12192000" cy="2186609"/>
            <a:chOff x="0" y="0"/>
            <a:chExt cx="12192000" cy="2186609"/>
          </a:xfrm>
        </p:grpSpPr>
        <p:sp>
          <p:nvSpPr>
            <p:cNvPr id="388" name="Rectangle 387">
              <a:extLst>
                <a:ext uri="{FF2B5EF4-FFF2-40B4-BE49-F238E27FC236}">
                  <a16:creationId xmlns:a16="http://schemas.microsoft.com/office/drawing/2014/main" id="{5260F7CD-D8B4-C91A-079D-A8D4303FB6D2}"/>
                </a:ext>
              </a:extLst>
            </p:cNvPr>
            <p:cNvSpPr/>
            <p:nvPr/>
          </p:nvSpPr>
          <p:spPr>
            <a:xfrm>
              <a:off x="0" y="0"/>
              <a:ext cx="12192000" cy="2186609"/>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9" name="Group 388">
              <a:extLst>
                <a:ext uri="{FF2B5EF4-FFF2-40B4-BE49-F238E27FC236}">
                  <a16:creationId xmlns:a16="http://schemas.microsoft.com/office/drawing/2014/main" id="{92EFFFEC-C3D8-ABC3-E125-04424BFE6492}"/>
                </a:ext>
              </a:extLst>
            </p:cNvPr>
            <p:cNvGrpSpPr/>
            <p:nvPr/>
          </p:nvGrpSpPr>
          <p:grpSpPr>
            <a:xfrm>
              <a:off x="572660" y="735799"/>
              <a:ext cx="4417195" cy="1103512"/>
              <a:chOff x="572660" y="735799"/>
              <a:chExt cx="4417195" cy="1103512"/>
            </a:xfrm>
          </p:grpSpPr>
          <p:sp>
            <p:nvSpPr>
              <p:cNvPr id="390" name="TextBox 389">
                <a:extLst>
                  <a:ext uri="{FF2B5EF4-FFF2-40B4-BE49-F238E27FC236}">
                    <a16:creationId xmlns:a16="http://schemas.microsoft.com/office/drawing/2014/main" id="{43075EDF-1299-1682-F08C-DC25C1F9A62B}"/>
                  </a:ext>
                </a:extLst>
              </p:cNvPr>
              <p:cNvSpPr txBox="1"/>
              <p:nvPr/>
            </p:nvSpPr>
            <p:spPr>
              <a:xfrm>
                <a:off x="572660" y="735799"/>
                <a:ext cx="4417195" cy="630942"/>
              </a:xfrm>
              <a:prstGeom prst="rect">
                <a:avLst/>
              </a:prstGeom>
              <a:noFill/>
            </p:spPr>
            <p:txBody>
              <a:bodyPr wrap="square" rtlCol="0">
                <a:spAutoFit/>
              </a:bodyPr>
              <a:lstStyle/>
              <a:p>
                <a:r>
                  <a:rPr lang="en-US" sz="3500" dirty="0"/>
                  <a:t>Interpretation of </a:t>
                </a:r>
              </a:p>
            </p:txBody>
          </p:sp>
          <p:sp>
            <p:nvSpPr>
              <p:cNvPr id="391" name="TextBox 390">
                <a:extLst>
                  <a:ext uri="{FF2B5EF4-FFF2-40B4-BE49-F238E27FC236}">
                    <a16:creationId xmlns:a16="http://schemas.microsoft.com/office/drawing/2014/main" id="{557E0705-C7DE-95B2-4E54-B7DBB85A0EA8}"/>
                  </a:ext>
                </a:extLst>
              </p:cNvPr>
              <p:cNvSpPr txBox="1"/>
              <p:nvPr/>
            </p:nvSpPr>
            <p:spPr>
              <a:xfrm>
                <a:off x="572660" y="1191597"/>
                <a:ext cx="4114800" cy="646331"/>
              </a:xfrm>
              <a:prstGeom prst="rect">
                <a:avLst/>
              </a:prstGeom>
              <a:noFill/>
            </p:spPr>
            <p:txBody>
              <a:bodyPr wrap="square" rtlCol="0">
                <a:spAutoFit/>
              </a:bodyPr>
              <a:lstStyle/>
              <a:p>
                <a:r>
                  <a:rPr lang="en-IN" sz="3600" b="1" i="0" dirty="0">
                    <a:effectLst/>
                    <a:latin typeface="Avenir Next" panose="020B0503020202020204" pitchFamily="34" charset="0"/>
                  </a:rPr>
                  <a:t>Odds Ratio</a:t>
                </a:r>
                <a:endParaRPr lang="en-US" sz="3500" b="1" dirty="0"/>
              </a:p>
            </p:txBody>
          </p:sp>
          <p:grpSp>
            <p:nvGrpSpPr>
              <p:cNvPr id="392" name="Group 391">
                <a:extLst>
                  <a:ext uri="{FF2B5EF4-FFF2-40B4-BE49-F238E27FC236}">
                    <a16:creationId xmlns:a16="http://schemas.microsoft.com/office/drawing/2014/main" id="{F8246DF5-55F6-A256-46F8-753B17714EC6}"/>
                  </a:ext>
                </a:extLst>
              </p:cNvPr>
              <p:cNvGrpSpPr/>
              <p:nvPr/>
            </p:nvGrpSpPr>
            <p:grpSpPr>
              <a:xfrm>
                <a:off x="688672" y="1770565"/>
                <a:ext cx="2432899" cy="68746"/>
                <a:chOff x="657676" y="1739568"/>
                <a:chExt cx="1765572" cy="0"/>
              </a:xfrm>
            </p:grpSpPr>
            <p:cxnSp>
              <p:nvCxnSpPr>
                <p:cNvPr id="393" name="Straight Connector 392">
                  <a:extLst>
                    <a:ext uri="{FF2B5EF4-FFF2-40B4-BE49-F238E27FC236}">
                      <a16:creationId xmlns:a16="http://schemas.microsoft.com/office/drawing/2014/main" id="{0D5C954D-F43C-27E2-1DFF-2A30585F5AE4}"/>
                    </a:ext>
                  </a:extLst>
                </p:cNvPr>
                <p:cNvCxnSpPr>
                  <a:cxnSpLocks/>
                </p:cNvCxnSpPr>
                <p:nvPr/>
              </p:nvCxnSpPr>
              <p:spPr>
                <a:xfrm>
                  <a:off x="657676" y="1739568"/>
                  <a:ext cx="443597" cy="0"/>
                </a:xfrm>
                <a:prstGeom prst="line">
                  <a:avLst/>
                </a:prstGeom>
                <a:ln w="63500" cmpd="sng">
                  <a:solidFill>
                    <a:srgbClr val="C1D7E9"/>
                  </a:solidFill>
                  <a:prstDash val="solid"/>
                </a:ln>
              </p:spPr>
              <p:style>
                <a:lnRef idx="2">
                  <a:schemeClr val="accent1"/>
                </a:lnRef>
                <a:fillRef idx="0">
                  <a:schemeClr val="accent1"/>
                </a:fillRef>
                <a:effectRef idx="1">
                  <a:schemeClr val="accent1"/>
                </a:effectRef>
                <a:fontRef idx="minor">
                  <a:schemeClr val="tx1"/>
                </a:fontRef>
              </p:style>
            </p:cxnSp>
            <p:cxnSp>
              <p:nvCxnSpPr>
                <p:cNvPr id="394" name="Straight Connector 393">
                  <a:extLst>
                    <a:ext uri="{FF2B5EF4-FFF2-40B4-BE49-F238E27FC236}">
                      <a16:creationId xmlns:a16="http://schemas.microsoft.com/office/drawing/2014/main" id="{A81977E5-6299-A184-01BA-78F27524F3C9}"/>
                    </a:ext>
                  </a:extLst>
                </p:cNvPr>
                <p:cNvCxnSpPr>
                  <a:cxnSpLocks/>
                </p:cNvCxnSpPr>
                <p:nvPr/>
              </p:nvCxnSpPr>
              <p:spPr>
                <a:xfrm>
                  <a:off x="1098334" y="1739568"/>
                  <a:ext cx="443597" cy="0"/>
                </a:xfrm>
                <a:prstGeom prst="line">
                  <a:avLst/>
                </a:prstGeom>
                <a:ln w="63500" cmpd="sng">
                  <a:solidFill>
                    <a:srgbClr val="FCF9DD"/>
                  </a:solidFill>
                  <a:prstDash val="solid"/>
                </a:ln>
              </p:spPr>
              <p:style>
                <a:lnRef idx="2">
                  <a:schemeClr val="accent1"/>
                </a:lnRef>
                <a:fillRef idx="0">
                  <a:schemeClr val="accent1"/>
                </a:fillRef>
                <a:effectRef idx="1">
                  <a:schemeClr val="accent1"/>
                </a:effectRef>
                <a:fontRef idx="minor">
                  <a:schemeClr val="tx1"/>
                </a:fontRef>
              </p:style>
            </p:cxnSp>
            <p:cxnSp>
              <p:nvCxnSpPr>
                <p:cNvPr id="395" name="Straight Connector 394">
                  <a:extLst>
                    <a:ext uri="{FF2B5EF4-FFF2-40B4-BE49-F238E27FC236}">
                      <a16:creationId xmlns:a16="http://schemas.microsoft.com/office/drawing/2014/main" id="{8322500B-25D1-20B4-03AE-2C4B3C03F58A}"/>
                    </a:ext>
                  </a:extLst>
                </p:cNvPr>
                <p:cNvCxnSpPr>
                  <a:cxnSpLocks/>
                </p:cNvCxnSpPr>
                <p:nvPr/>
              </p:nvCxnSpPr>
              <p:spPr>
                <a:xfrm>
                  <a:off x="1538992" y="1739568"/>
                  <a:ext cx="443597" cy="0"/>
                </a:xfrm>
                <a:prstGeom prst="line">
                  <a:avLst/>
                </a:prstGeom>
                <a:ln w="63500" cmpd="sng">
                  <a:solidFill>
                    <a:srgbClr val="EAC974"/>
                  </a:solidFill>
                  <a:prstDash val="solid"/>
                </a:ln>
              </p:spPr>
              <p:style>
                <a:lnRef idx="2">
                  <a:schemeClr val="accent1"/>
                </a:lnRef>
                <a:fillRef idx="0">
                  <a:schemeClr val="accent1"/>
                </a:fillRef>
                <a:effectRef idx="1">
                  <a:schemeClr val="accent1"/>
                </a:effectRef>
                <a:fontRef idx="minor">
                  <a:schemeClr val="tx1"/>
                </a:fontRef>
              </p:style>
            </p:cxnSp>
            <p:cxnSp>
              <p:nvCxnSpPr>
                <p:cNvPr id="396" name="Straight Connector 395">
                  <a:extLst>
                    <a:ext uri="{FF2B5EF4-FFF2-40B4-BE49-F238E27FC236}">
                      <a16:creationId xmlns:a16="http://schemas.microsoft.com/office/drawing/2014/main" id="{F86AB40C-F272-E0AF-6BC5-9F701C7DA2C9}"/>
                    </a:ext>
                  </a:extLst>
                </p:cNvPr>
                <p:cNvCxnSpPr>
                  <a:cxnSpLocks/>
                </p:cNvCxnSpPr>
                <p:nvPr/>
              </p:nvCxnSpPr>
              <p:spPr>
                <a:xfrm>
                  <a:off x="1979651" y="1739568"/>
                  <a:ext cx="443597" cy="0"/>
                </a:xfrm>
                <a:prstGeom prst="line">
                  <a:avLst/>
                </a:prstGeom>
                <a:ln w="63500" cmpd="sng">
                  <a:solidFill>
                    <a:srgbClr val="A44343"/>
                  </a:solidFill>
                  <a:prstDash val="solid"/>
                </a:ln>
              </p:spPr>
              <p:style>
                <a:lnRef idx="2">
                  <a:schemeClr val="accent1"/>
                </a:lnRef>
                <a:fillRef idx="0">
                  <a:schemeClr val="accent1"/>
                </a:fillRef>
                <a:effectRef idx="1">
                  <a:schemeClr val="accent1"/>
                </a:effectRef>
                <a:fontRef idx="minor">
                  <a:schemeClr val="tx1"/>
                </a:fontRef>
              </p:style>
            </p:cxnSp>
          </p:grpSp>
        </p:grpSp>
      </p:grpSp>
      <p:grpSp>
        <p:nvGrpSpPr>
          <p:cNvPr id="398" name="Group 397">
            <a:extLst>
              <a:ext uri="{FF2B5EF4-FFF2-40B4-BE49-F238E27FC236}">
                <a16:creationId xmlns:a16="http://schemas.microsoft.com/office/drawing/2014/main" id="{7E79BE9A-462F-A29C-4A48-25DE08CCEEEE}"/>
              </a:ext>
            </a:extLst>
          </p:cNvPr>
          <p:cNvGrpSpPr/>
          <p:nvPr/>
        </p:nvGrpSpPr>
        <p:grpSpPr>
          <a:xfrm>
            <a:off x="2275045" y="3126259"/>
            <a:ext cx="2378555" cy="2391144"/>
            <a:chOff x="2292298" y="3126259"/>
            <a:chExt cx="2378555" cy="2391144"/>
          </a:xfrm>
        </p:grpSpPr>
        <p:sp>
          <p:nvSpPr>
            <p:cNvPr id="399" name="Oval 398">
              <a:extLst>
                <a:ext uri="{FF2B5EF4-FFF2-40B4-BE49-F238E27FC236}">
                  <a16:creationId xmlns:a16="http://schemas.microsoft.com/office/drawing/2014/main" id="{0F7ACBF2-D4FC-3031-EC94-46041F939BE9}"/>
                </a:ext>
              </a:extLst>
            </p:cNvPr>
            <p:cNvSpPr/>
            <p:nvPr/>
          </p:nvSpPr>
          <p:spPr>
            <a:xfrm>
              <a:off x="2411748" y="3254430"/>
              <a:ext cx="2160000" cy="2160000"/>
            </a:xfrm>
            <a:prstGeom prst="ellipse">
              <a:avLst/>
            </a:prstGeom>
            <a:noFill/>
            <a:ln w="57150">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0" name="Oval 399">
              <a:extLst>
                <a:ext uri="{FF2B5EF4-FFF2-40B4-BE49-F238E27FC236}">
                  <a16:creationId xmlns:a16="http://schemas.microsoft.com/office/drawing/2014/main" id="{41715BEE-FA02-DF55-5B10-ACD1C56856BD}"/>
                </a:ext>
              </a:extLst>
            </p:cNvPr>
            <p:cNvSpPr/>
            <p:nvPr/>
          </p:nvSpPr>
          <p:spPr>
            <a:xfrm>
              <a:off x="2292298" y="3126259"/>
              <a:ext cx="2378555" cy="2391144"/>
            </a:xfrm>
            <a:prstGeom prst="ellipse">
              <a:avLst/>
            </a:prstGeom>
            <a:noFill/>
            <a:ln w="9525">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01" name="Group 400">
            <a:extLst>
              <a:ext uri="{FF2B5EF4-FFF2-40B4-BE49-F238E27FC236}">
                <a16:creationId xmlns:a16="http://schemas.microsoft.com/office/drawing/2014/main" id="{4354007A-5DBE-1E83-A3EB-20D7821080D3}"/>
              </a:ext>
            </a:extLst>
          </p:cNvPr>
          <p:cNvGrpSpPr/>
          <p:nvPr/>
        </p:nvGrpSpPr>
        <p:grpSpPr>
          <a:xfrm>
            <a:off x="9288965" y="-301083"/>
            <a:ext cx="2430966" cy="1107863"/>
            <a:chOff x="9288965" y="-312234"/>
            <a:chExt cx="2430966" cy="1107863"/>
          </a:xfrm>
          <a:solidFill>
            <a:srgbClr val="FFE19F"/>
          </a:solidFill>
        </p:grpSpPr>
        <p:sp>
          <p:nvSpPr>
            <p:cNvPr id="402" name="Rounded Rectangle 401">
              <a:extLst>
                <a:ext uri="{FF2B5EF4-FFF2-40B4-BE49-F238E27FC236}">
                  <a16:creationId xmlns:a16="http://schemas.microsoft.com/office/drawing/2014/main" id="{8D7272A1-A4B5-0176-E9AD-694ED0ABE4E4}"/>
                </a:ext>
              </a:extLst>
            </p:cNvPr>
            <p:cNvSpPr/>
            <p:nvPr/>
          </p:nvSpPr>
          <p:spPr>
            <a:xfrm>
              <a:off x="9288965" y="-312234"/>
              <a:ext cx="2430966" cy="1107863"/>
            </a:xfrm>
            <a:prstGeom prst="roundRect">
              <a:avLst>
                <a:gd name="adj" fmla="val 8731"/>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3" name="TextBox 402">
              <a:extLst>
                <a:ext uri="{FF2B5EF4-FFF2-40B4-BE49-F238E27FC236}">
                  <a16:creationId xmlns:a16="http://schemas.microsoft.com/office/drawing/2014/main" id="{930B97B6-45D8-3E1D-A295-06E2E783E78B}"/>
                </a:ext>
              </a:extLst>
            </p:cNvPr>
            <p:cNvSpPr txBox="1"/>
            <p:nvPr/>
          </p:nvSpPr>
          <p:spPr>
            <a:xfrm>
              <a:off x="9400125" y="97272"/>
              <a:ext cx="2220686" cy="646331"/>
            </a:xfrm>
            <a:prstGeom prst="rect">
              <a:avLst/>
            </a:prstGeom>
            <a:grpFill/>
          </p:spPr>
          <p:txBody>
            <a:bodyPr wrap="square" rtlCol="0">
              <a:spAutoFit/>
            </a:bodyPr>
            <a:lstStyle/>
            <a:p>
              <a:r>
                <a:rPr lang="en-US" b="1" dirty="0">
                  <a:latin typeface="Avenir Next" panose="020B0503020202020204" pitchFamily="34" charset="0"/>
                </a:rPr>
                <a:t>Demographic</a:t>
              </a:r>
              <a:r>
                <a:rPr lang="en-US" dirty="0">
                  <a:latin typeface="Avenir Next" panose="020B0503020202020204" pitchFamily="34" charset="0"/>
                </a:rPr>
                <a:t> </a:t>
              </a:r>
            </a:p>
            <a:p>
              <a:r>
                <a:rPr lang="en-US" dirty="0">
                  <a:latin typeface="Avenir Next" panose="020B0503020202020204" pitchFamily="34" charset="0"/>
                </a:rPr>
                <a:t>Factor</a:t>
              </a:r>
            </a:p>
          </p:txBody>
        </p:sp>
      </p:grpSp>
    </p:spTree>
    <p:extLst>
      <p:ext uri="{BB962C8B-B14F-4D97-AF65-F5344CB8AC3E}">
        <p14:creationId xmlns:p14="http://schemas.microsoft.com/office/powerpoint/2010/main" val="90459264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5" name="Rectangle 234">
            <a:extLst>
              <a:ext uri="{FF2B5EF4-FFF2-40B4-BE49-F238E27FC236}">
                <a16:creationId xmlns:a16="http://schemas.microsoft.com/office/drawing/2014/main" id="{4F6FA9FF-8B0A-27C4-8B52-562450E7AD8B}"/>
              </a:ext>
            </a:extLst>
          </p:cNvPr>
          <p:cNvSpPr/>
          <p:nvPr/>
        </p:nvSpPr>
        <p:spPr>
          <a:xfrm>
            <a:off x="0" y="3605352"/>
            <a:ext cx="12192000" cy="1486853"/>
          </a:xfrm>
          <a:prstGeom prst="rect">
            <a:avLst/>
          </a:prstGeom>
          <a:solidFill>
            <a:schemeClr val="bg1">
              <a:lumMod val="75000"/>
              <a:alpha val="9932"/>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83" name="Straight Connector 282">
            <a:extLst>
              <a:ext uri="{FF2B5EF4-FFF2-40B4-BE49-F238E27FC236}">
                <a16:creationId xmlns:a16="http://schemas.microsoft.com/office/drawing/2014/main" id="{FD15827E-F6C5-9EA1-755D-A85F72839F72}"/>
              </a:ext>
            </a:extLst>
          </p:cNvPr>
          <p:cNvCxnSpPr>
            <a:cxnSpLocks/>
          </p:cNvCxnSpPr>
          <p:nvPr/>
        </p:nvCxnSpPr>
        <p:spPr>
          <a:xfrm>
            <a:off x="4602294" y="4331556"/>
            <a:ext cx="1613155" cy="0"/>
          </a:xfrm>
          <a:prstGeom prst="line">
            <a:avLst/>
          </a:prstGeom>
          <a:ln w="25400">
            <a:solidFill>
              <a:schemeClr val="tx1">
                <a:lumMod val="95000"/>
                <a:lumOff val="5000"/>
              </a:schemeClr>
            </a:solidFill>
          </a:ln>
        </p:spPr>
        <p:style>
          <a:lnRef idx="2">
            <a:schemeClr val="accent1"/>
          </a:lnRef>
          <a:fillRef idx="0">
            <a:schemeClr val="accent1"/>
          </a:fillRef>
          <a:effectRef idx="1">
            <a:schemeClr val="accent1"/>
          </a:effectRef>
          <a:fontRef idx="minor">
            <a:schemeClr val="tx1"/>
          </a:fontRef>
        </p:style>
      </p:cxnSp>
      <p:grpSp>
        <p:nvGrpSpPr>
          <p:cNvPr id="317" name="Group 316">
            <a:extLst>
              <a:ext uri="{FF2B5EF4-FFF2-40B4-BE49-F238E27FC236}">
                <a16:creationId xmlns:a16="http://schemas.microsoft.com/office/drawing/2014/main" id="{852AACB9-2533-055B-CA31-AC0363287122}"/>
              </a:ext>
            </a:extLst>
          </p:cNvPr>
          <p:cNvGrpSpPr/>
          <p:nvPr/>
        </p:nvGrpSpPr>
        <p:grpSpPr>
          <a:xfrm>
            <a:off x="6186908" y="-17021640"/>
            <a:ext cx="3615559" cy="32889706"/>
            <a:chOff x="5765489" y="-17317465"/>
            <a:chExt cx="3615559" cy="32889706"/>
          </a:xfrm>
        </p:grpSpPr>
        <p:grpSp>
          <p:nvGrpSpPr>
            <p:cNvPr id="291" name="Group 290">
              <a:extLst>
                <a:ext uri="{FF2B5EF4-FFF2-40B4-BE49-F238E27FC236}">
                  <a16:creationId xmlns:a16="http://schemas.microsoft.com/office/drawing/2014/main" id="{093B831B-7FB0-DC9E-248B-D497DB1729C9}"/>
                </a:ext>
              </a:extLst>
            </p:cNvPr>
            <p:cNvGrpSpPr/>
            <p:nvPr/>
          </p:nvGrpSpPr>
          <p:grpSpPr>
            <a:xfrm>
              <a:off x="5765489" y="12856254"/>
              <a:ext cx="3615559" cy="2715987"/>
              <a:chOff x="6710855" y="2774731"/>
              <a:chExt cx="3615559" cy="2715987"/>
            </a:xfrm>
          </p:grpSpPr>
          <p:sp>
            <p:nvSpPr>
              <p:cNvPr id="288" name="TextBox 287">
                <a:extLst>
                  <a:ext uri="{FF2B5EF4-FFF2-40B4-BE49-F238E27FC236}">
                    <a16:creationId xmlns:a16="http://schemas.microsoft.com/office/drawing/2014/main" id="{A75AFC24-B95B-13E4-1D7F-12633F733CC2}"/>
                  </a:ext>
                </a:extLst>
              </p:cNvPr>
              <p:cNvSpPr txBox="1"/>
              <p:nvPr/>
            </p:nvSpPr>
            <p:spPr>
              <a:xfrm>
                <a:off x="6710855" y="2774731"/>
                <a:ext cx="2191407" cy="369332"/>
              </a:xfrm>
              <a:prstGeom prst="rect">
                <a:avLst/>
              </a:prstGeom>
              <a:noFill/>
            </p:spPr>
            <p:txBody>
              <a:bodyPr wrap="square" rtlCol="0">
                <a:spAutoFit/>
              </a:bodyPr>
              <a:lstStyle/>
              <a:p>
                <a:r>
                  <a:rPr lang="en-US" b="1" dirty="0"/>
                  <a:t>Male</a:t>
                </a:r>
              </a:p>
            </p:txBody>
          </p:sp>
          <p:sp>
            <p:nvSpPr>
              <p:cNvPr id="289" name="TextBox 288">
                <a:extLst>
                  <a:ext uri="{FF2B5EF4-FFF2-40B4-BE49-F238E27FC236}">
                    <a16:creationId xmlns:a16="http://schemas.microsoft.com/office/drawing/2014/main" id="{CA7A19FD-DFFF-BBBF-8410-A9C43E5D8900}"/>
                  </a:ext>
                </a:extLst>
              </p:cNvPr>
              <p:cNvSpPr txBox="1"/>
              <p:nvPr/>
            </p:nvSpPr>
            <p:spPr>
              <a:xfrm>
                <a:off x="6710855" y="3305504"/>
                <a:ext cx="3615559" cy="2185214"/>
              </a:xfrm>
              <a:prstGeom prst="rect">
                <a:avLst/>
              </a:prstGeom>
              <a:noFill/>
            </p:spPr>
            <p:txBody>
              <a:bodyPr wrap="square" rtlCol="0">
                <a:spAutoFit/>
              </a:bodyPr>
              <a:lstStyle/>
              <a:p>
                <a:r>
                  <a:rPr lang="en-IN" sz="1700" i="0" u="none" strike="noStrike" dirty="0">
                    <a:solidFill>
                      <a:schemeClr val="tx1">
                        <a:lumMod val="65000"/>
                        <a:lumOff val="35000"/>
                      </a:schemeClr>
                    </a:solidFill>
                    <a:effectLst/>
                    <a:latin typeface="Avenir Next" panose="020B0503020202020204" pitchFamily="34" charset="0"/>
                  </a:rPr>
                  <a:t>In this model, with all other factors controlled, males [male=1] have a 1.653 times higher odds of being diagnosed with heart disease compared to females [male=0]. This suggests a 65.34% greater likelihood of heart disease among males relative to females</a:t>
                </a:r>
                <a:endParaRPr lang="en-US" sz="1700" dirty="0">
                  <a:solidFill>
                    <a:schemeClr val="tx1">
                      <a:lumMod val="65000"/>
                      <a:lumOff val="35000"/>
                    </a:schemeClr>
                  </a:solidFill>
                  <a:latin typeface="Avenir Next" panose="020B0503020202020204" pitchFamily="34" charset="0"/>
                </a:endParaRPr>
              </a:p>
            </p:txBody>
          </p:sp>
          <p:sp>
            <p:nvSpPr>
              <p:cNvPr id="290" name="TextBox 289">
                <a:extLst>
                  <a:ext uri="{FF2B5EF4-FFF2-40B4-BE49-F238E27FC236}">
                    <a16:creationId xmlns:a16="http://schemas.microsoft.com/office/drawing/2014/main" id="{2D90CD08-ACF9-2BB2-40F4-EF06357E63FE}"/>
                  </a:ext>
                </a:extLst>
              </p:cNvPr>
              <p:cNvSpPr txBox="1"/>
              <p:nvPr/>
            </p:nvSpPr>
            <p:spPr>
              <a:xfrm>
                <a:off x="6710855" y="3021724"/>
                <a:ext cx="2191407" cy="369332"/>
              </a:xfrm>
              <a:prstGeom prst="rect">
                <a:avLst/>
              </a:prstGeom>
              <a:noFill/>
            </p:spPr>
            <p:txBody>
              <a:bodyPr wrap="square" rtlCol="0">
                <a:spAutoFit/>
              </a:bodyPr>
              <a:lstStyle/>
              <a:p>
                <a:r>
                  <a:rPr lang="en-IN" sz="1800" b="0" i="0" u="none" strike="noStrike" dirty="0">
                    <a:solidFill>
                      <a:srgbClr val="880000"/>
                    </a:solidFill>
                    <a:effectLst/>
                    <a:highlight>
                      <a:srgbClr val="F0F0F0"/>
                    </a:highlight>
                    <a:latin typeface="Consolas" panose="020B0609020204030204" pitchFamily="49" charset="0"/>
                  </a:rPr>
                  <a:t>1.653463</a:t>
                </a:r>
                <a:endParaRPr lang="en-US" b="1" dirty="0"/>
              </a:p>
            </p:txBody>
          </p:sp>
        </p:grpSp>
        <p:grpSp>
          <p:nvGrpSpPr>
            <p:cNvPr id="292" name="Group 291">
              <a:extLst>
                <a:ext uri="{FF2B5EF4-FFF2-40B4-BE49-F238E27FC236}">
                  <a16:creationId xmlns:a16="http://schemas.microsoft.com/office/drawing/2014/main" id="{BF463038-A700-2434-8B79-9905FF211BB5}"/>
                </a:ext>
              </a:extLst>
            </p:cNvPr>
            <p:cNvGrpSpPr/>
            <p:nvPr/>
          </p:nvGrpSpPr>
          <p:grpSpPr>
            <a:xfrm>
              <a:off x="5765489" y="7652895"/>
              <a:ext cx="3615559" cy="2192766"/>
              <a:chOff x="6710855" y="2774731"/>
              <a:chExt cx="3615559" cy="2192766"/>
            </a:xfrm>
          </p:grpSpPr>
          <p:sp>
            <p:nvSpPr>
              <p:cNvPr id="293" name="TextBox 292">
                <a:extLst>
                  <a:ext uri="{FF2B5EF4-FFF2-40B4-BE49-F238E27FC236}">
                    <a16:creationId xmlns:a16="http://schemas.microsoft.com/office/drawing/2014/main" id="{F374DD57-D660-F52B-1EB2-89F7AFA8B89F}"/>
                  </a:ext>
                </a:extLst>
              </p:cNvPr>
              <p:cNvSpPr txBox="1"/>
              <p:nvPr/>
            </p:nvSpPr>
            <p:spPr>
              <a:xfrm>
                <a:off x="6710855" y="2774731"/>
                <a:ext cx="2191407" cy="369332"/>
              </a:xfrm>
              <a:prstGeom prst="rect">
                <a:avLst/>
              </a:prstGeom>
              <a:noFill/>
            </p:spPr>
            <p:txBody>
              <a:bodyPr wrap="square" rtlCol="0">
                <a:spAutoFit/>
              </a:bodyPr>
              <a:lstStyle/>
              <a:p>
                <a:r>
                  <a:rPr lang="en-US" b="1" dirty="0"/>
                  <a:t>Age</a:t>
                </a:r>
              </a:p>
            </p:txBody>
          </p:sp>
          <p:sp>
            <p:nvSpPr>
              <p:cNvPr id="294" name="TextBox 293">
                <a:extLst>
                  <a:ext uri="{FF2B5EF4-FFF2-40B4-BE49-F238E27FC236}">
                    <a16:creationId xmlns:a16="http://schemas.microsoft.com/office/drawing/2014/main" id="{00B28E61-FA8F-9522-4FE7-9CC90296ABC8}"/>
                  </a:ext>
                </a:extLst>
              </p:cNvPr>
              <p:cNvSpPr txBox="1"/>
              <p:nvPr/>
            </p:nvSpPr>
            <p:spPr>
              <a:xfrm>
                <a:off x="6710855" y="3305504"/>
                <a:ext cx="3615559" cy="1661993"/>
              </a:xfrm>
              <a:prstGeom prst="rect">
                <a:avLst/>
              </a:prstGeom>
              <a:noFill/>
            </p:spPr>
            <p:txBody>
              <a:bodyPr wrap="square" rtlCol="0">
                <a:spAutoFit/>
              </a:bodyPr>
              <a:lstStyle/>
              <a:p>
                <a:r>
                  <a:rPr lang="en-IN" sz="1700" b="0" i="0" u="none" strike="noStrike" dirty="0">
                    <a:solidFill>
                      <a:schemeClr val="tx1">
                        <a:lumMod val="65000"/>
                        <a:lumOff val="35000"/>
                      </a:schemeClr>
                    </a:solidFill>
                    <a:effectLst/>
                    <a:latin typeface="Avenir Next" panose="020B0503020202020204" pitchFamily="34" charset="0"/>
                  </a:rPr>
                  <a:t>The coefficient for age says that, holding all others constant, we will see a 6.5% increase in the odds of getting diagnosed with CDH for a one year increase in age since exp(0.062625) = 1.064628. </a:t>
                </a:r>
                <a:endParaRPr lang="en-US" sz="1700" dirty="0">
                  <a:solidFill>
                    <a:schemeClr val="tx1">
                      <a:lumMod val="65000"/>
                      <a:lumOff val="35000"/>
                    </a:schemeClr>
                  </a:solidFill>
                  <a:latin typeface="Avenir Next" panose="020B0503020202020204" pitchFamily="34" charset="0"/>
                </a:endParaRPr>
              </a:p>
            </p:txBody>
          </p:sp>
          <p:sp>
            <p:nvSpPr>
              <p:cNvPr id="295" name="TextBox 294">
                <a:extLst>
                  <a:ext uri="{FF2B5EF4-FFF2-40B4-BE49-F238E27FC236}">
                    <a16:creationId xmlns:a16="http://schemas.microsoft.com/office/drawing/2014/main" id="{450C8220-93B3-B50E-2F77-3FE4ADAC389F}"/>
                  </a:ext>
                </a:extLst>
              </p:cNvPr>
              <p:cNvSpPr txBox="1"/>
              <p:nvPr/>
            </p:nvSpPr>
            <p:spPr>
              <a:xfrm>
                <a:off x="6710855" y="3021724"/>
                <a:ext cx="2191407" cy="369332"/>
              </a:xfrm>
              <a:prstGeom prst="rect">
                <a:avLst/>
              </a:prstGeom>
              <a:noFill/>
            </p:spPr>
            <p:txBody>
              <a:bodyPr wrap="square" rtlCol="0">
                <a:spAutoFit/>
              </a:bodyPr>
              <a:lstStyle/>
              <a:p>
                <a:r>
                  <a:rPr lang="en-IN" sz="1800" b="0" i="0" u="none" strike="noStrike" dirty="0">
                    <a:solidFill>
                      <a:srgbClr val="880000"/>
                    </a:solidFill>
                    <a:effectLst/>
                    <a:highlight>
                      <a:srgbClr val="F0F0F0"/>
                    </a:highlight>
                    <a:latin typeface="Consolas" panose="020B0609020204030204" pitchFamily="49" charset="0"/>
                  </a:rPr>
                  <a:t>1.064628</a:t>
                </a:r>
                <a:endParaRPr lang="en-US" b="1" dirty="0"/>
              </a:p>
            </p:txBody>
          </p:sp>
        </p:grpSp>
        <p:grpSp>
          <p:nvGrpSpPr>
            <p:cNvPr id="296" name="Group 295">
              <a:extLst>
                <a:ext uri="{FF2B5EF4-FFF2-40B4-BE49-F238E27FC236}">
                  <a16:creationId xmlns:a16="http://schemas.microsoft.com/office/drawing/2014/main" id="{C09B3AD3-488D-E9C2-8FD9-9DD873ABB977}"/>
                </a:ext>
              </a:extLst>
            </p:cNvPr>
            <p:cNvGrpSpPr/>
            <p:nvPr/>
          </p:nvGrpSpPr>
          <p:grpSpPr>
            <a:xfrm>
              <a:off x="5765489" y="2711145"/>
              <a:ext cx="3470667" cy="1931156"/>
              <a:chOff x="6710855" y="2774731"/>
              <a:chExt cx="3470667" cy="1931156"/>
            </a:xfrm>
          </p:grpSpPr>
          <p:sp>
            <p:nvSpPr>
              <p:cNvPr id="297" name="TextBox 296">
                <a:extLst>
                  <a:ext uri="{FF2B5EF4-FFF2-40B4-BE49-F238E27FC236}">
                    <a16:creationId xmlns:a16="http://schemas.microsoft.com/office/drawing/2014/main" id="{800CED1E-D0DD-2021-E28D-DA45FEE65315}"/>
                  </a:ext>
                </a:extLst>
              </p:cNvPr>
              <p:cNvSpPr txBox="1"/>
              <p:nvPr/>
            </p:nvSpPr>
            <p:spPr>
              <a:xfrm>
                <a:off x="6710855" y="2774731"/>
                <a:ext cx="2191407" cy="369332"/>
              </a:xfrm>
              <a:prstGeom prst="rect">
                <a:avLst/>
              </a:prstGeom>
              <a:noFill/>
            </p:spPr>
            <p:txBody>
              <a:bodyPr wrap="square" rtlCol="0">
                <a:spAutoFit/>
              </a:bodyPr>
              <a:lstStyle/>
              <a:p>
                <a:r>
                  <a:rPr lang="en-US" b="1" dirty="0"/>
                  <a:t>Cigarettes Per Day</a:t>
                </a:r>
              </a:p>
            </p:txBody>
          </p:sp>
          <p:sp>
            <p:nvSpPr>
              <p:cNvPr id="298" name="TextBox 297">
                <a:extLst>
                  <a:ext uri="{FF2B5EF4-FFF2-40B4-BE49-F238E27FC236}">
                    <a16:creationId xmlns:a16="http://schemas.microsoft.com/office/drawing/2014/main" id="{2EE59DD0-3FA5-911D-545F-5BB2C677F9A7}"/>
                  </a:ext>
                </a:extLst>
              </p:cNvPr>
              <p:cNvSpPr txBox="1"/>
              <p:nvPr/>
            </p:nvSpPr>
            <p:spPr>
              <a:xfrm>
                <a:off x="6710856" y="3305504"/>
                <a:ext cx="3470666" cy="1400383"/>
              </a:xfrm>
              <a:prstGeom prst="rect">
                <a:avLst/>
              </a:prstGeom>
              <a:noFill/>
            </p:spPr>
            <p:txBody>
              <a:bodyPr wrap="square" rtlCol="0">
                <a:spAutoFit/>
              </a:bodyPr>
              <a:lstStyle/>
              <a:p>
                <a:r>
                  <a:rPr lang="en-IN" sz="1700" b="0" i="0" u="none" strike="noStrike" dirty="0">
                    <a:solidFill>
                      <a:schemeClr val="tx1">
                        <a:lumMod val="65000"/>
                        <a:lumOff val="35000"/>
                      </a:schemeClr>
                    </a:solidFill>
                    <a:effectLst/>
                    <a:latin typeface="Avenir Next" panose="020B0503020202020204" pitchFamily="34" charset="0"/>
                  </a:rPr>
                  <a:t>For each additional cigarette smoked per day, the odds of getting diagnosed with heart disease increase by approximately 1.8%</a:t>
                </a:r>
                <a:endParaRPr lang="en-US" sz="1700" dirty="0">
                  <a:solidFill>
                    <a:schemeClr val="tx1">
                      <a:lumMod val="65000"/>
                      <a:lumOff val="35000"/>
                    </a:schemeClr>
                  </a:solidFill>
                  <a:latin typeface="Avenir Next" panose="020B0503020202020204" pitchFamily="34" charset="0"/>
                </a:endParaRPr>
              </a:p>
            </p:txBody>
          </p:sp>
          <p:sp>
            <p:nvSpPr>
              <p:cNvPr id="299" name="TextBox 298">
                <a:extLst>
                  <a:ext uri="{FF2B5EF4-FFF2-40B4-BE49-F238E27FC236}">
                    <a16:creationId xmlns:a16="http://schemas.microsoft.com/office/drawing/2014/main" id="{32AC064E-19C2-EF4E-6E5D-5ED5CE480CA3}"/>
                  </a:ext>
                </a:extLst>
              </p:cNvPr>
              <p:cNvSpPr txBox="1"/>
              <p:nvPr/>
            </p:nvSpPr>
            <p:spPr>
              <a:xfrm>
                <a:off x="6710855" y="3021724"/>
                <a:ext cx="2191407" cy="369332"/>
              </a:xfrm>
              <a:prstGeom prst="rect">
                <a:avLst/>
              </a:prstGeom>
              <a:noFill/>
            </p:spPr>
            <p:txBody>
              <a:bodyPr wrap="square" rtlCol="0">
                <a:spAutoFit/>
              </a:bodyPr>
              <a:lstStyle/>
              <a:p>
                <a:r>
                  <a:rPr lang="en-IN" sz="1800" b="0" i="0" u="none" strike="noStrike" dirty="0">
                    <a:solidFill>
                      <a:srgbClr val="880000"/>
                    </a:solidFill>
                    <a:effectLst/>
                    <a:highlight>
                      <a:srgbClr val="F0F0F0"/>
                    </a:highlight>
                    <a:latin typeface="Consolas" panose="020B0609020204030204" pitchFamily="49" charset="0"/>
                  </a:rPr>
                  <a:t>1.017826</a:t>
                </a:r>
                <a:endParaRPr lang="en-US" b="1" dirty="0"/>
              </a:p>
            </p:txBody>
          </p:sp>
        </p:grpSp>
        <p:grpSp>
          <p:nvGrpSpPr>
            <p:cNvPr id="300" name="Group 299">
              <a:extLst>
                <a:ext uri="{FF2B5EF4-FFF2-40B4-BE49-F238E27FC236}">
                  <a16:creationId xmlns:a16="http://schemas.microsoft.com/office/drawing/2014/main" id="{8CA3C583-6414-4A06-B872-C00A41DFB518}"/>
                </a:ext>
              </a:extLst>
            </p:cNvPr>
            <p:cNvGrpSpPr/>
            <p:nvPr/>
          </p:nvGrpSpPr>
          <p:grpSpPr>
            <a:xfrm>
              <a:off x="5765489" y="-2492215"/>
              <a:ext cx="3450379" cy="2192766"/>
              <a:chOff x="6710855" y="2774731"/>
              <a:chExt cx="3450379" cy="2192766"/>
            </a:xfrm>
          </p:grpSpPr>
          <p:sp>
            <p:nvSpPr>
              <p:cNvPr id="301" name="TextBox 300">
                <a:extLst>
                  <a:ext uri="{FF2B5EF4-FFF2-40B4-BE49-F238E27FC236}">
                    <a16:creationId xmlns:a16="http://schemas.microsoft.com/office/drawing/2014/main" id="{24E88E39-904E-DEC5-FE8A-B539DA810AD5}"/>
                  </a:ext>
                </a:extLst>
              </p:cNvPr>
              <p:cNvSpPr txBox="1"/>
              <p:nvPr/>
            </p:nvSpPr>
            <p:spPr>
              <a:xfrm>
                <a:off x="6710855" y="2774731"/>
                <a:ext cx="2797236" cy="369332"/>
              </a:xfrm>
              <a:prstGeom prst="rect">
                <a:avLst/>
              </a:prstGeom>
              <a:noFill/>
            </p:spPr>
            <p:txBody>
              <a:bodyPr wrap="square" rtlCol="0">
                <a:spAutoFit/>
              </a:bodyPr>
              <a:lstStyle/>
              <a:p>
                <a:r>
                  <a:rPr lang="en-US" b="1" dirty="0"/>
                  <a:t>Prevalent Hypersensitive</a:t>
                </a:r>
              </a:p>
            </p:txBody>
          </p:sp>
          <p:sp>
            <p:nvSpPr>
              <p:cNvPr id="302" name="TextBox 301">
                <a:extLst>
                  <a:ext uri="{FF2B5EF4-FFF2-40B4-BE49-F238E27FC236}">
                    <a16:creationId xmlns:a16="http://schemas.microsoft.com/office/drawing/2014/main" id="{78F7FD2B-913D-408E-7140-EF12D51AFF6C}"/>
                  </a:ext>
                </a:extLst>
              </p:cNvPr>
              <p:cNvSpPr txBox="1"/>
              <p:nvPr/>
            </p:nvSpPr>
            <p:spPr>
              <a:xfrm>
                <a:off x="6710855" y="3305504"/>
                <a:ext cx="3450379" cy="1661993"/>
              </a:xfrm>
              <a:prstGeom prst="rect">
                <a:avLst/>
              </a:prstGeom>
              <a:noFill/>
            </p:spPr>
            <p:txBody>
              <a:bodyPr wrap="square" rtlCol="0">
                <a:spAutoFit/>
              </a:bodyPr>
              <a:lstStyle/>
              <a:p>
                <a:r>
                  <a:rPr lang="en-IN" sz="1700" b="0" i="0" u="none" strike="noStrike" dirty="0">
                    <a:solidFill>
                      <a:schemeClr val="tx1">
                        <a:lumMod val="65000"/>
                        <a:lumOff val="35000"/>
                      </a:schemeClr>
                    </a:solidFill>
                    <a:effectLst/>
                    <a:latin typeface="Avenir Next" panose="020B0503020202020204" pitchFamily="34" charset="0"/>
                  </a:rPr>
                  <a:t>Individuals with prevalent hypertension have approximately 30.81% higher odds of being diagnosed with heart disease compared to those without prevalent hypertension.</a:t>
                </a:r>
                <a:endParaRPr lang="en-US" sz="1700" dirty="0">
                  <a:solidFill>
                    <a:schemeClr val="tx1">
                      <a:lumMod val="65000"/>
                      <a:lumOff val="35000"/>
                    </a:schemeClr>
                  </a:solidFill>
                  <a:latin typeface="Avenir Next" panose="020B0503020202020204" pitchFamily="34" charset="0"/>
                </a:endParaRPr>
              </a:p>
            </p:txBody>
          </p:sp>
          <p:sp>
            <p:nvSpPr>
              <p:cNvPr id="303" name="TextBox 302">
                <a:extLst>
                  <a:ext uri="{FF2B5EF4-FFF2-40B4-BE49-F238E27FC236}">
                    <a16:creationId xmlns:a16="http://schemas.microsoft.com/office/drawing/2014/main" id="{3861E2C2-BB41-AB24-0804-973E4059CD4C}"/>
                  </a:ext>
                </a:extLst>
              </p:cNvPr>
              <p:cNvSpPr txBox="1"/>
              <p:nvPr/>
            </p:nvSpPr>
            <p:spPr>
              <a:xfrm>
                <a:off x="6710855" y="3021724"/>
                <a:ext cx="2191407" cy="369332"/>
              </a:xfrm>
              <a:prstGeom prst="rect">
                <a:avLst/>
              </a:prstGeom>
              <a:noFill/>
            </p:spPr>
            <p:txBody>
              <a:bodyPr wrap="square" rtlCol="0">
                <a:spAutoFit/>
              </a:bodyPr>
              <a:lstStyle/>
              <a:p>
                <a:r>
                  <a:rPr lang="en-IN" sz="1800" b="0" i="0" u="none" strike="noStrike" dirty="0">
                    <a:solidFill>
                      <a:srgbClr val="880000"/>
                    </a:solidFill>
                    <a:effectLst/>
                    <a:highlight>
                      <a:srgbClr val="F0F0F0"/>
                    </a:highlight>
                    <a:latin typeface="Consolas" panose="020B0609020204030204" pitchFamily="49" charset="0"/>
                  </a:rPr>
                  <a:t>1.308100</a:t>
                </a:r>
                <a:endParaRPr lang="en-US" b="1" dirty="0"/>
              </a:p>
            </p:txBody>
          </p:sp>
        </p:grpSp>
        <p:grpSp>
          <p:nvGrpSpPr>
            <p:cNvPr id="304" name="Group 303">
              <a:extLst>
                <a:ext uri="{FF2B5EF4-FFF2-40B4-BE49-F238E27FC236}">
                  <a16:creationId xmlns:a16="http://schemas.microsoft.com/office/drawing/2014/main" id="{79CA8399-50B1-7716-8B2C-7BB143268AE7}"/>
                </a:ext>
              </a:extLst>
            </p:cNvPr>
            <p:cNvGrpSpPr/>
            <p:nvPr/>
          </p:nvGrpSpPr>
          <p:grpSpPr>
            <a:xfrm>
              <a:off x="5765489" y="-7433965"/>
              <a:ext cx="3330637" cy="1931156"/>
              <a:chOff x="6710855" y="2774731"/>
              <a:chExt cx="3330637" cy="1931156"/>
            </a:xfrm>
          </p:grpSpPr>
          <p:sp>
            <p:nvSpPr>
              <p:cNvPr id="305" name="TextBox 304">
                <a:extLst>
                  <a:ext uri="{FF2B5EF4-FFF2-40B4-BE49-F238E27FC236}">
                    <a16:creationId xmlns:a16="http://schemas.microsoft.com/office/drawing/2014/main" id="{AD15F351-DDC2-4CD1-25A0-DBC42C405E32}"/>
                  </a:ext>
                </a:extLst>
              </p:cNvPr>
              <p:cNvSpPr txBox="1"/>
              <p:nvPr/>
            </p:nvSpPr>
            <p:spPr>
              <a:xfrm>
                <a:off x="6710855" y="2774731"/>
                <a:ext cx="2797236" cy="369332"/>
              </a:xfrm>
              <a:prstGeom prst="rect">
                <a:avLst/>
              </a:prstGeom>
              <a:noFill/>
            </p:spPr>
            <p:txBody>
              <a:bodyPr wrap="square" rtlCol="0">
                <a:spAutoFit/>
              </a:bodyPr>
              <a:lstStyle/>
              <a:p>
                <a:r>
                  <a:rPr lang="en-US" b="1" dirty="0"/>
                  <a:t>Cholesterol </a:t>
                </a:r>
              </a:p>
            </p:txBody>
          </p:sp>
          <p:sp>
            <p:nvSpPr>
              <p:cNvPr id="306" name="TextBox 305">
                <a:extLst>
                  <a:ext uri="{FF2B5EF4-FFF2-40B4-BE49-F238E27FC236}">
                    <a16:creationId xmlns:a16="http://schemas.microsoft.com/office/drawing/2014/main" id="{B4C9B771-FA00-384D-EBF2-3F69BAB6C1A4}"/>
                  </a:ext>
                </a:extLst>
              </p:cNvPr>
              <p:cNvSpPr txBox="1"/>
              <p:nvPr/>
            </p:nvSpPr>
            <p:spPr>
              <a:xfrm>
                <a:off x="6710855" y="3305504"/>
                <a:ext cx="3330637" cy="1400383"/>
              </a:xfrm>
              <a:prstGeom prst="rect">
                <a:avLst/>
              </a:prstGeom>
              <a:noFill/>
            </p:spPr>
            <p:txBody>
              <a:bodyPr wrap="square" rtlCol="0">
                <a:spAutoFit/>
              </a:bodyPr>
              <a:lstStyle/>
              <a:p>
                <a:r>
                  <a:rPr lang="en-IN" sz="1700" b="0" i="0" u="none" strike="noStrike" dirty="0">
                    <a:solidFill>
                      <a:schemeClr val="tx1">
                        <a:lumMod val="65000"/>
                        <a:lumOff val="35000"/>
                      </a:schemeClr>
                    </a:solidFill>
                    <a:effectLst/>
                    <a:latin typeface="Avenir Next" panose="020B0503020202020204" pitchFamily="34" charset="0"/>
                  </a:rPr>
                  <a:t>With each unit increase in total cholesterol level, the odds of being diagnosed with heart disease increase by approximately 0.32%</a:t>
                </a:r>
                <a:endParaRPr lang="en-US" sz="1700" dirty="0">
                  <a:solidFill>
                    <a:schemeClr val="tx1">
                      <a:lumMod val="65000"/>
                      <a:lumOff val="35000"/>
                    </a:schemeClr>
                  </a:solidFill>
                  <a:latin typeface="Avenir Next" panose="020B0503020202020204" pitchFamily="34" charset="0"/>
                </a:endParaRPr>
              </a:p>
            </p:txBody>
          </p:sp>
          <p:sp>
            <p:nvSpPr>
              <p:cNvPr id="307" name="TextBox 306">
                <a:extLst>
                  <a:ext uri="{FF2B5EF4-FFF2-40B4-BE49-F238E27FC236}">
                    <a16:creationId xmlns:a16="http://schemas.microsoft.com/office/drawing/2014/main" id="{B5243DC1-2C33-C613-1DAA-CCF2BC1FC9EE}"/>
                  </a:ext>
                </a:extLst>
              </p:cNvPr>
              <p:cNvSpPr txBox="1"/>
              <p:nvPr/>
            </p:nvSpPr>
            <p:spPr>
              <a:xfrm>
                <a:off x="6710855" y="3021724"/>
                <a:ext cx="2191407" cy="369332"/>
              </a:xfrm>
              <a:prstGeom prst="rect">
                <a:avLst/>
              </a:prstGeom>
              <a:noFill/>
            </p:spPr>
            <p:txBody>
              <a:bodyPr wrap="square" rtlCol="0">
                <a:spAutoFit/>
              </a:bodyPr>
              <a:lstStyle/>
              <a:p>
                <a:r>
                  <a:rPr lang="en-IN" sz="1800" b="0" i="0" u="none" strike="noStrike" dirty="0">
                    <a:solidFill>
                      <a:srgbClr val="880000"/>
                    </a:solidFill>
                    <a:effectLst/>
                    <a:highlight>
                      <a:srgbClr val="F0F0F0"/>
                    </a:highlight>
                    <a:latin typeface="Consolas" panose="020B0609020204030204" pitchFamily="49" charset="0"/>
                  </a:rPr>
                  <a:t>1.003195</a:t>
                </a:r>
                <a:endParaRPr lang="en-US" b="1" dirty="0"/>
              </a:p>
            </p:txBody>
          </p:sp>
        </p:grpSp>
        <p:grpSp>
          <p:nvGrpSpPr>
            <p:cNvPr id="308" name="Group 307">
              <a:extLst>
                <a:ext uri="{FF2B5EF4-FFF2-40B4-BE49-F238E27FC236}">
                  <a16:creationId xmlns:a16="http://schemas.microsoft.com/office/drawing/2014/main" id="{02D1E355-E618-1DD1-E398-B40915B8A544}"/>
                </a:ext>
              </a:extLst>
            </p:cNvPr>
            <p:cNvGrpSpPr/>
            <p:nvPr/>
          </p:nvGrpSpPr>
          <p:grpSpPr>
            <a:xfrm>
              <a:off x="5765489" y="-12375715"/>
              <a:ext cx="3161909" cy="1931156"/>
              <a:chOff x="6710855" y="2774731"/>
              <a:chExt cx="3161909" cy="1931156"/>
            </a:xfrm>
          </p:grpSpPr>
          <p:sp>
            <p:nvSpPr>
              <p:cNvPr id="309" name="TextBox 308">
                <a:extLst>
                  <a:ext uri="{FF2B5EF4-FFF2-40B4-BE49-F238E27FC236}">
                    <a16:creationId xmlns:a16="http://schemas.microsoft.com/office/drawing/2014/main" id="{64EEEF17-A89E-8198-4AAC-CDAFBABB1265}"/>
                  </a:ext>
                </a:extLst>
              </p:cNvPr>
              <p:cNvSpPr txBox="1"/>
              <p:nvPr/>
            </p:nvSpPr>
            <p:spPr>
              <a:xfrm>
                <a:off x="6710855" y="2774731"/>
                <a:ext cx="2797236" cy="369332"/>
              </a:xfrm>
              <a:prstGeom prst="rect">
                <a:avLst/>
              </a:prstGeom>
              <a:noFill/>
            </p:spPr>
            <p:txBody>
              <a:bodyPr wrap="square" rtlCol="0">
                <a:spAutoFit/>
              </a:bodyPr>
              <a:lstStyle/>
              <a:p>
                <a:r>
                  <a:rPr lang="en-US" b="1" dirty="0"/>
                  <a:t>Sys Blood Pressure </a:t>
                </a:r>
              </a:p>
            </p:txBody>
          </p:sp>
          <p:sp>
            <p:nvSpPr>
              <p:cNvPr id="310" name="TextBox 309">
                <a:extLst>
                  <a:ext uri="{FF2B5EF4-FFF2-40B4-BE49-F238E27FC236}">
                    <a16:creationId xmlns:a16="http://schemas.microsoft.com/office/drawing/2014/main" id="{93F63EF2-F861-43C5-CED6-060470E46F3F}"/>
                  </a:ext>
                </a:extLst>
              </p:cNvPr>
              <p:cNvSpPr txBox="1"/>
              <p:nvPr/>
            </p:nvSpPr>
            <p:spPr>
              <a:xfrm>
                <a:off x="6710855" y="3305504"/>
                <a:ext cx="3161909" cy="1400383"/>
              </a:xfrm>
              <a:prstGeom prst="rect">
                <a:avLst/>
              </a:prstGeom>
              <a:noFill/>
            </p:spPr>
            <p:txBody>
              <a:bodyPr wrap="square" rtlCol="0">
                <a:spAutoFit/>
              </a:bodyPr>
              <a:lstStyle/>
              <a:p>
                <a:r>
                  <a:rPr lang="en-IN" sz="1700" b="0" i="0" u="none" strike="noStrike" dirty="0">
                    <a:solidFill>
                      <a:schemeClr val="tx1">
                        <a:lumMod val="65000"/>
                        <a:lumOff val="35000"/>
                      </a:schemeClr>
                    </a:solidFill>
                    <a:effectLst/>
                    <a:latin typeface="Avenir Next" panose="020B0503020202020204" pitchFamily="34" charset="0"/>
                  </a:rPr>
                  <a:t>For each unit increase in systolic blood pressure, the odds of being diagnosed with heart disease increase by approximately 1.41%.</a:t>
                </a:r>
                <a:endParaRPr lang="en-US" sz="1700" dirty="0">
                  <a:solidFill>
                    <a:schemeClr val="tx1">
                      <a:lumMod val="65000"/>
                      <a:lumOff val="35000"/>
                    </a:schemeClr>
                  </a:solidFill>
                  <a:latin typeface="Avenir Next" panose="020B0503020202020204" pitchFamily="34" charset="0"/>
                </a:endParaRPr>
              </a:p>
            </p:txBody>
          </p:sp>
          <p:sp>
            <p:nvSpPr>
              <p:cNvPr id="311" name="TextBox 310">
                <a:extLst>
                  <a:ext uri="{FF2B5EF4-FFF2-40B4-BE49-F238E27FC236}">
                    <a16:creationId xmlns:a16="http://schemas.microsoft.com/office/drawing/2014/main" id="{B0264D61-9F79-20D9-3AEC-EF97106C9BA6}"/>
                  </a:ext>
                </a:extLst>
              </p:cNvPr>
              <p:cNvSpPr txBox="1"/>
              <p:nvPr/>
            </p:nvSpPr>
            <p:spPr>
              <a:xfrm>
                <a:off x="6710855" y="3021724"/>
                <a:ext cx="2191407" cy="369332"/>
              </a:xfrm>
              <a:prstGeom prst="rect">
                <a:avLst/>
              </a:prstGeom>
              <a:noFill/>
            </p:spPr>
            <p:txBody>
              <a:bodyPr wrap="square" rtlCol="0">
                <a:spAutoFit/>
              </a:bodyPr>
              <a:lstStyle/>
              <a:p>
                <a:pPr rtl="0">
                  <a:spcBef>
                    <a:spcPts val="0"/>
                  </a:spcBef>
                  <a:spcAft>
                    <a:spcPts val="0"/>
                  </a:spcAft>
                </a:pPr>
                <a:r>
                  <a:rPr lang="en-IN" sz="1800" b="0" i="0" u="none" strike="noStrike" dirty="0">
                    <a:solidFill>
                      <a:srgbClr val="880000"/>
                    </a:solidFill>
                    <a:effectLst/>
                    <a:highlight>
                      <a:srgbClr val="F0F0F0"/>
                    </a:highlight>
                    <a:latin typeface="Consolas" panose="020B0609020204030204" pitchFamily="49" charset="0"/>
                  </a:rPr>
                  <a:t>1.014059</a:t>
                </a:r>
                <a:endParaRPr lang="en-IN" b="0" dirty="0">
                  <a:effectLst/>
                </a:endParaRPr>
              </a:p>
            </p:txBody>
          </p:sp>
        </p:grpSp>
        <p:grpSp>
          <p:nvGrpSpPr>
            <p:cNvPr id="312" name="Group 311">
              <a:extLst>
                <a:ext uri="{FF2B5EF4-FFF2-40B4-BE49-F238E27FC236}">
                  <a16:creationId xmlns:a16="http://schemas.microsoft.com/office/drawing/2014/main" id="{F2DAFE4B-BF8E-07CD-9DA0-40C6B0DF4D48}"/>
                </a:ext>
              </a:extLst>
            </p:cNvPr>
            <p:cNvGrpSpPr/>
            <p:nvPr/>
          </p:nvGrpSpPr>
          <p:grpSpPr>
            <a:xfrm>
              <a:off x="5765489" y="-17317465"/>
              <a:ext cx="3161909" cy="1931156"/>
              <a:chOff x="6710855" y="2774731"/>
              <a:chExt cx="3161909" cy="1931156"/>
            </a:xfrm>
          </p:grpSpPr>
          <p:sp>
            <p:nvSpPr>
              <p:cNvPr id="313" name="TextBox 312">
                <a:extLst>
                  <a:ext uri="{FF2B5EF4-FFF2-40B4-BE49-F238E27FC236}">
                    <a16:creationId xmlns:a16="http://schemas.microsoft.com/office/drawing/2014/main" id="{6F81D55F-D61F-4712-CBD9-0FDDCEBFAC1E}"/>
                  </a:ext>
                </a:extLst>
              </p:cNvPr>
              <p:cNvSpPr txBox="1"/>
              <p:nvPr/>
            </p:nvSpPr>
            <p:spPr>
              <a:xfrm>
                <a:off x="6710855" y="2774731"/>
                <a:ext cx="2797236" cy="369332"/>
              </a:xfrm>
              <a:prstGeom prst="rect">
                <a:avLst/>
              </a:prstGeom>
              <a:noFill/>
            </p:spPr>
            <p:txBody>
              <a:bodyPr wrap="square" rtlCol="0">
                <a:spAutoFit/>
              </a:bodyPr>
              <a:lstStyle/>
              <a:p>
                <a:r>
                  <a:rPr lang="en-US" b="1" dirty="0"/>
                  <a:t>Glucose Level</a:t>
                </a:r>
              </a:p>
            </p:txBody>
          </p:sp>
          <p:sp>
            <p:nvSpPr>
              <p:cNvPr id="314" name="TextBox 313">
                <a:extLst>
                  <a:ext uri="{FF2B5EF4-FFF2-40B4-BE49-F238E27FC236}">
                    <a16:creationId xmlns:a16="http://schemas.microsoft.com/office/drawing/2014/main" id="{749A49E7-BE93-7E91-3425-8DE15C15EE48}"/>
                  </a:ext>
                </a:extLst>
              </p:cNvPr>
              <p:cNvSpPr txBox="1"/>
              <p:nvPr/>
            </p:nvSpPr>
            <p:spPr>
              <a:xfrm>
                <a:off x="6710855" y="3305504"/>
                <a:ext cx="3161909" cy="1400383"/>
              </a:xfrm>
              <a:prstGeom prst="rect">
                <a:avLst/>
              </a:prstGeom>
              <a:noFill/>
            </p:spPr>
            <p:txBody>
              <a:bodyPr wrap="square" rtlCol="0">
                <a:spAutoFit/>
              </a:bodyPr>
              <a:lstStyle/>
              <a:p>
                <a:r>
                  <a:rPr lang="en-IN" sz="1700" b="0" i="0" u="none" strike="noStrike" dirty="0">
                    <a:solidFill>
                      <a:schemeClr val="tx1">
                        <a:lumMod val="65000"/>
                        <a:lumOff val="35000"/>
                      </a:schemeClr>
                    </a:solidFill>
                    <a:effectLst/>
                    <a:latin typeface="Avenir Next" panose="020B0503020202020204" pitchFamily="34" charset="0"/>
                  </a:rPr>
                  <a:t>With each unit increase in glucose level, the odds of being diagnosed with heart disease increase by approximately 0.73%.</a:t>
                </a:r>
                <a:endParaRPr lang="en-US" sz="1700" dirty="0">
                  <a:solidFill>
                    <a:schemeClr val="tx1">
                      <a:lumMod val="65000"/>
                      <a:lumOff val="35000"/>
                    </a:schemeClr>
                  </a:solidFill>
                  <a:latin typeface="Avenir Next" panose="020B0503020202020204" pitchFamily="34" charset="0"/>
                </a:endParaRPr>
              </a:p>
            </p:txBody>
          </p:sp>
          <p:sp>
            <p:nvSpPr>
              <p:cNvPr id="315" name="TextBox 314">
                <a:extLst>
                  <a:ext uri="{FF2B5EF4-FFF2-40B4-BE49-F238E27FC236}">
                    <a16:creationId xmlns:a16="http://schemas.microsoft.com/office/drawing/2014/main" id="{B0B53F0A-13D4-8D4F-B4B9-7E7F0050CCF8}"/>
                  </a:ext>
                </a:extLst>
              </p:cNvPr>
              <p:cNvSpPr txBox="1"/>
              <p:nvPr/>
            </p:nvSpPr>
            <p:spPr>
              <a:xfrm>
                <a:off x="6710855" y="3021724"/>
                <a:ext cx="2191407" cy="369332"/>
              </a:xfrm>
              <a:prstGeom prst="rect">
                <a:avLst/>
              </a:prstGeom>
              <a:noFill/>
            </p:spPr>
            <p:txBody>
              <a:bodyPr wrap="square" rtlCol="0">
                <a:spAutoFit/>
              </a:bodyPr>
              <a:lstStyle/>
              <a:p>
                <a:pPr rtl="0">
                  <a:spcBef>
                    <a:spcPts val="0"/>
                  </a:spcBef>
                  <a:spcAft>
                    <a:spcPts val="0"/>
                  </a:spcAft>
                </a:pPr>
                <a:r>
                  <a:rPr lang="en-IN" sz="1800" b="0" i="0" u="none" strike="noStrike" dirty="0">
                    <a:solidFill>
                      <a:srgbClr val="880000"/>
                    </a:solidFill>
                    <a:effectLst/>
                    <a:highlight>
                      <a:srgbClr val="F0F0F0"/>
                    </a:highlight>
                    <a:latin typeface="Consolas" panose="020B0609020204030204" pitchFamily="49" charset="0"/>
                  </a:rPr>
                  <a:t>1.007288</a:t>
                </a:r>
                <a:endParaRPr lang="en-IN" b="0" dirty="0">
                  <a:effectLst/>
                </a:endParaRPr>
              </a:p>
            </p:txBody>
          </p:sp>
        </p:grpSp>
      </p:grpSp>
      <p:grpSp>
        <p:nvGrpSpPr>
          <p:cNvPr id="386" name="Group 385">
            <a:extLst>
              <a:ext uri="{FF2B5EF4-FFF2-40B4-BE49-F238E27FC236}">
                <a16:creationId xmlns:a16="http://schemas.microsoft.com/office/drawing/2014/main" id="{C1C599EC-FCD7-769C-04C5-903A5B97DDBD}"/>
              </a:ext>
            </a:extLst>
          </p:cNvPr>
          <p:cNvGrpSpPr/>
          <p:nvPr/>
        </p:nvGrpSpPr>
        <p:grpSpPr>
          <a:xfrm>
            <a:off x="2719796" y="-11154085"/>
            <a:ext cx="1531060" cy="39972343"/>
            <a:chOff x="2719796" y="-2626747"/>
            <a:chExt cx="1531060" cy="39972343"/>
          </a:xfrm>
        </p:grpSpPr>
        <p:cxnSp>
          <p:nvCxnSpPr>
            <p:cNvPr id="237" name="Straight Connector 236">
              <a:extLst>
                <a:ext uri="{FF2B5EF4-FFF2-40B4-BE49-F238E27FC236}">
                  <a16:creationId xmlns:a16="http://schemas.microsoft.com/office/drawing/2014/main" id="{0858FAFD-E122-9814-8564-F6D75D3B4662}"/>
                </a:ext>
              </a:extLst>
            </p:cNvPr>
            <p:cNvCxnSpPr>
              <a:cxnSpLocks/>
            </p:cNvCxnSpPr>
            <p:nvPr/>
          </p:nvCxnSpPr>
          <p:spPr>
            <a:xfrm>
              <a:off x="3485326" y="-2626747"/>
              <a:ext cx="0" cy="39972343"/>
            </a:xfrm>
            <a:prstGeom prst="line">
              <a:avLst/>
            </a:prstGeom>
            <a:ln w="38100">
              <a:prstDash val="dash"/>
            </a:ln>
          </p:spPr>
          <p:style>
            <a:lnRef idx="2">
              <a:schemeClr val="accent1"/>
            </a:lnRef>
            <a:fillRef idx="0">
              <a:schemeClr val="accent1"/>
            </a:fillRef>
            <a:effectRef idx="1">
              <a:schemeClr val="accent1"/>
            </a:effectRef>
            <a:fontRef idx="minor">
              <a:schemeClr val="tx1"/>
            </a:fontRef>
          </p:style>
        </p:cxnSp>
        <p:grpSp>
          <p:nvGrpSpPr>
            <p:cNvPr id="359" name="Group 358">
              <a:extLst>
                <a:ext uri="{FF2B5EF4-FFF2-40B4-BE49-F238E27FC236}">
                  <a16:creationId xmlns:a16="http://schemas.microsoft.com/office/drawing/2014/main" id="{6E8E44B3-7E4B-C08F-7776-A6E8151F8E45}"/>
                </a:ext>
              </a:extLst>
            </p:cNvPr>
            <p:cNvGrpSpPr/>
            <p:nvPr/>
          </p:nvGrpSpPr>
          <p:grpSpPr>
            <a:xfrm>
              <a:off x="2765925" y="3598991"/>
              <a:ext cx="1438803" cy="1440000"/>
              <a:chOff x="1489345" y="3082951"/>
              <a:chExt cx="1438803" cy="1440000"/>
            </a:xfrm>
          </p:grpSpPr>
          <p:sp>
            <p:nvSpPr>
              <p:cNvPr id="360" name="Oval 359">
                <a:extLst>
                  <a:ext uri="{FF2B5EF4-FFF2-40B4-BE49-F238E27FC236}">
                    <a16:creationId xmlns:a16="http://schemas.microsoft.com/office/drawing/2014/main" id="{6DD6FFF5-60BA-3739-5D99-29E44C4E8D30}"/>
                  </a:ext>
                </a:extLst>
              </p:cNvPr>
              <p:cNvSpPr/>
              <p:nvPr/>
            </p:nvSpPr>
            <p:spPr>
              <a:xfrm>
                <a:off x="1489345" y="3082951"/>
                <a:ext cx="1438803" cy="1440000"/>
              </a:xfrm>
              <a:prstGeom prst="ellipse">
                <a:avLst/>
              </a:prstGeom>
              <a:solidFill>
                <a:schemeClr val="bg1"/>
              </a:solidFill>
              <a:ln>
                <a:solidFill>
                  <a:schemeClr val="bg1">
                    <a:lumMod val="95000"/>
                  </a:schemeClr>
                </a:solidFill>
              </a:ln>
              <a:effectLst>
                <a:outerShdw blurRad="350953" dist="144565" dir="5640000" sx="99000" sy="99000" algn="ctr" rotWithShape="0">
                  <a:schemeClr val="bg1">
                    <a:lumMod val="85000"/>
                    <a:alpha val="62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pic>
            <p:nvPicPr>
              <p:cNvPr id="361" name="Picture 360" descr="A black and white image of a couple of circles&#10;&#10;Description automatically generated">
                <a:extLst>
                  <a:ext uri="{FF2B5EF4-FFF2-40B4-BE49-F238E27FC236}">
                    <a16:creationId xmlns:a16="http://schemas.microsoft.com/office/drawing/2014/main" id="{123C571A-5CB8-3D92-8948-A1D25E72843E}"/>
                  </a:ext>
                </a:extLst>
              </p:cNvPr>
              <p:cNvPicPr>
                <a:picLocks noChangeAspect="1"/>
              </p:cNvPicPr>
              <p:nvPr/>
            </p:nvPicPr>
            <p:blipFill>
              <a:blip r:embed="rId3"/>
              <a:stretch>
                <a:fillRect/>
              </a:stretch>
            </p:blipFill>
            <p:spPr>
              <a:xfrm>
                <a:off x="1857524" y="3308446"/>
                <a:ext cx="702445" cy="989010"/>
              </a:xfrm>
              <a:prstGeom prst="rect">
                <a:avLst/>
              </a:prstGeom>
            </p:spPr>
          </p:pic>
        </p:grpSp>
        <p:grpSp>
          <p:nvGrpSpPr>
            <p:cNvPr id="362" name="Group 361">
              <a:extLst>
                <a:ext uri="{FF2B5EF4-FFF2-40B4-BE49-F238E27FC236}">
                  <a16:creationId xmlns:a16="http://schemas.microsoft.com/office/drawing/2014/main" id="{73BAD8E2-21E8-5CFB-EF50-1410FB8172A4}"/>
                </a:ext>
              </a:extLst>
            </p:cNvPr>
            <p:cNvGrpSpPr/>
            <p:nvPr/>
          </p:nvGrpSpPr>
          <p:grpSpPr>
            <a:xfrm>
              <a:off x="2765925" y="7879211"/>
              <a:ext cx="1438803" cy="1440000"/>
              <a:chOff x="1482725" y="7146895"/>
              <a:chExt cx="1438803" cy="1440000"/>
            </a:xfrm>
          </p:grpSpPr>
          <p:sp>
            <p:nvSpPr>
              <p:cNvPr id="363" name="Oval 362">
                <a:extLst>
                  <a:ext uri="{FF2B5EF4-FFF2-40B4-BE49-F238E27FC236}">
                    <a16:creationId xmlns:a16="http://schemas.microsoft.com/office/drawing/2014/main" id="{3621B1F3-46EF-F6AF-FA85-58831968BF79}"/>
                  </a:ext>
                </a:extLst>
              </p:cNvPr>
              <p:cNvSpPr/>
              <p:nvPr/>
            </p:nvSpPr>
            <p:spPr>
              <a:xfrm>
                <a:off x="1482725" y="7146895"/>
                <a:ext cx="1438803" cy="1440000"/>
              </a:xfrm>
              <a:prstGeom prst="ellipse">
                <a:avLst/>
              </a:prstGeom>
              <a:solidFill>
                <a:schemeClr val="bg1"/>
              </a:solidFill>
              <a:ln>
                <a:solidFill>
                  <a:schemeClr val="bg1">
                    <a:lumMod val="95000"/>
                  </a:schemeClr>
                </a:solidFill>
              </a:ln>
              <a:effectLst>
                <a:outerShdw blurRad="350953" dist="144565" dir="5640000" sx="99000" sy="99000" algn="ctr" rotWithShape="0">
                  <a:schemeClr val="bg1">
                    <a:lumMod val="85000"/>
                    <a:alpha val="62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pic>
            <p:nvPicPr>
              <p:cNvPr id="364" name="Picture 363" descr="A black background with a black square&#10;&#10;Description automatically generated with medium confidence">
                <a:extLst>
                  <a:ext uri="{FF2B5EF4-FFF2-40B4-BE49-F238E27FC236}">
                    <a16:creationId xmlns:a16="http://schemas.microsoft.com/office/drawing/2014/main" id="{2F4681BA-FB78-2C8A-BF04-3EF512A43340}"/>
                  </a:ext>
                </a:extLst>
              </p:cNvPr>
              <p:cNvPicPr>
                <a:picLocks noChangeAspect="1"/>
              </p:cNvPicPr>
              <p:nvPr/>
            </p:nvPicPr>
            <p:blipFill>
              <a:blip r:embed="rId4"/>
              <a:stretch>
                <a:fillRect/>
              </a:stretch>
            </p:blipFill>
            <p:spPr>
              <a:xfrm>
                <a:off x="1778511" y="7416895"/>
                <a:ext cx="847231" cy="900000"/>
              </a:xfrm>
              <a:prstGeom prst="rect">
                <a:avLst/>
              </a:prstGeom>
            </p:spPr>
          </p:pic>
        </p:grpSp>
        <p:grpSp>
          <p:nvGrpSpPr>
            <p:cNvPr id="365" name="Group 364">
              <a:extLst>
                <a:ext uri="{FF2B5EF4-FFF2-40B4-BE49-F238E27FC236}">
                  <a16:creationId xmlns:a16="http://schemas.microsoft.com/office/drawing/2014/main" id="{5D06A043-B0EE-CEE5-D117-2B8351563501}"/>
                </a:ext>
              </a:extLst>
            </p:cNvPr>
            <p:cNvGrpSpPr/>
            <p:nvPr/>
          </p:nvGrpSpPr>
          <p:grpSpPr>
            <a:xfrm>
              <a:off x="2719796" y="12159431"/>
              <a:ext cx="1531060" cy="1440000"/>
              <a:chOff x="1462862" y="11210839"/>
              <a:chExt cx="1531060" cy="1440000"/>
            </a:xfrm>
          </p:grpSpPr>
          <p:sp>
            <p:nvSpPr>
              <p:cNvPr id="366" name="Oval 365">
                <a:extLst>
                  <a:ext uri="{FF2B5EF4-FFF2-40B4-BE49-F238E27FC236}">
                    <a16:creationId xmlns:a16="http://schemas.microsoft.com/office/drawing/2014/main" id="{386F078D-027B-4CE3-E680-35814CDF9F2C}"/>
                  </a:ext>
                </a:extLst>
              </p:cNvPr>
              <p:cNvSpPr/>
              <p:nvPr/>
            </p:nvSpPr>
            <p:spPr>
              <a:xfrm>
                <a:off x="1462862" y="11210839"/>
                <a:ext cx="1438803" cy="1440000"/>
              </a:xfrm>
              <a:prstGeom prst="ellipse">
                <a:avLst/>
              </a:prstGeom>
              <a:solidFill>
                <a:schemeClr val="bg1"/>
              </a:solidFill>
              <a:ln>
                <a:solidFill>
                  <a:schemeClr val="bg1">
                    <a:lumMod val="95000"/>
                  </a:schemeClr>
                </a:solidFill>
              </a:ln>
              <a:effectLst>
                <a:outerShdw blurRad="350953" dist="144565" dir="5640000" sx="99000" sy="99000" algn="ctr" rotWithShape="0">
                  <a:schemeClr val="bg1">
                    <a:lumMod val="85000"/>
                    <a:alpha val="62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grpSp>
            <p:nvGrpSpPr>
              <p:cNvPr id="367" name="Group 366">
                <a:extLst>
                  <a:ext uri="{FF2B5EF4-FFF2-40B4-BE49-F238E27FC236}">
                    <a16:creationId xmlns:a16="http://schemas.microsoft.com/office/drawing/2014/main" id="{353E1B1F-C967-2ACE-9DE2-A6DA129E8B7D}"/>
                  </a:ext>
                </a:extLst>
              </p:cNvPr>
              <p:cNvGrpSpPr/>
              <p:nvPr/>
            </p:nvGrpSpPr>
            <p:grpSpPr>
              <a:xfrm>
                <a:off x="1679316" y="11607585"/>
                <a:ext cx="1314606" cy="770587"/>
                <a:chOff x="1708813" y="11666578"/>
                <a:chExt cx="1450450" cy="770587"/>
              </a:xfrm>
            </p:grpSpPr>
            <p:sp>
              <p:nvSpPr>
                <p:cNvPr id="368" name="TextBox 367">
                  <a:extLst>
                    <a:ext uri="{FF2B5EF4-FFF2-40B4-BE49-F238E27FC236}">
                      <a16:creationId xmlns:a16="http://schemas.microsoft.com/office/drawing/2014/main" id="{C3FBA9A5-8140-ED66-493B-7E9F155BE29D}"/>
                    </a:ext>
                  </a:extLst>
                </p:cNvPr>
                <p:cNvSpPr txBox="1"/>
                <p:nvPr/>
              </p:nvSpPr>
              <p:spPr>
                <a:xfrm>
                  <a:off x="1708813" y="11666578"/>
                  <a:ext cx="1450450" cy="477054"/>
                </a:xfrm>
                <a:prstGeom prst="rect">
                  <a:avLst/>
                </a:prstGeom>
                <a:noFill/>
              </p:spPr>
              <p:txBody>
                <a:bodyPr wrap="square" rtlCol="0">
                  <a:spAutoFit/>
                </a:bodyPr>
                <a:lstStyle/>
                <a:p>
                  <a:r>
                    <a:rPr lang="en-US" sz="2500" b="1" dirty="0">
                      <a:latin typeface="Avenir Next" panose="020B0503020202020204" pitchFamily="34" charset="0"/>
                    </a:rPr>
                    <a:t>No.of</a:t>
                  </a:r>
                  <a:endParaRPr lang="en-US" sz="2500" dirty="0">
                    <a:latin typeface="Avenir Next" panose="020B0503020202020204" pitchFamily="34" charset="0"/>
                  </a:endParaRPr>
                </a:p>
              </p:txBody>
            </p:sp>
            <p:sp>
              <p:nvSpPr>
                <p:cNvPr id="369" name="TextBox 368">
                  <a:extLst>
                    <a:ext uri="{FF2B5EF4-FFF2-40B4-BE49-F238E27FC236}">
                      <a16:creationId xmlns:a16="http://schemas.microsoft.com/office/drawing/2014/main" id="{9EED6646-8561-997A-6749-9F94E7460A46}"/>
                    </a:ext>
                  </a:extLst>
                </p:cNvPr>
                <p:cNvSpPr txBox="1"/>
                <p:nvPr/>
              </p:nvSpPr>
              <p:spPr>
                <a:xfrm>
                  <a:off x="1715163" y="11960111"/>
                  <a:ext cx="939546" cy="477054"/>
                </a:xfrm>
                <a:prstGeom prst="rect">
                  <a:avLst/>
                </a:prstGeom>
                <a:noFill/>
              </p:spPr>
              <p:txBody>
                <a:bodyPr wrap="square" rtlCol="0">
                  <a:spAutoFit/>
                </a:bodyPr>
                <a:lstStyle/>
                <a:p>
                  <a:r>
                    <a:rPr lang="en-US" sz="2500" dirty="0">
                      <a:latin typeface="Avenir Next" panose="020B0503020202020204" pitchFamily="34" charset="0"/>
                    </a:rPr>
                    <a:t>Cigs</a:t>
                  </a:r>
                </a:p>
              </p:txBody>
            </p:sp>
          </p:grpSp>
        </p:grpSp>
        <p:grpSp>
          <p:nvGrpSpPr>
            <p:cNvPr id="370" name="Group 369">
              <a:extLst>
                <a:ext uri="{FF2B5EF4-FFF2-40B4-BE49-F238E27FC236}">
                  <a16:creationId xmlns:a16="http://schemas.microsoft.com/office/drawing/2014/main" id="{4F96CB21-70C2-93B6-D138-79B5B8E9E950}"/>
                </a:ext>
              </a:extLst>
            </p:cNvPr>
            <p:cNvGrpSpPr/>
            <p:nvPr/>
          </p:nvGrpSpPr>
          <p:grpSpPr>
            <a:xfrm>
              <a:off x="2765925" y="16439651"/>
              <a:ext cx="1438803" cy="1440000"/>
              <a:chOff x="1343692" y="15274783"/>
              <a:chExt cx="1438803" cy="1440000"/>
            </a:xfrm>
          </p:grpSpPr>
          <p:sp>
            <p:nvSpPr>
              <p:cNvPr id="371" name="Oval 370">
                <a:extLst>
                  <a:ext uri="{FF2B5EF4-FFF2-40B4-BE49-F238E27FC236}">
                    <a16:creationId xmlns:a16="http://schemas.microsoft.com/office/drawing/2014/main" id="{652F8A11-4D19-CC4F-D3F1-743EC40FB97B}"/>
                  </a:ext>
                </a:extLst>
              </p:cNvPr>
              <p:cNvSpPr/>
              <p:nvPr/>
            </p:nvSpPr>
            <p:spPr>
              <a:xfrm>
                <a:off x="1343692" y="15274783"/>
                <a:ext cx="1438803" cy="1440000"/>
              </a:xfrm>
              <a:prstGeom prst="ellipse">
                <a:avLst/>
              </a:prstGeom>
              <a:solidFill>
                <a:schemeClr val="bg1"/>
              </a:solidFill>
              <a:ln>
                <a:solidFill>
                  <a:schemeClr val="bg1">
                    <a:lumMod val="95000"/>
                  </a:schemeClr>
                </a:solidFill>
              </a:ln>
              <a:effectLst>
                <a:outerShdw blurRad="350953" dist="144565" dir="5640000" sx="99000" sy="99000" algn="ctr" rotWithShape="0">
                  <a:schemeClr val="bg1">
                    <a:lumMod val="85000"/>
                    <a:alpha val="62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372" name="TextBox 371">
                <a:extLst>
                  <a:ext uri="{FF2B5EF4-FFF2-40B4-BE49-F238E27FC236}">
                    <a16:creationId xmlns:a16="http://schemas.microsoft.com/office/drawing/2014/main" id="{6A5B0206-B06E-BB2F-F3C5-859F3D5DB1B8}"/>
                  </a:ext>
                </a:extLst>
              </p:cNvPr>
              <p:cNvSpPr txBox="1"/>
              <p:nvPr/>
            </p:nvSpPr>
            <p:spPr>
              <a:xfrm>
                <a:off x="1651596" y="15844747"/>
                <a:ext cx="881988" cy="477054"/>
              </a:xfrm>
              <a:prstGeom prst="rect">
                <a:avLst/>
              </a:prstGeom>
              <a:noFill/>
            </p:spPr>
            <p:txBody>
              <a:bodyPr wrap="square" rtlCol="0">
                <a:spAutoFit/>
              </a:bodyPr>
              <a:lstStyle/>
              <a:p>
                <a:r>
                  <a:rPr lang="en-US" sz="2500" b="1" dirty="0">
                    <a:latin typeface="Avenir Next" panose="020B0503020202020204" pitchFamily="34" charset="0"/>
                  </a:rPr>
                  <a:t>HYP</a:t>
                </a:r>
                <a:endParaRPr lang="en-US" sz="2500" dirty="0">
                  <a:latin typeface="Avenir Next" panose="020B0503020202020204" pitchFamily="34" charset="0"/>
                </a:endParaRPr>
              </a:p>
            </p:txBody>
          </p:sp>
        </p:grpSp>
        <p:grpSp>
          <p:nvGrpSpPr>
            <p:cNvPr id="373" name="Group 372">
              <a:extLst>
                <a:ext uri="{FF2B5EF4-FFF2-40B4-BE49-F238E27FC236}">
                  <a16:creationId xmlns:a16="http://schemas.microsoft.com/office/drawing/2014/main" id="{573D54D6-34D2-38AC-4B66-D3FE53AB91B9}"/>
                </a:ext>
              </a:extLst>
            </p:cNvPr>
            <p:cNvGrpSpPr/>
            <p:nvPr/>
          </p:nvGrpSpPr>
          <p:grpSpPr>
            <a:xfrm>
              <a:off x="2765925" y="20719871"/>
              <a:ext cx="1438803" cy="1440000"/>
              <a:chOff x="1323830" y="19338728"/>
              <a:chExt cx="1438803" cy="1440000"/>
            </a:xfrm>
          </p:grpSpPr>
          <p:sp>
            <p:nvSpPr>
              <p:cNvPr id="374" name="Oval 373">
                <a:extLst>
                  <a:ext uri="{FF2B5EF4-FFF2-40B4-BE49-F238E27FC236}">
                    <a16:creationId xmlns:a16="http://schemas.microsoft.com/office/drawing/2014/main" id="{5BE2EDB1-4068-7AB3-09F1-6742864184D5}"/>
                  </a:ext>
                </a:extLst>
              </p:cNvPr>
              <p:cNvSpPr/>
              <p:nvPr/>
            </p:nvSpPr>
            <p:spPr>
              <a:xfrm>
                <a:off x="1323830" y="19338728"/>
                <a:ext cx="1438803" cy="1440000"/>
              </a:xfrm>
              <a:prstGeom prst="ellipse">
                <a:avLst/>
              </a:prstGeom>
              <a:solidFill>
                <a:schemeClr val="bg1"/>
              </a:solidFill>
              <a:ln>
                <a:solidFill>
                  <a:schemeClr val="bg1">
                    <a:lumMod val="95000"/>
                  </a:schemeClr>
                </a:solidFill>
              </a:ln>
              <a:effectLst>
                <a:outerShdw blurRad="350953" dist="144565" dir="5640000" sx="99000" sy="99000" algn="ctr" rotWithShape="0">
                  <a:schemeClr val="bg1">
                    <a:lumMod val="85000"/>
                    <a:alpha val="62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grpSp>
            <p:nvGrpSpPr>
              <p:cNvPr id="375" name="Group 374">
                <a:extLst>
                  <a:ext uri="{FF2B5EF4-FFF2-40B4-BE49-F238E27FC236}">
                    <a16:creationId xmlns:a16="http://schemas.microsoft.com/office/drawing/2014/main" id="{037D0DA3-A3F0-9563-A7BC-E8B58CC8EC7E}"/>
                  </a:ext>
                </a:extLst>
              </p:cNvPr>
              <p:cNvGrpSpPr/>
              <p:nvPr/>
            </p:nvGrpSpPr>
            <p:grpSpPr>
              <a:xfrm>
                <a:off x="1553273" y="19713741"/>
                <a:ext cx="1121100" cy="776939"/>
                <a:chOff x="1553273" y="19713741"/>
                <a:chExt cx="1121100" cy="776939"/>
              </a:xfrm>
            </p:grpSpPr>
            <p:sp>
              <p:nvSpPr>
                <p:cNvPr id="376" name="TextBox 375">
                  <a:extLst>
                    <a:ext uri="{FF2B5EF4-FFF2-40B4-BE49-F238E27FC236}">
                      <a16:creationId xmlns:a16="http://schemas.microsoft.com/office/drawing/2014/main" id="{533344C6-FE40-6F70-07D8-1C29CBF4372A}"/>
                    </a:ext>
                  </a:extLst>
                </p:cNvPr>
                <p:cNvSpPr txBox="1"/>
                <p:nvPr/>
              </p:nvSpPr>
              <p:spPr>
                <a:xfrm>
                  <a:off x="1553273" y="19713741"/>
                  <a:ext cx="1116184" cy="477054"/>
                </a:xfrm>
                <a:prstGeom prst="rect">
                  <a:avLst/>
                </a:prstGeom>
                <a:noFill/>
              </p:spPr>
              <p:txBody>
                <a:bodyPr wrap="square" rtlCol="0">
                  <a:spAutoFit/>
                </a:bodyPr>
                <a:lstStyle/>
                <a:p>
                  <a:r>
                    <a:rPr lang="en-US" sz="2500" b="1" dirty="0">
                      <a:latin typeface="Avenir Next" panose="020B0503020202020204" pitchFamily="34" charset="0"/>
                    </a:rPr>
                    <a:t>Total</a:t>
                  </a:r>
                  <a:endParaRPr lang="en-US" sz="2500" dirty="0">
                    <a:latin typeface="Avenir Next" panose="020B0503020202020204" pitchFamily="34" charset="0"/>
                  </a:endParaRPr>
                </a:p>
              </p:txBody>
            </p:sp>
            <p:sp>
              <p:nvSpPr>
                <p:cNvPr id="377" name="TextBox 376">
                  <a:extLst>
                    <a:ext uri="{FF2B5EF4-FFF2-40B4-BE49-F238E27FC236}">
                      <a16:creationId xmlns:a16="http://schemas.microsoft.com/office/drawing/2014/main" id="{220BAEFF-8077-432B-250A-6743473E62BF}"/>
                    </a:ext>
                  </a:extLst>
                </p:cNvPr>
                <p:cNvSpPr txBox="1"/>
                <p:nvPr/>
              </p:nvSpPr>
              <p:spPr>
                <a:xfrm>
                  <a:off x="1558189" y="20013626"/>
                  <a:ext cx="1116184" cy="477054"/>
                </a:xfrm>
                <a:prstGeom prst="rect">
                  <a:avLst/>
                </a:prstGeom>
                <a:noFill/>
              </p:spPr>
              <p:txBody>
                <a:bodyPr wrap="square" rtlCol="0">
                  <a:spAutoFit/>
                </a:bodyPr>
                <a:lstStyle/>
                <a:p>
                  <a:r>
                    <a:rPr lang="en-US" sz="2500" dirty="0">
                      <a:latin typeface="Avenir Next" panose="020B0503020202020204" pitchFamily="34" charset="0"/>
                    </a:rPr>
                    <a:t>Chols.</a:t>
                  </a:r>
                </a:p>
              </p:txBody>
            </p:sp>
          </p:grpSp>
        </p:grpSp>
        <p:grpSp>
          <p:nvGrpSpPr>
            <p:cNvPr id="378" name="Group 377">
              <a:extLst>
                <a:ext uri="{FF2B5EF4-FFF2-40B4-BE49-F238E27FC236}">
                  <a16:creationId xmlns:a16="http://schemas.microsoft.com/office/drawing/2014/main" id="{6E3E95CD-906C-741B-9EF3-C47B74A77278}"/>
                </a:ext>
              </a:extLst>
            </p:cNvPr>
            <p:cNvGrpSpPr/>
            <p:nvPr/>
          </p:nvGrpSpPr>
          <p:grpSpPr>
            <a:xfrm>
              <a:off x="2748737" y="25015983"/>
              <a:ext cx="1473178" cy="1440000"/>
              <a:chOff x="4495001" y="15293089"/>
              <a:chExt cx="1473178" cy="1440000"/>
            </a:xfrm>
          </p:grpSpPr>
          <p:sp>
            <p:nvSpPr>
              <p:cNvPr id="379" name="Oval 378">
                <a:extLst>
                  <a:ext uri="{FF2B5EF4-FFF2-40B4-BE49-F238E27FC236}">
                    <a16:creationId xmlns:a16="http://schemas.microsoft.com/office/drawing/2014/main" id="{094A42D5-88AC-7528-5812-AD98A45E0F23}"/>
                  </a:ext>
                </a:extLst>
              </p:cNvPr>
              <p:cNvSpPr/>
              <p:nvPr/>
            </p:nvSpPr>
            <p:spPr>
              <a:xfrm>
                <a:off x="4495001" y="15293089"/>
                <a:ext cx="1438803" cy="1440000"/>
              </a:xfrm>
              <a:prstGeom prst="ellipse">
                <a:avLst/>
              </a:prstGeom>
              <a:solidFill>
                <a:schemeClr val="bg1"/>
              </a:solidFill>
              <a:ln>
                <a:solidFill>
                  <a:schemeClr val="bg1">
                    <a:lumMod val="95000"/>
                  </a:schemeClr>
                </a:solidFill>
              </a:ln>
              <a:effectLst>
                <a:outerShdw blurRad="350953" dist="144565" dir="5640000" sx="99000" sy="99000" algn="ctr" rotWithShape="0">
                  <a:schemeClr val="bg1">
                    <a:lumMod val="85000"/>
                    <a:alpha val="62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grpSp>
            <p:nvGrpSpPr>
              <p:cNvPr id="380" name="Group 379">
                <a:extLst>
                  <a:ext uri="{FF2B5EF4-FFF2-40B4-BE49-F238E27FC236}">
                    <a16:creationId xmlns:a16="http://schemas.microsoft.com/office/drawing/2014/main" id="{AD482FFE-A028-8AC5-5F32-8A2BA30846CA}"/>
                  </a:ext>
                </a:extLst>
              </p:cNvPr>
              <p:cNvGrpSpPr/>
              <p:nvPr/>
            </p:nvGrpSpPr>
            <p:grpSpPr>
              <a:xfrm>
                <a:off x="4847079" y="15662851"/>
                <a:ext cx="1121100" cy="776940"/>
                <a:chOff x="4847079" y="15662851"/>
                <a:chExt cx="1121100" cy="776940"/>
              </a:xfrm>
            </p:grpSpPr>
            <p:sp>
              <p:nvSpPr>
                <p:cNvPr id="381" name="TextBox 380">
                  <a:extLst>
                    <a:ext uri="{FF2B5EF4-FFF2-40B4-BE49-F238E27FC236}">
                      <a16:creationId xmlns:a16="http://schemas.microsoft.com/office/drawing/2014/main" id="{A129F107-53AA-E2C2-39F0-49ADF8FC5B5C}"/>
                    </a:ext>
                  </a:extLst>
                </p:cNvPr>
                <p:cNvSpPr txBox="1"/>
                <p:nvPr/>
              </p:nvSpPr>
              <p:spPr>
                <a:xfrm>
                  <a:off x="4847079" y="15662851"/>
                  <a:ext cx="1116184" cy="477054"/>
                </a:xfrm>
                <a:prstGeom prst="rect">
                  <a:avLst/>
                </a:prstGeom>
                <a:noFill/>
              </p:spPr>
              <p:txBody>
                <a:bodyPr wrap="square" rtlCol="0">
                  <a:spAutoFit/>
                </a:bodyPr>
                <a:lstStyle/>
                <a:p>
                  <a:r>
                    <a:rPr lang="en-US" sz="2500" b="1" dirty="0">
                      <a:latin typeface="Avenir Next" panose="020B0503020202020204" pitchFamily="34" charset="0"/>
                    </a:rPr>
                    <a:t>SYS</a:t>
                  </a:r>
                  <a:endParaRPr lang="en-US" sz="2500" dirty="0">
                    <a:latin typeface="Avenir Next" panose="020B0503020202020204" pitchFamily="34" charset="0"/>
                  </a:endParaRPr>
                </a:p>
              </p:txBody>
            </p:sp>
            <p:sp>
              <p:nvSpPr>
                <p:cNvPr id="382" name="TextBox 381">
                  <a:extLst>
                    <a:ext uri="{FF2B5EF4-FFF2-40B4-BE49-F238E27FC236}">
                      <a16:creationId xmlns:a16="http://schemas.microsoft.com/office/drawing/2014/main" id="{302A70C1-5688-B3A9-75E5-16DD41B89352}"/>
                    </a:ext>
                  </a:extLst>
                </p:cNvPr>
                <p:cNvSpPr txBox="1"/>
                <p:nvPr/>
              </p:nvSpPr>
              <p:spPr>
                <a:xfrm>
                  <a:off x="4851995" y="15962737"/>
                  <a:ext cx="1116184" cy="477054"/>
                </a:xfrm>
                <a:prstGeom prst="rect">
                  <a:avLst/>
                </a:prstGeom>
                <a:noFill/>
              </p:spPr>
              <p:txBody>
                <a:bodyPr wrap="square" rtlCol="0">
                  <a:spAutoFit/>
                </a:bodyPr>
                <a:lstStyle/>
                <a:p>
                  <a:r>
                    <a:rPr lang="en-US" sz="2500" dirty="0">
                      <a:latin typeface="Avenir Next" panose="020B0503020202020204" pitchFamily="34" charset="0"/>
                    </a:rPr>
                    <a:t>Bp.</a:t>
                  </a:r>
                </a:p>
              </p:txBody>
            </p:sp>
          </p:grpSp>
        </p:grpSp>
        <p:grpSp>
          <p:nvGrpSpPr>
            <p:cNvPr id="383" name="Group 382">
              <a:extLst>
                <a:ext uri="{FF2B5EF4-FFF2-40B4-BE49-F238E27FC236}">
                  <a16:creationId xmlns:a16="http://schemas.microsoft.com/office/drawing/2014/main" id="{5D31B6AD-58BB-9A08-7CD6-621F276859A6}"/>
                </a:ext>
              </a:extLst>
            </p:cNvPr>
            <p:cNvGrpSpPr/>
            <p:nvPr/>
          </p:nvGrpSpPr>
          <p:grpSpPr>
            <a:xfrm>
              <a:off x="2737963" y="29278792"/>
              <a:ext cx="1494727" cy="1440000"/>
              <a:chOff x="4505498" y="19357033"/>
              <a:chExt cx="1494727" cy="1440000"/>
            </a:xfrm>
          </p:grpSpPr>
          <p:sp>
            <p:nvSpPr>
              <p:cNvPr id="384" name="Oval 383">
                <a:extLst>
                  <a:ext uri="{FF2B5EF4-FFF2-40B4-BE49-F238E27FC236}">
                    <a16:creationId xmlns:a16="http://schemas.microsoft.com/office/drawing/2014/main" id="{9E851039-F697-D4F9-B678-A1E180DB03E8}"/>
                  </a:ext>
                </a:extLst>
              </p:cNvPr>
              <p:cNvSpPr/>
              <p:nvPr/>
            </p:nvSpPr>
            <p:spPr>
              <a:xfrm>
                <a:off x="4533460" y="19357033"/>
                <a:ext cx="1438803" cy="1440000"/>
              </a:xfrm>
              <a:prstGeom prst="ellipse">
                <a:avLst/>
              </a:prstGeom>
              <a:solidFill>
                <a:schemeClr val="bg1"/>
              </a:solidFill>
              <a:ln>
                <a:solidFill>
                  <a:schemeClr val="bg1">
                    <a:lumMod val="95000"/>
                  </a:schemeClr>
                </a:solidFill>
              </a:ln>
              <a:effectLst>
                <a:outerShdw blurRad="350953" dist="144565" dir="5640000" sx="99000" sy="99000" algn="ctr" rotWithShape="0">
                  <a:schemeClr val="bg1">
                    <a:lumMod val="85000"/>
                    <a:alpha val="62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385" name="TextBox 384">
                <a:extLst>
                  <a:ext uri="{FF2B5EF4-FFF2-40B4-BE49-F238E27FC236}">
                    <a16:creationId xmlns:a16="http://schemas.microsoft.com/office/drawing/2014/main" id="{CCEB2457-2E20-0C2E-C8A7-6DD8D8C5B674}"/>
                  </a:ext>
                </a:extLst>
              </p:cNvPr>
              <p:cNvSpPr txBox="1"/>
              <p:nvPr/>
            </p:nvSpPr>
            <p:spPr>
              <a:xfrm>
                <a:off x="4505498" y="19838506"/>
                <a:ext cx="1494727" cy="477054"/>
              </a:xfrm>
              <a:prstGeom prst="rect">
                <a:avLst/>
              </a:prstGeom>
              <a:noFill/>
            </p:spPr>
            <p:txBody>
              <a:bodyPr wrap="square" rtlCol="0">
                <a:spAutoFit/>
              </a:bodyPr>
              <a:lstStyle/>
              <a:p>
                <a:r>
                  <a:rPr lang="en-US" sz="2500" b="1" dirty="0">
                    <a:latin typeface="Avenir Next" panose="020B0503020202020204" pitchFamily="34" charset="0"/>
                  </a:rPr>
                  <a:t>Glucose</a:t>
                </a:r>
                <a:endParaRPr lang="en-US" sz="2500" dirty="0">
                  <a:latin typeface="Avenir Next" panose="020B0503020202020204" pitchFamily="34" charset="0"/>
                </a:endParaRPr>
              </a:p>
            </p:txBody>
          </p:sp>
        </p:grpSp>
      </p:grpSp>
      <p:grpSp>
        <p:nvGrpSpPr>
          <p:cNvPr id="387" name="Group 386">
            <a:extLst>
              <a:ext uri="{FF2B5EF4-FFF2-40B4-BE49-F238E27FC236}">
                <a16:creationId xmlns:a16="http://schemas.microsoft.com/office/drawing/2014/main" id="{6CD59575-B743-71AA-3EE4-ED4783EC7519}"/>
              </a:ext>
            </a:extLst>
          </p:cNvPr>
          <p:cNvGrpSpPr/>
          <p:nvPr/>
        </p:nvGrpSpPr>
        <p:grpSpPr>
          <a:xfrm>
            <a:off x="0" y="0"/>
            <a:ext cx="12192000" cy="2186609"/>
            <a:chOff x="0" y="0"/>
            <a:chExt cx="12192000" cy="2186609"/>
          </a:xfrm>
        </p:grpSpPr>
        <p:sp>
          <p:nvSpPr>
            <p:cNvPr id="388" name="Rectangle 387">
              <a:extLst>
                <a:ext uri="{FF2B5EF4-FFF2-40B4-BE49-F238E27FC236}">
                  <a16:creationId xmlns:a16="http://schemas.microsoft.com/office/drawing/2014/main" id="{5260F7CD-D8B4-C91A-079D-A8D4303FB6D2}"/>
                </a:ext>
              </a:extLst>
            </p:cNvPr>
            <p:cNvSpPr/>
            <p:nvPr/>
          </p:nvSpPr>
          <p:spPr>
            <a:xfrm>
              <a:off x="0" y="0"/>
              <a:ext cx="12192000" cy="2186609"/>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9" name="Group 388">
              <a:extLst>
                <a:ext uri="{FF2B5EF4-FFF2-40B4-BE49-F238E27FC236}">
                  <a16:creationId xmlns:a16="http://schemas.microsoft.com/office/drawing/2014/main" id="{92EFFFEC-C3D8-ABC3-E125-04424BFE6492}"/>
                </a:ext>
              </a:extLst>
            </p:cNvPr>
            <p:cNvGrpSpPr/>
            <p:nvPr/>
          </p:nvGrpSpPr>
          <p:grpSpPr>
            <a:xfrm>
              <a:off x="572660" y="735799"/>
              <a:ext cx="4417195" cy="1103512"/>
              <a:chOff x="572660" y="735799"/>
              <a:chExt cx="4417195" cy="1103512"/>
            </a:xfrm>
          </p:grpSpPr>
          <p:sp>
            <p:nvSpPr>
              <p:cNvPr id="390" name="TextBox 389">
                <a:extLst>
                  <a:ext uri="{FF2B5EF4-FFF2-40B4-BE49-F238E27FC236}">
                    <a16:creationId xmlns:a16="http://schemas.microsoft.com/office/drawing/2014/main" id="{43075EDF-1299-1682-F08C-DC25C1F9A62B}"/>
                  </a:ext>
                </a:extLst>
              </p:cNvPr>
              <p:cNvSpPr txBox="1"/>
              <p:nvPr/>
            </p:nvSpPr>
            <p:spPr>
              <a:xfrm>
                <a:off x="572660" y="735799"/>
                <a:ext cx="4417195" cy="630942"/>
              </a:xfrm>
              <a:prstGeom prst="rect">
                <a:avLst/>
              </a:prstGeom>
              <a:noFill/>
            </p:spPr>
            <p:txBody>
              <a:bodyPr wrap="square" rtlCol="0">
                <a:spAutoFit/>
              </a:bodyPr>
              <a:lstStyle/>
              <a:p>
                <a:r>
                  <a:rPr lang="en-US" sz="3500" dirty="0"/>
                  <a:t>Interpretation of </a:t>
                </a:r>
              </a:p>
            </p:txBody>
          </p:sp>
          <p:sp>
            <p:nvSpPr>
              <p:cNvPr id="391" name="TextBox 390">
                <a:extLst>
                  <a:ext uri="{FF2B5EF4-FFF2-40B4-BE49-F238E27FC236}">
                    <a16:creationId xmlns:a16="http://schemas.microsoft.com/office/drawing/2014/main" id="{557E0705-C7DE-95B2-4E54-B7DBB85A0EA8}"/>
                  </a:ext>
                </a:extLst>
              </p:cNvPr>
              <p:cNvSpPr txBox="1"/>
              <p:nvPr/>
            </p:nvSpPr>
            <p:spPr>
              <a:xfrm>
                <a:off x="572660" y="1191597"/>
                <a:ext cx="4114800" cy="646331"/>
              </a:xfrm>
              <a:prstGeom prst="rect">
                <a:avLst/>
              </a:prstGeom>
              <a:noFill/>
            </p:spPr>
            <p:txBody>
              <a:bodyPr wrap="square" rtlCol="0">
                <a:spAutoFit/>
              </a:bodyPr>
              <a:lstStyle/>
              <a:p>
                <a:r>
                  <a:rPr lang="en-IN" sz="3600" b="1" i="0" dirty="0">
                    <a:effectLst/>
                    <a:latin typeface="Avenir Next" panose="020B0503020202020204" pitchFamily="34" charset="0"/>
                  </a:rPr>
                  <a:t>Odds Ratio</a:t>
                </a:r>
                <a:endParaRPr lang="en-US" sz="3500" b="1" dirty="0"/>
              </a:p>
            </p:txBody>
          </p:sp>
          <p:grpSp>
            <p:nvGrpSpPr>
              <p:cNvPr id="392" name="Group 391">
                <a:extLst>
                  <a:ext uri="{FF2B5EF4-FFF2-40B4-BE49-F238E27FC236}">
                    <a16:creationId xmlns:a16="http://schemas.microsoft.com/office/drawing/2014/main" id="{F8246DF5-55F6-A256-46F8-753B17714EC6}"/>
                  </a:ext>
                </a:extLst>
              </p:cNvPr>
              <p:cNvGrpSpPr/>
              <p:nvPr/>
            </p:nvGrpSpPr>
            <p:grpSpPr>
              <a:xfrm>
                <a:off x="688672" y="1770565"/>
                <a:ext cx="2432899" cy="68746"/>
                <a:chOff x="657676" y="1739568"/>
                <a:chExt cx="1765572" cy="0"/>
              </a:xfrm>
            </p:grpSpPr>
            <p:cxnSp>
              <p:nvCxnSpPr>
                <p:cNvPr id="393" name="Straight Connector 392">
                  <a:extLst>
                    <a:ext uri="{FF2B5EF4-FFF2-40B4-BE49-F238E27FC236}">
                      <a16:creationId xmlns:a16="http://schemas.microsoft.com/office/drawing/2014/main" id="{0D5C954D-F43C-27E2-1DFF-2A30585F5AE4}"/>
                    </a:ext>
                  </a:extLst>
                </p:cNvPr>
                <p:cNvCxnSpPr>
                  <a:cxnSpLocks/>
                </p:cNvCxnSpPr>
                <p:nvPr/>
              </p:nvCxnSpPr>
              <p:spPr>
                <a:xfrm>
                  <a:off x="657676" y="1739568"/>
                  <a:ext cx="443597" cy="0"/>
                </a:xfrm>
                <a:prstGeom prst="line">
                  <a:avLst/>
                </a:prstGeom>
                <a:ln w="63500" cmpd="sng">
                  <a:solidFill>
                    <a:srgbClr val="C1D7E9"/>
                  </a:solidFill>
                  <a:prstDash val="solid"/>
                </a:ln>
              </p:spPr>
              <p:style>
                <a:lnRef idx="2">
                  <a:schemeClr val="accent1"/>
                </a:lnRef>
                <a:fillRef idx="0">
                  <a:schemeClr val="accent1"/>
                </a:fillRef>
                <a:effectRef idx="1">
                  <a:schemeClr val="accent1"/>
                </a:effectRef>
                <a:fontRef idx="minor">
                  <a:schemeClr val="tx1"/>
                </a:fontRef>
              </p:style>
            </p:cxnSp>
            <p:cxnSp>
              <p:nvCxnSpPr>
                <p:cNvPr id="394" name="Straight Connector 393">
                  <a:extLst>
                    <a:ext uri="{FF2B5EF4-FFF2-40B4-BE49-F238E27FC236}">
                      <a16:creationId xmlns:a16="http://schemas.microsoft.com/office/drawing/2014/main" id="{A81977E5-6299-A184-01BA-78F27524F3C9}"/>
                    </a:ext>
                  </a:extLst>
                </p:cNvPr>
                <p:cNvCxnSpPr>
                  <a:cxnSpLocks/>
                </p:cNvCxnSpPr>
                <p:nvPr/>
              </p:nvCxnSpPr>
              <p:spPr>
                <a:xfrm>
                  <a:off x="1098334" y="1739568"/>
                  <a:ext cx="443597" cy="0"/>
                </a:xfrm>
                <a:prstGeom prst="line">
                  <a:avLst/>
                </a:prstGeom>
                <a:ln w="63500" cmpd="sng">
                  <a:solidFill>
                    <a:srgbClr val="FCF9DD"/>
                  </a:solidFill>
                  <a:prstDash val="solid"/>
                </a:ln>
              </p:spPr>
              <p:style>
                <a:lnRef idx="2">
                  <a:schemeClr val="accent1"/>
                </a:lnRef>
                <a:fillRef idx="0">
                  <a:schemeClr val="accent1"/>
                </a:fillRef>
                <a:effectRef idx="1">
                  <a:schemeClr val="accent1"/>
                </a:effectRef>
                <a:fontRef idx="minor">
                  <a:schemeClr val="tx1"/>
                </a:fontRef>
              </p:style>
            </p:cxnSp>
            <p:cxnSp>
              <p:nvCxnSpPr>
                <p:cNvPr id="395" name="Straight Connector 394">
                  <a:extLst>
                    <a:ext uri="{FF2B5EF4-FFF2-40B4-BE49-F238E27FC236}">
                      <a16:creationId xmlns:a16="http://schemas.microsoft.com/office/drawing/2014/main" id="{8322500B-25D1-20B4-03AE-2C4B3C03F58A}"/>
                    </a:ext>
                  </a:extLst>
                </p:cNvPr>
                <p:cNvCxnSpPr>
                  <a:cxnSpLocks/>
                </p:cNvCxnSpPr>
                <p:nvPr/>
              </p:nvCxnSpPr>
              <p:spPr>
                <a:xfrm>
                  <a:off x="1538992" y="1739568"/>
                  <a:ext cx="443597" cy="0"/>
                </a:xfrm>
                <a:prstGeom prst="line">
                  <a:avLst/>
                </a:prstGeom>
                <a:ln w="63500" cmpd="sng">
                  <a:solidFill>
                    <a:srgbClr val="EAC974"/>
                  </a:solidFill>
                  <a:prstDash val="solid"/>
                </a:ln>
              </p:spPr>
              <p:style>
                <a:lnRef idx="2">
                  <a:schemeClr val="accent1"/>
                </a:lnRef>
                <a:fillRef idx="0">
                  <a:schemeClr val="accent1"/>
                </a:fillRef>
                <a:effectRef idx="1">
                  <a:schemeClr val="accent1"/>
                </a:effectRef>
                <a:fontRef idx="minor">
                  <a:schemeClr val="tx1"/>
                </a:fontRef>
              </p:style>
            </p:cxnSp>
            <p:cxnSp>
              <p:nvCxnSpPr>
                <p:cNvPr id="396" name="Straight Connector 395">
                  <a:extLst>
                    <a:ext uri="{FF2B5EF4-FFF2-40B4-BE49-F238E27FC236}">
                      <a16:creationId xmlns:a16="http://schemas.microsoft.com/office/drawing/2014/main" id="{F86AB40C-F272-E0AF-6BC5-9F701C7DA2C9}"/>
                    </a:ext>
                  </a:extLst>
                </p:cNvPr>
                <p:cNvCxnSpPr>
                  <a:cxnSpLocks/>
                </p:cNvCxnSpPr>
                <p:nvPr/>
              </p:nvCxnSpPr>
              <p:spPr>
                <a:xfrm>
                  <a:off x="1979651" y="1739568"/>
                  <a:ext cx="443597" cy="0"/>
                </a:xfrm>
                <a:prstGeom prst="line">
                  <a:avLst/>
                </a:prstGeom>
                <a:ln w="63500" cmpd="sng">
                  <a:solidFill>
                    <a:srgbClr val="A44343"/>
                  </a:solidFill>
                  <a:prstDash val="solid"/>
                </a:ln>
              </p:spPr>
              <p:style>
                <a:lnRef idx="2">
                  <a:schemeClr val="accent1"/>
                </a:lnRef>
                <a:fillRef idx="0">
                  <a:schemeClr val="accent1"/>
                </a:fillRef>
                <a:effectRef idx="1">
                  <a:schemeClr val="accent1"/>
                </a:effectRef>
                <a:fontRef idx="minor">
                  <a:schemeClr val="tx1"/>
                </a:fontRef>
              </p:style>
            </p:cxnSp>
          </p:grpSp>
        </p:grpSp>
      </p:grpSp>
      <p:grpSp>
        <p:nvGrpSpPr>
          <p:cNvPr id="398" name="Group 397">
            <a:extLst>
              <a:ext uri="{FF2B5EF4-FFF2-40B4-BE49-F238E27FC236}">
                <a16:creationId xmlns:a16="http://schemas.microsoft.com/office/drawing/2014/main" id="{7E79BE9A-462F-A29C-4A48-25DE08CCEEEE}"/>
              </a:ext>
            </a:extLst>
          </p:cNvPr>
          <p:cNvGrpSpPr/>
          <p:nvPr/>
        </p:nvGrpSpPr>
        <p:grpSpPr>
          <a:xfrm>
            <a:off x="2275045" y="3126259"/>
            <a:ext cx="2378555" cy="2391144"/>
            <a:chOff x="2292298" y="3126259"/>
            <a:chExt cx="2378555" cy="2391144"/>
          </a:xfrm>
        </p:grpSpPr>
        <p:sp>
          <p:nvSpPr>
            <p:cNvPr id="399" name="Oval 398">
              <a:extLst>
                <a:ext uri="{FF2B5EF4-FFF2-40B4-BE49-F238E27FC236}">
                  <a16:creationId xmlns:a16="http://schemas.microsoft.com/office/drawing/2014/main" id="{0F7ACBF2-D4FC-3031-EC94-46041F939BE9}"/>
                </a:ext>
              </a:extLst>
            </p:cNvPr>
            <p:cNvSpPr/>
            <p:nvPr/>
          </p:nvSpPr>
          <p:spPr>
            <a:xfrm>
              <a:off x="2411748" y="3254430"/>
              <a:ext cx="2160000" cy="2160000"/>
            </a:xfrm>
            <a:prstGeom prst="ellipse">
              <a:avLst/>
            </a:prstGeom>
            <a:noFill/>
            <a:ln w="57150">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0" name="Oval 399">
              <a:extLst>
                <a:ext uri="{FF2B5EF4-FFF2-40B4-BE49-F238E27FC236}">
                  <a16:creationId xmlns:a16="http://schemas.microsoft.com/office/drawing/2014/main" id="{41715BEE-FA02-DF55-5B10-ACD1C56856BD}"/>
                </a:ext>
              </a:extLst>
            </p:cNvPr>
            <p:cNvSpPr/>
            <p:nvPr/>
          </p:nvSpPr>
          <p:spPr>
            <a:xfrm>
              <a:off x="2292298" y="3126259"/>
              <a:ext cx="2378555" cy="2391144"/>
            </a:xfrm>
            <a:prstGeom prst="ellipse">
              <a:avLst/>
            </a:prstGeom>
            <a:noFill/>
            <a:ln w="9525">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 name="Group 1">
            <a:extLst>
              <a:ext uri="{FF2B5EF4-FFF2-40B4-BE49-F238E27FC236}">
                <a16:creationId xmlns:a16="http://schemas.microsoft.com/office/drawing/2014/main" id="{0CD7872D-518B-3ADE-0A32-AD278B74341D}"/>
              </a:ext>
            </a:extLst>
          </p:cNvPr>
          <p:cNvGrpSpPr/>
          <p:nvPr/>
        </p:nvGrpSpPr>
        <p:grpSpPr>
          <a:xfrm>
            <a:off x="9288965" y="-301083"/>
            <a:ext cx="2430966" cy="1107863"/>
            <a:chOff x="9288965" y="-312234"/>
            <a:chExt cx="2430966" cy="1107863"/>
          </a:xfrm>
          <a:solidFill>
            <a:srgbClr val="4694AF"/>
          </a:solidFill>
        </p:grpSpPr>
        <p:sp>
          <p:nvSpPr>
            <p:cNvPr id="3" name="Rounded Rectangle 2">
              <a:extLst>
                <a:ext uri="{FF2B5EF4-FFF2-40B4-BE49-F238E27FC236}">
                  <a16:creationId xmlns:a16="http://schemas.microsoft.com/office/drawing/2014/main" id="{775DF8AB-E4C6-00C9-ADAB-1823789F0739}"/>
                </a:ext>
              </a:extLst>
            </p:cNvPr>
            <p:cNvSpPr/>
            <p:nvPr/>
          </p:nvSpPr>
          <p:spPr>
            <a:xfrm>
              <a:off x="9288965" y="-312234"/>
              <a:ext cx="2430966" cy="1107863"/>
            </a:xfrm>
            <a:prstGeom prst="roundRect">
              <a:avLst>
                <a:gd name="adj" fmla="val 8731"/>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2A93AAB3-2FF2-F789-C2E3-907D15C2106B}"/>
                </a:ext>
              </a:extLst>
            </p:cNvPr>
            <p:cNvSpPr txBox="1"/>
            <p:nvPr/>
          </p:nvSpPr>
          <p:spPr>
            <a:xfrm>
              <a:off x="9400125" y="97272"/>
              <a:ext cx="2220686" cy="646331"/>
            </a:xfrm>
            <a:prstGeom prst="rect">
              <a:avLst/>
            </a:prstGeom>
            <a:grpFill/>
          </p:spPr>
          <p:txBody>
            <a:bodyPr wrap="square" rtlCol="0">
              <a:spAutoFit/>
            </a:bodyPr>
            <a:lstStyle/>
            <a:p>
              <a:r>
                <a:rPr lang="en-US" b="1" dirty="0">
                  <a:solidFill>
                    <a:schemeClr val="bg1"/>
                  </a:solidFill>
                  <a:latin typeface="Avenir Next" panose="020B0503020202020204" pitchFamily="34" charset="0"/>
                </a:rPr>
                <a:t>Behavioral</a:t>
              </a:r>
              <a:endParaRPr lang="en-US" dirty="0">
                <a:solidFill>
                  <a:schemeClr val="bg1"/>
                </a:solidFill>
                <a:latin typeface="Avenir Next" panose="020B0503020202020204" pitchFamily="34" charset="0"/>
              </a:endParaRPr>
            </a:p>
            <a:p>
              <a:r>
                <a:rPr lang="en-US" dirty="0">
                  <a:solidFill>
                    <a:schemeClr val="bg1"/>
                  </a:solidFill>
                  <a:latin typeface="Avenir Next" panose="020B0503020202020204" pitchFamily="34" charset="0"/>
                </a:rPr>
                <a:t>Factor</a:t>
              </a:r>
            </a:p>
          </p:txBody>
        </p:sp>
      </p:grpSp>
    </p:spTree>
    <p:extLst>
      <p:ext uri="{BB962C8B-B14F-4D97-AF65-F5344CB8AC3E}">
        <p14:creationId xmlns:p14="http://schemas.microsoft.com/office/powerpoint/2010/main" val="276101490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5" name="Rectangle 234">
            <a:extLst>
              <a:ext uri="{FF2B5EF4-FFF2-40B4-BE49-F238E27FC236}">
                <a16:creationId xmlns:a16="http://schemas.microsoft.com/office/drawing/2014/main" id="{4F6FA9FF-8B0A-27C4-8B52-562450E7AD8B}"/>
              </a:ext>
            </a:extLst>
          </p:cNvPr>
          <p:cNvSpPr/>
          <p:nvPr/>
        </p:nvSpPr>
        <p:spPr>
          <a:xfrm>
            <a:off x="0" y="3605352"/>
            <a:ext cx="12192000" cy="1486853"/>
          </a:xfrm>
          <a:prstGeom prst="rect">
            <a:avLst/>
          </a:prstGeom>
          <a:solidFill>
            <a:schemeClr val="bg1">
              <a:lumMod val="75000"/>
              <a:alpha val="9932"/>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83" name="Straight Connector 282">
            <a:extLst>
              <a:ext uri="{FF2B5EF4-FFF2-40B4-BE49-F238E27FC236}">
                <a16:creationId xmlns:a16="http://schemas.microsoft.com/office/drawing/2014/main" id="{FD15827E-F6C5-9EA1-755D-A85F72839F72}"/>
              </a:ext>
            </a:extLst>
          </p:cNvPr>
          <p:cNvCxnSpPr>
            <a:cxnSpLocks/>
          </p:cNvCxnSpPr>
          <p:nvPr/>
        </p:nvCxnSpPr>
        <p:spPr>
          <a:xfrm>
            <a:off x="4602294" y="4331556"/>
            <a:ext cx="1613155" cy="0"/>
          </a:xfrm>
          <a:prstGeom prst="line">
            <a:avLst/>
          </a:prstGeom>
          <a:ln w="25400">
            <a:solidFill>
              <a:schemeClr val="tx1">
                <a:lumMod val="95000"/>
                <a:lumOff val="5000"/>
              </a:schemeClr>
            </a:solidFill>
          </a:ln>
        </p:spPr>
        <p:style>
          <a:lnRef idx="2">
            <a:schemeClr val="accent1"/>
          </a:lnRef>
          <a:fillRef idx="0">
            <a:schemeClr val="accent1"/>
          </a:fillRef>
          <a:effectRef idx="1">
            <a:schemeClr val="accent1"/>
          </a:effectRef>
          <a:fontRef idx="minor">
            <a:schemeClr val="tx1"/>
          </a:fontRef>
        </p:style>
      </p:cxnSp>
      <p:grpSp>
        <p:nvGrpSpPr>
          <p:cNvPr id="317" name="Group 316">
            <a:extLst>
              <a:ext uri="{FF2B5EF4-FFF2-40B4-BE49-F238E27FC236}">
                <a16:creationId xmlns:a16="http://schemas.microsoft.com/office/drawing/2014/main" id="{852AACB9-2533-055B-CA31-AC0363287122}"/>
              </a:ext>
            </a:extLst>
          </p:cNvPr>
          <p:cNvGrpSpPr/>
          <p:nvPr/>
        </p:nvGrpSpPr>
        <p:grpSpPr>
          <a:xfrm>
            <a:off x="6186908" y="-11811667"/>
            <a:ext cx="3615559" cy="32889706"/>
            <a:chOff x="5765489" y="-17317465"/>
            <a:chExt cx="3615559" cy="32889706"/>
          </a:xfrm>
        </p:grpSpPr>
        <p:grpSp>
          <p:nvGrpSpPr>
            <p:cNvPr id="291" name="Group 290">
              <a:extLst>
                <a:ext uri="{FF2B5EF4-FFF2-40B4-BE49-F238E27FC236}">
                  <a16:creationId xmlns:a16="http://schemas.microsoft.com/office/drawing/2014/main" id="{093B831B-7FB0-DC9E-248B-D497DB1729C9}"/>
                </a:ext>
              </a:extLst>
            </p:cNvPr>
            <p:cNvGrpSpPr/>
            <p:nvPr/>
          </p:nvGrpSpPr>
          <p:grpSpPr>
            <a:xfrm>
              <a:off x="5765489" y="12856254"/>
              <a:ext cx="3615559" cy="2715987"/>
              <a:chOff x="6710855" y="2774731"/>
              <a:chExt cx="3615559" cy="2715987"/>
            </a:xfrm>
          </p:grpSpPr>
          <p:sp>
            <p:nvSpPr>
              <p:cNvPr id="288" name="TextBox 287">
                <a:extLst>
                  <a:ext uri="{FF2B5EF4-FFF2-40B4-BE49-F238E27FC236}">
                    <a16:creationId xmlns:a16="http://schemas.microsoft.com/office/drawing/2014/main" id="{A75AFC24-B95B-13E4-1D7F-12633F733CC2}"/>
                  </a:ext>
                </a:extLst>
              </p:cNvPr>
              <p:cNvSpPr txBox="1"/>
              <p:nvPr/>
            </p:nvSpPr>
            <p:spPr>
              <a:xfrm>
                <a:off x="6710855" y="2774731"/>
                <a:ext cx="2191407" cy="369332"/>
              </a:xfrm>
              <a:prstGeom prst="rect">
                <a:avLst/>
              </a:prstGeom>
              <a:noFill/>
            </p:spPr>
            <p:txBody>
              <a:bodyPr wrap="square" rtlCol="0">
                <a:spAutoFit/>
              </a:bodyPr>
              <a:lstStyle/>
              <a:p>
                <a:r>
                  <a:rPr lang="en-US" b="1" dirty="0"/>
                  <a:t>Male</a:t>
                </a:r>
              </a:p>
            </p:txBody>
          </p:sp>
          <p:sp>
            <p:nvSpPr>
              <p:cNvPr id="289" name="TextBox 288">
                <a:extLst>
                  <a:ext uri="{FF2B5EF4-FFF2-40B4-BE49-F238E27FC236}">
                    <a16:creationId xmlns:a16="http://schemas.microsoft.com/office/drawing/2014/main" id="{CA7A19FD-DFFF-BBBF-8410-A9C43E5D8900}"/>
                  </a:ext>
                </a:extLst>
              </p:cNvPr>
              <p:cNvSpPr txBox="1"/>
              <p:nvPr/>
            </p:nvSpPr>
            <p:spPr>
              <a:xfrm>
                <a:off x="6710855" y="3305504"/>
                <a:ext cx="3615559" cy="2185214"/>
              </a:xfrm>
              <a:prstGeom prst="rect">
                <a:avLst/>
              </a:prstGeom>
              <a:noFill/>
            </p:spPr>
            <p:txBody>
              <a:bodyPr wrap="square" rtlCol="0">
                <a:spAutoFit/>
              </a:bodyPr>
              <a:lstStyle/>
              <a:p>
                <a:r>
                  <a:rPr lang="en-IN" sz="1700" i="0" u="none" strike="noStrike" dirty="0">
                    <a:solidFill>
                      <a:schemeClr val="tx1">
                        <a:lumMod val="65000"/>
                        <a:lumOff val="35000"/>
                      </a:schemeClr>
                    </a:solidFill>
                    <a:effectLst/>
                    <a:latin typeface="Avenir Next" panose="020B0503020202020204" pitchFamily="34" charset="0"/>
                  </a:rPr>
                  <a:t>In this model, with all other factors controlled, males [male=1] have a 1.653 times higher odds of being diagnosed with heart disease compared to females [male=0]. This suggests a 65.34% greater likelihood of heart disease among males relative to females</a:t>
                </a:r>
                <a:endParaRPr lang="en-US" sz="1700" dirty="0">
                  <a:solidFill>
                    <a:schemeClr val="tx1">
                      <a:lumMod val="65000"/>
                      <a:lumOff val="35000"/>
                    </a:schemeClr>
                  </a:solidFill>
                  <a:latin typeface="Avenir Next" panose="020B0503020202020204" pitchFamily="34" charset="0"/>
                </a:endParaRPr>
              </a:p>
            </p:txBody>
          </p:sp>
          <p:sp>
            <p:nvSpPr>
              <p:cNvPr id="290" name="TextBox 289">
                <a:extLst>
                  <a:ext uri="{FF2B5EF4-FFF2-40B4-BE49-F238E27FC236}">
                    <a16:creationId xmlns:a16="http://schemas.microsoft.com/office/drawing/2014/main" id="{2D90CD08-ACF9-2BB2-40F4-EF06357E63FE}"/>
                  </a:ext>
                </a:extLst>
              </p:cNvPr>
              <p:cNvSpPr txBox="1"/>
              <p:nvPr/>
            </p:nvSpPr>
            <p:spPr>
              <a:xfrm>
                <a:off x="6710855" y="3021724"/>
                <a:ext cx="2191407" cy="369332"/>
              </a:xfrm>
              <a:prstGeom prst="rect">
                <a:avLst/>
              </a:prstGeom>
              <a:noFill/>
            </p:spPr>
            <p:txBody>
              <a:bodyPr wrap="square" rtlCol="0">
                <a:spAutoFit/>
              </a:bodyPr>
              <a:lstStyle/>
              <a:p>
                <a:r>
                  <a:rPr lang="en-IN" sz="1800" b="0" i="0" u="none" strike="noStrike" dirty="0">
                    <a:solidFill>
                      <a:srgbClr val="880000"/>
                    </a:solidFill>
                    <a:effectLst/>
                    <a:highlight>
                      <a:srgbClr val="F0F0F0"/>
                    </a:highlight>
                    <a:latin typeface="Consolas" panose="020B0609020204030204" pitchFamily="49" charset="0"/>
                  </a:rPr>
                  <a:t>1.653463</a:t>
                </a:r>
                <a:endParaRPr lang="en-US" b="1" dirty="0"/>
              </a:p>
            </p:txBody>
          </p:sp>
        </p:grpSp>
        <p:grpSp>
          <p:nvGrpSpPr>
            <p:cNvPr id="292" name="Group 291">
              <a:extLst>
                <a:ext uri="{FF2B5EF4-FFF2-40B4-BE49-F238E27FC236}">
                  <a16:creationId xmlns:a16="http://schemas.microsoft.com/office/drawing/2014/main" id="{BF463038-A700-2434-8B79-9905FF211BB5}"/>
                </a:ext>
              </a:extLst>
            </p:cNvPr>
            <p:cNvGrpSpPr/>
            <p:nvPr/>
          </p:nvGrpSpPr>
          <p:grpSpPr>
            <a:xfrm>
              <a:off x="5765489" y="7652895"/>
              <a:ext cx="3615559" cy="2192766"/>
              <a:chOff x="6710855" y="2774731"/>
              <a:chExt cx="3615559" cy="2192766"/>
            </a:xfrm>
          </p:grpSpPr>
          <p:sp>
            <p:nvSpPr>
              <p:cNvPr id="293" name="TextBox 292">
                <a:extLst>
                  <a:ext uri="{FF2B5EF4-FFF2-40B4-BE49-F238E27FC236}">
                    <a16:creationId xmlns:a16="http://schemas.microsoft.com/office/drawing/2014/main" id="{F374DD57-D660-F52B-1EB2-89F7AFA8B89F}"/>
                  </a:ext>
                </a:extLst>
              </p:cNvPr>
              <p:cNvSpPr txBox="1"/>
              <p:nvPr/>
            </p:nvSpPr>
            <p:spPr>
              <a:xfrm>
                <a:off x="6710855" y="2774731"/>
                <a:ext cx="2191407" cy="369332"/>
              </a:xfrm>
              <a:prstGeom prst="rect">
                <a:avLst/>
              </a:prstGeom>
              <a:noFill/>
            </p:spPr>
            <p:txBody>
              <a:bodyPr wrap="square" rtlCol="0">
                <a:spAutoFit/>
              </a:bodyPr>
              <a:lstStyle/>
              <a:p>
                <a:r>
                  <a:rPr lang="en-US" b="1" dirty="0"/>
                  <a:t>Age</a:t>
                </a:r>
              </a:p>
            </p:txBody>
          </p:sp>
          <p:sp>
            <p:nvSpPr>
              <p:cNvPr id="294" name="TextBox 293">
                <a:extLst>
                  <a:ext uri="{FF2B5EF4-FFF2-40B4-BE49-F238E27FC236}">
                    <a16:creationId xmlns:a16="http://schemas.microsoft.com/office/drawing/2014/main" id="{00B28E61-FA8F-9522-4FE7-9CC90296ABC8}"/>
                  </a:ext>
                </a:extLst>
              </p:cNvPr>
              <p:cNvSpPr txBox="1"/>
              <p:nvPr/>
            </p:nvSpPr>
            <p:spPr>
              <a:xfrm>
                <a:off x="6710855" y="3305504"/>
                <a:ext cx="3615559" cy="1661993"/>
              </a:xfrm>
              <a:prstGeom prst="rect">
                <a:avLst/>
              </a:prstGeom>
              <a:noFill/>
            </p:spPr>
            <p:txBody>
              <a:bodyPr wrap="square" rtlCol="0">
                <a:spAutoFit/>
              </a:bodyPr>
              <a:lstStyle/>
              <a:p>
                <a:r>
                  <a:rPr lang="en-IN" sz="1700" b="0" i="0" u="none" strike="noStrike" dirty="0">
                    <a:solidFill>
                      <a:schemeClr val="tx1">
                        <a:lumMod val="65000"/>
                        <a:lumOff val="35000"/>
                      </a:schemeClr>
                    </a:solidFill>
                    <a:effectLst/>
                    <a:latin typeface="Avenir Next" panose="020B0503020202020204" pitchFamily="34" charset="0"/>
                  </a:rPr>
                  <a:t>The coefficient for age says that, holding all others constant, we will see a 6.5% increase in the odds of getting diagnosed with CDH for a one year increase in age since exp(0.062625) = 1.064628. </a:t>
                </a:r>
                <a:endParaRPr lang="en-US" sz="1700" dirty="0">
                  <a:solidFill>
                    <a:schemeClr val="tx1">
                      <a:lumMod val="65000"/>
                      <a:lumOff val="35000"/>
                    </a:schemeClr>
                  </a:solidFill>
                  <a:latin typeface="Avenir Next" panose="020B0503020202020204" pitchFamily="34" charset="0"/>
                </a:endParaRPr>
              </a:p>
            </p:txBody>
          </p:sp>
          <p:sp>
            <p:nvSpPr>
              <p:cNvPr id="295" name="TextBox 294">
                <a:extLst>
                  <a:ext uri="{FF2B5EF4-FFF2-40B4-BE49-F238E27FC236}">
                    <a16:creationId xmlns:a16="http://schemas.microsoft.com/office/drawing/2014/main" id="{450C8220-93B3-B50E-2F77-3FE4ADAC389F}"/>
                  </a:ext>
                </a:extLst>
              </p:cNvPr>
              <p:cNvSpPr txBox="1"/>
              <p:nvPr/>
            </p:nvSpPr>
            <p:spPr>
              <a:xfrm>
                <a:off x="6710855" y="3021724"/>
                <a:ext cx="2191407" cy="369332"/>
              </a:xfrm>
              <a:prstGeom prst="rect">
                <a:avLst/>
              </a:prstGeom>
              <a:noFill/>
            </p:spPr>
            <p:txBody>
              <a:bodyPr wrap="square" rtlCol="0">
                <a:spAutoFit/>
              </a:bodyPr>
              <a:lstStyle/>
              <a:p>
                <a:r>
                  <a:rPr lang="en-IN" sz="1800" b="0" i="0" u="none" strike="noStrike" dirty="0">
                    <a:solidFill>
                      <a:srgbClr val="880000"/>
                    </a:solidFill>
                    <a:effectLst/>
                    <a:highlight>
                      <a:srgbClr val="F0F0F0"/>
                    </a:highlight>
                    <a:latin typeface="Consolas" panose="020B0609020204030204" pitchFamily="49" charset="0"/>
                  </a:rPr>
                  <a:t>1.064628</a:t>
                </a:r>
                <a:endParaRPr lang="en-US" b="1" dirty="0"/>
              </a:p>
            </p:txBody>
          </p:sp>
        </p:grpSp>
        <p:grpSp>
          <p:nvGrpSpPr>
            <p:cNvPr id="296" name="Group 295">
              <a:extLst>
                <a:ext uri="{FF2B5EF4-FFF2-40B4-BE49-F238E27FC236}">
                  <a16:creationId xmlns:a16="http://schemas.microsoft.com/office/drawing/2014/main" id="{C09B3AD3-488D-E9C2-8FD9-9DD873ABB977}"/>
                </a:ext>
              </a:extLst>
            </p:cNvPr>
            <p:cNvGrpSpPr/>
            <p:nvPr/>
          </p:nvGrpSpPr>
          <p:grpSpPr>
            <a:xfrm>
              <a:off x="5765489" y="2711145"/>
              <a:ext cx="3470667" cy="1931156"/>
              <a:chOff x="6710855" y="2774731"/>
              <a:chExt cx="3470667" cy="1931156"/>
            </a:xfrm>
          </p:grpSpPr>
          <p:sp>
            <p:nvSpPr>
              <p:cNvPr id="297" name="TextBox 296">
                <a:extLst>
                  <a:ext uri="{FF2B5EF4-FFF2-40B4-BE49-F238E27FC236}">
                    <a16:creationId xmlns:a16="http://schemas.microsoft.com/office/drawing/2014/main" id="{800CED1E-D0DD-2021-E28D-DA45FEE65315}"/>
                  </a:ext>
                </a:extLst>
              </p:cNvPr>
              <p:cNvSpPr txBox="1"/>
              <p:nvPr/>
            </p:nvSpPr>
            <p:spPr>
              <a:xfrm>
                <a:off x="6710855" y="2774731"/>
                <a:ext cx="2191407" cy="369332"/>
              </a:xfrm>
              <a:prstGeom prst="rect">
                <a:avLst/>
              </a:prstGeom>
              <a:noFill/>
            </p:spPr>
            <p:txBody>
              <a:bodyPr wrap="square" rtlCol="0">
                <a:spAutoFit/>
              </a:bodyPr>
              <a:lstStyle/>
              <a:p>
                <a:r>
                  <a:rPr lang="en-US" b="1" dirty="0"/>
                  <a:t>Cigarettes Per Day</a:t>
                </a:r>
              </a:p>
            </p:txBody>
          </p:sp>
          <p:sp>
            <p:nvSpPr>
              <p:cNvPr id="298" name="TextBox 297">
                <a:extLst>
                  <a:ext uri="{FF2B5EF4-FFF2-40B4-BE49-F238E27FC236}">
                    <a16:creationId xmlns:a16="http://schemas.microsoft.com/office/drawing/2014/main" id="{2EE59DD0-3FA5-911D-545F-5BB2C677F9A7}"/>
                  </a:ext>
                </a:extLst>
              </p:cNvPr>
              <p:cNvSpPr txBox="1"/>
              <p:nvPr/>
            </p:nvSpPr>
            <p:spPr>
              <a:xfrm>
                <a:off x="6710856" y="3305504"/>
                <a:ext cx="3470666" cy="1400383"/>
              </a:xfrm>
              <a:prstGeom prst="rect">
                <a:avLst/>
              </a:prstGeom>
              <a:noFill/>
            </p:spPr>
            <p:txBody>
              <a:bodyPr wrap="square" rtlCol="0">
                <a:spAutoFit/>
              </a:bodyPr>
              <a:lstStyle/>
              <a:p>
                <a:r>
                  <a:rPr lang="en-IN" sz="1700" b="0" i="0" u="none" strike="noStrike" dirty="0">
                    <a:solidFill>
                      <a:schemeClr val="tx1">
                        <a:lumMod val="65000"/>
                        <a:lumOff val="35000"/>
                      </a:schemeClr>
                    </a:solidFill>
                    <a:effectLst/>
                    <a:latin typeface="Avenir Next" panose="020B0503020202020204" pitchFamily="34" charset="0"/>
                  </a:rPr>
                  <a:t>For each additional cigarette smoked per day, the odds of getting diagnosed with heart disease increase by approximately 1.8%</a:t>
                </a:r>
                <a:endParaRPr lang="en-US" sz="1700" dirty="0">
                  <a:solidFill>
                    <a:schemeClr val="tx1">
                      <a:lumMod val="65000"/>
                      <a:lumOff val="35000"/>
                    </a:schemeClr>
                  </a:solidFill>
                  <a:latin typeface="Avenir Next" panose="020B0503020202020204" pitchFamily="34" charset="0"/>
                </a:endParaRPr>
              </a:p>
            </p:txBody>
          </p:sp>
          <p:sp>
            <p:nvSpPr>
              <p:cNvPr id="299" name="TextBox 298">
                <a:extLst>
                  <a:ext uri="{FF2B5EF4-FFF2-40B4-BE49-F238E27FC236}">
                    <a16:creationId xmlns:a16="http://schemas.microsoft.com/office/drawing/2014/main" id="{32AC064E-19C2-EF4E-6E5D-5ED5CE480CA3}"/>
                  </a:ext>
                </a:extLst>
              </p:cNvPr>
              <p:cNvSpPr txBox="1"/>
              <p:nvPr/>
            </p:nvSpPr>
            <p:spPr>
              <a:xfrm>
                <a:off x="6710855" y="3021724"/>
                <a:ext cx="2191407" cy="369332"/>
              </a:xfrm>
              <a:prstGeom prst="rect">
                <a:avLst/>
              </a:prstGeom>
              <a:noFill/>
            </p:spPr>
            <p:txBody>
              <a:bodyPr wrap="square" rtlCol="0">
                <a:spAutoFit/>
              </a:bodyPr>
              <a:lstStyle/>
              <a:p>
                <a:r>
                  <a:rPr lang="en-IN" sz="1800" b="0" i="0" u="none" strike="noStrike" dirty="0">
                    <a:solidFill>
                      <a:srgbClr val="880000"/>
                    </a:solidFill>
                    <a:effectLst/>
                    <a:highlight>
                      <a:srgbClr val="F0F0F0"/>
                    </a:highlight>
                    <a:latin typeface="Consolas" panose="020B0609020204030204" pitchFamily="49" charset="0"/>
                  </a:rPr>
                  <a:t>1.017826</a:t>
                </a:r>
                <a:endParaRPr lang="en-US" b="1" dirty="0"/>
              </a:p>
            </p:txBody>
          </p:sp>
        </p:grpSp>
        <p:grpSp>
          <p:nvGrpSpPr>
            <p:cNvPr id="300" name="Group 299">
              <a:extLst>
                <a:ext uri="{FF2B5EF4-FFF2-40B4-BE49-F238E27FC236}">
                  <a16:creationId xmlns:a16="http://schemas.microsoft.com/office/drawing/2014/main" id="{8CA3C583-6414-4A06-B872-C00A41DFB518}"/>
                </a:ext>
              </a:extLst>
            </p:cNvPr>
            <p:cNvGrpSpPr/>
            <p:nvPr/>
          </p:nvGrpSpPr>
          <p:grpSpPr>
            <a:xfrm>
              <a:off x="5765489" y="-2492215"/>
              <a:ext cx="3450379" cy="2192766"/>
              <a:chOff x="6710855" y="2774731"/>
              <a:chExt cx="3450379" cy="2192766"/>
            </a:xfrm>
          </p:grpSpPr>
          <p:sp>
            <p:nvSpPr>
              <p:cNvPr id="301" name="TextBox 300">
                <a:extLst>
                  <a:ext uri="{FF2B5EF4-FFF2-40B4-BE49-F238E27FC236}">
                    <a16:creationId xmlns:a16="http://schemas.microsoft.com/office/drawing/2014/main" id="{24E88E39-904E-DEC5-FE8A-B539DA810AD5}"/>
                  </a:ext>
                </a:extLst>
              </p:cNvPr>
              <p:cNvSpPr txBox="1"/>
              <p:nvPr/>
            </p:nvSpPr>
            <p:spPr>
              <a:xfrm>
                <a:off x="6710855" y="2774731"/>
                <a:ext cx="2797236" cy="369332"/>
              </a:xfrm>
              <a:prstGeom prst="rect">
                <a:avLst/>
              </a:prstGeom>
              <a:noFill/>
            </p:spPr>
            <p:txBody>
              <a:bodyPr wrap="square" rtlCol="0">
                <a:spAutoFit/>
              </a:bodyPr>
              <a:lstStyle/>
              <a:p>
                <a:r>
                  <a:rPr lang="en-US" b="1" dirty="0"/>
                  <a:t>Prevalent Hypersensitive</a:t>
                </a:r>
              </a:p>
            </p:txBody>
          </p:sp>
          <p:sp>
            <p:nvSpPr>
              <p:cNvPr id="302" name="TextBox 301">
                <a:extLst>
                  <a:ext uri="{FF2B5EF4-FFF2-40B4-BE49-F238E27FC236}">
                    <a16:creationId xmlns:a16="http://schemas.microsoft.com/office/drawing/2014/main" id="{78F7FD2B-913D-408E-7140-EF12D51AFF6C}"/>
                  </a:ext>
                </a:extLst>
              </p:cNvPr>
              <p:cNvSpPr txBox="1"/>
              <p:nvPr/>
            </p:nvSpPr>
            <p:spPr>
              <a:xfrm>
                <a:off x="6710855" y="3305504"/>
                <a:ext cx="3450379" cy="1661993"/>
              </a:xfrm>
              <a:prstGeom prst="rect">
                <a:avLst/>
              </a:prstGeom>
              <a:noFill/>
            </p:spPr>
            <p:txBody>
              <a:bodyPr wrap="square" rtlCol="0">
                <a:spAutoFit/>
              </a:bodyPr>
              <a:lstStyle/>
              <a:p>
                <a:r>
                  <a:rPr lang="en-IN" sz="1700" b="0" i="0" u="none" strike="noStrike" dirty="0">
                    <a:solidFill>
                      <a:schemeClr val="tx1">
                        <a:lumMod val="65000"/>
                        <a:lumOff val="35000"/>
                      </a:schemeClr>
                    </a:solidFill>
                    <a:effectLst/>
                    <a:latin typeface="Avenir Next" panose="020B0503020202020204" pitchFamily="34" charset="0"/>
                  </a:rPr>
                  <a:t>Individuals with prevalent hypertension have approximately 30.81% higher odds of being diagnosed with heart disease compared to those without prevalent hypertension.</a:t>
                </a:r>
                <a:endParaRPr lang="en-US" sz="1700" dirty="0">
                  <a:solidFill>
                    <a:schemeClr val="tx1">
                      <a:lumMod val="65000"/>
                      <a:lumOff val="35000"/>
                    </a:schemeClr>
                  </a:solidFill>
                  <a:latin typeface="Avenir Next" panose="020B0503020202020204" pitchFamily="34" charset="0"/>
                </a:endParaRPr>
              </a:p>
            </p:txBody>
          </p:sp>
          <p:sp>
            <p:nvSpPr>
              <p:cNvPr id="303" name="TextBox 302">
                <a:extLst>
                  <a:ext uri="{FF2B5EF4-FFF2-40B4-BE49-F238E27FC236}">
                    <a16:creationId xmlns:a16="http://schemas.microsoft.com/office/drawing/2014/main" id="{3861E2C2-BB41-AB24-0804-973E4059CD4C}"/>
                  </a:ext>
                </a:extLst>
              </p:cNvPr>
              <p:cNvSpPr txBox="1"/>
              <p:nvPr/>
            </p:nvSpPr>
            <p:spPr>
              <a:xfrm>
                <a:off x="6710855" y="3021724"/>
                <a:ext cx="2191407" cy="369332"/>
              </a:xfrm>
              <a:prstGeom prst="rect">
                <a:avLst/>
              </a:prstGeom>
              <a:noFill/>
            </p:spPr>
            <p:txBody>
              <a:bodyPr wrap="square" rtlCol="0">
                <a:spAutoFit/>
              </a:bodyPr>
              <a:lstStyle/>
              <a:p>
                <a:r>
                  <a:rPr lang="en-IN" sz="1800" b="0" i="0" u="none" strike="noStrike" dirty="0">
                    <a:solidFill>
                      <a:srgbClr val="880000"/>
                    </a:solidFill>
                    <a:effectLst/>
                    <a:highlight>
                      <a:srgbClr val="F0F0F0"/>
                    </a:highlight>
                    <a:latin typeface="Consolas" panose="020B0609020204030204" pitchFamily="49" charset="0"/>
                  </a:rPr>
                  <a:t>1.308100</a:t>
                </a:r>
                <a:endParaRPr lang="en-US" b="1" dirty="0"/>
              </a:p>
            </p:txBody>
          </p:sp>
        </p:grpSp>
        <p:grpSp>
          <p:nvGrpSpPr>
            <p:cNvPr id="304" name="Group 303">
              <a:extLst>
                <a:ext uri="{FF2B5EF4-FFF2-40B4-BE49-F238E27FC236}">
                  <a16:creationId xmlns:a16="http://schemas.microsoft.com/office/drawing/2014/main" id="{79CA8399-50B1-7716-8B2C-7BB143268AE7}"/>
                </a:ext>
              </a:extLst>
            </p:cNvPr>
            <p:cNvGrpSpPr/>
            <p:nvPr/>
          </p:nvGrpSpPr>
          <p:grpSpPr>
            <a:xfrm>
              <a:off x="5765489" y="-7433965"/>
              <a:ext cx="3330637" cy="1931156"/>
              <a:chOff x="6710855" y="2774731"/>
              <a:chExt cx="3330637" cy="1931156"/>
            </a:xfrm>
          </p:grpSpPr>
          <p:sp>
            <p:nvSpPr>
              <p:cNvPr id="305" name="TextBox 304">
                <a:extLst>
                  <a:ext uri="{FF2B5EF4-FFF2-40B4-BE49-F238E27FC236}">
                    <a16:creationId xmlns:a16="http://schemas.microsoft.com/office/drawing/2014/main" id="{AD15F351-DDC2-4CD1-25A0-DBC42C405E32}"/>
                  </a:ext>
                </a:extLst>
              </p:cNvPr>
              <p:cNvSpPr txBox="1"/>
              <p:nvPr/>
            </p:nvSpPr>
            <p:spPr>
              <a:xfrm>
                <a:off x="6710855" y="2774731"/>
                <a:ext cx="2797236" cy="369332"/>
              </a:xfrm>
              <a:prstGeom prst="rect">
                <a:avLst/>
              </a:prstGeom>
              <a:noFill/>
            </p:spPr>
            <p:txBody>
              <a:bodyPr wrap="square" rtlCol="0">
                <a:spAutoFit/>
              </a:bodyPr>
              <a:lstStyle/>
              <a:p>
                <a:r>
                  <a:rPr lang="en-US" b="1" dirty="0"/>
                  <a:t>Cholesterol </a:t>
                </a:r>
              </a:p>
            </p:txBody>
          </p:sp>
          <p:sp>
            <p:nvSpPr>
              <p:cNvPr id="306" name="TextBox 305">
                <a:extLst>
                  <a:ext uri="{FF2B5EF4-FFF2-40B4-BE49-F238E27FC236}">
                    <a16:creationId xmlns:a16="http://schemas.microsoft.com/office/drawing/2014/main" id="{B4C9B771-FA00-384D-EBF2-3F69BAB6C1A4}"/>
                  </a:ext>
                </a:extLst>
              </p:cNvPr>
              <p:cNvSpPr txBox="1"/>
              <p:nvPr/>
            </p:nvSpPr>
            <p:spPr>
              <a:xfrm>
                <a:off x="6710855" y="3305504"/>
                <a:ext cx="3330637" cy="1400383"/>
              </a:xfrm>
              <a:prstGeom prst="rect">
                <a:avLst/>
              </a:prstGeom>
              <a:noFill/>
            </p:spPr>
            <p:txBody>
              <a:bodyPr wrap="square" rtlCol="0">
                <a:spAutoFit/>
              </a:bodyPr>
              <a:lstStyle/>
              <a:p>
                <a:r>
                  <a:rPr lang="en-IN" sz="1700" b="0" i="0" u="none" strike="noStrike" dirty="0">
                    <a:solidFill>
                      <a:schemeClr val="tx1">
                        <a:lumMod val="65000"/>
                        <a:lumOff val="35000"/>
                      </a:schemeClr>
                    </a:solidFill>
                    <a:effectLst/>
                    <a:latin typeface="Avenir Next" panose="020B0503020202020204" pitchFamily="34" charset="0"/>
                  </a:rPr>
                  <a:t>With each unit increase in total cholesterol level, the odds of being diagnosed with heart disease increase by approximately 0.32%</a:t>
                </a:r>
                <a:endParaRPr lang="en-US" sz="1700" dirty="0">
                  <a:solidFill>
                    <a:schemeClr val="tx1">
                      <a:lumMod val="65000"/>
                      <a:lumOff val="35000"/>
                    </a:schemeClr>
                  </a:solidFill>
                  <a:latin typeface="Avenir Next" panose="020B0503020202020204" pitchFamily="34" charset="0"/>
                </a:endParaRPr>
              </a:p>
            </p:txBody>
          </p:sp>
          <p:sp>
            <p:nvSpPr>
              <p:cNvPr id="307" name="TextBox 306">
                <a:extLst>
                  <a:ext uri="{FF2B5EF4-FFF2-40B4-BE49-F238E27FC236}">
                    <a16:creationId xmlns:a16="http://schemas.microsoft.com/office/drawing/2014/main" id="{B5243DC1-2C33-C613-1DAA-CCF2BC1FC9EE}"/>
                  </a:ext>
                </a:extLst>
              </p:cNvPr>
              <p:cNvSpPr txBox="1"/>
              <p:nvPr/>
            </p:nvSpPr>
            <p:spPr>
              <a:xfrm>
                <a:off x="6710855" y="3021724"/>
                <a:ext cx="2191407" cy="369332"/>
              </a:xfrm>
              <a:prstGeom prst="rect">
                <a:avLst/>
              </a:prstGeom>
              <a:noFill/>
            </p:spPr>
            <p:txBody>
              <a:bodyPr wrap="square" rtlCol="0">
                <a:spAutoFit/>
              </a:bodyPr>
              <a:lstStyle/>
              <a:p>
                <a:r>
                  <a:rPr lang="en-IN" sz="1800" b="0" i="0" u="none" strike="noStrike" dirty="0">
                    <a:solidFill>
                      <a:srgbClr val="880000"/>
                    </a:solidFill>
                    <a:effectLst/>
                    <a:highlight>
                      <a:srgbClr val="F0F0F0"/>
                    </a:highlight>
                    <a:latin typeface="Consolas" panose="020B0609020204030204" pitchFamily="49" charset="0"/>
                  </a:rPr>
                  <a:t>1.003195</a:t>
                </a:r>
                <a:endParaRPr lang="en-US" b="1" dirty="0"/>
              </a:p>
            </p:txBody>
          </p:sp>
        </p:grpSp>
        <p:grpSp>
          <p:nvGrpSpPr>
            <p:cNvPr id="308" name="Group 307">
              <a:extLst>
                <a:ext uri="{FF2B5EF4-FFF2-40B4-BE49-F238E27FC236}">
                  <a16:creationId xmlns:a16="http://schemas.microsoft.com/office/drawing/2014/main" id="{02D1E355-E618-1DD1-E398-B40915B8A544}"/>
                </a:ext>
              </a:extLst>
            </p:cNvPr>
            <p:cNvGrpSpPr/>
            <p:nvPr/>
          </p:nvGrpSpPr>
          <p:grpSpPr>
            <a:xfrm>
              <a:off x="5765489" y="-12375715"/>
              <a:ext cx="3161909" cy="1931156"/>
              <a:chOff x="6710855" y="2774731"/>
              <a:chExt cx="3161909" cy="1931156"/>
            </a:xfrm>
          </p:grpSpPr>
          <p:sp>
            <p:nvSpPr>
              <p:cNvPr id="309" name="TextBox 308">
                <a:extLst>
                  <a:ext uri="{FF2B5EF4-FFF2-40B4-BE49-F238E27FC236}">
                    <a16:creationId xmlns:a16="http://schemas.microsoft.com/office/drawing/2014/main" id="{64EEEF17-A89E-8198-4AAC-CDAFBABB1265}"/>
                  </a:ext>
                </a:extLst>
              </p:cNvPr>
              <p:cNvSpPr txBox="1"/>
              <p:nvPr/>
            </p:nvSpPr>
            <p:spPr>
              <a:xfrm>
                <a:off x="6710855" y="2774731"/>
                <a:ext cx="2797236" cy="369332"/>
              </a:xfrm>
              <a:prstGeom prst="rect">
                <a:avLst/>
              </a:prstGeom>
              <a:noFill/>
            </p:spPr>
            <p:txBody>
              <a:bodyPr wrap="square" rtlCol="0">
                <a:spAutoFit/>
              </a:bodyPr>
              <a:lstStyle/>
              <a:p>
                <a:r>
                  <a:rPr lang="en-US" b="1" dirty="0"/>
                  <a:t>Sys Blood Pressure </a:t>
                </a:r>
              </a:p>
            </p:txBody>
          </p:sp>
          <p:sp>
            <p:nvSpPr>
              <p:cNvPr id="310" name="TextBox 309">
                <a:extLst>
                  <a:ext uri="{FF2B5EF4-FFF2-40B4-BE49-F238E27FC236}">
                    <a16:creationId xmlns:a16="http://schemas.microsoft.com/office/drawing/2014/main" id="{93F63EF2-F861-43C5-CED6-060470E46F3F}"/>
                  </a:ext>
                </a:extLst>
              </p:cNvPr>
              <p:cNvSpPr txBox="1"/>
              <p:nvPr/>
            </p:nvSpPr>
            <p:spPr>
              <a:xfrm>
                <a:off x="6710855" y="3305504"/>
                <a:ext cx="3161909" cy="1400383"/>
              </a:xfrm>
              <a:prstGeom prst="rect">
                <a:avLst/>
              </a:prstGeom>
              <a:noFill/>
            </p:spPr>
            <p:txBody>
              <a:bodyPr wrap="square" rtlCol="0">
                <a:spAutoFit/>
              </a:bodyPr>
              <a:lstStyle/>
              <a:p>
                <a:r>
                  <a:rPr lang="en-IN" sz="1700" b="0" i="0" u="none" strike="noStrike" dirty="0">
                    <a:solidFill>
                      <a:schemeClr val="tx1">
                        <a:lumMod val="65000"/>
                        <a:lumOff val="35000"/>
                      </a:schemeClr>
                    </a:solidFill>
                    <a:effectLst/>
                    <a:latin typeface="Avenir Next" panose="020B0503020202020204" pitchFamily="34" charset="0"/>
                  </a:rPr>
                  <a:t>For each unit increase in systolic blood pressure, the odds of being diagnosed with heart disease increase by approximately 1.41%.</a:t>
                </a:r>
                <a:endParaRPr lang="en-US" sz="1700" dirty="0">
                  <a:solidFill>
                    <a:schemeClr val="tx1">
                      <a:lumMod val="65000"/>
                      <a:lumOff val="35000"/>
                    </a:schemeClr>
                  </a:solidFill>
                  <a:latin typeface="Avenir Next" panose="020B0503020202020204" pitchFamily="34" charset="0"/>
                </a:endParaRPr>
              </a:p>
            </p:txBody>
          </p:sp>
          <p:sp>
            <p:nvSpPr>
              <p:cNvPr id="311" name="TextBox 310">
                <a:extLst>
                  <a:ext uri="{FF2B5EF4-FFF2-40B4-BE49-F238E27FC236}">
                    <a16:creationId xmlns:a16="http://schemas.microsoft.com/office/drawing/2014/main" id="{B0264D61-9F79-20D9-3AEC-EF97106C9BA6}"/>
                  </a:ext>
                </a:extLst>
              </p:cNvPr>
              <p:cNvSpPr txBox="1"/>
              <p:nvPr/>
            </p:nvSpPr>
            <p:spPr>
              <a:xfrm>
                <a:off x="6710855" y="3021724"/>
                <a:ext cx="2191407" cy="369332"/>
              </a:xfrm>
              <a:prstGeom prst="rect">
                <a:avLst/>
              </a:prstGeom>
              <a:noFill/>
            </p:spPr>
            <p:txBody>
              <a:bodyPr wrap="square" rtlCol="0">
                <a:spAutoFit/>
              </a:bodyPr>
              <a:lstStyle/>
              <a:p>
                <a:pPr rtl="0">
                  <a:spcBef>
                    <a:spcPts val="0"/>
                  </a:spcBef>
                  <a:spcAft>
                    <a:spcPts val="0"/>
                  </a:spcAft>
                </a:pPr>
                <a:r>
                  <a:rPr lang="en-IN" sz="1800" b="0" i="0" u="none" strike="noStrike" dirty="0">
                    <a:solidFill>
                      <a:srgbClr val="880000"/>
                    </a:solidFill>
                    <a:effectLst/>
                    <a:highlight>
                      <a:srgbClr val="F0F0F0"/>
                    </a:highlight>
                    <a:latin typeface="Consolas" panose="020B0609020204030204" pitchFamily="49" charset="0"/>
                  </a:rPr>
                  <a:t>1.014059</a:t>
                </a:r>
                <a:endParaRPr lang="en-IN" b="0" dirty="0">
                  <a:effectLst/>
                </a:endParaRPr>
              </a:p>
            </p:txBody>
          </p:sp>
        </p:grpSp>
        <p:grpSp>
          <p:nvGrpSpPr>
            <p:cNvPr id="312" name="Group 311">
              <a:extLst>
                <a:ext uri="{FF2B5EF4-FFF2-40B4-BE49-F238E27FC236}">
                  <a16:creationId xmlns:a16="http://schemas.microsoft.com/office/drawing/2014/main" id="{F2DAFE4B-BF8E-07CD-9DA0-40C6B0DF4D48}"/>
                </a:ext>
              </a:extLst>
            </p:cNvPr>
            <p:cNvGrpSpPr/>
            <p:nvPr/>
          </p:nvGrpSpPr>
          <p:grpSpPr>
            <a:xfrm>
              <a:off x="5765489" y="-17317465"/>
              <a:ext cx="3161909" cy="1931156"/>
              <a:chOff x="6710855" y="2774731"/>
              <a:chExt cx="3161909" cy="1931156"/>
            </a:xfrm>
          </p:grpSpPr>
          <p:sp>
            <p:nvSpPr>
              <p:cNvPr id="313" name="TextBox 312">
                <a:extLst>
                  <a:ext uri="{FF2B5EF4-FFF2-40B4-BE49-F238E27FC236}">
                    <a16:creationId xmlns:a16="http://schemas.microsoft.com/office/drawing/2014/main" id="{6F81D55F-D61F-4712-CBD9-0FDDCEBFAC1E}"/>
                  </a:ext>
                </a:extLst>
              </p:cNvPr>
              <p:cNvSpPr txBox="1"/>
              <p:nvPr/>
            </p:nvSpPr>
            <p:spPr>
              <a:xfrm>
                <a:off x="6710855" y="2774731"/>
                <a:ext cx="2797236" cy="369332"/>
              </a:xfrm>
              <a:prstGeom prst="rect">
                <a:avLst/>
              </a:prstGeom>
              <a:noFill/>
            </p:spPr>
            <p:txBody>
              <a:bodyPr wrap="square" rtlCol="0">
                <a:spAutoFit/>
              </a:bodyPr>
              <a:lstStyle/>
              <a:p>
                <a:r>
                  <a:rPr lang="en-US" b="1" dirty="0"/>
                  <a:t>Glucose Level</a:t>
                </a:r>
              </a:p>
            </p:txBody>
          </p:sp>
          <p:sp>
            <p:nvSpPr>
              <p:cNvPr id="314" name="TextBox 313">
                <a:extLst>
                  <a:ext uri="{FF2B5EF4-FFF2-40B4-BE49-F238E27FC236}">
                    <a16:creationId xmlns:a16="http://schemas.microsoft.com/office/drawing/2014/main" id="{749A49E7-BE93-7E91-3425-8DE15C15EE48}"/>
                  </a:ext>
                </a:extLst>
              </p:cNvPr>
              <p:cNvSpPr txBox="1"/>
              <p:nvPr/>
            </p:nvSpPr>
            <p:spPr>
              <a:xfrm>
                <a:off x="6710855" y="3305504"/>
                <a:ext cx="3161909" cy="1400383"/>
              </a:xfrm>
              <a:prstGeom prst="rect">
                <a:avLst/>
              </a:prstGeom>
              <a:noFill/>
            </p:spPr>
            <p:txBody>
              <a:bodyPr wrap="square" rtlCol="0">
                <a:spAutoFit/>
              </a:bodyPr>
              <a:lstStyle/>
              <a:p>
                <a:r>
                  <a:rPr lang="en-IN" sz="1700" b="0" i="0" u="none" strike="noStrike" dirty="0">
                    <a:solidFill>
                      <a:schemeClr val="tx1">
                        <a:lumMod val="65000"/>
                        <a:lumOff val="35000"/>
                      </a:schemeClr>
                    </a:solidFill>
                    <a:effectLst/>
                    <a:latin typeface="Avenir Next" panose="020B0503020202020204" pitchFamily="34" charset="0"/>
                  </a:rPr>
                  <a:t>With each unit increase in glucose level, the odds of being diagnosed with heart disease increase by approximately 0.73%.</a:t>
                </a:r>
                <a:endParaRPr lang="en-US" sz="1700" dirty="0">
                  <a:solidFill>
                    <a:schemeClr val="tx1">
                      <a:lumMod val="65000"/>
                      <a:lumOff val="35000"/>
                    </a:schemeClr>
                  </a:solidFill>
                  <a:latin typeface="Avenir Next" panose="020B0503020202020204" pitchFamily="34" charset="0"/>
                </a:endParaRPr>
              </a:p>
            </p:txBody>
          </p:sp>
          <p:sp>
            <p:nvSpPr>
              <p:cNvPr id="315" name="TextBox 314">
                <a:extLst>
                  <a:ext uri="{FF2B5EF4-FFF2-40B4-BE49-F238E27FC236}">
                    <a16:creationId xmlns:a16="http://schemas.microsoft.com/office/drawing/2014/main" id="{B0B53F0A-13D4-8D4F-B4B9-7E7F0050CCF8}"/>
                  </a:ext>
                </a:extLst>
              </p:cNvPr>
              <p:cNvSpPr txBox="1"/>
              <p:nvPr/>
            </p:nvSpPr>
            <p:spPr>
              <a:xfrm>
                <a:off x="6710855" y="3021724"/>
                <a:ext cx="2191407" cy="369332"/>
              </a:xfrm>
              <a:prstGeom prst="rect">
                <a:avLst/>
              </a:prstGeom>
              <a:noFill/>
            </p:spPr>
            <p:txBody>
              <a:bodyPr wrap="square" rtlCol="0">
                <a:spAutoFit/>
              </a:bodyPr>
              <a:lstStyle/>
              <a:p>
                <a:pPr rtl="0">
                  <a:spcBef>
                    <a:spcPts val="0"/>
                  </a:spcBef>
                  <a:spcAft>
                    <a:spcPts val="0"/>
                  </a:spcAft>
                </a:pPr>
                <a:r>
                  <a:rPr lang="en-IN" sz="1800" b="0" i="0" u="none" strike="noStrike" dirty="0">
                    <a:solidFill>
                      <a:srgbClr val="880000"/>
                    </a:solidFill>
                    <a:effectLst/>
                    <a:highlight>
                      <a:srgbClr val="F0F0F0"/>
                    </a:highlight>
                    <a:latin typeface="Consolas" panose="020B0609020204030204" pitchFamily="49" charset="0"/>
                  </a:rPr>
                  <a:t>1.007288</a:t>
                </a:r>
                <a:endParaRPr lang="en-IN" b="0" dirty="0">
                  <a:effectLst/>
                </a:endParaRPr>
              </a:p>
            </p:txBody>
          </p:sp>
        </p:grpSp>
      </p:grpSp>
      <p:grpSp>
        <p:nvGrpSpPr>
          <p:cNvPr id="386" name="Group 385">
            <a:extLst>
              <a:ext uri="{FF2B5EF4-FFF2-40B4-BE49-F238E27FC236}">
                <a16:creationId xmlns:a16="http://schemas.microsoft.com/office/drawing/2014/main" id="{C1C599EC-FCD7-769C-04C5-903A5B97DDBD}"/>
              </a:ext>
            </a:extLst>
          </p:cNvPr>
          <p:cNvGrpSpPr/>
          <p:nvPr/>
        </p:nvGrpSpPr>
        <p:grpSpPr>
          <a:xfrm>
            <a:off x="2719796" y="-15449645"/>
            <a:ext cx="1531060" cy="39972343"/>
            <a:chOff x="2719796" y="-2626747"/>
            <a:chExt cx="1531060" cy="39972343"/>
          </a:xfrm>
        </p:grpSpPr>
        <p:cxnSp>
          <p:nvCxnSpPr>
            <p:cNvPr id="237" name="Straight Connector 236">
              <a:extLst>
                <a:ext uri="{FF2B5EF4-FFF2-40B4-BE49-F238E27FC236}">
                  <a16:creationId xmlns:a16="http://schemas.microsoft.com/office/drawing/2014/main" id="{0858FAFD-E122-9814-8564-F6D75D3B4662}"/>
                </a:ext>
              </a:extLst>
            </p:cNvPr>
            <p:cNvCxnSpPr>
              <a:cxnSpLocks/>
            </p:cNvCxnSpPr>
            <p:nvPr/>
          </p:nvCxnSpPr>
          <p:spPr>
            <a:xfrm>
              <a:off x="3485326" y="-2626747"/>
              <a:ext cx="0" cy="39972343"/>
            </a:xfrm>
            <a:prstGeom prst="line">
              <a:avLst/>
            </a:prstGeom>
            <a:ln w="38100">
              <a:prstDash val="dash"/>
            </a:ln>
          </p:spPr>
          <p:style>
            <a:lnRef idx="2">
              <a:schemeClr val="accent1"/>
            </a:lnRef>
            <a:fillRef idx="0">
              <a:schemeClr val="accent1"/>
            </a:fillRef>
            <a:effectRef idx="1">
              <a:schemeClr val="accent1"/>
            </a:effectRef>
            <a:fontRef idx="minor">
              <a:schemeClr val="tx1"/>
            </a:fontRef>
          </p:style>
        </p:cxnSp>
        <p:grpSp>
          <p:nvGrpSpPr>
            <p:cNvPr id="359" name="Group 358">
              <a:extLst>
                <a:ext uri="{FF2B5EF4-FFF2-40B4-BE49-F238E27FC236}">
                  <a16:creationId xmlns:a16="http://schemas.microsoft.com/office/drawing/2014/main" id="{6E8E44B3-7E4B-C08F-7776-A6E8151F8E45}"/>
                </a:ext>
              </a:extLst>
            </p:cNvPr>
            <p:cNvGrpSpPr/>
            <p:nvPr/>
          </p:nvGrpSpPr>
          <p:grpSpPr>
            <a:xfrm>
              <a:off x="2765925" y="3598991"/>
              <a:ext cx="1438803" cy="1440000"/>
              <a:chOff x="1489345" y="3082951"/>
              <a:chExt cx="1438803" cy="1440000"/>
            </a:xfrm>
          </p:grpSpPr>
          <p:sp>
            <p:nvSpPr>
              <p:cNvPr id="360" name="Oval 359">
                <a:extLst>
                  <a:ext uri="{FF2B5EF4-FFF2-40B4-BE49-F238E27FC236}">
                    <a16:creationId xmlns:a16="http://schemas.microsoft.com/office/drawing/2014/main" id="{6DD6FFF5-60BA-3739-5D99-29E44C4E8D30}"/>
                  </a:ext>
                </a:extLst>
              </p:cNvPr>
              <p:cNvSpPr/>
              <p:nvPr/>
            </p:nvSpPr>
            <p:spPr>
              <a:xfrm>
                <a:off x="1489345" y="3082951"/>
                <a:ext cx="1438803" cy="1440000"/>
              </a:xfrm>
              <a:prstGeom prst="ellipse">
                <a:avLst/>
              </a:prstGeom>
              <a:solidFill>
                <a:schemeClr val="bg1"/>
              </a:solidFill>
              <a:ln>
                <a:solidFill>
                  <a:schemeClr val="bg1">
                    <a:lumMod val="95000"/>
                  </a:schemeClr>
                </a:solidFill>
              </a:ln>
              <a:effectLst>
                <a:outerShdw blurRad="350953" dist="144565" dir="5640000" sx="99000" sy="99000" algn="ctr" rotWithShape="0">
                  <a:schemeClr val="bg1">
                    <a:lumMod val="85000"/>
                    <a:alpha val="62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pic>
            <p:nvPicPr>
              <p:cNvPr id="361" name="Picture 360" descr="A black and white image of a couple of circles&#10;&#10;Description automatically generated">
                <a:extLst>
                  <a:ext uri="{FF2B5EF4-FFF2-40B4-BE49-F238E27FC236}">
                    <a16:creationId xmlns:a16="http://schemas.microsoft.com/office/drawing/2014/main" id="{123C571A-5CB8-3D92-8948-A1D25E72843E}"/>
                  </a:ext>
                </a:extLst>
              </p:cNvPr>
              <p:cNvPicPr>
                <a:picLocks noChangeAspect="1"/>
              </p:cNvPicPr>
              <p:nvPr/>
            </p:nvPicPr>
            <p:blipFill>
              <a:blip r:embed="rId3"/>
              <a:stretch>
                <a:fillRect/>
              </a:stretch>
            </p:blipFill>
            <p:spPr>
              <a:xfrm>
                <a:off x="1857524" y="3308446"/>
                <a:ext cx="702445" cy="989010"/>
              </a:xfrm>
              <a:prstGeom prst="rect">
                <a:avLst/>
              </a:prstGeom>
            </p:spPr>
          </p:pic>
        </p:grpSp>
        <p:grpSp>
          <p:nvGrpSpPr>
            <p:cNvPr id="362" name="Group 361">
              <a:extLst>
                <a:ext uri="{FF2B5EF4-FFF2-40B4-BE49-F238E27FC236}">
                  <a16:creationId xmlns:a16="http://schemas.microsoft.com/office/drawing/2014/main" id="{73BAD8E2-21E8-5CFB-EF50-1410FB8172A4}"/>
                </a:ext>
              </a:extLst>
            </p:cNvPr>
            <p:cNvGrpSpPr/>
            <p:nvPr/>
          </p:nvGrpSpPr>
          <p:grpSpPr>
            <a:xfrm>
              <a:off x="2765925" y="7879211"/>
              <a:ext cx="1438803" cy="1440000"/>
              <a:chOff x="1482725" y="7146895"/>
              <a:chExt cx="1438803" cy="1440000"/>
            </a:xfrm>
          </p:grpSpPr>
          <p:sp>
            <p:nvSpPr>
              <p:cNvPr id="363" name="Oval 362">
                <a:extLst>
                  <a:ext uri="{FF2B5EF4-FFF2-40B4-BE49-F238E27FC236}">
                    <a16:creationId xmlns:a16="http://schemas.microsoft.com/office/drawing/2014/main" id="{3621B1F3-46EF-F6AF-FA85-58831968BF79}"/>
                  </a:ext>
                </a:extLst>
              </p:cNvPr>
              <p:cNvSpPr/>
              <p:nvPr/>
            </p:nvSpPr>
            <p:spPr>
              <a:xfrm>
                <a:off x="1482725" y="7146895"/>
                <a:ext cx="1438803" cy="1440000"/>
              </a:xfrm>
              <a:prstGeom prst="ellipse">
                <a:avLst/>
              </a:prstGeom>
              <a:solidFill>
                <a:schemeClr val="bg1"/>
              </a:solidFill>
              <a:ln>
                <a:solidFill>
                  <a:schemeClr val="bg1">
                    <a:lumMod val="95000"/>
                  </a:schemeClr>
                </a:solidFill>
              </a:ln>
              <a:effectLst>
                <a:outerShdw blurRad="350953" dist="144565" dir="5640000" sx="99000" sy="99000" algn="ctr" rotWithShape="0">
                  <a:schemeClr val="bg1">
                    <a:lumMod val="85000"/>
                    <a:alpha val="62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pic>
            <p:nvPicPr>
              <p:cNvPr id="364" name="Picture 363" descr="A black background with a black square&#10;&#10;Description automatically generated with medium confidence">
                <a:extLst>
                  <a:ext uri="{FF2B5EF4-FFF2-40B4-BE49-F238E27FC236}">
                    <a16:creationId xmlns:a16="http://schemas.microsoft.com/office/drawing/2014/main" id="{2F4681BA-FB78-2C8A-BF04-3EF512A43340}"/>
                  </a:ext>
                </a:extLst>
              </p:cNvPr>
              <p:cNvPicPr>
                <a:picLocks noChangeAspect="1"/>
              </p:cNvPicPr>
              <p:nvPr/>
            </p:nvPicPr>
            <p:blipFill>
              <a:blip r:embed="rId4"/>
              <a:stretch>
                <a:fillRect/>
              </a:stretch>
            </p:blipFill>
            <p:spPr>
              <a:xfrm>
                <a:off x="1778511" y="7416895"/>
                <a:ext cx="847231" cy="900000"/>
              </a:xfrm>
              <a:prstGeom prst="rect">
                <a:avLst/>
              </a:prstGeom>
            </p:spPr>
          </p:pic>
        </p:grpSp>
        <p:grpSp>
          <p:nvGrpSpPr>
            <p:cNvPr id="365" name="Group 364">
              <a:extLst>
                <a:ext uri="{FF2B5EF4-FFF2-40B4-BE49-F238E27FC236}">
                  <a16:creationId xmlns:a16="http://schemas.microsoft.com/office/drawing/2014/main" id="{5D06A043-B0EE-CEE5-D117-2B8351563501}"/>
                </a:ext>
              </a:extLst>
            </p:cNvPr>
            <p:cNvGrpSpPr/>
            <p:nvPr/>
          </p:nvGrpSpPr>
          <p:grpSpPr>
            <a:xfrm>
              <a:off x="2719796" y="12159431"/>
              <a:ext cx="1531060" cy="1440000"/>
              <a:chOff x="1462862" y="11210839"/>
              <a:chExt cx="1531060" cy="1440000"/>
            </a:xfrm>
          </p:grpSpPr>
          <p:sp>
            <p:nvSpPr>
              <p:cNvPr id="366" name="Oval 365">
                <a:extLst>
                  <a:ext uri="{FF2B5EF4-FFF2-40B4-BE49-F238E27FC236}">
                    <a16:creationId xmlns:a16="http://schemas.microsoft.com/office/drawing/2014/main" id="{386F078D-027B-4CE3-E680-35814CDF9F2C}"/>
                  </a:ext>
                </a:extLst>
              </p:cNvPr>
              <p:cNvSpPr/>
              <p:nvPr/>
            </p:nvSpPr>
            <p:spPr>
              <a:xfrm>
                <a:off x="1462862" y="11210839"/>
                <a:ext cx="1438803" cy="1440000"/>
              </a:xfrm>
              <a:prstGeom prst="ellipse">
                <a:avLst/>
              </a:prstGeom>
              <a:solidFill>
                <a:schemeClr val="bg1"/>
              </a:solidFill>
              <a:ln>
                <a:solidFill>
                  <a:schemeClr val="bg1">
                    <a:lumMod val="95000"/>
                  </a:schemeClr>
                </a:solidFill>
              </a:ln>
              <a:effectLst>
                <a:outerShdw blurRad="350953" dist="144565" dir="5640000" sx="99000" sy="99000" algn="ctr" rotWithShape="0">
                  <a:schemeClr val="bg1">
                    <a:lumMod val="85000"/>
                    <a:alpha val="62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grpSp>
            <p:nvGrpSpPr>
              <p:cNvPr id="367" name="Group 366">
                <a:extLst>
                  <a:ext uri="{FF2B5EF4-FFF2-40B4-BE49-F238E27FC236}">
                    <a16:creationId xmlns:a16="http://schemas.microsoft.com/office/drawing/2014/main" id="{353E1B1F-C967-2ACE-9DE2-A6DA129E8B7D}"/>
                  </a:ext>
                </a:extLst>
              </p:cNvPr>
              <p:cNvGrpSpPr/>
              <p:nvPr/>
            </p:nvGrpSpPr>
            <p:grpSpPr>
              <a:xfrm>
                <a:off x="1679316" y="11607585"/>
                <a:ext cx="1314606" cy="770587"/>
                <a:chOff x="1708813" y="11666578"/>
                <a:chExt cx="1450450" cy="770587"/>
              </a:xfrm>
            </p:grpSpPr>
            <p:sp>
              <p:nvSpPr>
                <p:cNvPr id="368" name="TextBox 367">
                  <a:extLst>
                    <a:ext uri="{FF2B5EF4-FFF2-40B4-BE49-F238E27FC236}">
                      <a16:creationId xmlns:a16="http://schemas.microsoft.com/office/drawing/2014/main" id="{C3FBA9A5-8140-ED66-493B-7E9F155BE29D}"/>
                    </a:ext>
                  </a:extLst>
                </p:cNvPr>
                <p:cNvSpPr txBox="1"/>
                <p:nvPr/>
              </p:nvSpPr>
              <p:spPr>
                <a:xfrm>
                  <a:off x="1708813" y="11666578"/>
                  <a:ext cx="1450450" cy="477054"/>
                </a:xfrm>
                <a:prstGeom prst="rect">
                  <a:avLst/>
                </a:prstGeom>
                <a:noFill/>
              </p:spPr>
              <p:txBody>
                <a:bodyPr wrap="square" rtlCol="0">
                  <a:spAutoFit/>
                </a:bodyPr>
                <a:lstStyle/>
                <a:p>
                  <a:r>
                    <a:rPr lang="en-US" sz="2500" b="1" dirty="0">
                      <a:latin typeface="Avenir Next" panose="020B0503020202020204" pitchFamily="34" charset="0"/>
                    </a:rPr>
                    <a:t>No.of</a:t>
                  </a:r>
                  <a:endParaRPr lang="en-US" sz="2500" dirty="0">
                    <a:latin typeface="Avenir Next" panose="020B0503020202020204" pitchFamily="34" charset="0"/>
                  </a:endParaRPr>
                </a:p>
              </p:txBody>
            </p:sp>
            <p:sp>
              <p:nvSpPr>
                <p:cNvPr id="369" name="TextBox 368">
                  <a:extLst>
                    <a:ext uri="{FF2B5EF4-FFF2-40B4-BE49-F238E27FC236}">
                      <a16:creationId xmlns:a16="http://schemas.microsoft.com/office/drawing/2014/main" id="{9EED6646-8561-997A-6749-9F94E7460A46}"/>
                    </a:ext>
                  </a:extLst>
                </p:cNvPr>
                <p:cNvSpPr txBox="1"/>
                <p:nvPr/>
              </p:nvSpPr>
              <p:spPr>
                <a:xfrm>
                  <a:off x="1715163" y="11960111"/>
                  <a:ext cx="939546" cy="477054"/>
                </a:xfrm>
                <a:prstGeom prst="rect">
                  <a:avLst/>
                </a:prstGeom>
                <a:noFill/>
              </p:spPr>
              <p:txBody>
                <a:bodyPr wrap="square" rtlCol="0">
                  <a:spAutoFit/>
                </a:bodyPr>
                <a:lstStyle/>
                <a:p>
                  <a:r>
                    <a:rPr lang="en-US" sz="2500" dirty="0">
                      <a:latin typeface="Avenir Next" panose="020B0503020202020204" pitchFamily="34" charset="0"/>
                    </a:rPr>
                    <a:t>Cigs</a:t>
                  </a:r>
                </a:p>
              </p:txBody>
            </p:sp>
          </p:grpSp>
        </p:grpSp>
        <p:grpSp>
          <p:nvGrpSpPr>
            <p:cNvPr id="370" name="Group 369">
              <a:extLst>
                <a:ext uri="{FF2B5EF4-FFF2-40B4-BE49-F238E27FC236}">
                  <a16:creationId xmlns:a16="http://schemas.microsoft.com/office/drawing/2014/main" id="{4F96CB21-70C2-93B6-D138-79B5B8E9E950}"/>
                </a:ext>
              </a:extLst>
            </p:cNvPr>
            <p:cNvGrpSpPr/>
            <p:nvPr/>
          </p:nvGrpSpPr>
          <p:grpSpPr>
            <a:xfrm>
              <a:off x="2765925" y="16439651"/>
              <a:ext cx="1438803" cy="1440000"/>
              <a:chOff x="1343692" y="15274783"/>
              <a:chExt cx="1438803" cy="1440000"/>
            </a:xfrm>
          </p:grpSpPr>
          <p:sp>
            <p:nvSpPr>
              <p:cNvPr id="371" name="Oval 370">
                <a:extLst>
                  <a:ext uri="{FF2B5EF4-FFF2-40B4-BE49-F238E27FC236}">
                    <a16:creationId xmlns:a16="http://schemas.microsoft.com/office/drawing/2014/main" id="{652F8A11-4D19-CC4F-D3F1-743EC40FB97B}"/>
                  </a:ext>
                </a:extLst>
              </p:cNvPr>
              <p:cNvSpPr/>
              <p:nvPr/>
            </p:nvSpPr>
            <p:spPr>
              <a:xfrm>
                <a:off x="1343692" y="15274783"/>
                <a:ext cx="1438803" cy="1440000"/>
              </a:xfrm>
              <a:prstGeom prst="ellipse">
                <a:avLst/>
              </a:prstGeom>
              <a:solidFill>
                <a:schemeClr val="bg1"/>
              </a:solidFill>
              <a:ln>
                <a:solidFill>
                  <a:schemeClr val="bg1">
                    <a:lumMod val="95000"/>
                  </a:schemeClr>
                </a:solidFill>
              </a:ln>
              <a:effectLst>
                <a:outerShdw blurRad="350953" dist="144565" dir="5640000" sx="99000" sy="99000" algn="ctr" rotWithShape="0">
                  <a:schemeClr val="bg1">
                    <a:lumMod val="85000"/>
                    <a:alpha val="62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372" name="TextBox 371">
                <a:extLst>
                  <a:ext uri="{FF2B5EF4-FFF2-40B4-BE49-F238E27FC236}">
                    <a16:creationId xmlns:a16="http://schemas.microsoft.com/office/drawing/2014/main" id="{6A5B0206-B06E-BB2F-F3C5-859F3D5DB1B8}"/>
                  </a:ext>
                </a:extLst>
              </p:cNvPr>
              <p:cNvSpPr txBox="1"/>
              <p:nvPr/>
            </p:nvSpPr>
            <p:spPr>
              <a:xfrm>
                <a:off x="1651596" y="15844747"/>
                <a:ext cx="881988" cy="477054"/>
              </a:xfrm>
              <a:prstGeom prst="rect">
                <a:avLst/>
              </a:prstGeom>
              <a:noFill/>
            </p:spPr>
            <p:txBody>
              <a:bodyPr wrap="square" rtlCol="0">
                <a:spAutoFit/>
              </a:bodyPr>
              <a:lstStyle/>
              <a:p>
                <a:r>
                  <a:rPr lang="en-US" sz="2500" b="1" dirty="0">
                    <a:latin typeface="Avenir Next" panose="020B0503020202020204" pitchFamily="34" charset="0"/>
                  </a:rPr>
                  <a:t>HYP</a:t>
                </a:r>
                <a:endParaRPr lang="en-US" sz="2500" dirty="0">
                  <a:latin typeface="Avenir Next" panose="020B0503020202020204" pitchFamily="34" charset="0"/>
                </a:endParaRPr>
              </a:p>
            </p:txBody>
          </p:sp>
        </p:grpSp>
        <p:grpSp>
          <p:nvGrpSpPr>
            <p:cNvPr id="373" name="Group 372">
              <a:extLst>
                <a:ext uri="{FF2B5EF4-FFF2-40B4-BE49-F238E27FC236}">
                  <a16:creationId xmlns:a16="http://schemas.microsoft.com/office/drawing/2014/main" id="{573D54D6-34D2-38AC-4B66-D3FE53AB91B9}"/>
                </a:ext>
              </a:extLst>
            </p:cNvPr>
            <p:cNvGrpSpPr/>
            <p:nvPr/>
          </p:nvGrpSpPr>
          <p:grpSpPr>
            <a:xfrm>
              <a:off x="2765925" y="20719871"/>
              <a:ext cx="1438803" cy="1440000"/>
              <a:chOff x="1323830" y="19338728"/>
              <a:chExt cx="1438803" cy="1440000"/>
            </a:xfrm>
          </p:grpSpPr>
          <p:sp>
            <p:nvSpPr>
              <p:cNvPr id="374" name="Oval 373">
                <a:extLst>
                  <a:ext uri="{FF2B5EF4-FFF2-40B4-BE49-F238E27FC236}">
                    <a16:creationId xmlns:a16="http://schemas.microsoft.com/office/drawing/2014/main" id="{5BE2EDB1-4068-7AB3-09F1-6742864184D5}"/>
                  </a:ext>
                </a:extLst>
              </p:cNvPr>
              <p:cNvSpPr/>
              <p:nvPr/>
            </p:nvSpPr>
            <p:spPr>
              <a:xfrm>
                <a:off x="1323830" y="19338728"/>
                <a:ext cx="1438803" cy="1440000"/>
              </a:xfrm>
              <a:prstGeom prst="ellipse">
                <a:avLst/>
              </a:prstGeom>
              <a:solidFill>
                <a:schemeClr val="bg1"/>
              </a:solidFill>
              <a:ln>
                <a:solidFill>
                  <a:schemeClr val="bg1">
                    <a:lumMod val="95000"/>
                  </a:schemeClr>
                </a:solidFill>
              </a:ln>
              <a:effectLst>
                <a:outerShdw blurRad="350953" dist="144565" dir="5640000" sx="99000" sy="99000" algn="ctr" rotWithShape="0">
                  <a:schemeClr val="bg1">
                    <a:lumMod val="85000"/>
                    <a:alpha val="62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grpSp>
            <p:nvGrpSpPr>
              <p:cNvPr id="375" name="Group 374">
                <a:extLst>
                  <a:ext uri="{FF2B5EF4-FFF2-40B4-BE49-F238E27FC236}">
                    <a16:creationId xmlns:a16="http://schemas.microsoft.com/office/drawing/2014/main" id="{037D0DA3-A3F0-9563-A7BC-E8B58CC8EC7E}"/>
                  </a:ext>
                </a:extLst>
              </p:cNvPr>
              <p:cNvGrpSpPr/>
              <p:nvPr/>
            </p:nvGrpSpPr>
            <p:grpSpPr>
              <a:xfrm>
                <a:off x="1553273" y="19713741"/>
                <a:ext cx="1121100" cy="776939"/>
                <a:chOff x="1553273" y="19713741"/>
                <a:chExt cx="1121100" cy="776939"/>
              </a:xfrm>
            </p:grpSpPr>
            <p:sp>
              <p:nvSpPr>
                <p:cNvPr id="376" name="TextBox 375">
                  <a:extLst>
                    <a:ext uri="{FF2B5EF4-FFF2-40B4-BE49-F238E27FC236}">
                      <a16:creationId xmlns:a16="http://schemas.microsoft.com/office/drawing/2014/main" id="{533344C6-FE40-6F70-07D8-1C29CBF4372A}"/>
                    </a:ext>
                  </a:extLst>
                </p:cNvPr>
                <p:cNvSpPr txBox="1"/>
                <p:nvPr/>
              </p:nvSpPr>
              <p:spPr>
                <a:xfrm>
                  <a:off x="1553273" y="19713741"/>
                  <a:ext cx="1116184" cy="477054"/>
                </a:xfrm>
                <a:prstGeom prst="rect">
                  <a:avLst/>
                </a:prstGeom>
                <a:noFill/>
              </p:spPr>
              <p:txBody>
                <a:bodyPr wrap="square" rtlCol="0">
                  <a:spAutoFit/>
                </a:bodyPr>
                <a:lstStyle/>
                <a:p>
                  <a:r>
                    <a:rPr lang="en-US" sz="2500" b="1" dirty="0">
                      <a:latin typeface="Avenir Next" panose="020B0503020202020204" pitchFamily="34" charset="0"/>
                    </a:rPr>
                    <a:t>Total</a:t>
                  </a:r>
                  <a:endParaRPr lang="en-US" sz="2500" dirty="0">
                    <a:latin typeface="Avenir Next" panose="020B0503020202020204" pitchFamily="34" charset="0"/>
                  </a:endParaRPr>
                </a:p>
              </p:txBody>
            </p:sp>
            <p:sp>
              <p:nvSpPr>
                <p:cNvPr id="377" name="TextBox 376">
                  <a:extLst>
                    <a:ext uri="{FF2B5EF4-FFF2-40B4-BE49-F238E27FC236}">
                      <a16:creationId xmlns:a16="http://schemas.microsoft.com/office/drawing/2014/main" id="{220BAEFF-8077-432B-250A-6743473E62BF}"/>
                    </a:ext>
                  </a:extLst>
                </p:cNvPr>
                <p:cNvSpPr txBox="1"/>
                <p:nvPr/>
              </p:nvSpPr>
              <p:spPr>
                <a:xfrm>
                  <a:off x="1558189" y="20013626"/>
                  <a:ext cx="1116184" cy="477054"/>
                </a:xfrm>
                <a:prstGeom prst="rect">
                  <a:avLst/>
                </a:prstGeom>
                <a:noFill/>
              </p:spPr>
              <p:txBody>
                <a:bodyPr wrap="square" rtlCol="0">
                  <a:spAutoFit/>
                </a:bodyPr>
                <a:lstStyle/>
                <a:p>
                  <a:r>
                    <a:rPr lang="en-US" sz="2500" dirty="0">
                      <a:latin typeface="Avenir Next" panose="020B0503020202020204" pitchFamily="34" charset="0"/>
                    </a:rPr>
                    <a:t>Chols.</a:t>
                  </a:r>
                </a:p>
              </p:txBody>
            </p:sp>
          </p:grpSp>
        </p:grpSp>
        <p:grpSp>
          <p:nvGrpSpPr>
            <p:cNvPr id="378" name="Group 377">
              <a:extLst>
                <a:ext uri="{FF2B5EF4-FFF2-40B4-BE49-F238E27FC236}">
                  <a16:creationId xmlns:a16="http://schemas.microsoft.com/office/drawing/2014/main" id="{6E3E95CD-906C-741B-9EF3-C47B74A77278}"/>
                </a:ext>
              </a:extLst>
            </p:cNvPr>
            <p:cNvGrpSpPr/>
            <p:nvPr/>
          </p:nvGrpSpPr>
          <p:grpSpPr>
            <a:xfrm>
              <a:off x="2748737" y="25015983"/>
              <a:ext cx="1473178" cy="1440000"/>
              <a:chOff x="4495001" y="15293089"/>
              <a:chExt cx="1473178" cy="1440000"/>
            </a:xfrm>
          </p:grpSpPr>
          <p:sp>
            <p:nvSpPr>
              <p:cNvPr id="379" name="Oval 378">
                <a:extLst>
                  <a:ext uri="{FF2B5EF4-FFF2-40B4-BE49-F238E27FC236}">
                    <a16:creationId xmlns:a16="http://schemas.microsoft.com/office/drawing/2014/main" id="{094A42D5-88AC-7528-5812-AD98A45E0F23}"/>
                  </a:ext>
                </a:extLst>
              </p:cNvPr>
              <p:cNvSpPr/>
              <p:nvPr/>
            </p:nvSpPr>
            <p:spPr>
              <a:xfrm>
                <a:off x="4495001" y="15293089"/>
                <a:ext cx="1438803" cy="1440000"/>
              </a:xfrm>
              <a:prstGeom prst="ellipse">
                <a:avLst/>
              </a:prstGeom>
              <a:solidFill>
                <a:schemeClr val="bg1"/>
              </a:solidFill>
              <a:ln>
                <a:solidFill>
                  <a:schemeClr val="bg1">
                    <a:lumMod val="95000"/>
                  </a:schemeClr>
                </a:solidFill>
              </a:ln>
              <a:effectLst>
                <a:outerShdw blurRad="350953" dist="144565" dir="5640000" sx="99000" sy="99000" algn="ctr" rotWithShape="0">
                  <a:schemeClr val="bg1">
                    <a:lumMod val="85000"/>
                    <a:alpha val="62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grpSp>
            <p:nvGrpSpPr>
              <p:cNvPr id="380" name="Group 379">
                <a:extLst>
                  <a:ext uri="{FF2B5EF4-FFF2-40B4-BE49-F238E27FC236}">
                    <a16:creationId xmlns:a16="http://schemas.microsoft.com/office/drawing/2014/main" id="{AD482FFE-A028-8AC5-5F32-8A2BA30846CA}"/>
                  </a:ext>
                </a:extLst>
              </p:cNvPr>
              <p:cNvGrpSpPr/>
              <p:nvPr/>
            </p:nvGrpSpPr>
            <p:grpSpPr>
              <a:xfrm>
                <a:off x="4847079" y="15662851"/>
                <a:ext cx="1121100" cy="776940"/>
                <a:chOff x="4847079" y="15662851"/>
                <a:chExt cx="1121100" cy="776940"/>
              </a:xfrm>
            </p:grpSpPr>
            <p:sp>
              <p:nvSpPr>
                <p:cNvPr id="381" name="TextBox 380">
                  <a:extLst>
                    <a:ext uri="{FF2B5EF4-FFF2-40B4-BE49-F238E27FC236}">
                      <a16:creationId xmlns:a16="http://schemas.microsoft.com/office/drawing/2014/main" id="{A129F107-53AA-E2C2-39F0-49ADF8FC5B5C}"/>
                    </a:ext>
                  </a:extLst>
                </p:cNvPr>
                <p:cNvSpPr txBox="1"/>
                <p:nvPr/>
              </p:nvSpPr>
              <p:spPr>
                <a:xfrm>
                  <a:off x="4847079" y="15662851"/>
                  <a:ext cx="1116184" cy="477054"/>
                </a:xfrm>
                <a:prstGeom prst="rect">
                  <a:avLst/>
                </a:prstGeom>
                <a:noFill/>
              </p:spPr>
              <p:txBody>
                <a:bodyPr wrap="square" rtlCol="0">
                  <a:spAutoFit/>
                </a:bodyPr>
                <a:lstStyle/>
                <a:p>
                  <a:r>
                    <a:rPr lang="en-US" sz="2500" b="1" dirty="0">
                      <a:latin typeface="Avenir Next" panose="020B0503020202020204" pitchFamily="34" charset="0"/>
                    </a:rPr>
                    <a:t>SYS</a:t>
                  </a:r>
                  <a:endParaRPr lang="en-US" sz="2500" dirty="0">
                    <a:latin typeface="Avenir Next" panose="020B0503020202020204" pitchFamily="34" charset="0"/>
                  </a:endParaRPr>
                </a:p>
              </p:txBody>
            </p:sp>
            <p:sp>
              <p:nvSpPr>
                <p:cNvPr id="382" name="TextBox 381">
                  <a:extLst>
                    <a:ext uri="{FF2B5EF4-FFF2-40B4-BE49-F238E27FC236}">
                      <a16:creationId xmlns:a16="http://schemas.microsoft.com/office/drawing/2014/main" id="{302A70C1-5688-B3A9-75E5-16DD41B89352}"/>
                    </a:ext>
                  </a:extLst>
                </p:cNvPr>
                <p:cNvSpPr txBox="1"/>
                <p:nvPr/>
              </p:nvSpPr>
              <p:spPr>
                <a:xfrm>
                  <a:off x="4851995" y="15962737"/>
                  <a:ext cx="1116184" cy="477054"/>
                </a:xfrm>
                <a:prstGeom prst="rect">
                  <a:avLst/>
                </a:prstGeom>
                <a:noFill/>
              </p:spPr>
              <p:txBody>
                <a:bodyPr wrap="square" rtlCol="0">
                  <a:spAutoFit/>
                </a:bodyPr>
                <a:lstStyle/>
                <a:p>
                  <a:r>
                    <a:rPr lang="en-US" sz="2500" dirty="0">
                      <a:latin typeface="Avenir Next" panose="020B0503020202020204" pitchFamily="34" charset="0"/>
                    </a:rPr>
                    <a:t>Bp.</a:t>
                  </a:r>
                </a:p>
              </p:txBody>
            </p:sp>
          </p:grpSp>
        </p:grpSp>
        <p:grpSp>
          <p:nvGrpSpPr>
            <p:cNvPr id="383" name="Group 382">
              <a:extLst>
                <a:ext uri="{FF2B5EF4-FFF2-40B4-BE49-F238E27FC236}">
                  <a16:creationId xmlns:a16="http://schemas.microsoft.com/office/drawing/2014/main" id="{5D31B6AD-58BB-9A08-7CD6-621F276859A6}"/>
                </a:ext>
              </a:extLst>
            </p:cNvPr>
            <p:cNvGrpSpPr/>
            <p:nvPr/>
          </p:nvGrpSpPr>
          <p:grpSpPr>
            <a:xfrm>
              <a:off x="2737963" y="29278792"/>
              <a:ext cx="1494727" cy="1440000"/>
              <a:chOff x="4505498" y="19357033"/>
              <a:chExt cx="1494727" cy="1440000"/>
            </a:xfrm>
          </p:grpSpPr>
          <p:sp>
            <p:nvSpPr>
              <p:cNvPr id="384" name="Oval 383">
                <a:extLst>
                  <a:ext uri="{FF2B5EF4-FFF2-40B4-BE49-F238E27FC236}">
                    <a16:creationId xmlns:a16="http://schemas.microsoft.com/office/drawing/2014/main" id="{9E851039-F697-D4F9-B678-A1E180DB03E8}"/>
                  </a:ext>
                </a:extLst>
              </p:cNvPr>
              <p:cNvSpPr/>
              <p:nvPr/>
            </p:nvSpPr>
            <p:spPr>
              <a:xfrm>
                <a:off x="4533460" y="19357033"/>
                <a:ext cx="1438803" cy="1440000"/>
              </a:xfrm>
              <a:prstGeom prst="ellipse">
                <a:avLst/>
              </a:prstGeom>
              <a:solidFill>
                <a:schemeClr val="bg1"/>
              </a:solidFill>
              <a:ln>
                <a:solidFill>
                  <a:schemeClr val="bg1">
                    <a:lumMod val="95000"/>
                  </a:schemeClr>
                </a:solidFill>
              </a:ln>
              <a:effectLst>
                <a:outerShdw blurRad="350953" dist="144565" dir="5640000" sx="99000" sy="99000" algn="ctr" rotWithShape="0">
                  <a:schemeClr val="bg1">
                    <a:lumMod val="85000"/>
                    <a:alpha val="62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385" name="TextBox 384">
                <a:extLst>
                  <a:ext uri="{FF2B5EF4-FFF2-40B4-BE49-F238E27FC236}">
                    <a16:creationId xmlns:a16="http://schemas.microsoft.com/office/drawing/2014/main" id="{CCEB2457-2E20-0C2E-C8A7-6DD8D8C5B674}"/>
                  </a:ext>
                </a:extLst>
              </p:cNvPr>
              <p:cNvSpPr txBox="1"/>
              <p:nvPr/>
            </p:nvSpPr>
            <p:spPr>
              <a:xfrm>
                <a:off x="4505498" y="19838506"/>
                <a:ext cx="1494727" cy="477054"/>
              </a:xfrm>
              <a:prstGeom prst="rect">
                <a:avLst/>
              </a:prstGeom>
              <a:noFill/>
            </p:spPr>
            <p:txBody>
              <a:bodyPr wrap="square" rtlCol="0">
                <a:spAutoFit/>
              </a:bodyPr>
              <a:lstStyle/>
              <a:p>
                <a:r>
                  <a:rPr lang="en-US" sz="2500" b="1" dirty="0">
                    <a:latin typeface="Avenir Next" panose="020B0503020202020204" pitchFamily="34" charset="0"/>
                  </a:rPr>
                  <a:t>Glucose</a:t>
                </a:r>
                <a:endParaRPr lang="en-US" sz="2500" dirty="0">
                  <a:latin typeface="Avenir Next" panose="020B0503020202020204" pitchFamily="34" charset="0"/>
                </a:endParaRPr>
              </a:p>
            </p:txBody>
          </p:sp>
        </p:grpSp>
      </p:grpSp>
      <p:grpSp>
        <p:nvGrpSpPr>
          <p:cNvPr id="387" name="Group 386">
            <a:extLst>
              <a:ext uri="{FF2B5EF4-FFF2-40B4-BE49-F238E27FC236}">
                <a16:creationId xmlns:a16="http://schemas.microsoft.com/office/drawing/2014/main" id="{6CD59575-B743-71AA-3EE4-ED4783EC7519}"/>
              </a:ext>
            </a:extLst>
          </p:cNvPr>
          <p:cNvGrpSpPr/>
          <p:nvPr/>
        </p:nvGrpSpPr>
        <p:grpSpPr>
          <a:xfrm>
            <a:off x="0" y="0"/>
            <a:ext cx="12192000" cy="2186609"/>
            <a:chOff x="0" y="0"/>
            <a:chExt cx="12192000" cy="2186609"/>
          </a:xfrm>
        </p:grpSpPr>
        <p:sp>
          <p:nvSpPr>
            <p:cNvPr id="388" name="Rectangle 387">
              <a:extLst>
                <a:ext uri="{FF2B5EF4-FFF2-40B4-BE49-F238E27FC236}">
                  <a16:creationId xmlns:a16="http://schemas.microsoft.com/office/drawing/2014/main" id="{5260F7CD-D8B4-C91A-079D-A8D4303FB6D2}"/>
                </a:ext>
              </a:extLst>
            </p:cNvPr>
            <p:cNvSpPr/>
            <p:nvPr/>
          </p:nvSpPr>
          <p:spPr>
            <a:xfrm>
              <a:off x="0" y="0"/>
              <a:ext cx="12192000" cy="2186609"/>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9" name="Group 388">
              <a:extLst>
                <a:ext uri="{FF2B5EF4-FFF2-40B4-BE49-F238E27FC236}">
                  <a16:creationId xmlns:a16="http://schemas.microsoft.com/office/drawing/2014/main" id="{92EFFFEC-C3D8-ABC3-E125-04424BFE6492}"/>
                </a:ext>
              </a:extLst>
            </p:cNvPr>
            <p:cNvGrpSpPr/>
            <p:nvPr/>
          </p:nvGrpSpPr>
          <p:grpSpPr>
            <a:xfrm>
              <a:off x="572660" y="735799"/>
              <a:ext cx="4417195" cy="1103512"/>
              <a:chOff x="572660" y="735799"/>
              <a:chExt cx="4417195" cy="1103512"/>
            </a:xfrm>
          </p:grpSpPr>
          <p:sp>
            <p:nvSpPr>
              <p:cNvPr id="390" name="TextBox 389">
                <a:extLst>
                  <a:ext uri="{FF2B5EF4-FFF2-40B4-BE49-F238E27FC236}">
                    <a16:creationId xmlns:a16="http://schemas.microsoft.com/office/drawing/2014/main" id="{43075EDF-1299-1682-F08C-DC25C1F9A62B}"/>
                  </a:ext>
                </a:extLst>
              </p:cNvPr>
              <p:cNvSpPr txBox="1"/>
              <p:nvPr/>
            </p:nvSpPr>
            <p:spPr>
              <a:xfrm>
                <a:off x="572660" y="735799"/>
                <a:ext cx="4417195" cy="630942"/>
              </a:xfrm>
              <a:prstGeom prst="rect">
                <a:avLst/>
              </a:prstGeom>
              <a:noFill/>
            </p:spPr>
            <p:txBody>
              <a:bodyPr wrap="square" rtlCol="0">
                <a:spAutoFit/>
              </a:bodyPr>
              <a:lstStyle/>
              <a:p>
                <a:r>
                  <a:rPr lang="en-US" sz="3500" dirty="0"/>
                  <a:t>Interpretation of </a:t>
                </a:r>
              </a:p>
            </p:txBody>
          </p:sp>
          <p:sp>
            <p:nvSpPr>
              <p:cNvPr id="391" name="TextBox 390">
                <a:extLst>
                  <a:ext uri="{FF2B5EF4-FFF2-40B4-BE49-F238E27FC236}">
                    <a16:creationId xmlns:a16="http://schemas.microsoft.com/office/drawing/2014/main" id="{557E0705-C7DE-95B2-4E54-B7DBB85A0EA8}"/>
                  </a:ext>
                </a:extLst>
              </p:cNvPr>
              <p:cNvSpPr txBox="1"/>
              <p:nvPr/>
            </p:nvSpPr>
            <p:spPr>
              <a:xfrm>
                <a:off x="572660" y="1191597"/>
                <a:ext cx="4114800" cy="646331"/>
              </a:xfrm>
              <a:prstGeom prst="rect">
                <a:avLst/>
              </a:prstGeom>
              <a:noFill/>
            </p:spPr>
            <p:txBody>
              <a:bodyPr wrap="square" rtlCol="0">
                <a:spAutoFit/>
              </a:bodyPr>
              <a:lstStyle/>
              <a:p>
                <a:r>
                  <a:rPr lang="en-IN" sz="3600" b="1" i="0" dirty="0">
                    <a:effectLst/>
                    <a:latin typeface="Avenir Next" panose="020B0503020202020204" pitchFamily="34" charset="0"/>
                  </a:rPr>
                  <a:t>Odds Ratio</a:t>
                </a:r>
                <a:endParaRPr lang="en-US" sz="3500" b="1" dirty="0"/>
              </a:p>
            </p:txBody>
          </p:sp>
          <p:grpSp>
            <p:nvGrpSpPr>
              <p:cNvPr id="392" name="Group 391">
                <a:extLst>
                  <a:ext uri="{FF2B5EF4-FFF2-40B4-BE49-F238E27FC236}">
                    <a16:creationId xmlns:a16="http://schemas.microsoft.com/office/drawing/2014/main" id="{F8246DF5-55F6-A256-46F8-753B17714EC6}"/>
                  </a:ext>
                </a:extLst>
              </p:cNvPr>
              <p:cNvGrpSpPr/>
              <p:nvPr/>
            </p:nvGrpSpPr>
            <p:grpSpPr>
              <a:xfrm>
                <a:off x="688672" y="1770565"/>
                <a:ext cx="2432899" cy="68746"/>
                <a:chOff x="657676" y="1739568"/>
                <a:chExt cx="1765572" cy="0"/>
              </a:xfrm>
            </p:grpSpPr>
            <p:cxnSp>
              <p:nvCxnSpPr>
                <p:cNvPr id="393" name="Straight Connector 392">
                  <a:extLst>
                    <a:ext uri="{FF2B5EF4-FFF2-40B4-BE49-F238E27FC236}">
                      <a16:creationId xmlns:a16="http://schemas.microsoft.com/office/drawing/2014/main" id="{0D5C954D-F43C-27E2-1DFF-2A30585F5AE4}"/>
                    </a:ext>
                  </a:extLst>
                </p:cNvPr>
                <p:cNvCxnSpPr>
                  <a:cxnSpLocks/>
                </p:cNvCxnSpPr>
                <p:nvPr/>
              </p:nvCxnSpPr>
              <p:spPr>
                <a:xfrm>
                  <a:off x="657676" y="1739568"/>
                  <a:ext cx="443597" cy="0"/>
                </a:xfrm>
                <a:prstGeom prst="line">
                  <a:avLst/>
                </a:prstGeom>
                <a:ln w="63500" cmpd="sng">
                  <a:solidFill>
                    <a:srgbClr val="C1D7E9"/>
                  </a:solidFill>
                  <a:prstDash val="solid"/>
                </a:ln>
              </p:spPr>
              <p:style>
                <a:lnRef idx="2">
                  <a:schemeClr val="accent1"/>
                </a:lnRef>
                <a:fillRef idx="0">
                  <a:schemeClr val="accent1"/>
                </a:fillRef>
                <a:effectRef idx="1">
                  <a:schemeClr val="accent1"/>
                </a:effectRef>
                <a:fontRef idx="minor">
                  <a:schemeClr val="tx1"/>
                </a:fontRef>
              </p:style>
            </p:cxnSp>
            <p:cxnSp>
              <p:nvCxnSpPr>
                <p:cNvPr id="394" name="Straight Connector 393">
                  <a:extLst>
                    <a:ext uri="{FF2B5EF4-FFF2-40B4-BE49-F238E27FC236}">
                      <a16:creationId xmlns:a16="http://schemas.microsoft.com/office/drawing/2014/main" id="{A81977E5-6299-A184-01BA-78F27524F3C9}"/>
                    </a:ext>
                  </a:extLst>
                </p:cNvPr>
                <p:cNvCxnSpPr>
                  <a:cxnSpLocks/>
                </p:cNvCxnSpPr>
                <p:nvPr/>
              </p:nvCxnSpPr>
              <p:spPr>
                <a:xfrm>
                  <a:off x="1098334" y="1739568"/>
                  <a:ext cx="443597" cy="0"/>
                </a:xfrm>
                <a:prstGeom prst="line">
                  <a:avLst/>
                </a:prstGeom>
                <a:ln w="63500" cmpd="sng">
                  <a:solidFill>
                    <a:srgbClr val="FCF9DD"/>
                  </a:solidFill>
                  <a:prstDash val="solid"/>
                </a:ln>
              </p:spPr>
              <p:style>
                <a:lnRef idx="2">
                  <a:schemeClr val="accent1"/>
                </a:lnRef>
                <a:fillRef idx="0">
                  <a:schemeClr val="accent1"/>
                </a:fillRef>
                <a:effectRef idx="1">
                  <a:schemeClr val="accent1"/>
                </a:effectRef>
                <a:fontRef idx="minor">
                  <a:schemeClr val="tx1"/>
                </a:fontRef>
              </p:style>
            </p:cxnSp>
            <p:cxnSp>
              <p:nvCxnSpPr>
                <p:cNvPr id="395" name="Straight Connector 394">
                  <a:extLst>
                    <a:ext uri="{FF2B5EF4-FFF2-40B4-BE49-F238E27FC236}">
                      <a16:creationId xmlns:a16="http://schemas.microsoft.com/office/drawing/2014/main" id="{8322500B-25D1-20B4-03AE-2C4B3C03F58A}"/>
                    </a:ext>
                  </a:extLst>
                </p:cNvPr>
                <p:cNvCxnSpPr>
                  <a:cxnSpLocks/>
                </p:cNvCxnSpPr>
                <p:nvPr/>
              </p:nvCxnSpPr>
              <p:spPr>
                <a:xfrm>
                  <a:off x="1538992" y="1739568"/>
                  <a:ext cx="443597" cy="0"/>
                </a:xfrm>
                <a:prstGeom prst="line">
                  <a:avLst/>
                </a:prstGeom>
                <a:ln w="63500" cmpd="sng">
                  <a:solidFill>
                    <a:srgbClr val="EAC974"/>
                  </a:solidFill>
                  <a:prstDash val="solid"/>
                </a:ln>
              </p:spPr>
              <p:style>
                <a:lnRef idx="2">
                  <a:schemeClr val="accent1"/>
                </a:lnRef>
                <a:fillRef idx="0">
                  <a:schemeClr val="accent1"/>
                </a:fillRef>
                <a:effectRef idx="1">
                  <a:schemeClr val="accent1"/>
                </a:effectRef>
                <a:fontRef idx="minor">
                  <a:schemeClr val="tx1"/>
                </a:fontRef>
              </p:style>
            </p:cxnSp>
            <p:cxnSp>
              <p:nvCxnSpPr>
                <p:cNvPr id="396" name="Straight Connector 395">
                  <a:extLst>
                    <a:ext uri="{FF2B5EF4-FFF2-40B4-BE49-F238E27FC236}">
                      <a16:creationId xmlns:a16="http://schemas.microsoft.com/office/drawing/2014/main" id="{F86AB40C-F272-E0AF-6BC5-9F701C7DA2C9}"/>
                    </a:ext>
                  </a:extLst>
                </p:cNvPr>
                <p:cNvCxnSpPr>
                  <a:cxnSpLocks/>
                </p:cNvCxnSpPr>
                <p:nvPr/>
              </p:nvCxnSpPr>
              <p:spPr>
                <a:xfrm>
                  <a:off x="1979651" y="1739568"/>
                  <a:ext cx="443597" cy="0"/>
                </a:xfrm>
                <a:prstGeom prst="line">
                  <a:avLst/>
                </a:prstGeom>
                <a:ln w="63500" cmpd="sng">
                  <a:solidFill>
                    <a:srgbClr val="A44343"/>
                  </a:solidFill>
                  <a:prstDash val="solid"/>
                </a:ln>
              </p:spPr>
              <p:style>
                <a:lnRef idx="2">
                  <a:schemeClr val="accent1"/>
                </a:lnRef>
                <a:fillRef idx="0">
                  <a:schemeClr val="accent1"/>
                </a:fillRef>
                <a:effectRef idx="1">
                  <a:schemeClr val="accent1"/>
                </a:effectRef>
                <a:fontRef idx="minor">
                  <a:schemeClr val="tx1"/>
                </a:fontRef>
              </p:style>
            </p:cxnSp>
          </p:grpSp>
        </p:grpSp>
      </p:grpSp>
      <p:grpSp>
        <p:nvGrpSpPr>
          <p:cNvPr id="398" name="Group 397">
            <a:extLst>
              <a:ext uri="{FF2B5EF4-FFF2-40B4-BE49-F238E27FC236}">
                <a16:creationId xmlns:a16="http://schemas.microsoft.com/office/drawing/2014/main" id="{7E79BE9A-462F-A29C-4A48-25DE08CCEEEE}"/>
              </a:ext>
            </a:extLst>
          </p:cNvPr>
          <p:cNvGrpSpPr/>
          <p:nvPr/>
        </p:nvGrpSpPr>
        <p:grpSpPr>
          <a:xfrm>
            <a:off x="2275045" y="3126259"/>
            <a:ext cx="2378555" cy="2391144"/>
            <a:chOff x="2292298" y="3126259"/>
            <a:chExt cx="2378555" cy="2391144"/>
          </a:xfrm>
        </p:grpSpPr>
        <p:sp>
          <p:nvSpPr>
            <p:cNvPr id="399" name="Oval 398">
              <a:extLst>
                <a:ext uri="{FF2B5EF4-FFF2-40B4-BE49-F238E27FC236}">
                  <a16:creationId xmlns:a16="http://schemas.microsoft.com/office/drawing/2014/main" id="{0F7ACBF2-D4FC-3031-EC94-46041F939BE9}"/>
                </a:ext>
              </a:extLst>
            </p:cNvPr>
            <p:cNvSpPr/>
            <p:nvPr/>
          </p:nvSpPr>
          <p:spPr>
            <a:xfrm>
              <a:off x="2411748" y="3254430"/>
              <a:ext cx="2160000" cy="2160000"/>
            </a:xfrm>
            <a:prstGeom prst="ellipse">
              <a:avLst/>
            </a:prstGeom>
            <a:noFill/>
            <a:ln w="57150">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0" name="Oval 399">
              <a:extLst>
                <a:ext uri="{FF2B5EF4-FFF2-40B4-BE49-F238E27FC236}">
                  <a16:creationId xmlns:a16="http://schemas.microsoft.com/office/drawing/2014/main" id="{41715BEE-FA02-DF55-5B10-ACD1C56856BD}"/>
                </a:ext>
              </a:extLst>
            </p:cNvPr>
            <p:cNvSpPr/>
            <p:nvPr/>
          </p:nvSpPr>
          <p:spPr>
            <a:xfrm>
              <a:off x="2292298" y="3126259"/>
              <a:ext cx="2378555" cy="2391144"/>
            </a:xfrm>
            <a:prstGeom prst="ellipse">
              <a:avLst/>
            </a:prstGeom>
            <a:noFill/>
            <a:ln w="9525">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 name="Group 4">
            <a:extLst>
              <a:ext uri="{FF2B5EF4-FFF2-40B4-BE49-F238E27FC236}">
                <a16:creationId xmlns:a16="http://schemas.microsoft.com/office/drawing/2014/main" id="{75D4F22F-C992-E81D-3501-D5CCD18E7E0A}"/>
              </a:ext>
            </a:extLst>
          </p:cNvPr>
          <p:cNvGrpSpPr/>
          <p:nvPr/>
        </p:nvGrpSpPr>
        <p:grpSpPr>
          <a:xfrm>
            <a:off x="9288965" y="-301083"/>
            <a:ext cx="2430966" cy="1107863"/>
            <a:chOff x="9288965" y="-312234"/>
            <a:chExt cx="2430966" cy="1107863"/>
          </a:xfrm>
          <a:solidFill>
            <a:srgbClr val="DE5746"/>
          </a:solidFill>
        </p:grpSpPr>
        <p:sp>
          <p:nvSpPr>
            <p:cNvPr id="6" name="Rounded Rectangle 5">
              <a:extLst>
                <a:ext uri="{FF2B5EF4-FFF2-40B4-BE49-F238E27FC236}">
                  <a16:creationId xmlns:a16="http://schemas.microsoft.com/office/drawing/2014/main" id="{A66DBA63-7F45-9C63-99FE-67FFA0E34B30}"/>
                </a:ext>
              </a:extLst>
            </p:cNvPr>
            <p:cNvSpPr/>
            <p:nvPr/>
          </p:nvSpPr>
          <p:spPr>
            <a:xfrm>
              <a:off x="9288965" y="-312234"/>
              <a:ext cx="2430966" cy="1107863"/>
            </a:xfrm>
            <a:prstGeom prst="roundRect">
              <a:avLst>
                <a:gd name="adj" fmla="val 8731"/>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536FD538-95E4-612A-692E-69506512D12C}"/>
                </a:ext>
              </a:extLst>
            </p:cNvPr>
            <p:cNvSpPr txBox="1"/>
            <p:nvPr/>
          </p:nvSpPr>
          <p:spPr>
            <a:xfrm>
              <a:off x="9400125" y="97272"/>
              <a:ext cx="2220686" cy="646331"/>
            </a:xfrm>
            <a:prstGeom prst="rect">
              <a:avLst/>
            </a:prstGeom>
            <a:grpFill/>
          </p:spPr>
          <p:txBody>
            <a:bodyPr wrap="square" rtlCol="0">
              <a:spAutoFit/>
            </a:bodyPr>
            <a:lstStyle/>
            <a:p>
              <a:r>
                <a:rPr lang="en-US" b="1" dirty="0">
                  <a:solidFill>
                    <a:schemeClr val="bg1"/>
                  </a:solidFill>
                  <a:latin typeface="Avenir Next" panose="020B0503020202020204" pitchFamily="34" charset="0"/>
                </a:rPr>
                <a:t>Medical </a:t>
              </a:r>
              <a:endParaRPr lang="en-US" dirty="0">
                <a:solidFill>
                  <a:schemeClr val="bg1"/>
                </a:solidFill>
                <a:latin typeface="Avenir Next" panose="020B0503020202020204" pitchFamily="34" charset="0"/>
              </a:endParaRPr>
            </a:p>
            <a:p>
              <a:r>
                <a:rPr lang="en-US" dirty="0">
                  <a:solidFill>
                    <a:schemeClr val="bg1"/>
                  </a:solidFill>
                  <a:latin typeface="Avenir Next" panose="020B0503020202020204" pitchFamily="34" charset="0"/>
                </a:rPr>
                <a:t>History</a:t>
              </a:r>
            </a:p>
          </p:txBody>
        </p:sp>
      </p:grpSp>
    </p:spTree>
    <p:extLst>
      <p:ext uri="{BB962C8B-B14F-4D97-AF65-F5344CB8AC3E}">
        <p14:creationId xmlns:p14="http://schemas.microsoft.com/office/powerpoint/2010/main" val="356757602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5" name="Rectangle 234">
            <a:extLst>
              <a:ext uri="{FF2B5EF4-FFF2-40B4-BE49-F238E27FC236}">
                <a16:creationId xmlns:a16="http://schemas.microsoft.com/office/drawing/2014/main" id="{4F6FA9FF-8B0A-27C4-8B52-562450E7AD8B}"/>
              </a:ext>
            </a:extLst>
          </p:cNvPr>
          <p:cNvSpPr/>
          <p:nvPr/>
        </p:nvSpPr>
        <p:spPr>
          <a:xfrm>
            <a:off x="0" y="3605352"/>
            <a:ext cx="12192000" cy="1486853"/>
          </a:xfrm>
          <a:prstGeom prst="rect">
            <a:avLst/>
          </a:prstGeom>
          <a:solidFill>
            <a:schemeClr val="bg1">
              <a:lumMod val="75000"/>
              <a:alpha val="9932"/>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83" name="Straight Connector 282">
            <a:extLst>
              <a:ext uri="{FF2B5EF4-FFF2-40B4-BE49-F238E27FC236}">
                <a16:creationId xmlns:a16="http://schemas.microsoft.com/office/drawing/2014/main" id="{FD15827E-F6C5-9EA1-755D-A85F72839F72}"/>
              </a:ext>
            </a:extLst>
          </p:cNvPr>
          <p:cNvCxnSpPr>
            <a:cxnSpLocks/>
          </p:cNvCxnSpPr>
          <p:nvPr/>
        </p:nvCxnSpPr>
        <p:spPr>
          <a:xfrm>
            <a:off x="4602294" y="4331556"/>
            <a:ext cx="1613155" cy="0"/>
          </a:xfrm>
          <a:prstGeom prst="line">
            <a:avLst/>
          </a:prstGeom>
          <a:ln w="25400">
            <a:solidFill>
              <a:schemeClr val="tx1">
                <a:lumMod val="95000"/>
                <a:lumOff val="5000"/>
              </a:schemeClr>
            </a:solidFill>
          </a:ln>
        </p:spPr>
        <p:style>
          <a:lnRef idx="2">
            <a:schemeClr val="accent1"/>
          </a:lnRef>
          <a:fillRef idx="0">
            <a:schemeClr val="accent1"/>
          </a:fillRef>
          <a:effectRef idx="1">
            <a:schemeClr val="accent1"/>
          </a:effectRef>
          <a:fontRef idx="minor">
            <a:schemeClr val="tx1"/>
          </a:fontRef>
        </p:style>
      </p:cxnSp>
      <p:grpSp>
        <p:nvGrpSpPr>
          <p:cNvPr id="317" name="Group 316">
            <a:extLst>
              <a:ext uri="{FF2B5EF4-FFF2-40B4-BE49-F238E27FC236}">
                <a16:creationId xmlns:a16="http://schemas.microsoft.com/office/drawing/2014/main" id="{852AACB9-2533-055B-CA31-AC0363287122}"/>
              </a:ext>
            </a:extLst>
          </p:cNvPr>
          <p:cNvGrpSpPr/>
          <p:nvPr/>
        </p:nvGrpSpPr>
        <p:grpSpPr>
          <a:xfrm>
            <a:off x="6186908" y="-6888783"/>
            <a:ext cx="3615559" cy="32889706"/>
            <a:chOff x="5765489" y="-17317465"/>
            <a:chExt cx="3615559" cy="32889706"/>
          </a:xfrm>
        </p:grpSpPr>
        <p:grpSp>
          <p:nvGrpSpPr>
            <p:cNvPr id="291" name="Group 290">
              <a:extLst>
                <a:ext uri="{FF2B5EF4-FFF2-40B4-BE49-F238E27FC236}">
                  <a16:creationId xmlns:a16="http://schemas.microsoft.com/office/drawing/2014/main" id="{093B831B-7FB0-DC9E-248B-D497DB1729C9}"/>
                </a:ext>
              </a:extLst>
            </p:cNvPr>
            <p:cNvGrpSpPr/>
            <p:nvPr/>
          </p:nvGrpSpPr>
          <p:grpSpPr>
            <a:xfrm>
              <a:off x="5765489" y="12856254"/>
              <a:ext cx="3615559" cy="2715987"/>
              <a:chOff x="6710855" y="2774731"/>
              <a:chExt cx="3615559" cy="2715987"/>
            </a:xfrm>
          </p:grpSpPr>
          <p:sp>
            <p:nvSpPr>
              <p:cNvPr id="288" name="TextBox 287">
                <a:extLst>
                  <a:ext uri="{FF2B5EF4-FFF2-40B4-BE49-F238E27FC236}">
                    <a16:creationId xmlns:a16="http://schemas.microsoft.com/office/drawing/2014/main" id="{A75AFC24-B95B-13E4-1D7F-12633F733CC2}"/>
                  </a:ext>
                </a:extLst>
              </p:cNvPr>
              <p:cNvSpPr txBox="1"/>
              <p:nvPr/>
            </p:nvSpPr>
            <p:spPr>
              <a:xfrm>
                <a:off x="6710855" y="2774731"/>
                <a:ext cx="2191407" cy="369332"/>
              </a:xfrm>
              <a:prstGeom prst="rect">
                <a:avLst/>
              </a:prstGeom>
              <a:noFill/>
            </p:spPr>
            <p:txBody>
              <a:bodyPr wrap="square" rtlCol="0">
                <a:spAutoFit/>
              </a:bodyPr>
              <a:lstStyle/>
              <a:p>
                <a:r>
                  <a:rPr lang="en-US" b="1" dirty="0"/>
                  <a:t>Male</a:t>
                </a:r>
              </a:p>
            </p:txBody>
          </p:sp>
          <p:sp>
            <p:nvSpPr>
              <p:cNvPr id="289" name="TextBox 288">
                <a:extLst>
                  <a:ext uri="{FF2B5EF4-FFF2-40B4-BE49-F238E27FC236}">
                    <a16:creationId xmlns:a16="http://schemas.microsoft.com/office/drawing/2014/main" id="{CA7A19FD-DFFF-BBBF-8410-A9C43E5D8900}"/>
                  </a:ext>
                </a:extLst>
              </p:cNvPr>
              <p:cNvSpPr txBox="1"/>
              <p:nvPr/>
            </p:nvSpPr>
            <p:spPr>
              <a:xfrm>
                <a:off x="6710855" y="3305504"/>
                <a:ext cx="3615559" cy="2185214"/>
              </a:xfrm>
              <a:prstGeom prst="rect">
                <a:avLst/>
              </a:prstGeom>
              <a:noFill/>
            </p:spPr>
            <p:txBody>
              <a:bodyPr wrap="square" rtlCol="0">
                <a:spAutoFit/>
              </a:bodyPr>
              <a:lstStyle/>
              <a:p>
                <a:r>
                  <a:rPr lang="en-IN" sz="1700" i="0" u="none" strike="noStrike" dirty="0">
                    <a:solidFill>
                      <a:schemeClr val="tx1">
                        <a:lumMod val="65000"/>
                        <a:lumOff val="35000"/>
                      </a:schemeClr>
                    </a:solidFill>
                    <a:effectLst/>
                    <a:latin typeface="Avenir Next" panose="020B0503020202020204" pitchFamily="34" charset="0"/>
                  </a:rPr>
                  <a:t>In this model, with all other factors controlled, males [male=1] have a 1.653 times higher odds of being diagnosed with heart disease compared to females [male=0]. This suggests a 65.34% greater likelihood of heart disease among males relative to females</a:t>
                </a:r>
                <a:endParaRPr lang="en-US" sz="1700" dirty="0">
                  <a:solidFill>
                    <a:schemeClr val="tx1">
                      <a:lumMod val="65000"/>
                      <a:lumOff val="35000"/>
                    </a:schemeClr>
                  </a:solidFill>
                  <a:latin typeface="Avenir Next" panose="020B0503020202020204" pitchFamily="34" charset="0"/>
                </a:endParaRPr>
              </a:p>
            </p:txBody>
          </p:sp>
          <p:sp>
            <p:nvSpPr>
              <p:cNvPr id="290" name="TextBox 289">
                <a:extLst>
                  <a:ext uri="{FF2B5EF4-FFF2-40B4-BE49-F238E27FC236}">
                    <a16:creationId xmlns:a16="http://schemas.microsoft.com/office/drawing/2014/main" id="{2D90CD08-ACF9-2BB2-40F4-EF06357E63FE}"/>
                  </a:ext>
                </a:extLst>
              </p:cNvPr>
              <p:cNvSpPr txBox="1"/>
              <p:nvPr/>
            </p:nvSpPr>
            <p:spPr>
              <a:xfrm>
                <a:off x="6710855" y="3021724"/>
                <a:ext cx="2191407" cy="369332"/>
              </a:xfrm>
              <a:prstGeom prst="rect">
                <a:avLst/>
              </a:prstGeom>
              <a:noFill/>
            </p:spPr>
            <p:txBody>
              <a:bodyPr wrap="square" rtlCol="0">
                <a:spAutoFit/>
              </a:bodyPr>
              <a:lstStyle/>
              <a:p>
                <a:r>
                  <a:rPr lang="en-IN" sz="1800" b="0" i="0" u="none" strike="noStrike" dirty="0">
                    <a:solidFill>
                      <a:srgbClr val="880000"/>
                    </a:solidFill>
                    <a:effectLst/>
                    <a:highlight>
                      <a:srgbClr val="F0F0F0"/>
                    </a:highlight>
                    <a:latin typeface="Consolas" panose="020B0609020204030204" pitchFamily="49" charset="0"/>
                  </a:rPr>
                  <a:t>1.653463</a:t>
                </a:r>
                <a:endParaRPr lang="en-US" b="1" dirty="0"/>
              </a:p>
            </p:txBody>
          </p:sp>
        </p:grpSp>
        <p:grpSp>
          <p:nvGrpSpPr>
            <p:cNvPr id="292" name="Group 291">
              <a:extLst>
                <a:ext uri="{FF2B5EF4-FFF2-40B4-BE49-F238E27FC236}">
                  <a16:creationId xmlns:a16="http://schemas.microsoft.com/office/drawing/2014/main" id="{BF463038-A700-2434-8B79-9905FF211BB5}"/>
                </a:ext>
              </a:extLst>
            </p:cNvPr>
            <p:cNvGrpSpPr/>
            <p:nvPr/>
          </p:nvGrpSpPr>
          <p:grpSpPr>
            <a:xfrm>
              <a:off x="5765489" y="7652895"/>
              <a:ext cx="3615559" cy="2192766"/>
              <a:chOff x="6710855" y="2774731"/>
              <a:chExt cx="3615559" cy="2192766"/>
            </a:xfrm>
          </p:grpSpPr>
          <p:sp>
            <p:nvSpPr>
              <p:cNvPr id="293" name="TextBox 292">
                <a:extLst>
                  <a:ext uri="{FF2B5EF4-FFF2-40B4-BE49-F238E27FC236}">
                    <a16:creationId xmlns:a16="http://schemas.microsoft.com/office/drawing/2014/main" id="{F374DD57-D660-F52B-1EB2-89F7AFA8B89F}"/>
                  </a:ext>
                </a:extLst>
              </p:cNvPr>
              <p:cNvSpPr txBox="1"/>
              <p:nvPr/>
            </p:nvSpPr>
            <p:spPr>
              <a:xfrm>
                <a:off x="6710855" y="2774731"/>
                <a:ext cx="2191407" cy="369332"/>
              </a:xfrm>
              <a:prstGeom prst="rect">
                <a:avLst/>
              </a:prstGeom>
              <a:noFill/>
            </p:spPr>
            <p:txBody>
              <a:bodyPr wrap="square" rtlCol="0">
                <a:spAutoFit/>
              </a:bodyPr>
              <a:lstStyle/>
              <a:p>
                <a:r>
                  <a:rPr lang="en-US" b="1" dirty="0"/>
                  <a:t>Age</a:t>
                </a:r>
              </a:p>
            </p:txBody>
          </p:sp>
          <p:sp>
            <p:nvSpPr>
              <p:cNvPr id="294" name="TextBox 293">
                <a:extLst>
                  <a:ext uri="{FF2B5EF4-FFF2-40B4-BE49-F238E27FC236}">
                    <a16:creationId xmlns:a16="http://schemas.microsoft.com/office/drawing/2014/main" id="{00B28E61-FA8F-9522-4FE7-9CC90296ABC8}"/>
                  </a:ext>
                </a:extLst>
              </p:cNvPr>
              <p:cNvSpPr txBox="1"/>
              <p:nvPr/>
            </p:nvSpPr>
            <p:spPr>
              <a:xfrm>
                <a:off x="6710855" y="3305504"/>
                <a:ext cx="3615559" cy="1661993"/>
              </a:xfrm>
              <a:prstGeom prst="rect">
                <a:avLst/>
              </a:prstGeom>
              <a:noFill/>
            </p:spPr>
            <p:txBody>
              <a:bodyPr wrap="square" rtlCol="0">
                <a:spAutoFit/>
              </a:bodyPr>
              <a:lstStyle/>
              <a:p>
                <a:r>
                  <a:rPr lang="en-IN" sz="1700" b="0" i="0" u="none" strike="noStrike" dirty="0">
                    <a:solidFill>
                      <a:schemeClr val="tx1">
                        <a:lumMod val="65000"/>
                        <a:lumOff val="35000"/>
                      </a:schemeClr>
                    </a:solidFill>
                    <a:effectLst/>
                    <a:latin typeface="Avenir Next" panose="020B0503020202020204" pitchFamily="34" charset="0"/>
                  </a:rPr>
                  <a:t>The coefficient for age says that, holding all others constant, we will see a 6.5% increase in the odds of getting diagnosed with CDH for a one year increase in age since exp(0.062625) = 1.064628. </a:t>
                </a:r>
                <a:endParaRPr lang="en-US" sz="1700" dirty="0">
                  <a:solidFill>
                    <a:schemeClr val="tx1">
                      <a:lumMod val="65000"/>
                      <a:lumOff val="35000"/>
                    </a:schemeClr>
                  </a:solidFill>
                  <a:latin typeface="Avenir Next" panose="020B0503020202020204" pitchFamily="34" charset="0"/>
                </a:endParaRPr>
              </a:p>
            </p:txBody>
          </p:sp>
          <p:sp>
            <p:nvSpPr>
              <p:cNvPr id="295" name="TextBox 294">
                <a:extLst>
                  <a:ext uri="{FF2B5EF4-FFF2-40B4-BE49-F238E27FC236}">
                    <a16:creationId xmlns:a16="http://schemas.microsoft.com/office/drawing/2014/main" id="{450C8220-93B3-B50E-2F77-3FE4ADAC389F}"/>
                  </a:ext>
                </a:extLst>
              </p:cNvPr>
              <p:cNvSpPr txBox="1"/>
              <p:nvPr/>
            </p:nvSpPr>
            <p:spPr>
              <a:xfrm>
                <a:off x="6710855" y="3021724"/>
                <a:ext cx="2191407" cy="369332"/>
              </a:xfrm>
              <a:prstGeom prst="rect">
                <a:avLst/>
              </a:prstGeom>
              <a:noFill/>
            </p:spPr>
            <p:txBody>
              <a:bodyPr wrap="square" rtlCol="0">
                <a:spAutoFit/>
              </a:bodyPr>
              <a:lstStyle/>
              <a:p>
                <a:r>
                  <a:rPr lang="en-IN" sz="1800" b="0" i="0" u="none" strike="noStrike" dirty="0">
                    <a:solidFill>
                      <a:srgbClr val="880000"/>
                    </a:solidFill>
                    <a:effectLst/>
                    <a:highlight>
                      <a:srgbClr val="F0F0F0"/>
                    </a:highlight>
                    <a:latin typeface="Consolas" panose="020B0609020204030204" pitchFamily="49" charset="0"/>
                  </a:rPr>
                  <a:t>1.064628</a:t>
                </a:r>
                <a:endParaRPr lang="en-US" b="1" dirty="0"/>
              </a:p>
            </p:txBody>
          </p:sp>
        </p:grpSp>
        <p:grpSp>
          <p:nvGrpSpPr>
            <p:cNvPr id="296" name="Group 295">
              <a:extLst>
                <a:ext uri="{FF2B5EF4-FFF2-40B4-BE49-F238E27FC236}">
                  <a16:creationId xmlns:a16="http://schemas.microsoft.com/office/drawing/2014/main" id="{C09B3AD3-488D-E9C2-8FD9-9DD873ABB977}"/>
                </a:ext>
              </a:extLst>
            </p:cNvPr>
            <p:cNvGrpSpPr/>
            <p:nvPr/>
          </p:nvGrpSpPr>
          <p:grpSpPr>
            <a:xfrm>
              <a:off x="5765489" y="2711145"/>
              <a:ext cx="3470667" cy="1931156"/>
              <a:chOff x="6710855" y="2774731"/>
              <a:chExt cx="3470667" cy="1931156"/>
            </a:xfrm>
          </p:grpSpPr>
          <p:sp>
            <p:nvSpPr>
              <p:cNvPr id="297" name="TextBox 296">
                <a:extLst>
                  <a:ext uri="{FF2B5EF4-FFF2-40B4-BE49-F238E27FC236}">
                    <a16:creationId xmlns:a16="http://schemas.microsoft.com/office/drawing/2014/main" id="{800CED1E-D0DD-2021-E28D-DA45FEE65315}"/>
                  </a:ext>
                </a:extLst>
              </p:cNvPr>
              <p:cNvSpPr txBox="1"/>
              <p:nvPr/>
            </p:nvSpPr>
            <p:spPr>
              <a:xfrm>
                <a:off x="6710855" y="2774731"/>
                <a:ext cx="2191407" cy="369332"/>
              </a:xfrm>
              <a:prstGeom prst="rect">
                <a:avLst/>
              </a:prstGeom>
              <a:noFill/>
            </p:spPr>
            <p:txBody>
              <a:bodyPr wrap="square" rtlCol="0">
                <a:spAutoFit/>
              </a:bodyPr>
              <a:lstStyle/>
              <a:p>
                <a:r>
                  <a:rPr lang="en-US" b="1" dirty="0"/>
                  <a:t>Cigarettes Per Day</a:t>
                </a:r>
              </a:p>
            </p:txBody>
          </p:sp>
          <p:sp>
            <p:nvSpPr>
              <p:cNvPr id="298" name="TextBox 297">
                <a:extLst>
                  <a:ext uri="{FF2B5EF4-FFF2-40B4-BE49-F238E27FC236}">
                    <a16:creationId xmlns:a16="http://schemas.microsoft.com/office/drawing/2014/main" id="{2EE59DD0-3FA5-911D-545F-5BB2C677F9A7}"/>
                  </a:ext>
                </a:extLst>
              </p:cNvPr>
              <p:cNvSpPr txBox="1"/>
              <p:nvPr/>
            </p:nvSpPr>
            <p:spPr>
              <a:xfrm>
                <a:off x="6710856" y="3305504"/>
                <a:ext cx="3470666" cy="1400383"/>
              </a:xfrm>
              <a:prstGeom prst="rect">
                <a:avLst/>
              </a:prstGeom>
              <a:noFill/>
            </p:spPr>
            <p:txBody>
              <a:bodyPr wrap="square" rtlCol="0">
                <a:spAutoFit/>
              </a:bodyPr>
              <a:lstStyle/>
              <a:p>
                <a:r>
                  <a:rPr lang="en-IN" sz="1700" b="0" i="0" u="none" strike="noStrike" dirty="0">
                    <a:solidFill>
                      <a:schemeClr val="tx1">
                        <a:lumMod val="65000"/>
                        <a:lumOff val="35000"/>
                      </a:schemeClr>
                    </a:solidFill>
                    <a:effectLst/>
                    <a:latin typeface="Avenir Next" panose="020B0503020202020204" pitchFamily="34" charset="0"/>
                  </a:rPr>
                  <a:t>For each additional cigarette smoked per day, the odds of getting diagnosed with heart disease increase by approximately 1.8%</a:t>
                </a:r>
                <a:endParaRPr lang="en-US" sz="1700" dirty="0">
                  <a:solidFill>
                    <a:schemeClr val="tx1">
                      <a:lumMod val="65000"/>
                      <a:lumOff val="35000"/>
                    </a:schemeClr>
                  </a:solidFill>
                  <a:latin typeface="Avenir Next" panose="020B0503020202020204" pitchFamily="34" charset="0"/>
                </a:endParaRPr>
              </a:p>
            </p:txBody>
          </p:sp>
          <p:sp>
            <p:nvSpPr>
              <p:cNvPr id="299" name="TextBox 298">
                <a:extLst>
                  <a:ext uri="{FF2B5EF4-FFF2-40B4-BE49-F238E27FC236}">
                    <a16:creationId xmlns:a16="http://schemas.microsoft.com/office/drawing/2014/main" id="{32AC064E-19C2-EF4E-6E5D-5ED5CE480CA3}"/>
                  </a:ext>
                </a:extLst>
              </p:cNvPr>
              <p:cNvSpPr txBox="1"/>
              <p:nvPr/>
            </p:nvSpPr>
            <p:spPr>
              <a:xfrm>
                <a:off x="6710855" y="3021724"/>
                <a:ext cx="2191407" cy="369332"/>
              </a:xfrm>
              <a:prstGeom prst="rect">
                <a:avLst/>
              </a:prstGeom>
              <a:noFill/>
            </p:spPr>
            <p:txBody>
              <a:bodyPr wrap="square" rtlCol="0">
                <a:spAutoFit/>
              </a:bodyPr>
              <a:lstStyle/>
              <a:p>
                <a:r>
                  <a:rPr lang="en-IN" sz="1800" b="0" i="0" u="none" strike="noStrike" dirty="0">
                    <a:solidFill>
                      <a:srgbClr val="880000"/>
                    </a:solidFill>
                    <a:effectLst/>
                    <a:highlight>
                      <a:srgbClr val="F0F0F0"/>
                    </a:highlight>
                    <a:latin typeface="Consolas" panose="020B0609020204030204" pitchFamily="49" charset="0"/>
                  </a:rPr>
                  <a:t>1.017826</a:t>
                </a:r>
                <a:endParaRPr lang="en-US" b="1" dirty="0"/>
              </a:p>
            </p:txBody>
          </p:sp>
        </p:grpSp>
        <p:grpSp>
          <p:nvGrpSpPr>
            <p:cNvPr id="300" name="Group 299">
              <a:extLst>
                <a:ext uri="{FF2B5EF4-FFF2-40B4-BE49-F238E27FC236}">
                  <a16:creationId xmlns:a16="http://schemas.microsoft.com/office/drawing/2014/main" id="{8CA3C583-6414-4A06-B872-C00A41DFB518}"/>
                </a:ext>
              </a:extLst>
            </p:cNvPr>
            <p:cNvGrpSpPr/>
            <p:nvPr/>
          </p:nvGrpSpPr>
          <p:grpSpPr>
            <a:xfrm>
              <a:off x="5765489" y="-2492215"/>
              <a:ext cx="3450379" cy="2192766"/>
              <a:chOff x="6710855" y="2774731"/>
              <a:chExt cx="3450379" cy="2192766"/>
            </a:xfrm>
          </p:grpSpPr>
          <p:sp>
            <p:nvSpPr>
              <p:cNvPr id="301" name="TextBox 300">
                <a:extLst>
                  <a:ext uri="{FF2B5EF4-FFF2-40B4-BE49-F238E27FC236}">
                    <a16:creationId xmlns:a16="http://schemas.microsoft.com/office/drawing/2014/main" id="{24E88E39-904E-DEC5-FE8A-B539DA810AD5}"/>
                  </a:ext>
                </a:extLst>
              </p:cNvPr>
              <p:cNvSpPr txBox="1"/>
              <p:nvPr/>
            </p:nvSpPr>
            <p:spPr>
              <a:xfrm>
                <a:off x="6710855" y="2774731"/>
                <a:ext cx="2797236" cy="369332"/>
              </a:xfrm>
              <a:prstGeom prst="rect">
                <a:avLst/>
              </a:prstGeom>
              <a:noFill/>
            </p:spPr>
            <p:txBody>
              <a:bodyPr wrap="square" rtlCol="0">
                <a:spAutoFit/>
              </a:bodyPr>
              <a:lstStyle/>
              <a:p>
                <a:r>
                  <a:rPr lang="en-US" b="1" dirty="0"/>
                  <a:t>Prevalent Hypersensitive</a:t>
                </a:r>
              </a:p>
            </p:txBody>
          </p:sp>
          <p:sp>
            <p:nvSpPr>
              <p:cNvPr id="302" name="TextBox 301">
                <a:extLst>
                  <a:ext uri="{FF2B5EF4-FFF2-40B4-BE49-F238E27FC236}">
                    <a16:creationId xmlns:a16="http://schemas.microsoft.com/office/drawing/2014/main" id="{78F7FD2B-913D-408E-7140-EF12D51AFF6C}"/>
                  </a:ext>
                </a:extLst>
              </p:cNvPr>
              <p:cNvSpPr txBox="1"/>
              <p:nvPr/>
            </p:nvSpPr>
            <p:spPr>
              <a:xfrm>
                <a:off x="6710855" y="3305504"/>
                <a:ext cx="3450379" cy="1661993"/>
              </a:xfrm>
              <a:prstGeom prst="rect">
                <a:avLst/>
              </a:prstGeom>
              <a:noFill/>
            </p:spPr>
            <p:txBody>
              <a:bodyPr wrap="square" rtlCol="0">
                <a:spAutoFit/>
              </a:bodyPr>
              <a:lstStyle/>
              <a:p>
                <a:r>
                  <a:rPr lang="en-IN" sz="1700" b="0" i="0" u="none" strike="noStrike" dirty="0">
                    <a:solidFill>
                      <a:schemeClr val="tx1">
                        <a:lumMod val="65000"/>
                        <a:lumOff val="35000"/>
                      </a:schemeClr>
                    </a:solidFill>
                    <a:effectLst/>
                    <a:latin typeface="Avenir Next" panose="020B0503020202020204" pitchFamily="34" charset="0"/>
                  </a:rPr>
                  <a:t>Individuals with prevalent hypertension have approximately 30.81% higher odds of being diagnosed with heart disease compared to those without prevalent hypertension.</a:t>
                </a:r>
                <a:endParaRPr lang="en-US" sz="1700" dirty="0">
                  <a:solidFill>
                    <a:schemeClr val="tx1">
                      <a:lumMod val="65000"/>
                      <a:lumOff val="35000"/>
                    </a:schemeClr>
                  </a:solidFill>
                  <a:latin typeface="Avenir Next" panose="020B0503020202020204" pitchFamily="34" charset="0"/>
                </a:endParaRPr>
              </a:p>
            </p:txBody>
          </p:sp>
          <p:sp>
            <p:nvSpPr>
              <p:cNvPr id="303" name="TextBox 302">
                <a:extLst>
                  <a:ext uri="{FF2B5EF4-FFF2-40B4-BE49-F238E27FC236}">
                    <a16:creationId xmlns:a16="http://schemas.microsoft.com/office/drawing/2014/main" id="{3861E2C2-BB41-AB24-0804-973E4059CD4C}"/>
                  </a:ext>
                </a:extLst>
              </p:cNvPr>
              <p:cNvSpPr txBox="1"/>
              <p:nvPr/>
            </p:nvSpPr>
            <p:spPr>
              <a:xfrm>
                <a:off x="6710855" y="3021724"/>
                <a:ext cx="2191407" cy="369332"/>
              </a:xfrm>
              <a:prstGeom prst="rect">
                <a:avLst/>
              </a:prstGeom>
              <a:noFill/>
            </p:spPr>
            <p:txBody>
              <a:bodyPr wrap="square" rtlCol="0">
                <a:spAutoFit/>
              </a:bodyPr>
              <a:lstStyle/>
              <a:p>
                <a:r>
                  <a:rPr lang="en-IN" sz="1800" b="0" i="0" u="none" strike="noStrike" dirty="0">
                    <a:solidFill>
                      <a:srgbClr val="880000"/>
                    </a:solidFill>
                    <a:effectLst/>
                    <a:highlight>
                      <a:srgbClr val="F0F0F0"/>
                    </a:highlight>
                    <a:latin typeface="Consolas" panose="020B0609020204030204" pitchFamily="49" charset="0"/>
                  </a:rPr>
                  <a:t>1.308100</a:t>
                </a:r>
                <a:endParaRPr lang="en-US" b="1" dirty="0"/>
              </a:p>
            </p:txBody>
          </p:sp>
        </p:grpSp>
        <p:grpSp>
          <p:nvGrpSpPr>
            <p:cNvPr id="304" name="Group 303">
              <a:extLst>
                <a:ext uri="{FF2B5EF4-FFF2-40B4-BE49-F238E27FC236}">
                  <a16:creationId xmlns:a16="http://schemas.microsoft.com/office/drawing/2014/main" id="{79CA8399-50B1-7716-8B2C-7BB143268AE7}"/>
                </a:ext>
              </a:extLst>
            </p:cNvPr>
            <p:cNvGrpSpPr/>
            <p:nvPr/>
          </p:nvGrpSpPr>
          <p:grpSpPr>
            <a:xfrm>
              <a:off x="5765489" y="-7433965"/>
              <a:ext cx="3330637" cy="1931156"/>
              <a:chOff x="6710855" y="2774731"/>
              <a:chExt cx="3330637" cy="1931156"/>
            </a:xfrm>
          </p:grpSpPr>
          <p:sp>
            <p:nvSpPr>
              <p:cNvPr id="305" name="TextBox 304">
                <a:extLst>
                  <a:ext uri="{FF2B5EF4-FFF2-40B4-BE49-F238E27FC236}">
                    <a16:creationId xmlns:a16="http://schemas.microsoft.com/office/drawing/2014/main" id="{AD15F351-DDC2-4CD1-25A0-DBC42C405E32}"/>
                  </a:ext>
                </a:extLst>
              </p:cNvPr>
              <p:cNvSpPr txBox="1"/>
              <p:nvPr/>
            </p:nvSpPr>
            <p:spPr>
              <a:xfrm>
                <a:off x="6710855" y="2774731"/>
                <a:ext cx="2797236" cy="369332"/>
              </a:xfrm>
              <a:prstGeom prst="rect">
                <a:avLst/>
              </a:prstGeom>
              <a:noFill/>
            </p:spPr>
            <p:txBody>
              <a:bodyPr wrap="square" rtlCol="0">
                <a:spAutoFit/>
              </a:bodyPr>
              <a:lstStyle/>
              <a:p>
                <a:r>
                  <a:rPr lang="en-US" b="1" dirty="0"/>
                  <a:t>Cholesterol </a:t>
                </a:r>
              </a:p>
            </p:txBody>
          </p:sp>
          <p:sp>
            <p:nvSpPr>
              <p:cNvPr id="306" name="TextBox 305">
                <a:extLst>
                  <a:ext uri="{FF2B5EF4-FFF2-40B4-BE49-F238E27FC236}">
                    <a16:creationId xmlns:a16="http://schemas.microsoft.com/office/drawing/2014/main" id="{B4C9B771-FA00-384D-EBF2-3F69BAB6C1A4}"/>
                  </a:ext>
                </a:extLst>
              </p:cNvPr>
              <p:cNvSpPr txBox="1"/>
              <p:nvPr/>
            </p:nvSpPr>
            <p:spPr>
              <a:xfrm>
                <a:off x="6710855" y="3305504"/>
                <a:ext cx="3330637" cy="1400383"/>
              </a:xfrm>
              <a:prstGeom prst="rect">
                <a:avLst/>
              </a:prstGeom>
              <a:noFill/>
            </p:spPr>
            <p:txBody>
              <a:bodyPr wrap="square" rtlCol="0">
                <a:spAutoFit/>
              </a:bodyPr>
              <a:lstStyle/>
              <a:p>
                <a:r>
                  <a:rPr lang="en-IN" sz="1700" b="0" i="0" u="none" strike="noStrike" dirty="0">
                    <a:solidFill>
                      <a:schemeClr val="tx1">
                        <a:lumMod val="65000"/>
                        <a:lumOff val="35000"/>
                      </a:schemeClr>
                    </a:solidFill>
                    <a:effectLst/>
                    <a:latin typeface="Avenir Next" panose="020B0503020202020204" pitchFamily="34" charset="0"/>
                  </a:rPr>
                  <a:t>With each unit increase in total cholesterol level, the odds of being diagnosed with heart disease increase by approximately 0.32%</a:t>
                </a:r>
                <a:endParaRPr lang="en-US" sz="1700" dirty="0">
                  <a:solidFill>
                    <a:schemeClr val="tx1">
                      <a:lumMod val="65000"/>
                      <a:lumOff val="35000"/>
                    </a:schemeClr>
                  </a:solidFill>
                  <a:latin typeface="Avenir Next" panose="020B0503020202020204" pitchFamily="34" charset="0"/>
                </a:endParaRPr>
              </a:p>
            </p:txBody>
          </p:sp>
          <p:sp>
            <p:nvSpPr>
              <p:cNvPr id="307" name="TextBox 306">
                <a:extLst>
                  <a:ext uri="{FF2B5EF4-FFF2-40B4-BE49-F238E27FC236}">
                    <a16:creationId xmlns:a16="http://schemas.microsoft.com/office/drawing/2014/main" id="{B5243DC1-2C33-C613-1DAA-CCF2BC1FC9EE}"/>
                  </a:ext>
                </a:extLst>
              </p:cNvPr>
              <p:cNvSpPr txBox="1"/>
              <p:nvPr/>
            </p:nvSpPr>
            <p:spPr>
              <a:xfrm>
                <a:off x="6710855" y="3021724"/>
                <a:ext cx="2191407" cy="369332"/>
              </a:xfrm>
              <a:prstGeom prst="rect">
                <a:avLst/>
              </a:prstGeom>
              <a:noFill/>
            </p:spPr>
            <p:txBody>
              <a:bodyPr wrap="square" rtlCol="0">
                <a:spAutoFit/>
              </a:bodyPr>
              <a:lstStyle/>
              <a:p>
                <a:r>
                  <a:rPr lang="en-IN" sz="1800" b="0" i="0" u="none" strike="noStrike" dirty="0">
                    <a:solidFill>
                      <a:srgbClr val="880000"/>
                    </a:solidFill>
                    <a:effectLst/>
                    <a:highlight>
                      <a:srgbClr val="F0F0F0"/>
                    </a:highlight>
                    <a:latin typeface="Consolas" panose="020B0609020204030204" pitchFamily="49" charset="0"/>
                  </a:rPr>
                  <a:t>1.003195</a:t>
                </a:r>
                <a:endParaRPr lang="en-US" b="1" dirty="0"/>
              </a:p>
            </p:txBody>
          </p:sp>
        </p:grpSp>
        <p:grpSp>
          <p:nvGrpSpPr>
            <p:cNvPr id="308" name="Group 307">
              <a:extLst>
                <a:ext uri="{FF2B5EF4-FFF2-40B4-BE49-F238E27FC236}">
                  <a16:creationId xmlns:a16="http://schemas.microsoft.com/office/drawing/2014/main" id="{02D1E355-E618-1DD1-E398-B40915B8A544}"/>
                </a:ext>
              </a:extLst>
            </p:cNvPr>
            <p:cNvGrpSpPr/>
            <p:nvPr/>
          </p:nvGrpSpPr>
          <p:grpSpPr>
            <a:xfrm>
              <a:off x="5765489" y="-12375715"/>
              <a:ext cx="3161909" cy="1931156"/>
              <a:chOff x="6710855" y="2774731"/>
              <a:chExt cx="3161909" cy="1931156"/>
            </a:xfrm>
          </p:grpSpPr>
          <p:sp>
            <p:nvSpPr>
              <p:cNvPr id="309" name="TextBox 308">
                <a:extLst>
                  <a:ext uri="{FF2B5EF4-FFF2-40B4-BE49-F238E27FC236}">
                    <a16:creationId xmlns:a16="http://schemas.microsoft.com/office/drawing/2014/main" id="{64EEEF17-A89E-8198-4AAC-CDAFBABB1265}"/>
                  </a:ext>
                </a:extLst>
              </p:cNvPr>
              <p:cNvSpPr txBox="1"/>
              <p:nvPr/>
            </p:nvSpPr>
            <p:spPr>
              <a:xfrm>
                <a:off x="6710855" y="2774731"/>
                <a:ext cx="2797236" cy="369332"/>
              </a:xfrm>
              <a:prstGeom prst="rect">
                <a:avLst/>
              </a:prstGeom>
              <a:noFill/>
            </p:spPr>
            <p:txBody>
              <a:bodyPr wrap="square" rtlCol="0">
                <a:spAutoFit/>
              </a:bodyPr>
              <a:lstStyle/>
              <a:p>
                <a:r>
                  <a:rPr lang="en-US" b="1" dirty="0"/>
                  <a:t>Sys Blood Pressure </a:t>
                </a:r>
              </a:p>
            </p:txBody>
          </p:sp>
          <p:sp>
            <p:nvSpPr>
              <p:cNvPr id="310" name="TextBox 309">
                <a:extLst>
                  <a:ext uri="{FF2B5EF4-FFF2-40B4-BE49-F238E27FC236}">
                    <a16:creationId xmlns:a16="http://schemas.microsoft.com/office/drawing/2014/main" id="{93F63EF2-F861-43C5-CED6-060470E46F3F}"/>
                  </a:ext>
                </a:extLst>
              </p:cNvPr>
              <p:cNvSpPr txBox="1"/>
              <p:nvPr/>
            </p:nvSpPr>
            <p:spPr>
              <a:xfrm>
                <a:off x="6710855" y="3305504"/>
                <a:ext cx="3161909" cy="1400383"/>
              </a:xfrm>
              <a:prstGeom prst="rect">
                <a:avLst/>
              </a:prstGeom>
              <a:noFill/>
            </p:spPr>
            <p:txBody>
              <a:bodyPr wrap="square" rtlCol="0">
                <a:spAutoFit/>
              </a:bodyPr>
              <a:lstStyle/>
              <a:p>
                <a:r>
                  <a:rPr lang="en-IN" sz="1700" b="0" i="0" u="none" strike="noStrike" dirty="0">
                    <a:solidFill>
                      <a:schemeClr val="tx1">
                        <a:lumMod val="65000"/>
                        <a:lumOff val="35000"/>
                      </a:schemeClr>
                    </a:solidFill>
                    <a:effectLst/>
                    <a:latin typeface="Avenir Next" panose="020B0503020202020204" pitchFamily="34" charset="0"/>
                  </a:rPr>
                  <a:t>For each unit increase in systolic blood pressure, the odds of being diagnosed with heart disease increase by approximately 1.41%.</a:t>
                </a:r>
                <a:endParaRPr lang="en-US" sz="1700" dirty="0">
                  <a:solidFill>
                    <a:schemeClr val="tx1">
                      <a:lumMod val="65000"/>
                      <a:lumOff val="35000"/>
                    </a:schemeClr>
                  </a:solidFill>
                  <a:latin typeface="Avenir Next" panose="020B0503020202020204" pitchFamily="34" charset="0"/>
                </a:endParaRPr>
              </a:p>
            </p:txBody>
          </p:sp>
          <p:sp>
            <p:nvSpPr>
              <p:cNvPr id="311" name="TextBox 310">
                <a:extLst>
                  <a:ext uri="{FF2B5EF4-FFF2-40B4-BE49-F238E27FC236}">
                    <a16:creationId xmlns:a16="http://schemas.microsoft.com/office/drawing/2014/main" id="{B0264D61-9F79-20D9-3AEC-EF97106C9BA6}"/>
                  </a:ext>
                </a:extLst>
              </p:cNvPr>
              <p:cNvSpPr txBox="1"/>
              <p:nvPr/>
            </p:nvSpPr>
            <p:spPr>
              <a:xfrm>
                <a:off x="6710855" y="3021724"/>
                <a:ext cx="2191407" cy="369332"/>
              </a:xfrm>
              <a:prstGeom prst="rect">
                <a:avLst/>
              </a:prstGeom>
              <a:noFill/>
            </p:spPr>
            <p:txBody>
              <a:bodyPr wrap="square" rtlCol="0">
                <a:spAutoFit/>
              </a:bodyPr>
              <a:lstStyle/>
              <a:p>
                <a:pPr rtl="0">
                  <a:spcBef>
                    <a:spcPts val="0"/>
                  </a:spcBef>
                  <a:spcAft>
                    <a:spcPts val="0"/>
                  </a:spcAft>
                </a:pPr>
                <a:r>
                  <a:rPr lang="en-IN" sz="1800" b="0" i="0" u="none" strike="noStrike" dirty="0">
                    <a:solidFill>
                      <a:srgbClr val="880000"/>
                    </a:solidFill>
                    <a:effectLst/>
                    <a:highlight>
                      <a:srgbClr val="F0F0F0"/>
                    </a:highlight>
                    <a:latin typeface="Consolas" panose="020B0609020204030204" pitchFamily="49" charset="0"/>
                  </a:rPr>
                  <a:t>1.014059</a:t>
                </a:r>
                <a:endParaRPr lang="en-IN" b="0" dirty="0">
                  <a:effectLst/>
                </a:endParaRPr>
              </a:p>
            </p:txBody>
          </p:sp>
        </p:grpSp>
        <p:grpSp>
          <p:nvGrpSpPr>
            <p:cNvPr id="312" name="Group 311">
              <a:extLst>
                <a:ext uri="{FF2B5EF4-FFF2-40B4-BE49-F238E27FC236}">
                  <a16:creationId xmlns:a16="http://schemas.microsoft.com/office/drawing/2014/main" id="{F2DAFE4B-BF8E-07CD-9DA0-40C6B0DF4D48}"/>
                </a:ext>
              </a:extLst>
            </p:cNvPr>
            <p:cNvGrpSpPr/>
            <p:nvPr/>
          </p:nvGrpSpPr>
          <p:grpSpPr>
            <a:xfrm>
              <a:off x="5765489" y="-17317465"/>
              <a:ext cx="3161909" cy="1931156"/>
              <a:chOff x="6710855" y="2774731"/>
              <a:chExt cx="3161909" cy="1931156"/>
            </a:xfrm>
          </p:grpSpPr>
          <p:sp>
            <p:nvSpPr>
              <p:cNvPr id="313" name="TextBox 312">
                <a:extLst>
                  <a:ext uri="{FF2B5EF4-FFF2-40B4-BE49-F238E27FC236}">
                    <a16:creationId xmlns:a16="http://schemas.microsoft.com/office/drawing/2014/main" id="{6F81D55F-D61F-4712-CBD9-0FDDCEBFAC1E}"/>
                  </a:ext>
                </a:extLst>
              </p:cNvPr>
              <p:cNvSpPr txBox="1"/>
              <p:nvPr/>
            </p:nvSpPr>
            <p:spPr>
              <a:xfrm>
                <a:off x="6710855" y="2774731"/>
                <a:ext cx="2797236" cy="369332"/>
              </a:xfrm>
              <a:prstGeom prst="rect">
                <a:avLst/>
              </a:prstGeom>
              <a:noFill/>
            </p:spPr>
            <p:txBody>
              <a:bodyPr wrap="square" rtlCol="0">
                <a:spAutoFit/>
              </a:bodyPr>
              <a:lstStyle/>
              <a:p>
                <a:r>
                  <a:rPr lang="en-US" b="1" dirty="0"/>
                  <a:t>Glucose Level</a:t>
                </a:r>
              </a:p>
            </p:txBody>
          </p:sp>
          <p:sp>
            <p:nvSpPr>
              <p:cNvPr id="314" name="TextBox 313">
                <a:extLst>
                  <a:ext uri="{FF2B5EF4-FFF2-40B4-BE49-F238E27FC236}">
                    <a16:creationId xmlns:a16="http://schemas.microsoft.com/office/drawing/2014/main" id="{749A49E7-BE93-7E91-3425-8DE15C15EE48}"/>
                  </a:ext>
                </a:extLst>
              </p:cNvPr>
              <p:cNvSpPr txBox="1"/>
              <p:nvPr/>
            </p:nvSpPr>
            <p:spPr>
              <a:xfrm>
                <a:off x="6710855" y="3305504"/>
                <a:ext cx="3161909" cy="1400383"/>
              </a:xfrm>
              <a:prstGeom prst="rect">
                <a:avLst/>
              </a:prstGeom>
              <a:noFill/>
            </p:spPr>
            <p:txBody>
              <a:bodyPr wrap="square" rtlCol="0">
                <a:spAutoFit/>
              </a:bodyPr>
              <a:lstStyle/>
              <a:p>
                <a:r>
                  <a:rPr lang="en-IN" sz="1700" b="0" i="0" u="none" strike="noStrike" dirty="0">
                    <a:solidFill>
                      <a:schemeClr val="tx1">
                        <a:lumMod val="65000"/>
                        <a:lumOff val="35000"/>
                      </a:schemeClr>
                    </a:solidFill>
                    <a:effectLst/>
                    <a:latin typeface="Avenir Next" panose="020B0503020202020204" pitchFamily="34" charset="0"/>
                  </a:rPr>
                  <a:t>With each unit increase in glucose level, the odds of being diagnosed with heart disease increase by approximately 0.73%.</a:t>
                </a:r>
                <a:endParaRPr lang="en-US" sz="1700" dirty="0">
                  <a:solidFill>
                    <a:schemeClr val="tx1">
                      <a:lumMod val="65000"/>
                      <a:lumOff val="35000"/>
                    </a:schemeClr>
                  </a:solidFill>
                  <a:latin typeface="Avenir Next" panose="020B0503020202020204" pitchFamily="34" charset="0"/>
                </a:endParaRPr>
              </a:p>
            </p:txBody>
          </p:sp>
          <p:sp>
            <p:nvSpPr>
              <p:cNvPr id="315" name="TextBox 314">
                <a:extLst>
                  <a:ext uri="{FF2B5EF4-FFF2-40B4-BE49-F238E27FC236}">
                    <a16:creationId xmlns:a16="http://schemas.microsoft.com/office/drawing/2014/main" id="{B0B53F0A-13D4-8D4F-B4B9-7E7F0050CCF8}"/>
                  </a:ext>
                </a:extLst>
              </p:cNvPr>
              <p:cNvSpPr txBox="1"/>
              <p:nvPr/>
            </p:nvSpPr>
            <p:spPr>
              <a:xfrm>
                <a:off x="6710855" y="3021724"/>
                <a:ext cx="2191407" cy="369332"/>
              </a:xfrm>
              <a:prstGeom prst="rect">
                <a:avLst/>
              </a:prstGeom>
              <a:noFill/>
            </p:spPr>
            <p:txBody>
              <a:bodyPr wrap="square" rtlCol="0">
                <a:spAutoFit/>
              </a:bodyPr>
              <a:lstStyle/>
              <a:p>
                <a:pPr rtl="0">
                  <a:spcBef>
                    <a:spcPts val="0"/>
                  </a:spcBef>
                  <a:spcAft>
                    <a:spcPts val="0"/>
                  </a:spcAft>
                </a:pPr>
                <a:r>
                  <a:rPr lang="en-IN" sz="1800" b="0" i="0" u="none" strike="noStrike" dirty="0">
                    <a:solidFill>
                      <a:srgbClr val="880000"/>
                    </a:solidFill>
                    <a:effectLst/>
                    <a:highlight>
                      <a:srgbClr val="F0F0F0"/>
                    </a:highlight>
                    <a:latin typeface="Consolas" panose="020B0609020204030204" pitchFamily="49" charset="0"/>
                  </a:rPr>
                  <a:t>1.007288</a:t>
                </a:r>
                <a:endParaRPr lang="en-IN" b="0" dirty="0">
                  <a:effectLst/>
                </a:endParaRPr>
              </a:p>
            </p:txBody>
          </p:sp>
        </p:grpSp>
      </p:grpSp>
      <p:grpSp>
        <p:nvGrpSpPr>
          <p:cNvPr id="386" name="Group 385">
            <a:extLst>
              <a:ext uri="{FF2B5EF4-FFF2-40B4-BE49-F238E27FC236}">
                <a16:creationId xmlns:a16="http://schemas.microsoft.com/office/drawing/2014/main" id="{C1C599EC-FCD7-769C-04C5-903A5B97DDBD}"/>
              </a:ext>
            </a:extLst>
          </p:cNvPr>
          <p:cNvGrpSpPr/>
          <p:nvPr/>
        </p:nvGrpSpPr>
        <p:grpSpPr>
          <a:xfrm>
            <a:off x="2719796" y="-19681416"/>
            <a:ext cx="1531060" cy="39972343"/>
            <a:chOff x="2719796" y="-2626747"/>
            <a:chExt cx="1531060" cy="39972343"/>
          </a:xfrm>
        </p:grpSpPr>
        <p:cxnSp>
          <p:nvCxnSpPr>
            <p:cNvPr id="237" name="Straight Connector 236">
              <a:extLst>
                <a:ext uri="{FF2B5EF4-FFF2-40B4-BE49-F238E27FC236}">
                  <a16:creationId xmlns:a16="http://schemas.microsoft.com/office/drawing/2014/main" id="{0858FAFD-E122-9814-8564-F6D75D3B4662}"/>
                </a:ext>
              </a:extLst>
            </p:cNvPr>
            <p:cNvCxnSpPr>
              <a:cxnSpLocks/>
            </p:cNvCxnSpPr>
            <p:nvPr/>
          </p:nvCxnSpPr>
          <p:spPr>
            <a:xfrm>
              <a:off x="3485326" y="-2626747"/>
              <a:ext cx="0" cy="39972343"/>
            </a:xfrm>
            <a:prstGeom prst="line">
              <a:avLst/>
            </a:prstGeom>
            <a:ln w="38100">
              <a:prstDash val="dash"/>
            </a:ln>
          </p:spPr>
          <p:style>
            <a:lnRef idx="2">
              <a:schemeClr val="accent1"/>
            </a:lnRef>
            <a:fillRef idx="0">
              <a:schemeClr val="accent1"/>
            </a:fillRef>
            <a:effectRef idx="1">
              <a:schemeClr val="accent1"/>
            </a:effectRef>
            <a:fontRef idx="minor">
              <a:schemeClr val="tx1"/>
            </a:fontRef>
          </p:style>
        </p:cxnSp>
        <p:grpSp>
          <p:nvGrpSpPr>
            <p:cNvPr id="359" name="Group 358">
              <a:extLst>
                <a:ext uri="{FF2B5EF4-FFF2-40B4-BE49-F238E27FC236}">
                  <a16:creationId xmlns:a16="http://schemas.microsoft.com/office/drawing/2014/main" id="{6E8E44B3-7E4B-C08F-7776-A6E8151F8E45}"/>
                </a:ext>
              </a:extLst>
            </p:cNvPr>
            <p:cNvGrpSpPr/>
            <p:nvPr/>
          </p:nvGrpSpPr>
          <p:grpSpPr>
            <a:xfrm>
              <a:off x="2765925" y="3598991"/>
              <a:ext cx="1438803" cy="1440000"/>
              <a:chOff x="1489345" y="3082951"/>
              <a:chExt cx="1438803" cy="1440000"/>
            </a:xfrm>
          </p:grpSpPr>
          <p:sp>
            <p:nvSpPr>
              <p:cNvPr id="360" name="Oval 359">
                <a:extLst>
                  <a:ext uri="{FF2B5EF4-FFF2-40B4-BE49-F238E27FC236}">
                    <a16:creationId xmlns:a16="http://schemas.microsoft.com/office/drawing/2014/main" id="{6DD6FFF5-60BA-3739-5D99-29E44C4E8D30}"/>
                  </a:ext>
                </a:extLst>
              </p:cNvPr>
              <p:cNvSpPr/>
              <p:nvPr/>
            </p:nvSpPr>
            <p:spPr>
              <a:xfrm>
                <a:off x="1489345" y="3082951"/>
                <a:ext cx="1438803" cy="1440000"/>
              </a:xfrm>
              <a:prstGeom prst="ellipse">
                <a:avLst/>
              </a:prstGeom>
              <a:solidFill>
                <a:schemeClr val="bg1"/>
              </a:solidFill>
              <a:ln>
                <a:solidFill>
                  <a:schemeClr val="bg1">
                    <a:lumMod val="95000"/>
                  </a:schemeClr>
                </a:solidFill>
              </a:ln>
              <a:effectLst>
                <a:outerShdw blurRad="350953" dist="144565" dir="5640000" sx="99000" sy="99000" algn="ctr" rotWithShape="0">
                  <a:schemeClr val="bg1">
                    <a:lumMod val="85000"/>
                    <a:alpha val="62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pic>
            <p:nvPicPr>
              <p:cNvPr id="361" name="Picture 360" descr="A black and white image of a couple of circles&#10;&#10;Description automatically generated">
                <a:extLst>
                  <a:ext uri="{FF2B5EF4-FFF2-40B4-BE49-F238E27FC236}">
                    <a16:creationId xmlns:a16="http://schemas.microsoft.com/office/drawing/2014/main" id="{123C571A-5CB8-3D92-8948-A1D25E72843E}"/>
                  </a:ext>
                </a:extLst>
              </p:cNvPr>
              <p:cNvPicPr>
                <a:picLocks noChangeAspect="1"/>
              </p:cNvPicPr>
              <p:nvPr/>
            </p:nvPicPr>
            <p:blipFill>
              <a:blip r:embed="rId3"/>
              <a:stretch>
                <a:fillRect/>
              </a:stretch>
            </p:blipFill>
            <p:spPr>
              <a:xfrm>
                <a:off x="1857524" y="3308446"/>
                <a:ext cx="702445" cy="989010"/>
              </a:xfrm>
              <a:prstGeom prst="rect">
                <a:avLst/>
              </a:prstGeom>
            </p:spPr>
          </p:pic>
        </p:grpSp>
        <p:grpSp>
          <p:nvGrpSpPr>
            <p:cNvPr id="362" name="Group 361">
              <a:extLst>
                <a:ext uri="{FF2B5EF4-FFF2-40B4-BE49-F238E27FC236}">
                  <a16:creationId xmlns:a16="http://schemas.microsoft.com/office/drawing/2014/main" id="{73BAD8E2-21E8-5CFB-EF50-1410FB8172A4}"/>
                </a:ext>
              </a:extLst>
            </p:cNvPr>
            <p:cNvGrpSpPr/>
            <p:nvPr/>
          </p:nvGrpSpPr>
          <p:grpSpPr>
            <a:xfrm>
              <a:off x="2765925" y="7879211"/>
              <a:ext cx="1438803" cy="1440000"/>
              <a:chOff x="1482725" y="7146895"/>
              <a:chExt cx="1438803" cy="1440000"/>
            </a:xfrm>
          </p:grpSpPr>
          <p:sp>
            <p:nvSpPr>
              <p:cNvPr id="363" name="Oval 362">
                <a:extLst>
                  <a:ext uri="{FF2B5EF4-FFF2-40B4-BE49-F238E27FC236}">
                    <a16:creationId xmlns:a16="http://schemas.microsoft.com/office/drawing/2014/main" id="{3621B1F3-46EF-F6AF-FA85-58831968BF79}"/>
                  </a:ext>
                </a:extLst>
              </p:cNvPr>
              <p:cNvSpPr/>
              <p:nvPr/>
            </p:nvSpPr>
            <p:spPr>
              <a:xfrm>
                <a:off x="1482725" y="7146895"/>
                <a:ext cx="1438803" cy="1440000"/>
              </a:xfrm>
              <a:prstGeom prst="ellipse">
                <a:avLst/>
              </a:prstGeom>
              <a:solidFill>
                <a:schemeClr val="bg1"/>
              </a:solidFill>
              <a:ln>
                <a:solidFill>
                  <a:schemeClr val="bg1">
                    <a:lumMod val="95000"/>
                  </a:schemeClr>
                </a:solidFill>
              </a:ln>
              <a:effectLst>
                <a:outerShdw blurRad="350953" dist="144565" dir="5640000" sx="99000" sy="99000" algn="ctr" rotWithShape="0">
                  <a:schemeClr val="bg1">
                    <a:lumMod val="85000"/>
                    <a:alpha val="62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pic>
            <p:nvPicPr>
              <p:cNvPr id="364" name="Picture 363" descr="A black background with a black square&#10;&#10;Description automatically generated with medium confidence">
                <a:extLst>
                  <a:ext uri="{FF2B5EF4-FFF2-40B4-BE49-F238E27FC236}">
                    <a16:creationId xmlns:a16="http://schemas.microsoft.com/office/drawing/2014/main" id="{2F4681BA-FB78-2C8A-BF04-3EF512A43340}"/>
                  </a:ext>
                </a:extLst>
              </p:cNvPr>
              <p:cNvPicPr>
                <a:picLocks noChangeAspect="1"/>
              </p:cNvPicPr>
              <p:nvPr/>
            </p:nvPicPr>
            <p:blipFill>
              <a:blip r:embed="rId4"/>
              <a:stretch>
                <a:fillRect/>
              </a:stretch>
            </p:blipFill>
            <p:spPr>
              <a:xfrm>
                <a:off x="1778511" y="7416895"/>
                <a:ext cx="847231" cy="900000"/>
              </a:xfrm>
              <a:prstGeom prst="rect">
                <a:avLst/>
              </a:prstGeom>
            </p:spPr>
          </p:pic>
        </p:grpSp>
        <p:grpSp>
          <p:nvGrpSpPr>
            <p:cNvPr id="365" name="Group 364">
              <a:extLst>
                <a:ext uri="{FF2B5EF4-FFF2-40B4-BE49-F238E27FC236}">
                  <a16:creationId xmlns:a16="http://schemas.microsoft.com/office/drawing/2014/main" id="{5D06A043-B0EE-CEE5-D117-2B8351563501}"/>
                </a:ext>
              </a:extLst>
            </p:cNvPr>
            <p:cNvGrpSpPr/>
            <p:nvPr/>
          </p:nvGrpSpPr>
          <p:grpSpPr>
            <a:xfrm>
              <a:off x="2719796" y="12159431"/>
              <a:ext cx="1531060" cy="1440000"/>
              <a:chOff x="1462862" y="11210839"/>
              <a:chExt cx="1531060" cy="1440000"/>
            </a:xfrm>
          </p:grpSpPr>
          <p:sp>
            <p:nvSpPr>
              <p:cNvPr id="366" name="Oval 365">
                <a:extLst>
                  <a:ext uri="{FF2B5EF4-FFF2-40B4-BE49-F238E27FC236}">
                    <a16:creationId xmlns:a16="http://schemas.microsoft.com/office/drawing/2014/main" id="{386F078D-027B-4CE3-E680-35814CDF9F2C}"/>
                  </a:ext>
                </a:extLst>
              </p:cNvPr>
              <p:cNvSpPr/>
              <p:nvPr/>
            </p:nvSpPr>
            <p:spPr>
              <a:xfrm>
                <a:off x="1462862" y="11210839"/>
                <a:ext cx="1438803" cy="1440000"/>
              </a:xfrm>
              <a:prstGeom prst="ellipse">
                <a:avLst/>
              </a:prstGeom>
              <a:solidFill>
                <a:schemeClr val="bg1"/>
              </a:solidFill>
              <a:ln>
                <a:solidFill>
                  <a:schemeClr val="bg1">
                    <a:lumMod val="95000"/>
                  </a:schemeClr>
                </a:solidFill>
              </a:ln>
              <a:effectLst>
                <a:outerShdw blurRad="350953" dist="144565" dir="5640000" sx="99000" sy="99000" algn="ctr" rotWithShape="0">
                  <a:schemeClr val="bg1">
                    <a:lumMod val="85000"/>
                    <a:alpha val="62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grpSp>
            <p:nvGrpSpPr>
              <p:cNvPr id="367" name="Group 366">
                <a:extLst>
                  <a:ext uri="{FF2B5EF4-FFF2-40B4-BE49-F238E27FC236}">
                    <a16:creationId xmlns:a16="http://schemas.microsoft.com/office/drawing/2014/main" id="{353E1B1F-C967-2ACE-9DE2-A6DA129E8B7D}"/>
                  </a:ext>
                </a:extLst>
              </p:cNvPr>
              <p:cNvGrpSpPr/>
              <p:nvPr/>
            </p:nvGrpSpPr>
            <p:grpSpPr>
              <a:xfrm>
                <a:off x="1679316" y="11607585"/>
                <a:ext cx="1314606" cy="770587"/>
                <a:chOff x="1708813" y="11666578"/>
                <a:chExt cx="1450450" cy="770587"/>
              </a:xfrm>
            </p:grpSpPr>
            <p:sp>
              <p:nvSpPr>
                <p:cNvPr id="368" name="TextBox 367">
                  <a:extLst>
                    <a:ext uri="{FF2B5EF4-FFF2-40B4-BE49-F238E27FC236}">
                      <a16:creationId xmlns:a16="http://schemas.microsoft.com/office/drawing/2014/main" id="{C3FBA9A5-8140-ED66-493B-7E9F155BE29D}"/>
                    </a:ext>
                  </a:extLst>
                </p:cNvPr>
                <p:cNvSpPr txBox="1"/>
                <p:nvPr/>
              </p:nvSpPr>
              <p:spPr>
                <a:xfrm>
                  <a:off x="1708813" y="11666578"/>
                  <a:ext cx="1450450" cy="477054"/>
                </a:xfrm>
                <a:prstGeom prst="rect">
                  <a:avLst/>
                </a:prstGeom>
                <a:noFill/>
              </p:spPr>
              <p:txBody>
                <a:bodyPr wrap="square" rtlCol="0">
                  <a:spAutoFit/>
                </a:bodyPr>
                <a:lstStyle/>
                <a:p>
                  <a:r>
                    <a:rPr lang="en-US" sz="2500" b="1" dirty="0">
                      <a:latin typeface="Avenir Next" panose="020B0503020202020204" pitchFamily="34" charset="0"/>
                    </a:rPr>
                    <a:t>No.of</a:t>
                  </a:r>
                  <a:endParaRPr lang="en-US" sz="2500" dirty="0">
                    <a:latin typeface="Avenir Next" panose="020B0503020202020204" pitchFamily="34" charset="0"/>
                  </a:endParaRPr>
                </a:p>
              </p:txBody>
            </p:sp>
            <p:sp>
              <p:nvSpPr>
                <p:cNvPr id="369" name="TextBox 368">
                  <a:extLst>
                    <a:ext uri="{FF2B5EF4-FFF2-40B4-BE49-F238E27FC236}">
                      <a16:creationId xmlns:a16="http://schemas.microsoft.com/office/drawing/2014/main" id="{9EED6646-8561-997A-6749-9F94E7460A46}"/>
                    </a:ext>
                  </a:extLst>
                </p:cNvPr>
                <p:cNvSpPr txBox="1"/>
                <p:nvPr/>
              </p:nvSpPr>
              <p:spPr>
                <a:xfrm>
                  <a:off x="1715163" y="11960111"/>
                  <a:ext cx="939546" cy="477054"/>
                </a:xfrm>
                <a:prstGeom prst="rect">
                  <a:avLst/>
                </a:prstGeom>
                <a:noFill/>
              </p:spPr>
              <p:txBody>
                <a:bodyPr wrap="square" rtlCol="0">
                  <a:spAutoFit/>
                </a:bodyPr>
                <a:lstStyle/>
                <a:p>
                  <a:r>
                    <a:rPr lang="en-US" sz="2500" dirty="0">
                      <a:latin typeface="Avenir Next" panose="020B0503020202020204" pitchFamily="34" charset="0"/>
                    </a:rPr>
                    <a:t>Cigs</a:t>
                  </a:r>
                </a:p>
              </p:txBody>
            </p:sp>
          </p:grpSp>
        </p:grpSp>
        <p:grpSp>
          <p:nvGrpSpPr>
            <p:cNvPr id="370" name="Group 369">
              <a:extLst>
                <a:ext uri="{FF2B5EF4-FFF2-40B4-BE49-F238E27FC236}">
                  <a16:creationId xmlns:a16="http://schemas.microsoft.com/office/drawing/2014/main" id="{4F96CB21-70C2-93B6-D138-79B5B8E9E950}"/>
                </a:ext>
              </a:extLst>
            </p:cNvPr>
            <p:cNvGrpSpPr/>
            <p:nvPr/>
          </p:nvGrpSpPr>
          <p:grpSpPr>
            <a:xfrm>
              <a:off x="2765925" y="16439651"/>
              <a:ext cx="1438803" cy="1440000"/>
              <a:chOff x="1343692" y="15274783"/>
              <a:chExt cx="1438803" cy="1440000"/>
            </a:xfrm>
          </p:grpSpPr>
          <p:sp>
            <p:nvSpPr>
              <p:cNvPr id="371" name="Oval 370">
                <a:extLst>
                  <a:ext uri="{FF2B5EF4-FFF2-40B4-BE49-F238E27FC236}">
                    <a16:creationId xmlns:a16="http://schemas.microsoft.com/office/drawing/2014/main" id="{652F8A11-4D19-CC4F-D3F1-743EC40FB97B}"/>
                  </a:ext>
                </a:extLst>
              </p:cNvPr>
              <p:cNvSpPr/>
              <p:nvPr/>
            </p:nvSpPr>
            <p:spPr>
              <a:xfrm>
                <a:off x="1343692" y="15274783"/>
                <a:ext cx="1438803" cy="1440000"/>
              </a:xfrm>
              <a:prstGeom prst="ellipse">
                <a:avLst/>
              </a:prstGeom>
              <a:solidFill>
                <a:schemeClr val="bg1"/>
              </a:solidFill>
              <a:ln>
                <a:solidFill>
                  <a:schemeClr val="bg1">
                    <a:lumMod val="95000"/>
                  </a:schemeClr>
                </a:solidFill>
              </a:ln>
              <a:effectLst>
                <a:outerShdw blurRad="350953" dist="144565" dir="5640000" sx="99000" sy="99000" algn="ctr" rotWithShape="0">
                  <a:schemeClr val="bg1">
                    <a:lumMod val="85000"/>
                    <a:alpha val="62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372" name="TextBox 371">
                <a:extLst>
                  <a:ext uri="{FF2B5EF4-FFF2-40B4-BE49-F238E27FC236}">
                    <a16:creationId xmlns:a16="http://schemas.microsoft.com/office/drawing/2014/main" id="{6A5B0206-B06E-BB2F-F3C5-859F3D5DB1B8}"/>
                  </a:ext>
                </a:extLst>
              </p:cNvPr>
              <p:cNvSpPr txBox="1"/>
              <p:nvPr/>
            </p:nvSpPr>
            <p:spPr>
              <a:xfrm>
                <a:off x="1651596" y="15844747"/>
                <a:ext cx="881988" cy="477054"/>
              </a:xfrm>
              <a:prstGeom prst="rect">
                <a:avLst/>
              </a:prstGeom>
              <a:noFill/>
            </p:spPr>
            <p:txBody>
              <a:bodyPr wrap="square" rtlCol="0">
                <a:spAutoFit/>
              </a:bodyPr>
              <a:lstStyle/>
              <a:p>
                <a:r>
                  <a:rPr lang="en-US" sz="2500" b="1" dirty="0">
                    <a:latin typeface="Avenir Next" panose="020B0503020202020204" pitchFamily="34" charset="0"/>
                  </a:rPr>
                  <a:t>HYP</a:t>
                </a:r>
                <a:endParaRPr lang="en-US" sz="2500" dirty="0">
                  <a:latin typeface="Avenir Next" panose="020B0503020202020204" pitchFamily="34" charset="0"/>
                </a:endParaRPr>
              </a:p>
            </p:txBody>
          </p:sp>
        </p:grpSp>
        <p:grpSp>
          <p:nvGrpSpPr>
            <p:cNvPr id="373" name="Group 372">
              <a:extLst>
                <a:ext uri="{FF2B5EF4-FFF2-40B4-BE49-F238E27FC236}">
                  <a16:creationId xmlns:a16="http://schemas.microsoft.com/office/drawing/2014/main" id="{573D54D6-34D2-38AC-4B66-D3FE53AB91B9}"/>
                </a:ext>
              </a:extLst>
            </p:cNvPr>
            <p:cNvGrpSpPr/>
            <p:nvPr/>
          </p:nvGrpSpPr>
          <p:grpSpPr>
            <a:xfrm>
              <a:off x="2765925" y="20719871"/>
              <a:ext cx="1438803" cy="1440000"/>
              <a:chOff x="1323830" y="19338728"/>
              <a:chExt cx="1438803" cy="1440000"/>
            </a:xfrm>
          </p:grpSpPr>
          <p:sp>
            <p:nvSpPr>
              <p:cNvPr id="374" name="Oval 373">
                <a:extLst>
                  <a:ext uri="{FF2B5EF4-FFF2-40B4-BE49-F238E27FC236}">
                    <a16:creationId xmlns:a16="http://schemas.microsoft.com/office/drawing/2014/main" id="{5BE2EDB1-4068-7AB3-09F1-6742864184D5}"/>
                  </a:ext>
                </a:extLst>
              </p:cNvPr>
              <p:cNvSpPr/>
              <p:nvPr/>
            </p:nvSpPr>
            <p:spPr>
              <a:xfrm>
                <a:off x="1323830" y="19338728"/>
                <a:ext cx="1438803" cy="1440000"/>
              </a:xfrm>
              <a:prstGeom prst="ellipse">
                <a:avLst/>
              </a:prstGeom>
              <a:solidFill>
                <a:schemeClr val="bg1"/>
              </a:solidFill>
              <a:ln>
                <a:solidFill>
                  <a:schemeClr val="bg1">
                    <a:lumMod val="95000"/>
                  </a:schemeClr>
                </a:solidFill>
              </a:ln>
              <a:effectLst>
                <a:outerShdw blurRad="350953" dist="144565" dir="5640000" sx="99000" sy="99000" algn="ctr" rotWithShape="0">
                  <a:schemeClr val="bg1">
                    <a:lumMod val="85000"/>
                    <a:alpha val="62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grpSp>
            <p:nvGrpSpPr>
              <p:cNvPr id="375" name="Group 374">
                <a:extLst>
                  <a:ext uri="{FF2B5EF4-FFF2-40B4-BE49-F238E27FC236}">
                    <a16:creationId xmlns:a16="http://schemas.microsoft.com/office/drawing/2014/main" id="{037D0DA3-A3F0-9563-A7BC-E8B58CC8EC7E}"/>
                  </a:ext>
                </a:extLst>
              </p:cNvPr>
              <p:cNvGrpSpPr/>
              <p:nvPr/>
            </p:nvGrpSpPr>
            <p:grpSpPr>
              <a:xfrm>
                <a:off x="1553273" y="19713741"/>
                <a:ext cx="1121100" cy="776939"/>
                <a:chOff x="1553273" y="19713741"/>
                <a:chExt cx="1121100" cy="776939"/>
              </a:xfrm>
            </p:grpSpPr>
            <p:sp>
              <p:nvSpPr>
                <p:cNvPr id="376" name="TextBox 375">
                  <a:extLst>
                    <a:ext uri="{FF2B5EF4-FFF2-40B4-BE49-F238E27FC236}">
                      <a16:creationId xmlns:a16="http://schemas.microsoft.com/office/drawing/2014/main" id="{533344C6-FE40-6F70-07D8-1C29CBF4372A}"/>
                    </a:ext>
                  </a:extLst>
                </p:cNvPr>
                <p:cNvSpPr txBox="1"/>
                <p:nvPr/>
              </p:nvSpPr>
              <p:spPr>
                <a:xfrm>
                  <a:off x="1553273" y="19713741"/>
                  <a:ext cx="1116184" cy="477054"/>
                </a:xfrm>
                <a:prstGeom prst="rect">
                  <a:avLst/>
                </a:prstGeom>
                <a:noFill/>
              </p:spPr>
              <p:txBody>
                <a:bodyPr wrap="square" rtlCol="0">
                  <a:spAutoFit/>
                </a:bodyPr>
                <a:lstStyle/>
                <a:p>
                  <a:r>
                    <a:rPr lang="en-US" sz="2500" b="1" dirty="0">
                      <a:latin typeface="Avenir Next" panose="020B0503020202020204" pitchFamily="34" charset="0"/>
                    </a:rPr>
                    <a:t>Total</a:t>
                  </a:r>
                  <a:endParaRPr lang="en-US" sz="2500" dirty="0">
                    <a:latin typeface="Avenir Next" panose="020B0503020202020204" pitchFamily="34" charset="0"/>
                  </a:endParaRPr>
                </a:p>
              </p:txBody>
            </p:sp>
            <p:sp>
              <p:nvSpPr>
                <p:cNvPr id="377" name="TextBox 376">
                  <a:extLst>
                    <a:ext uri="{FF2B5EF4-FFF2-40B4-BE49-F238E27FC236}">
                      <a16:creationId xmlns:a16="http://schemas.microsoft.com/office/drawing/2014/main" id="{220BAEFF-8077-432B-250A-6743473E62BF}"/>
                    </a:ext>
                  </a:extLst>
                </p:cNvPr>
                <p:cNvSpPr txBox="1"/>
                <p:nvPr/>
              </p:nvSpPr>
              <p:spPr>
                <a:xfrm>
                  <a:off x="1558189" y="20013626"/>
                  <a:ext cx="1116184" cy="477054"/>
                </a:xfrm>
                <a:prstGeom prst="rect">
                  <a:avLst/>
                </a:prstGeom>
                <a:noFill/>
              </p:spPr>
              <p:txBody>
                <a:bodyPr wrap="square" rtlCol="0">
                  <a:spAutoFit/>
                </a:bodyPr>
                <a:lstStyle/>
                <a:p>
                  <a:r>
                    <a:rPr lang="en-US" sz="2500" dirty="0">
                      <a:latin typeface="Avenir Next" panose="020B0503020202020204" pitchFamily="34" charset="0"/>
                    </a:rPr>
                    <a:t>Chols.</a:t>
                  </a:r>
                </a:p>
              </p:txBody>
            </p:sp>
          </p:grpSp>
        </p:grpSp>
        <p:grpSp>
          <p:nvGrpSpPr>
            <p:cNvPr id="378" name="Group 377">
              <a:extLst>
                <a:ext uri="{FF2B5EF4-FFF2-40B4-BE49-F238E27FC236}">
                  <a16:creationId xmlns:a16="http://schemas.microsoft.com/office/drawing/2014/main" id="{6E3E95CD-906C-741B-9EF3-C47B74A77278}"/>
                </a:ext>
              </a:extLst>
            </p:cNvPr>
            <p:cNvGrpSpPr/>
            <p:nvPr/>
          </p:nvGrpSpPr>
          <p:grpSpPr>
            <a:xfrm>
              <a:off x="2748737" y="25015983"/>
              <a:ext cx="1473178" cy="1440000"/>
              <a:chOff x="4495001" y="15293089"/>
              <a:chExt cx="1473178" cy="1440000"/>
            </a:xfrm>
          </p:grpSpPr>
          <p:sp>
            <p:nvSpPr>
              <p:cNvPr id="379" name="Oval 378">
                <a:extLst>
                  <a:ext uri="{FF2B5EF4-FFF2-40B4-BE49-F238E27FC236}">
                    <a16:creationId xmlns:a16="http://schemas.microsoft.com/office/drawing/2014/main" id="{094A42D5-88AC-7528-5812-AD98A45E0F23}"/>
                  </a:ext>
                </a:extLst>
              </p:cNvPr>
              <p:cNvSpPr/>
              <p:nvPr/>
            </p:nvSpPr>
            <p:spPr>
              <a:xfrm>
                <a:off x="4495001" y="15293089"/>
                <a:ext cx="1438803" cy="1440000"/>
              </a:xfrm>
              <a:prstGeom prst="ellipse">
                <a:avLst/>
              </a:prstGeom>
              <a:solidFill>
                <a:schemeClr val="bg1"/>
              </a:solidFill>
              <a:ln>
                <a:solidFill>
                  <a:schemeClr val="bg1">
                    <a:lumMod val="95000"/>
                  </a:schemeClr>
                </a:solidFill>
              </a:ln>
              <a:effectLst>
                <a:outerShdw blurRad="350953" dist="144565" dir="5640000" sx="99000" sy="99000" algn="ctr" rotWithShape="0">
                  <a:schemeClr val="bg1">
                    <a:lumMod val="85000"/>
                    <a:alpha val="62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grpSp>
            <p:nvGrpSpPr>
              <p:cNvPr id="380" name="Group 379">
                <a:extLst>
                  <a:ext uri="{FF2B5EF4-FFF2-40B4-BE49-F238E27FC236}">
                    <a16:creationId xmlns:a16="http://schemas.microsoft.com/office/drawing/2014/main" id="{AD482FFE-A028-8AC5-5F32-8A2BA30846CA}"/>
                  </a:ext>
                </a:extLst>
              </p:cNvPr>
              <p:cNvGrpSpPr/>
              <p:nvPr/>
            </p:nvGrpSpPr>
            <p:grpSpPr>
              <a:xfrm>
                <a:off x="4847079" y="15662851"/>
                <a:ext cx="1121100" cy="776940"/>
                <a:chOff x="4847079" y="15662851"/>
                <a:chExt cx="1121100" cy="776940"/>
              </a:xfrm>
            </p:grpSpPr>
            <p:sp>
              <p:nvSpPr>
                <p:cNvPr id="381" name="TextBox 380">
                  <a:extLst>
                    <a:ext uri="{FF2B5EF4-FFF2-40B4-BE49-F238E27FC236}">
                      <a16:creationId xmlns:a16="http://schemas.microsoft.com/office/drawing/2014/main" id="{A129F107-53AA-E2C2-39F0-49ADF8FC5B5C}"/>
                    </a:ext>
                  </a:extLst>
                </p:cNvPr>
                <p:cNvSpPr txBox="1"/>
                <p:nvPr/>
              </p:nvSpPr>
              <p:spPr>
                <a:xfrm>
                  <a:off x="4847079" y="15662851"/>
                  <a:ext cx="1116184" cy="477054"/>
                </a:xfrm>
                <a:prstGeom prst="rect">
                  <a:avLst/>
                </a:prstGeom>
                <a:noFill/>
              </p:spPr>
              <p:txBody>
                <a:bodyPr wrap="square" rtlCol="0">
                  <a:spAutoFit/>
                </a:bodyPr>
                <a:lstStyle/>
                <a:p>
                  <a:r>
                    <a:rPr lang="en-US" sz="2500" b="1" dirty="0">
                      <a:latin typeface="Avenir Next" panose="020B0503020202020204" pitchFamily="34" charset="0"/>
                    </a:rPr>
                    <a:t>SYS</a:t>
                  </a:r>
                  <a:endParaRPr lang="en-US" sz="2500" dirty="0">
                    <a:latin typeface="Avenir Next" panose="020B0503020202020204" pitchFamily="34" charset="0"/>
                  </a:endParaRPr>
                </a:p>
              </p:txBody>
            </p:sp>
            <p:sp>
              <p:nvSpPr>
                <p:cNvPr id="382" name="TextBox 381">
                  <a:extLst>
                    <a:ext uri="{FF2B5EF4-FFF2-40B4-BE49-F238E27FC236}">
                      <a16:creationId xmlns:a16="http://schemas.microsoft.com/office/drawing/2014/main" id="{302A70C1-5688-B3A9-75E5-16DD41B89352}"/>
                    </a:ext>
                  </a:extLst>
                </p:cNvPr>
                <p:cNvSpPr txBox="1"/>
                <p:nvPr/>
              </p:nvSpPr>
              <p:spPr>
                <a:xfrm>
                  <a:off x="4851995" y="15962737"/>
                  <a:ext cx="1116184" cy="477054"/>
                </a:xfrm>
                <a:prstGeom prst="rect">
                  <a:avLst/>
                </a:prstGeom>
                <a:noFill/>
              </p:spPr>
              <p:txBody>
                <a:bodyPr wrap="square" rtlCol="0">
                  <a:spAutoFit/>
                </a:bodyPr>
                <a:lstStyle/>
                <a:p>
                  <a:r>
                    <a:rPr lang="en-US" sz="2500" dirty="0">
                      <a:latin typeface="Avenir Next" panose="020B0503020202020204" pitchFamily="34" charset="0"/>
                    </a:rPr>
                    <a:t>Bp.</a:t>
                  </a:r>
                </a:p>
              </p:txBody>
            </p:sp>
          </p:grpSp>
        </p:grpSp>
        <p:grpSp>
          <p:nvGrpSpPr>
            <p:cNvPr id="383" name="Group 382">
              <a:extLst>
                <a:ext uri="{FF2B5EF4-FFF2-40B4-BE49-F238E27FC236}">
                  <a16:creationId xmlns:a16="http://schemas.microsoft.com/office/drawing/2014/main" id="{5D31B6AD-58BB-9A08-7CD6-621F276859A6}"/>
                </a:ext>
              </a:extLst>
            </p:cNvPr>
            <p:cNvGrpSpPr/>
            <p:nvPr/>
          </p:nvGrpSpPr>
          <p:grpSpPr>
            <a:xfrm>
              <a:off x="2737963" y="29278792"/>
              <a:ext cx="1494727" cy="1440000"/>
              <a:chOff x="4505498" y="19357033"/>
              <a:chExt cx="1494727" cy="1440000"/>
            </a:xfrm>
          </p:grpSpPr>
          <p:sp>
            <p:nvSpPr>
              <p:cNvPr id="384" name="Oval 383">
                <a:extLst>
                  <a:ext uri="{FF2B5EF4-FFF2-40B4-BE49-F238E27FC236}">
                    <a16:creationId xmlns:a16="http://schemas.microsoft.com/office/drawing/2014/main" id="{9E851039-F697-D4F9-B678-A1E180DB03E8}"/>
                  </a:ext>
                </a:extLst>
              </p:cNvPr>
              <p:cNvSpPr/>
              <p:nvPr/>
            </p:nvSpPr>
            <p:spPr>
              <a:xfrm>
                <a:off x="4533460" y="19357033"/>
                <a:ext cx="1438803" cy="1440000"/>
              </a:xfrm>
              <a:prstGeom prst="ellipse">
                <a:avLst/>
              </a:prstGeom>
              <a:solidFill>
                <a:schemeClr val="bg1"/>
              </a:solidFill>
              <a:ln>
                <a:solidFill>
                  <a:schemeClr val="bg1">
                    <a:lumMod val="95000"/>
                  </a:schemeClr>
                </a:solidFill>
              </a:ln>
              <a:effectLst>
                <a:outerShdw blurRad="350953" dist="144565" dir="5640000" sx="99000" sy="99000" algn="ctr" rotWithShape="0">
                  <a:schemeClr val="bg1">
                    <a:lumMod val="85000"/>
                    <a:alpha val="62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385" name="TextBox 384">
                <a:extLst>
                  <a:ext uri="{FF2B5EF4-FFF2-40B4-BE49-F238E27FC236}">
                    <a16:creationId xmlns:a16="http://schemas.microsoft.com/office/drawing/2014/main" id="{CCEB2457-2E20-0C2E-C8A7-6DD8D8C5B674}"/>
                  </a:ext>
                </a:extLst>
              </p:cNvPr>
              <p:cNvSpPr txBox="1"/>
              <p:nvPr/>
            </p:nvSpPr>
            <p:spPr>
              <a:xfrm>
                <a:off x="4505498" y="19838506"/>
                <a:ext cx="1494727" cy="477054"/>
              </a:xfrm>
              <a:prstGeom prst="rect">
                <a:avLst/>
              </a:prstGeom>
              <a:noFill/>
            </p:spPr>
            <p:txBody>
              <a:bodyPr wrap="square" rtlCol="0">
                <a:spAutoFit/>
              </a:bodyPr>
              <a:lstStyle/>
              <a:p>
                <a:r>
                  <a:rPr lang="en-US" sz="2500" b="1" dirty="0">
                    <a:latin typeface="Avenir Next" panose="020B0503020202020204" pitchFamily="34" charset="0"/>
                  </a:rPr>
                  <a:t>Glucose</a:t>
                </a:r>
                <a:endParaRPr lang="en-US" sz="2500" dirty="0">
                  <a:latin typeface="Avenir Next" panose="020B0503020202020204" pitchFamily="34" charset="0"/>
                </a:endParaRPr>
              </a:p>
            </p:txBody>
          </p:sp>
        </p:grpSp>
      </p:grpSp>
      <p:grpSp>
        <p:nvGrpSpPr>
          <p:cNvPr id="387" name="Group 386">
            <a:extLst>
              <a:ext uri="{FF2B5EF4-FFF2-40B4-BE49-F238E27FC236}">
                <a16:creationId xmlns:a16="http://schemas.microsoft.com/office/drawing/2014/main" id="{6CD59575-B743-71AA-3EE4-ED4783EC7519}"/>
              </a:ext>
            </a:extLst>
          </p:cNvPr>
          <p:cNvGrpSpPr/>
          <p:nvPr/>
        </p:nvGrpSpPr>
        <p:grpSpPr>
          <a:xfrm>
            <a:off x="0" y="0"/>
            <a:ext cx="12192000" cy="2186609"/>
            <a:chOff x="0" y="0"/>
            <a:chExt cx="12192000" cy="2186609"/>
          </a:xfrm>
        </p:grpSpPr>
        <p:sp>
          <p:nvSpPr>
            <p:cNvPr id="388" name="Rectangle 387">
              <a:extLst>
                <a:ext uri="{FF2B5EF4-FFF2-40B4-BE49-F238E27FC236}">
                  <a16:creationId xmlns:a16="http://schemas.microsoft.com/office/drawing/2014/main" id="{5260F7CD-D8B4-C91A-079D-A8D4303FB6D2}"/>
                </a:ext>
              </a:extLst>
            </p:cNvPr>
            <p:cNvSpPr/>
            <p:nvPr/>
          </p:nvSpPr>
          <p:spPr>
            <a:xfrm>
              <a:off x="0" y="0"/>
              <a:ext cx="12192000" cy="2186609"/>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9" name="Group 388">
              <a:extLst>
                <a:ext uri="{FF2B5EF4-FFF2-40B4-BE49-F238E27FC236}">
                  <a16:creationId xmlns:a16="http://schemas.microsoft.com/office/drawing/2014/main" id="{92EFFFEC-C3D8-ABC3-E125-04424BFE6492}"/>
                </a:ext>
              </a:extLst>
            </p:cNvPr>
            <p:cNvGrpSpPr/>
            <p:nvPr/>
          </p:nvGrpSpPr>
          <p:grpSpPr>
            <a:xfrm>
              <a:off x="572660" y="735799"/>
              <a:ext cx="4417195" cy="1103512"/>
              <a:chOff x="572660" y="735799"/>
              <a:chExt cx="4417195" cy="1103512"/>
            </a:xfrm>
          </p:grpSpPr>
          <p:sp>
            <p:nvSpPr>
              <p:cNvPr id="390" name="TextBox 389">
                <a:extLst>
                  <a:ext uri="{FF2B5EF4-FFF2-40B4-BE49-F238E27FC236}">
                    <a16:creationId xmlns:a16="http://schemas.microsoft.com/office/drawing/2014/main" id="{43075EDF-1299-1682-F08C-DC25C1F9A62B}"/>
                  </a:ext>
                </a:extLst>
              </p:cNvPr>
              <p:cNvSpPr txBox="1"/>
              <p:nvPr/>
            </p:nvSpPr>
            <p:spPr>
              <a:xfrm>
                <a:off x="572660" y="735799"/>
                <a:ext cx="4417195" cy="630942"/>
              </a:xfrm>
              <a:prstGeom prst="rect">
                <a:avLst/>
              </a:prstGeom>
              <a:noFill/>
            </p:spPr>
            <p:txBody>
              <a:bodyPr wrap="square" rtlCol="0">
                <a:spAutoFit/>
              </a:bodyPr>
              <a:lstStyle/>
              <a:p>
                <a:r>
                  <a:rPr lang="en-US" sz="3500" dirty="0"/>
                  <a:t>Interpretation of </a:t>
                </a:r>
              </a:p>
            </p:txBody>
          </p:sp>
          <p:sp>
            <p:nvSpPr>
              <p:cNvPr id="391" name="TextBox 390">
                <a:extLst>
                  <a:ext uri="{FF2B5EF4-FFF2-40B4-BE49-F238E27FC236}">
                    <a16:creationId xmlns:a16="http://schemas.microsoft.com/office/drawing/2014/main" id="{557E0705-C7DE-95B2-4E54-B7DBB85A0EA8}"/>
                  </a:ext>
                </a:extLst>
              </p:cNvPr>
              <p:cNvSpPr txBox="1"/>
              <p:nvPr/>
            </p:nvSpPr>
            <p:spPr>
              <a:xfrm>
                <a:off x="572660" y="1191597"/>
                <a:ext cx="4114800" cy="646331"/>
              </a:xfrm>
              <a:prstGeom prst="rect">
                <a:avLst/>
              </a:prstGeom>
              <a:noFill/>
            </p:spPr>
            <p:txBody>
              <a:bodyPr wrap="square" rtlCol="0">
                <a:spAutoFit/>
              </a:bodyPr>
              <a:lstStyle/>
              <a:p>
                <a:r>
                  <a:rPr lang="en-IN" sz="3600" b="1" i="0" dirty="0">
                    <a:effectLst/>
                    <a:latin typeface="Avenir Next" panose="020B0503020202020204" pitchFamily="34" charset="0"/>
                  </a:rPr>
                  <a:t>Odds Ratio</a:t>
                </a:r>
                <a:endParaRPr lang="en-US" sz="3500" b="1" dirty="0"/>
              </a:p>
            </p:txBody>
          </p:sp>
          <p:grpSp>
            <p:nvGrpSpPr>
              <p:cNvPr id="392" name="Group 391">
                <a:extLst>
                  <a:ext uri="{FF2B5EF4-FFF2-40B4-BE49-F238E27FC236}">
                    <a16:creationId xmlns:a16="http://schemas.microsoft.com/office/drawing/2014/main" id="{F8246DF5-55F6-A256-46F8-753B17714EC6}"/>
                  </a:ext>
                </a:extLst>
              </p:cNvPr>
              <p:cNvGrpSpPr/>
              <p:nvPr/>
            </p:nvGrpSpPr>
            <p:grpSpPr>
              <a:xfrm>
                <a:off x="688672" y="1770565"/>
                <a:ext cx="2432899" cy="68746"/>
                <a:chOff x="657676" y="1739568"/>
                <a:chExt cx="1765572" cy="0"/>
              </a:xfrm>
            </p:grpSpPr>
            <p:cxnSp>
              <p:nvCxnSpPr>
                <p:cNvPr id="393" name="Straight Connector 392">
                  <a:extLst>
                    <a:ext uri="{FF2B5EF4-FFF2-40B4-BE49-F238E27FC236}">
                      <a16:creationId xmlns:a16="http://schemas.microsoft.com/office/drawing/2014/main" id="{0D5C954D-F43C-27E2-1DFF-2A30585F5AE4}"/>
                    </a:ext>
                  </a:extLst>
                </p:cNvPr>
                <p:cNvCxnSpPr>
                  <a:cxnSpLocks/>
                </p:cNvCxnSpPr>
                <p:nvPr/>
              </p:nvCxnSpPr>
              <p:spPr>
                <a:xfrm>
                  <a:off x="657676" y="1739568"/>
                  <a:ext cx="443597" cy="0"/>
                </a:xfrm>
                <a:prstGeom prst="line">
                  <a:avLst/>
                </a:prstGeom>
                <a:ln w="63500" cmpd="sng">
                  <a:solidFill>
                    <a:srgbClr val="C1D7E9"/>
                  </a:solidFill>
                  <a:prstDash val="solid"/>
                </a:ln>
              </p:spPr>
              <p:style>
                <a:lnRef idx="2">
                  <a:schemeClr val="accent1"/>
                </a:lnRef>
                <a:fillRef idx="0">
                  <a:schemeClr val="accent1"/>
                </a:fillRef>
                <a:effectRef idx="1">
                  <a:schemeClr val="accent1"/>
                </a:effectRef>
                <a:fontRef idx="minor">
                  <a:schemeClr val="tx1"/>
                </a:fontRef>
              </p:style>
            </p:cxnSp>
            <p:cxnSp>
              <p:nvCxnSpPr>
                <p:cNvPr id="394" name="Straight Connector 393">
                  <a:extLst>
                    <a:ext uri="{FF2B5EF4-FFF2-40B4-BE49-F238E27FC236}">
                      <a16:creationId xmlns:a16="http://schemas.microsoft.com/office/drawing/2014/main" id="{A81977E5-6299-A184-01BA-78F27524F3C9}"/>
                    </a:ext>
                  </a:extLst>
                </p:cNvPr>
                <p:cNvCxnSpPr>
                  <a:cxnSpLocks/>
                </p:cNvCxnSpPr>
                <p:nvPr/>
              </p:nvCxnSpPr>
              <p:spPr>
                <a:xfrm>
                  <a:off x="1098334" y="1739568"/>
                  <a:ext cx="443597" cy="0"/>
                </a:xfrm>
                <a:prstGeom prst="line">
                  <a:avLst/>
                </a:prstGeom>
                <a:ln w="63500" cmpd="sng">
                  <a:solidFill>
                    <a:srgbClr val="FCF9DD"/>
                  </a:solidFill>
                  <a:prstDash val="solid"/>
                </a:ln>
              </p:spPr>
              <p:style>
                <a:lnRef idx="2">
                  <a:schemeClr val="accent1"/>
                </a:lnRef>
                <a:fillRef idx="0">
                  <a:schemeClr val="accent1"/>
                </a:fillRef>
                <a:effectRef idx="1">
                  <a:schemeClr val="accent1"/>
                </a:effectRef>
                <a:fontRef idx="minor">
                  <a:schemeClr val="tx1"/>
                </a:fontRef>
              </p:style>
            </p:cxnSp>
            <p:cxnSp>
              <p:nvCxnSpPr>
                <p:cNvPr id="395" name="Straight Connector 394">
                  <a:extLst>
                    <a:ext uri="{FF2B5EF4-FFF2-40B4-BE49-F238E27FC236}">
                      <a16:creationId xmlns:a16="http://schemas.microsoft.com/office/drawing/2014/main" id="{8322500B-25D1-20B4-03AE-2C4B3C03F58A}"/>
                    </a:ext>
                  </a:extLst>
                </p:cNvPr>
                <p:cNvCxnSpPr>
                  <a:cxnSpLocks/>
                </p:cNvCxnSpPr>
                <p:nvPr/>
              </p:nvCxnSpPr>
              <p:spPr>
                <a:xfrm>
                  <a:off x="1538992" y="1739568"/>
                  <a:ext cx="443597" cy="0"/>
                </a:xfrm>
                <a:prstGeom prst="line">
                  <a:avLst/>
                </a:prstGeom>
                <a:ln w="63500" cmpd="sng">
                  <a:solidFill>
                    <a:srgbClr val="EAC974"/>
                  </a:solidFill>
                  <a:prstDash val="solid"/>
                </a:ln>
              </p:spPr>
              <p:style>
                <a:lnRef idx="2">
                  <a:schemeClr val="accent1"/>
                </a:lnRef>
                <a:fillRef idx="0">
                  <a:schemeClr val="accent1"/>
                </a:fillRef>
                <a:effectRef idx="1">
                  <a:schemeClr val="accent1"/>
                </a:effectRef>
                <a:fontRef idx="minor">
                  <a:schemeClr val="tx1"/>
                </a:fontRef>
              </p:style>
            </p:cxnSp>
            <p:cxnSp>
              <p:nvCxnSpPr>
                <p:cNvPr id="396" name="Straight Connector 395">
                  <a:extLst>
                    <a:ext uri="{FF2B5EF4-FFF2-40B4-BE49-F238E27FC236}">
                      <a16:creationId xmlns:a16="http://schemas.microsoft.com/office/drawing/2014/main" id="{F86AB40C-F272-E0AF-6BC5-9F701C7DA2C9}"/>
                    </a:ext>
                  </a:extLst>
                </p:cNvPr>
                <p:cNvCxnSpPr>
                  <a:cxnSpLocks/>
                </p:cNvCxnSpPr>
                <p:nvPr/>
              </p:nvCxnSpPr>
              <p:spPr>
                <a:xfrm>
                  <a:off x="1979651" y="1739568"/>
                  <a:ext cx="443597" cy="0"/>
                </a:xfrm>
                <a:prstGeom prst="line">
                  <a:avLst/>
                </a:prstGeom>
                <a:ln w="63500" cmpd="sng">
                  <a:solidFill>
                    <a:srgbClr val="A44343"/>
                  </a:solidFill>
                  <a:prstDash val="solid"/>
                </a:ln>
              </p:spPr>
              <p:style>
                <a:lnRef idx="2">
                  <a:schemeClr val="accent1"/>
                </a:lnRef>
                <a:fillRef idx="0">
                  <a:schemeClr val="accent1"/>
                </a:fillRef>
                <a:effectRef idx="1">
                  <a:schemeClr val="accent1"/>
                </a:effectRef>
                <a:fontRef idx="minor">
                  <a:schemeClr val="tx1"/>
                </a:fontRef>
              </p:style>
            </p:cxnSp>
          </p:grpSp>
        </p:grpSp>
      </p:grpSp>
      <p:grpSp>
        <p:nvGrpSpPr>
          <p:cNvPr id="398" name="Group 397">
            <a:extLst>
              <a:ext uri="{FF2B5EF4-FFF2-40B4-BE49-F238E27FC236}">
                <a16:creationId xmlns:a16="http://schemas.microsoft.com/office/drawing/2014/main" id="{7E79BE9A-462F-A29C-4A48-25DE08CCEEEE}"/>
              </a:ext>
            </a:extLst>
          </p:cNvPr>
          <p:cNvGrpSpPr/>
          <p:nvPr/>
        </p:nvGrpSpPr>
        <p:grpSpPr>
          <a:xfrm>
            <a:off x="2275045" y="3126259"/>
            <a:ext cx="2378555" cy="2391144"/>
            <a:chOff x="2292298" y="3126259"/>
            <a:chExt cx="2378555" cy="2391144"/>
          </a:xfrm>
        </p:grpSpPr>
        <p:sp>
          <p:nvSpPr>
            <p:cNvPr id="399" name="Oval 398">
              <a:extLst>
                <a:ext uri="{FF2B5EF4-FFF2-40B4-BE49-F238E27FC236}">
                  <a16:creationId xmlns:a16="http://schemas.microsoft.com/office/drawing/2014/main" id="{0F7ACBF2-D4FC-3031-EC94-46041F939BE9}"/>
                </a:ext>
              </a:extLst>
            </p:cNvPr>
            <p:cNvSpPr/>
            <p:nvPr/>
          </p:nvSpPr>
          <p:spPr>
            <a:xfrm>
              <a:off x="2411748" y="3254430"/>
              <a:ext cx="2160000" cy="2160000"/>
            </a:xfrm>
            <a:prstGeom prst="ellipse">
              <a:avLst/>
            </a:prstGeom>
            <a:noFill/>
            <a:ln w="57150">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0" name="Oval 399">
              <a:extLst>
                <a:ext uri="{FF2B5EF4-FFF2-40B4-BE49-F238E27FC236}">
                  <a16:creationId xmlns:a16="http://schemas.microsoft.com/office/drawing/2014/main" id="{41715BEE-FA02-DF55-5B10-ACD1C56856BD}"/>
                </a:ext>
              </a:extLst>
            </p:cNvPr>
            <p:cNvSpPr/>
            <p:nvPr/>
          </p:nvSpPr>
          <p:spPr>
            <a:xfrm>
              <a:off x="2292298" y="3126259"/>
              <a:ext cx="2378555" cy="2391144"/>
            </a:xfrm>
            <a:prstGeom prst="ellipse">
              <a:avLst/>
            </a:prstGeom>
            <a:noFill/>
            <a:ln w="9525">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 name="Group 4">
            <a:extLst>
              <a:ext uri="{FF2B5EF4-FFF2-40B4-BE49-F238E27FC236}">
                <a16:creationId xmlns:a16="http://schemas.microsoft.com/office/drawing/2014/main" id="{75D4F22F-C992-E81D-3501-D5CCD18E7E0A}"/>
              </a:ext>
            </a:extLst>
          </p:cNvPr>
          <p:cNvGrpSpPr/>
          <p:nvPr/>
        </p:nvGrpSpPr>
        <p:grpSpPr>
          <a:xfrm>
            <a:off x="9288965" y="-301083"/>
            <a:ext cx="2430966" cy="1107863"/>
            <a:chOff x="9288965" y="-312234"/>
            <a:chExt cx="2430966" cy="1107863"/>
          </a:xfrm>
          <a:solidFill>
            <a:srgbClr val="DE5746"/>
          </a:solidFill>
        </p:grpSpPr>
        <p:sp>
          <p:nvSpPr>
            <p:cNvPr id="6" name="Rounded Rectangle 5">
              <a:extLst>
                <a:ext uri="{FF2B5EF4-FFF2-40B4-BE49-F238E27FC236}">
                  <a16:creationId xmlns:a16="http://schemas.microsoft.com/office/drawing/2014/main" id="{A66DBA63-7F45-9C63-99FE-67FFA0E34B30}"/>
                </a:ext>
              </a:extLst>
            </p:cNvPr>
            <p:cNvSpPr/>
            <p:nvPr/>
          </p:nvSpPr>
          <p:spPr>
            <a:xfrm>
              <a:off x="9288965" y="-312234"/>
              <a:ext cx="2430966" cy="1107863"/>
            </a:xfrm>
            <a:prstGeom prst="roundRect">
              <a:avLst>
                <a:gd name="adj" fmla="val 8731"/>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536FD538-95E4-612A-692E-69506512D12C}"/>
                </a:ext>
              </a:extLst>
            </p:cNvPr>
            <p:cNvSpPr txBox="1"/>
            <p:nvPr/>
          </p:nvSpPr>
          <p:spPr>
            <a:xfrm>
              <a:off x="9400125" y="97272"/>
              <a:ext cx="2220686" cy="646331"/>
            </a:xfrm>
            <a:prstGeom prst="rect">
              <a:avLst/>
            </a:prstGeom>
            <a:grpFill/>
          </p:spPr>
          <p:txBody>
            <a:bodyPr wrap="square" rtlCol="0">
              <a:spAutoFit/>
            </a:bodyPr>
            <a:lstStyle/>
            <a:p>
              <a:r>
                <a:rPr lang="en-US" b="1" dirty="0">
                  <a:solidFill>
                    <a:schemeClr val="bg1"/>
                  </a:solidFill>
                  <a:latin typeface="Avenir Next" panose="020B0503020202020204" pitchFamily="34" charset="0"/>
                </a:rPr>
                <a:t>Medical </a:t>
              </a:r>
              <a:endParaRPr lang="en-US" dirty="0">
                <a:solidFill>
                  <a:schemeClr val="bg1"/>
                </a:solidFill>
                <a:latin typeface="Avenir Next" panose="020B0503020202020204" pitchFamily="34" charset="0"/>
              </a:endParaRPr>
            </a:p>
            <a:p>
              <a:r>
                <a:rPr lang="en-US" dirty="0">
                  <a:solidFill>
                    <a:schemeClr val="bg1"/>
                  </a:solidFill>
                  <a:latin typeface="Avenir Next" panose="020B0503020202020204" pitchFamily="34" charset="0"/>
                </a:rPr>
                <a:t>History</a:t>
              </a:r>
            </a:p>
          </p:txBody>
        </p:sp>
      </p:grpSp>
    </p:spTree>
    <p:extLst>
      <p:ext uri="{BB962C8B-B14F-4D97-AF65-F5344CB8AC3E}">
        <p14:creationId xmlns:p14="http://schemas.microsoft.com/office/powerpoint/2010/main" val="252455370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5" name="Rectangle 234">
            <a:extLst>
              <a:ext uri="{FF2B5EF4-FFF2-40B4-BE49-F238E27FC236}">
                <a16:creationId xmlns:a16="http://schemas.microsoft.com/office/drawing/2014/main" id="{4F6FA9FF-8B0A-27C4-8B52-562450E7AD8B}"/>
              </a:ext>
            </a:extLst>
          </p:cNvPr>
          <p:cNvSpPr/>
          <p:nvPr/>
        </p:nvSpPr>
        <p:spPr>
          <a:xfrm>
            <a:off x="0" y="3605352"/>
            <a:ext cx="12192000" cy="1486853"/>
          </a:xfrm>
          <a:prstGeom prst="rect">
            <a:avLst/>
          </a:prstGeom>
          <a:solidFill>
            <a:schemeClr val="bg1">
              <a:lumMod val="75000"/>
              <a:alpha val="9932"/>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83" name="Straight Connector 282">
            <a:extLst>
              <a:ext uri="{FF2B5EF4-FFF2-40B4-BE49-F238E27FC236}">
                <a16:creationId xmlns:a16="http://schemas.microsoft.com/office/drawing/2014/main" id="{FD15827E-F6C5-9EA1-755D-A85F72839F72}"/>
              </a:ext>
            </a:extLst>
          </p:cNvPr>
          <p:cNvCxnSpPr>
            <a:cxnSpLocks/>
          </p:cNvCxnSpPr>
          <p:nvPr/>
        </p:nvCxnSpPr>
        <p:spPr>
          <a:xfrm>
            <a:off x="4602294" y="4331556"/>
            <a:ext cx="1613155" cy="0"/>
          </a:xfrm>
          <a:prstGeom prst="line">
            <a:avLst/>
          </a:prstGeom>
          <a:ln w="25400">
            <a:solidFill>
              <a:schemeClr val="tx1">
                <a:lumMod val="95000"/>
                <a:lumOff val="5000"/>
              </a:schemeClr>
            </a:solidFill>
          </a:ln>
        </p:spPr>
        <p:style>
          <a:lnRef idx="2">
            <a:schemeClr val="accent1"/>
          </a:lnRef>
          <a:fillRef idx="0">
            <a:schemeClr val="accent1"/>
          </a:fillRef>
          <a:effectRef idx="1">
            <a:schemeClr val="accent1"/>
          </a:effectRef>
          <a:fontRef idx="minor">
            <a:schemeClr val="tx1"/>
          </a:fontRef>
        </p:style>
      </p:cxnSp>
      <p:grpSp>
        <p:nvGrpSpPr>
          <p:cNvPr id="317" name="Group 316">
            <a:extLst>
              <a:ext uri="{FF2B5EF4-FFF2-40B4-BE49-F238E27FC236}">
                <a16:creationId xmlns:a16="http://schemas.microsoft.com/office/drawing/2014/main" id="{852AACB9-2533-055B-CA31-AC0363287122}"/>
              </a:ext>
            </a:extLst>
          </p:cNvPr>
          <p:cNvGrpSpPr/>
          <p:nvPr/>
        </p:nvGrpSpPr>
        <p:grpSpPr>
          <a:xfrm>
            <a:off x="6186908" y="-1923368"/>
            <a:ext cx="3615559" cy="32889706"/>
            <a:chOff x="5765489" y="-17317465"/>
            <a:chExt cx="3615559" cy="32889706"/>
          </a:xfrm>
        </p:grpSpPr>
        <p:grpSp>
          <p:nvGrpSpPr>
            <p:cNvPr id="291" name="Group 290">
              <a:extLst>
                <a:ext uri="{FF2B5EF4-FFF2-40B4-BE49-F238E27FC236}">
                  <a16:creationId xmlns:a16="http://schemas.microsoft.com/office/drawing/2014/main" id="{093B831B-7FB0-DC9E-248B-D497DB1729C9}"/>
                </a:ext>
              </a:extLst>
            </p:cNvPr>
            <p:cNvGrpSpPr/>
            <p:nvPr/>
          </p:nvGrpSpPr>
          <p:grpSpPr>
            <a:xfrm>
              <a:off x="5765489" y="12856254"/>
              <a:ext cx="3615559" cy="2715987"/>
              <a:chOff x="6710855" y="2774731"/>
              <a:chExt cx="3615559" cy="2715987"/>
            </a:xfrm>
          </p:grpSpPr>
          <p:sp>
            <p:nvSpPr>
              <p:cNvPr id="288" name="TextBox 287">
                <a:extLst>
                  <a:ext uri="{FF2B5EF4-FFF2-40B4-BE49-F238E27FC236}">
                    <a16:creationId xmlns:a16="http://schemas.microsoft.com/office/drawing/2014/main" id="{A75AFC24-B95B-13E4-1D7F-12633F733CC2}"/>
                  </a:ext>
                </a:extLst>
              </p:cNvPr>
              <p:cNvSpPr txBox="1"/>
              <p:nvPr/>
            </p:nvSpPr>
            <p:spPr>
              <a:xfrm>
                <a:off x="6710855" y="2774731"/>
                <a:ext cx="2191407" cy="369332"/>
              </a:xfrm>
              <a:prstGeom prst="rect">
                <a:avLst/>
              </a:prstGeom>
              <a:noFill/>
            </p:spPr>
            <p:txBody>
              <a:bodyPr wrap="square" rtlCol="0">
                <a:spAutoFit/>
              </a:bodyPr>
              <a:lstStyle/>
              <a:p>
                <a:r>
                  <a:rPr lang="en-US" b="1" dirty="0"/>
                  <a:t>Male</a:t>
                </a:r>
              </a:p>
            </p:txBody>
          </p:sp>
          <p:sp>
            <p:nvSpPr>
              <p:cNvPr id="289" name="TextBox 288">
                <a:extLst>
                  <a:ext uri="{FF2B5EF4-FFF2-40B4-BE49-F238E27FC236}">
                    <a16:creationId xmlns:a16="http://schemas.microsoft.com/office/drawing/2014/main" id="{CA7A19FD-DFFF-BBBF-8410-A9C43E5D8900}"/>
                  </a:ext>
                </a:extLst>
              </p:cNvPr>
              <p:cNvSpPr txBox="1"/>
              <p:nvPr/>
            </p:nvSpPr>
            <p:spPr>
              <a:xfrm>
                <a:off x="6710855" y="3305504"/>
                <a:ext cx="3615559" cy="2185214"/>
              </a:xfrm>
              <a:prstGeom prst="rect">
                <a:avLst/>
              </a:prstGeom>
              <a:noFill/>
            </p:spPr>
            <p:txBody>
              <a:bodyPr wrap="square" rtlCol="0">
                <a:spAutoFit/>
              </a:bodyPr>
              <a:lstStyle/>
              <a:p>
                <a:r>
                  <a:rPr lang="en-IN" sz="1700" i="0" u="none" strike="noStrike" dirty="0">
                    <a:solidFill>
                      <a:schemeClr val="tx1">
                        <a:lumMod val="65000"/>
                        <a:lumOff val="35000"/>
                      </a:schemeClr>
                    </a:solidFill>
                    <a:effectLst/>
                    <a:latin typeface="Avenir Next" panose="020B0503020202020204" pitchFamily="34" charset="0"/>
                  </a:rPr>
                  <a:t>In this model, with all other factors controlled, males [male=1] have a 1.653 times higher odds of being diagnosed with heart disease compared to females [male=0]. This suggests a 65.34% greater likelihood of heart disease among males relative to females</a:t>
                </a:r>
                <a:endParaRPr lang="en-US" sz="1700" dirty="0">
                  <a:solidFill>
                    <a:schemeClr val="tx1">
                      <a:lumMod val="65000"/>
                      <a:lumOff val="35000"/>
                    </a:schemeClr>
                  </a:solidFill>
                  <a:latin typeface="Avenir Next" panose="020B0503020202020204" pitchFamily="34" charset="0"/>
                </a:endParaRPr>
              </a:p>
            </p:txBody>
          </p:sp>
          <p:sp>
            <p:nvSpPr>
              <p:cNvPr id="290" name="TextBox 289">
                <a:extLst>
                  <a:ext uri="{FF2B5EF4-FFF2-40B4-BE49-F238E27FC236}">
                    <a16:creationId xmlns:a16="http://schemas.microsoft.com/office/drawing/2014/main" id="{2D90CD08-ACF9-2BB2-40F4-EF06357E63FE}"/>
                  </a:ext>
                </a:extLst>
              </p:cNvPr>
              <p:cNvSpPr txBox="1"/>
              <p:nvPr/>
            </p:nvSpPr>
            <p:spPr>
              <a:xfrm>
                <a:off x="6710855" y="3021724"/>
                <a:ext cx="2191407" cy="369332"/>
              </a:xfrm>
              <a:prstGeom prst="rect">
                <a:avLst/>
              </a:prstGeom>
              <a:noFill/>
            </p:spPr>
            <p:txBody>
              <a:bodyPr wrap="square" rtlCol="0">
                <a:spAutoFit/>
              </a:bodyPr>
              <a:lstStyle/>
              <a:p>
                <a:r>
                  <a:rPr lang="en-IN" sz="1800" b="0" i="0" u="none" strike="noStrike" dirty="0">
                    <a:solidFill>
                      <a:srgbClr val="880000"/>
                    </a:solidFill>
                    <a:effectLst/>
                    <a:highlight>
                      <a:srgbClr val="F0F0F0"/>
                    </a:highlight>
                    <a:latin typeface="Consolas" panose="020B0609020204030204" pitchFamily="49" charset="0"/>
                  </a:rPr>
                  <a:t>1.653463</a:t>
                </a:r>
                <a:endParaRPr lang="en-US" b="1" dirty="0"/>
              </a:p>
            </p:txBody>
          </p:sp>
        </p:grpSp>
        <p:grpSp>
          <p:nvGrpSpPr>
            <p:cNvPr id="292" name="Group 291">
              <a:extLst>
                <a:ext uri="{FF2B5EF4-FFF2-40B4-BE49-F238E27FC236}">
                  <a16:creationId xmlns:a16="http://schemas.microsoft.com/office/drawing/2014/main" id="{BF463038-A700-2434-8B79-9905FF211BB5}"/>
                </a:ext>
              </a:extLst>
            </p:cNvPr>
            <p:cNvGrpSpPr/>
            <p:nvPr/>
          </p:nvGrpSpPr>
          <p:grpSpPr>
            <a:xfrm>
              <a:off x="5765489" y="7652895"/>
              <a:ext cx="3615559" cy="2192766"/>
              <a:chOff x="6710855" y="2774731"/>
              <a:chExt cx="3615559" cy="2192766"/>
            </a:xfrm>
          </p:grpSpPr>
          <p:sp>
            <p:nvSpPr>
              <p:cNvPr id="293" name="TextBox 292">
                <a:extLst>
                  <a:ext uri="{FF2B5EF4-FFF2-40B4-BE49-F238E27FC236}">
                    <a16:creationId xmlns:a16="http://schemas.microsoft.com/office/drawing/2014/main" id="{F374DD57-D660-F52B-1EB2-89F7AFA8B89F}"/>
                  </a:ext>
                </a:extLst>
              </p:cNvPr>
              <p:cNvSpPr txBox="1"/>
              <p:nvPr/>
            </p:nvSpPr>
            <p:spPr>
              <a:xfrm>
                <a:off x="6710855" y="2774731"/>
                <a:ext cx="2191407" cy="369332"/>
              </a:xfrm>
              <a:prstGeom prst="rect">
                <a:avLst/>
              </a:prstGeom>
              <a:noFill/>
            </p:spPr>
            <p:txBody>
              <a:bodyPr wrap="square" rtlCol="0">
                <a:spAutoFit/>
              </a:bodyPr>
              <a:lstStyle/>
              <a:p>
                <a:r>
                  <a:rPr lang="en-US" b="1" dirty="0"/>
                  <a:t>Age</a:t>
                </a:r>
              </a:p>
            </p:txBody>
          </p:sp>
          <p:sp>
            <p:nvSpPr>
              <p:cNvPr id="294" name="TextBox 293">
                <a:extLst>
                  <a:ext uri="{FF2B5EF4-FFF2-40B4-BE49-F238E27FC236}">
                    <a16:creationId xmlns:a16="http://schemas.microsoft.com/office/drawing/2014/main" id="{00B28E61-FA8F-9522-4FE7-9CC90296ABC8}"/>
                  </a:ext>
                </a:extLst>
              </p:cNvPr>
              <p:cNvSpPr txBox="1"/>
              <p:nvPr/>
            </p:nvSpPr>
            <p:spPr>
              <a:xfrm>
                <a:off x="6710855" y="3305504"/>
                <a:ext cx="3615559" cy="1661993"/>
              </a:xfrm>
              <a:prstGeom prst="rect">
                <a:avLst/>
              </a:prstGeom>
              <a:noFill/>
            </p:spPr>
            <p:txBody>
              <a:bodyPr wrap="square" rtlCol="0">
                <a:spAutoFit/>
              </a:bodyPr>
              <a:lstStyle/>
              <a:p>
                <a:r>
                  <a:rPr lang="en-IN" sz="1700" b="0" i="0" u="none" strike="noStrike" dirty="0">
                    <a:solidFill>
                      <a:schemeClr val="tx1">
                        <a:lumMod val="65000"/>
                        <a:lumOff val="35000"/>
                      </a:schemeClr>
                    </a:solidFill>
                    <a:effectLst/>
                    <a:latin typeface="Avenir Next" panose="020B0503020202020204" pitchFamily="34" charset="0"/>
                  </a:rPr>
                  <a:t>The coefficient for age says that, holding all others constant, we will see a 6.5% increase in the odds of getting diagnosed with CDH for a one year increase in age since exp(0.062625) = 1.064628. </a:t>
                </a:r>
                <a:endParaRPr lang="en-US" sz="1700" dirty="0">
                  <a:solidFill>
                    <a:schemeClr val="tx1">
                      <a:lumMod val="65000"/>
                      <a:lumOff val="35000"/>
                    </a:schemeClr>
                  </a:solidFill>
                  <a:latin typeface="Avenir Next" panose="020B0503020202020204" pitchFamily="34" charset="0"/>
                </a:endParaRPr>
              </a:p>
            </p:txBody>
          </p:sp>
          <p:sp>
            <p:nvSpPr>
              <p:cNvPr id="295" name="TextBox 294">
                <a:extLst>
                  <a:ext uri="{FF2B5EF4-FFF2-40B4-BE49-F238E27FC236}">
                    <a16:creationId xmlns:a16="http://schemas.microsoft.com/office/drawing/2014/main" id="{450C8220-93B3-B50E-2F77-3FE4ADAC389F}"/>
                  </a:ext>
                </a:extLst>
              </p:cNvPr>
              <p:cNvSpPr txBox="1"/>
              <p:nvPr/>
            </p:nvSpPr>
            <p:spPr>
              <a:xfrm>
                <a:off x="6710855" y="3021724"/>
                <a:ext cx="2191407" cy="369332"/>
              </a:xfrm>
              <a:prstGeom prst="rect">
                <a:avLst/>
              </a:prstGeom>
              <a:noFill/>
            </p:spPr>
            <p:txBody>
              <a:bodyPr wrap="square" rtlCol="0">
                <a:spAutoFit/>
              </a:bodyPr>
              <a:lstStyle/>
              <a:p>
                <a:r>
                  <a:rPr lang="en-IN" sz="1800" b="0" i="0" u="none" strike="noStrike" dirty="0">
                    <a:solidFill>
                      <a:srgbClr val="880000"/>
                    </a:solidFill>
                    <a:effectLst/>
                    <a:highlight>
                      <a:srgbClr val="F0F0F0"/>
                    </a:highlight>
                    <a:latin typeface="Consolas" panose="020B0609020204030204" pitchFamily="49" charset="0"/>
                  </a:rPr>
                  <a:t>1.064628</a:t>
                </a:r>
                <a:endParaRPr lang="en-US" b="1" dirty="0"/>
              </a:p>
            </p:txBody>
          </p:sp>
        </p:grpSp>
        <p:grpSp>
          <p:nvGrpSpPr>
            <p:cNvPr id="296" name="Group 295">
              <a:extLst>
                <a:ext uri="{FF2B5EF4-FFF2-40B4-BE49-F238E27FC236}">
                  <a16:creationId xmlns:a16="http://schemas.microsoft.com/office/drawing/2014/main" id="{C09B3AD3-488D-E9C2-8FD9-9DD873ABB977}"/>
                </a:ext>
              </a:extLst>
            </p:cNvPr>
            <p:cNvGrpSpPr/>
            <p:nvPr/>
          </p:nvGrpSpPr>
          <p:grpSpPr>
            <a:xfrm>
              <a:off x="5765489" y="2711145"/>
              <a:ext cx="3470667" cy="1931156"/>
              <a:chOff x="6710855" y="2774731"/>
              <a:chExt cx="3470667" cy="1931156"/>
            </a:xfrm>
          </p:grpSpPr>
          <p:sp>
            <p:nvSpPr>
              <p:cNvPr id="297" name="TextBox 296">
                <a:extLst>
                  <a:ext uri="{FF2B5EF4-FFF2-40B4-BE49-F238E27FC236}">
                    <a16:creationId xmlns:a16="http://schemas.microsoft.com/office/drawing/2014/main" id="{800CED1E-D0DD-2021-E28D-DA45FEE65315}"/>
                  </a:ext>
                </a:extLst>
              </p:cNvPr>
              <p:cNvSpPr txBox="1"/>
              <p:nvPr/>
            </p:nvSpPr>
            <p:spPr>
              <a:xfrm>
                <a:off x="6710855" y="2774731"/>
                <a:ext cx="2191407" cy="369332"/>
              </a:xfrm>
              <a:prstGeom prst="rect">
                <a:avLst/>
              </a:prstGeom>
              <a:noFill/>
            </p:spPr>
            <p:txBody>
              <a:bodyPr wrap="square" rtlCol="0">
                <a:spAutoFit/>
              </a:bodyPr>
              <a:lstStyle/>
              <a:p>
                <a:r>
                  <a:rPr lang="en-US" b="1" dirty="0"/>
                  <a:t>Cigarettes Per Day</a:t>
                </a:r>
              </a:p>
            </p:txBody>
          </p:sp>
          <p:sp>
            <p:nvSpPr>
              <p:cNvPr id="298" name="TextBox 297">
                <a:extLst>
                  <a:ext uri="{FF2B5EF4-FFF2-40B4-BE49-F238E27FC236}">
                    <a16:creationId xmlns:a16="http://schemas.microsoft.com/office/drawing/2014/main" id="{2EE59DD0-3FA5-911D-545F-5BB2C677F9A7}"/>
                  </a:ext>
                </a:extLst>
              </p:cNvPr>
              <p:cNvSpPr txBox="1"/>
              <p:nvPr/>
            </p:nvSpPr>
            <p:spPr>
              <a:xfrm>
                <a:off x="6710856" y="3305504"/>
                <a:ext cx="3470666" cy="1400383"/>
              </a:xfrm>
              <a:prstGeom prst="rect">
                <a:avLst/>
              </a:prstGeom>
              <a:noFill/>
            </p:spPr>
            <p:txBody>
              <a:bodyPr wrap="square" rtlCol="0">
                <a:spAutoFit/>
              </a:bodyPr>
              <a:lstStyle/>
              <a:p>
                <a:r>
                  <a:rPr lang="en-IN" sz="1700" b="0" i="0" u="none" strike="noStrike" dirty="0">
                    <a:solidFill>
                      <a:schemeClr val="tx1">
                        <a:lumMod val="65000"/>
                        <a:lumOff val="35000"/>
                      </a:schemeClr>
                    </a:solidFill>
                    <a:effectLst/>
                    <a:latin typeface="Avenir Next" panose="020B0503020202020204" pitchFamily="34" charset="0"/>
                  </a:rPr>
                  <a:t>For each additional cigarette smoked per day, the odds of getting diagnosed with heart disease increase by approximately 1.8%</a:t>
                </a:r>
                <a:endParaRPr lang="en-US" sz="1700" dirty="0">
                  <a:solidFill>
                    <a:schemeClr val="tx1">
                      <a:lumMod val="65000"/>
                      <a:lumOff val="35000"/>
                    </a:schemeClr>
                  </a:solidFill>
                  <a:latin typeface="Avenir Next" panose="020B0503020202020204" pitchFamily="34" charset="0"/>
                </a:endParaRPr>
              </a:p>
            </p:txBody>
          </p:sp>
          <p:sp>
            <p:nvSpPr>
              <p:cNvPr id="299" name="TextBox 298">
                <a:extLst>
                  <a:ext uri="{FF2B5EF4-FFF2-40B4-BE49-F238E27FC236}">
                    <a16:creationId xmlns:a16="http://schemas.microsoft.com/office/drawing/2014/main" id="{32AC064E-19C2-EF4E-6E5D-5ED5CE480CA3}"/>
                  </a:ext>
                </a:extLst>
              </p:cNvPr>
              <p:cNvSpPr txBox="1"/>
              <p:nvPr/>
            </p:nvSpPr>
            <p:spPr>
              <a:xfrm>
                <a:off x="6710855" y="3021724"/>
                <a:ext cx="2191407" cy="369332"/>
              </a:xfrm>
              <a:prstGeom prst="rect">
                <a:avLst/>
              </a:prstGeom>
              <a:noFill/>
            </p:spPr>
            <p:txBody>
              <a:bodyPr wrap="square" rtlCol="0">
                <a:spAutoFit/>
              </a:bodyPr>
              <a:lstStyle/>
              <a:p>
                <a:r>
                  <a:rPr lang="en-IN" sz="1800" b="0" i="0" u="none" strike="noStrike" dirty="0">
                    <a:solidFill>
                      <a:srgbClr val="880000"/>
                    </a:solidFill>
                    <a:effectLst/>
                    <a:highlight>
                      <a:srgbClr val="F0F0F0"/>
                    </a:highlight>
                    <a:latin typeface="Consolas" panose="020B0609020204030204" pitchFamily="49" charset="0"/>
                  </a:rPr>
                  <a:t>1.017826</a:t>
                </a:r>
                <a:endParaRPr lang="en-US" b="1" dirty="0"/>
              </a:p>
            </p:txBody>
          </p:sp>
        </p:grpSp>
        <p:grpSp>
          <p:nvGrpSpPr>
            <p:cNvPr id="300" name="Group 299">
              <a:extLst>
                <a:ext uri="{FF2B5EF4-FFF2-40B4-BE49-F238E27FC236}">
                  <a16:creationId xmlns:a16="http://schemas.microsoft.com/office/drawing/2014/main" id="{8CA3C583-6414-4A06-B872-C00A41DFB518}"/>
                </a:ext>
              </a:extLst>
            </p:cNvPr>
            <p:cNvGrpSpPr/>
            <p:nvPr/>
          </p:nvGrpSpPr>
          <p:grpSpPr>
            <a:xfrm>
              <a:off x="5765489" y="-2492215"/>
              <a:ext cx="3450379" cy="2192766"/>
              <a:chOff x="6710855" y="2774731"/>
              <a:chExt cx="3450379" cy="2192766"/>
            </a:xfrm>
          </p:grpSpPr>
          <p:sp>
            <p:nvSpPr>
              <p:cNvPr id="301" name="TextBox 300">
                <a:extLst>
                  <a:ext uri="{FF2B5EF4-FFF2-40B4-BE49-F238E27FC236}">
                    <a16:creationId xmlns:a16="http://schemas.microsoft.com/office/drawing/2014/main" id="{24E88E39-904E-DEC5-FE8A-B539DA810AD5}"/>
                  </a:ext>
                </a:extLst>
              </p:cNvPr>
              <p:cNvSpPr txBox="1"/>
              <p:nvPr/>
            </p:nvSpPr>
            <p:spPr>
              <a:xfrm>
                <a:off x="6710855" y="2774731"/>
                <a:ext cx="2797236" cy="369332"/>
              </a:xfrm>
              <a:prstGeom prst="rect">
                <a:avLst/>
              </a:prstGeom>
              <a:noFill/>
            </p:spPr>
            <p:txBody>
              <a:bodyPr wrap="square" rtlCol="0">
                <a:spAutoFit/>
              </a:bodyPr>
              <a:lstStyle/>
              <a:p>
                <a:r>
                  <a:rPr lang="en-US" b="1" dirty="0"/>
                  <a:t>Prevalent Hypersensitive</a:t>
                </a:r>
              </a:p>
            </p:txBody>
          </p:sp>
          <p:sp>
            <p:nvSpPr>
              <p:cNvPr id="302" name="TextBox 301">
                <a:extLst>
                  <a:ext uri="{FF2B5EF4-FFF2-40B4-BE49-F238E27FC236}">
                    <a16:creationId xmlns:a16="http://schemas.microsoft.com/office/drawing/2014/main" id="{78F7FD2B-913D-408E-7140-EF12D51AFF6C}"/>
                  </a:ext>
                </a:extLst>
              </p:cNvPr>
              <p:cNvSpPr txBox="1"/>
              <p:nvPr/>
            </p:nvSpPr>
            <p:spPr>
              <a:xfrm>
                <a:off x="6710855" y="3305504"/>
                <a:ext cx="3450379" cy="1661993"/>
              </a:xfrm>
              <a:prstGeom prst="rect">
                <a:avLst/>
              </a:prstGeom>
              <a:noFill/>
            </p:spPr>
            <p:txBody>
              <a:bodyPr wrap="square" rtlCol="0">
                <a:spAutoFit/>
              </a:bodyPr>
              <a:lstStyle/>
              <a:p>
                <a:r>
                  <a:rPr lang="en-IN" sz="1700" b="0" i="0" u="none" strike="noStrike" dirty="0">
                    <a:solidFill>
                      <a:schemeClr val="tx1">
                        <a:lumMod val="65000"/>
                        <a:lumOff val="35000"/>
                      </a:schemeClr>
                    </a:solidFill>
                    <a:effectLst/>
                    <a:latin typeface="Avenir Next" panose="020B0503020202020204" pitchFamily="34" charset="0"/>
                  </a:rPr>
                  <a:t>Individuals with prevalent hypertension have approximately 30.81% higher odds of being diagnosed with heart disease compared to those without prevalent hypertension.</a:t>
                </a:r>
                <a:endParaRPr lang="en-US" sz="1700" dirty="0">
                  <a:solidFill>
                    <a:schemeClr val="tx1">
                      <a:lumMod val="65000"/>
                      <a:lumOff val="35000"/>
                    </a:schemeClr>
                  </a:solidFill>
                  <a:latin typeface="Avenir Next" panose="020B0503020202020204" pitchFamily="34" charset="0"/>
                </a:endParaRPr>
              </a:p>
            </p:txBody>
          </p:sp>
          <p:sp>
            <p:nvSpPr>
              <p:cNvPr id="303" name="TextBox 302">
                <a:extLst>
                  <a:ext uri="{FF2B5EF4-FFF2-40B4-BE49-F238E27FC236}">
                    <a16:creationId xmlns:a16="http://schemas.microsoft.com/office/drawing/2014/main" id="{3861E2C2-BB41-AB24-0804-973E4059CD4C}"/>
                  </a:ext>
                </a:extLst>
              </p:cNvPr>
              <p:cNvSpPr txBox="1"/>
              <p:nvPr/>
            </p:nvSpPr>
            <p:spPr>
              <a:xfrm>
                <a:off x="6710855" y="3021724"/>
                <a:ext cx="2191407" cy="369332"/>
              </a:xfrm>
              <a:prstGeom prst="rect">
                <a:avLst/>
              </a:prstGeom>
              <a:noFill/>
            </p:spPr>
            <p:txBody>
              <a:bodyPr wrap="square" rtlCol="0">
                <a:spAutoFit/>
              </a:bodyPr>
              <a:lstStyle/>
              <a:p>
                <a:r>
                  <a:rPr lang="en-IN" sz="1800" b="0" i="0" u="none" strike="noStrike" dirty="0">
                    <a:solidFill>
                      <a:srgbClr val="880000"/>
                    </a:solidFill>
                    <a:effectLst/>
                    <a:highlight>
                      <a:srgbClr val="F0F0F0"/>
                    </a:highlight>
                    <a:latin typeface="Consolas" panose="020B0609020204030204" pitchFamily="49" charset="0"/>
                  </a:rPr>
                  <a:t>1.308100</a:t>
                </a:r>
                <a:endParaRPr lang="en-US" b="1" dirty="0"/>
              </a:p>
            </p:txBody>
          </p:sp>
        </p:grpSp>
        <p:grpSp>
          <p:nvGrpSpPr>
            <p:cNvPr id="304" name="Group 303">
              <a:extLst>
                <a:ext uri="{FF2B5EF4-FFF2-40B4-BE49-F238E27FC236}">
                  <a16:creationId xmlns:a16="http://schemas.microsoft.com/office/drawing/2014/main" id="{79CA8399-50B1-7716-8B2C-7BB143268AE7}"/>
                </a:ext>
              </a:extLst>
            </p:cNvPr>
            <p:cNvGrpSpPr/>
            <p:nvPr/>
          </p:nvGrpSpPr>
          <p:grpSpPr>
            <a:xfrm>
              <a:off x="5765489" y="-7433965"/>
              <a:ext cx="3330637" cy="1931156"/>
              <a:chOff x="6710855" y="2774731"/>
              <a:chExt cx="3330637" cy="1931156"/>
            </a:xfrm>
          </p:grpSpPr>
          <p:sp>
            <p:nvSpPr>
              <p:cNvPr id="305" name="TextBox 304">
                <a:extLst>
                  <a:ext uri="{FF2B5EF4-FFF2-40B4-BE49-F238E27FC236}">
                    <a16:creationId xmlns:a16="http://schemas.microsoft.com/office/drawing/2014/main" id="{AD15F351-DDC2-4CD1-25A0-DBC42C405E32}"/>
                  </a:ext>
                </a:extLst>
              </p:cNvPr>
              <p:cNvSpPr txBox="1"/>
              <p:nvPr/>
            </p:nvSpPr>
            <p:spPr>
              <a:xfrm>
                <a:off x="6710855" y="2774731"/>
                <a:ext cx="2797236" cy="369332"/>
              </a:xfrm>
              <a:prstGeom prst="rect">
                <a:avLst/>
              </a:prstGeom>
              <a:noFill/>
            </p:spPr>
            <p:txBody>
              <a:bodyPr wrap="square" rtlCol="0">
                <a:spAutoFit/>
              </a:bodyPr>
              <a:lstStyle/>
              <a:p>
                <a:r>
                  <a:rPr lang="en-US" b="1" dirty="0"/>
                  <a:t>Cholesterol </a:t>
                </a:r>
              </a:p>
            </p:txBody>
          </p:sp>
          <p:sp>
            <p:nvSpPr>
              <p:cNvPr id="306" name="TextBox 305">
                <a:extLst>
                  <a:ext uri="{FF2B5EF4-FFF2-40B4-BE49-F238E27FC236}">
                    <a16:creationId xmlns:a16="http://schemas.microsoft.com/office/drawing/2014/main" id="{B4C9B771-FA00-384D-EBF2-3F69BAB6C1A4}"/>
                  </a:ext>
                </a:extLst>
              </p:cNvPr>
              <p:cNvSpPr txBox="1"/>
              <p:nvPr/>
            </p:nvSpPr>
            <p:spPr>
              <a:xfrm>
                <a:off x="6710855" y="3305504"/>
                <a:ext cx="3330637" cy="1400383"/>
              </a:xfrm>
              <a:prstGeom prst="rect">
                <a:avLst/>
              </a:prstGeom>
              <a:noFill/>
            </p:spPr>
            <p:txBody>
              <a:bodyPr wrap="square" rtlCol="0">
                <a:spAutoFit/>
              </a:bodyPr>
              <a:lstStyle/>
              <a:p>
                <a:r>
                  <a:rPr lang="en-IN" sz="1700" b="0" i="0" u="none" strike="noStrike" dirty="0">
                    <a:solidFill>
                      <a:schemeClr val="tx1">
                        <a:lumMod val="65000"/>
                        <a:lumOff val="35000"/>
                      </a:schemeClr>
                    </a:solidFill>
                    <a:effectLst/>
                    <a:latin typeface="Avenir Next" panose="020B0503020202020204" pitchFamily="34" charset="0"/>
                  </a:rPr>
                  <a:t>With each unit increase in total cholesterol level, the odds of being diagnosed with heart disease increase by approximately 0.32%</a:t>
                </a:r>
                <a:endParaRPr lang="en-US" sz="1700" dirty="0">
                  <a:solidFill>
                    <a:schemeClr val="tx1">
                      <a:lumMod val="65000"/>
                      <a:lumOff val="35000"/>
                    </a:schemeClr>
                  </a:solidFill>
                  <a:latin typeface="Avenir Next" panose="020B0503020202020204" pitchFamily="34" charset="0"/>
                </a:endParaRPr>
              </a:p>
            </p:txBody>
          </p:sp>
          <p:sp>
            <p:nvSpPr>
              <p:cNvPr id="307" name="TextBox 306">
                <a:extLst>
                  <a:ext uri="{FF2B5EF4-FFF2-40B4-BE49-F238E27FC236}">
                    <a16:creationId xmlns:a16="http://schemas.microsoft.com/office/drawing/2014/main" id="{B5243DC1-2C33-C613-1DAA-CCF2BC1FC9EE}"/>
                  </a:ext>
                </a:extLst>
              </p:cNvPr>
              <p:cNvSpPr txBox="1"/>
              <p:nvPr/>
            </p:nvSpPr>
            <p:spPr>
              <a:xfrm>
                <a:off x="6710855" y="3021724"/>
                <a:ext cx="2191407" cy="369332"/>
              </a:xfrm>
              <a:prstGeom prst="rect">
                <a:avLst/>
              </a:prstGeom>
              <a:noFill/>
            </p:spPr>
            <p:txBody>
              <a:bodyPr wrap="square" rtlCol="0">
                <a:spAutoFit/>
              </a:bodyPr>
              <a:lstStyle/>
              <a:p>
                <a:r>
                  <a:rPr lang="en-IN" sz="1800" b="0" i="0" u="none" strike="noStrike" dirty="0">
                    <a:solidFill>
                      <a:srgbClr val="880000"/>
                    </a:solidFill>
                    <a:effectLst/>
                    <a:highlight>
                      <a:srgbClr val="F0F0F0"/>
                    </a:highlight>
                    <a:latin typeface="Consolas" panose="020B0609020204030204" pitchFamily="49" charset="0"/>
                  </a:rPr>
                  <a:t>1.003195</a:t>
                </a:r>
                <a:endParaRPr lang="en-US" b="1" dirty="0"/>
              </a:p>
            </p:txBody>
          </p:sp>
        </p:grpSp>
        <p:grpSp>
          <p:nvGrpSpPr>
            <p:cNvPr id="308" name="Group 307">
              <a:extLst>
                <a:ext uri="{FF2B5EF4-FFF2-40B4-BE49-F238E27FC236}">
                  <a16:creationId xmlns:a16="http://schemas.microsoft.com/office/drawing/2014/main" id="{02D1E355-E618-1DD1-E398-B40915B8A544}"/>
                </a:ext>
              </a:extLst>
            </p:cNvPr>
            <p:cNvGrpSpPr/>
            <p:nvPr/>
          </p:nvGrpSpPr>
          <p:grpSpPr>
            <a:xfrm>
              <a:off x="5765489" y="-12375715"/>
              <a:ext cx="3161909" cy="1931156"/>
              <a:chOff x="6710855" y="2774731"/>
              <a:chExt cx="3161909" cy="1931156"/>
            </a:xfrm>
          </p:grpSpPr>
          <p:sp>
            <p:nvSpPr>
              <p:cNvPr id="309" name="TextBox 308">
                <a:extLst>
                  <a:ext uri="{FF2B5EF4-FFF2-40B4-BE49-F238E27FC236}">
                    <a16:creationId xmlns:a16="http://schemas.microsoft.com/office/drawing/2014/main" id="{64EEEF17-A89E-8198-4AAC-CDAFBABB1265}"/>
                  </a:ext>
                </a:extLst>
              </p:cNvPr>
              <p:cNvSpPr txBox="1"/>
              <p:nvPr/>
            </p:nvSpPr>
            <p:spPr>
              <a:xfrm>
                <a:off x="6710855" y="2774731"/>
                <a:ext cx="2797236" cy="369332"/>
              </a:xfrm>
              <a:prstGeom prst="rect">
                <a:avLst/>
              </a:prstGeom>
              <a:noFill/>
            </p:spPr>
            <p:txBody>
              <a:bodyPr wrap="square" rtlCol="0">
                <a:spAutoFit/>
              </a:bodyPr>
              <a:lstStyle/>
              <a:p>
                <a:r>
                  <a:rPr lang="en-US" b="1" dirty="0"/>
                  <a:t>Sys Blood Pressure </a:t>
                </a:r>
              </a:p>
            </p:txBody>
          </p:sp>
          <p:sp>
            <p:nvSpPr>
              <p:cNvPr id="310" name="TextBox 309">
                <a:extLst>
                  <a:ext uri="{FF2B5EF4-FFF2-40B4-BE49-F238E27FC236}">
                    <a16:creationId xmlns:a16="http://schemas.microsoft.com/office/drawing/2014/main" id="{93F63EF2-F861-43C5-CED6-060470E46F3F}"/>
                  </a:ext>
                </a:extLst>
              </p:cNvPr>
              <p:cNvSpPr txBox="1"/>
              <p:nvPr/>
            </p:nvSpPr>
            <p:spPr>
              <a:xfrm>
                <a:off x="6710855" y="3305504"/>
                <a:ext cx="3161909" cy="1400383"/>
              </a:xfrm>
              <a:prstGeom prst="rect">
                <a:avLst/>
              </a:prstGeom>
              <a:noFill/>
            </p:spPr>
            <p:txBody>
              <a:bodyPr wrap="square" rtlCol="0">
                <a:spAutoFit/>
              </a:bodyPr>
              <a:lstStyle/>
              <a:p>
                <a:r>
                  <a:rPr lang="en-IN" sz="1700" b="0" i="0" u="none" strike="noStrike" dirty="0">
                    <a:solidFill>
                      <a:schemeClr val="tx1">
                        <a:lumMod val="65000"/>
                        <a:lumOff val="35000"/>
                      </a:schemeClr>
                    </a:solidFill>
                    <a:effectLst/>
                    <a:latin typeface="Avenir Next" panose="020B0503020202020204" pitchFamily="34" charset="0"/>
                  </a:rPr>
                  <a:t>For each unit increase in systolic blood pressure, the odds of being diagnosed with heart disease increase by approximately 1.41%.</a:t>
                </a:r>
                <a:endParaRPr lang="en-US" sz="1700" dirty="0">
                  <a:solidFill>
                    <a:schemeClr val="tx1">
                      <a:lumMod val="65000"/>
                      <a:lumOff val="35000"/>
                    </a:schemeClr>
                  </a:solidFill>
                  <a:latin typeface="Avenir Next" panose="020B0503020202020204" pitchFamily="34" charset="0"/>
                </a:endParaRPr>
              </a:p>
            </p:txBody>
          </p:sp>
          <p:sp>
            <p:nvSpPr>
              <p:cNvPr id="311" name="TextBox 310">
                <a:extLst>
                  <a:ext uri="{FF2B5EF4-FFF2-40B4-BE49-F238E27FC236}">
                    <a16:creationId xmlns:a16="http://schemas.microsoft.com/office/drawing/2014/main" id="{B0264D61-9F79-20D9-3AEC-EF97106C9BA6}"/>
                  </a:ext>
                </a:extLst>
              </p:cNvPr>
              <p:cNvSpPr txBox="1"/>
              <p:nvPr/>
            </p:nvSpPr>
            <p:spPr>
              <a:xfrm>
                <a:off x="6710855" y="3021724"/>
                <a:ext cx="2191407" cy="369332"/>
              </a:xfrm>
              <a:prstGeom prst="rect">
                <a:avLst/>
              </a:prstGeom>
              <a:noFill/>
            </p:spPr>
            <p:txBody>
              <a:bodyPr wrap="square" rtlCol="0">
                <a:spAutoFit/>
              </a:bodyPr>
              <a:lstStyle/>
              <a:p>
                <a:pPr rtl="0">
                  <a:spcBef>
                    <a:spcPts val="0"/>
                  </a:spcBef>
                  <a:spcAft>
                    <a:spcPts val="0"/>
                  </a:spcAft>
                </a:pPr>
                <a:r>
                  <a:rPr lang="en-IN" sz="1800" b="0" i="0" u="none" strike="noStrike" dirty="0">
                    <a:solidFill>
                      <a:srgbClr val="880000"/>
                    </a:solidFill>
                    <a:effectLst/>
                    <a:highlight>
                      <a:srgbClr val="F0F0F0"/>
                    </a:highlight>
                    <a:latin typeface="Consolas" panose="020B0609020204030204" pitchFamily="49" charset="0"/>
                  </a:rPr>
                  <a:t>1.014059</a:t>
                </a:r>
                <a:endParaRPr lang="en-IN" b="0" dirty="0">
                  <a:effectLst/>
                </a:endParaRPr>
              </a:p>
            </p:txBody>
          </p:sp>
        </p:grpSp>
        <p:grpSp>
          <p:nvGrpSpPr>
            <p:cNvPr id="312" name="Group 311">
              <a:extLst>
                <a:ext uri="{FF2B5EF4-FFF2-40B4-BE49-F238E27FC236}">
                  <a16:creationId xmlns:a16="http://schemas.microsoft.com/office/drawing/2014/main" id="{F2DAFE4B-BF8E-07CD-9DA0-40C6B0DF4D48}"/>
                </a:ext>
              </a:extLst>
            </p:cNvPr>
            <p:cNvGrpSpPr/>
            <p:nvPr/>
          </p:nvGrpSpPr>
          <p:grpSpPr>
            <a:xfrm>
              <a:off x="5765489" y="-17317465"/>
              <a:ext cx="3161909" cy="1931156"/>
              <a:chOff x="6710855" y="2774731"/>
              <a:chExt cx="3161909" cy="1931156"/>
            </a:xfrm>
          </p:grpSpPr>
          <p:sp>
            <p:nvSpPr>
              <p:cNvPr id="313" name="TextBox 312">
                <a:extLst>
                  <a:ext uri="{FF2B5EF4-FFF2-40B4-BE49-F238E27FC236}">
                    <a16:creationId xmlns:a16="http://schemas.microsoft.com/office/drawing/2014/main" id="{6F81D55F-D61F-4712-CBD9-0FDDCEBFAC1E}"/>
                  </a:ext>
                </a:extLst>
              </p:cNvPr>
              <p:cNvSpPr txBox="1"/>
              <p:nvPr/>
            </p:nvSpPr>
            <p:spPr>
              <a:xfrm>
                <a:off x="6710855" y="2774731"/>
                <a:ext cx="2797236" cy="369332"/>
              </a:xfrm>
              <a:prstGeom prst="rect">
                <a:avLst/>
              </a:prstGeom>
              <a:noFill/>
            </p:spPr>
            <p:txBody>
              <a:bodyPr wrap="square" rtlCol="0">
                <a:spAutoFit/>
              </a:bodyPr>
              <a:lstStyle/>
              <a:p>
                <a:r>
                  <a:rPr lang="en-US" b="1" dirty="0"/>
                  <a:t>Glucose Level</a:t>
                </a:r>
              </a:p>
            </p:txBody>
          </p:sp>
          <p:sp>
            <p:nvSpPr>
              <p:cNvPr id="314" name="TextBox 313">
                <a:extLst>
                  <a:ext uri="{FF2B5EF4-FFF2-40B4-BE49-F238E27FC236}">
                    <a16:creationId xmlns:a16="http://schemas.microsoft.com/office/drawing/2014/main" id="{749A49E7-BE93-7E91-3425-8DE15C15EE48}"/>
                  </a:ext>
                </a:extLst>
              </p:cNvPr>
              <p:cNvSpPr txBox="1"/>
              <p:nvPr/>
            </p:nvSpPr>
            <p:spPr>
              <a:xfrm>
                <a:off x="6710855" y="3305504"/>
                <a:ext cx="3161909" cy="1400383"/>
              </a:xfrm>
              <a:prstGeom prst="rect">
                <a:avLst/>
              </a:prstGeom>
              <a:noFill/>
            </p:spPr>
            <p:txBody>
              <a:bodyPr wrap="square" rtlCol="0">
                <a:spAutoFit/>
              </a:bodyPr>
              <a:lstStyle/>
              <a:p>
                <a:r>
                  <a:rPr lang="en-IN" sz="1700" b="0" i="0" u="none" strike="noStrike" dirty="0">
                    <a:solidFill>
                      <a:schemeClr val="tx1">
                        <a:lumMod val="65000"/>
                        <a:lumOff val="35000"/>
                      </a:schemeClr>
                    </a:solidFill>
                    <a:effectLst/>
                    <a:latin typeface="Avenir Next" panose="020B0503020202020204" pitchFamily="34" charset="0"/>
                  </a:rPr>
                  <a:t>With each unit increase in glucose level, the odds of being diagnosed with heart disease increase by approximately 0.73%.</a:t>
                </a:r>
                <a:endParaRPr lang="en-US" sz="1700" dirty="0">
                  <a:solidFill>
                    <a:schemeClr val="tx1">
                      <a:lumMod val="65000"/>
                      <a:lumOff val="35000"/>
                    </a:schemeClr>
                  </a:solidFill>
                  <a:latin typeface="Avenir Next" panose="020B0503020202020204" pitchFamily="34" charset="0"/>
                </a:endParaRPr>
              </a:p>
            </p:txBody>
          </p:sp>
          <p:sp>
            <p:nvSpPr>
              <p:cNvPr id="315" name="TextBox 314">
                <a:extLst>
                  <a:ext uri="{FF2B5EF4-FFF2-40B4-BE49-F238E27FC236}">
                    <a16:creationId xmlns:a16="http://schemas.microsoft.com/office/drawing/2014/main" id="{B0B53F0A-13D4-8D4F-B4B9-7E7F0050CCF8}"/>
                  </a:ext>
                </a:extLst>
              </p:cNvPr>
              <p:cNvSpPr txBox="1"/>
              <p:nvPr/>
            </p:nvSpPr>
            <p:spPr>
              <a:xfrm>
                <a:off x="6710855" y="3021724"/>
                <a:ext cx="2191407" cy="369332"/>
              </a:xfrm>
              <a:prstGeom prst="rect">
                <a:avLst/>
              </a:prstGeom>
              <a:noFill/>
            </p:spPr>
            <p:txBody>
              <a:bodyPr wrap="square" rtlCol="0">
                <a:spAutoFit/>
              </a:bodyPr>
              <a:lstStyle/>
              <a:p>
                <a:pPr rtl="0">
                  <a:spcBef>
                    <a:spcPts val="0"/>
                  </a:spcBef>
                  <a:spcAft>
                    <a:spcPts val="0"/>
                  </a:spcAft>
                </a:pPr>
                <a:r>
                  <a:rPr lang="en-IN" sz="1800" b="0" i="0" u="none" strike="noStrike" dirty="0">
                    <a:solidFill>
                      <a:srgbClr val="880000"/>
                    </a:solidFill>
                    <a:effectLst/>
                    <a:highlight>
                      <a:srgbClr val="F0F0F0"/>
                    </a:highlight>
                    <a:latin typeface="Consolas" panose="020B0609020204030204" pitchFamily="49" charset="0"/>
                  </a:rPr>
                  <a:t>1.007288</a:t>
                </a:r>
                <a:endParaRPr lang="en-IN" b="0" dirty="0">
                  <a:effectLst/>
                </a:endParaRPr>
              </a:p>
            </p:txBody>
          </p:sp>
        </p:grpSp>
      </p:grpSp>
      <p:grpSp>
        <p:nvGrpSpPr>
          <p:cNvPr id="386" name="Group 385">
            <a:extLst>
              <a:ext uri="{FF2B5EF4-FFF2-40B4-BE49-F238E27FC236}">
                <a16:creationId xmlns:a16="http://schemas.microsoft.com/office/drawing/2014/main" id="{C1C599EC-FCD7-769C-04C5-903A5B97DDBD}"/>
              </a:ext>
            </a:extLst>
          </p:cNvPr>
          <p:cNvGrpSpPr/>
          <p:nvPr/>
        </p:nvGrpSpPr>
        <p:grpSpPr>
          <a:xfrm>
            <a:off x="2719796" y="-24008879"/>
            <a:ext cx="1531060" cy="39972343"/>
            <a:chOff x="2719796" y="-2626747"/>
            <a:chExt cx="1531060" cy="39972343"/>
          </a:xfrm>
        </p:grpSpPr>
        <p:cxnSp>
          <p:nvCxnSpPr>
            <p:cNvPr id="237" name="Straight Connector 236">
              <a:extLst>
                <a:ext uri="{FF2B5EF4-FFF2-40B4-BE49-F238E27FC236}">
                  <a16:creationId xmlns:a16="http://schemas.microsoft.com/office/drawing/2014/main" id="{0858FAFD-E122-9814-8564-F6D75D3B4662}"/>
                </a:ext>
              </a:extLst>
            </p:cNvPr>
            <p:cNvCxnSpPr>
              <a:cxnSpLocks/>
            </p:cNvCxnSpPr>
            <p:nvPr/>
          </p:nvCxnSpPr>
          <p:spPr>
            <a:xfrm>
              <a:off x="3485326" y="-2626747"/>
              <a:ext cx="0" cy="39972343"/>
            </a:xfrm>
            <a:prstGeom prst="line">
              <a:avLst/>
            </a:prstGeom>
            <a:ln w="38100">
              <a:prstDash val="dash"/>
            </a:ln>
          </p:spPr>
          <p:style>
            <a:lnRef idx="2">
              <a:schemeClr val="accent1"/>
            </a:lnRef>
            <a:fillRef idx="0">
              <a:schemeClr val="accent1"/>
            </a:fillRef>
            <a:effectRef idx="1">
              <a:schemeClr val="accent1"/>
            </a:effectRef>
            <a:fontRef idx="minor">
              <a:schemeClr val="tx1"/>
            </a:fontRef>
          </p:style>
        </p:cxnSp>
        <p:grpSp>
          <p:nvGrpSpPr>
            <p:cNvPr id="359" name="Group 358">
              <a:extLst>
                <a:ext uri="{FF2B5EF4-FFF2-40B4-BE49-F238E27FC236}">
                  <a16:creationId xmlns:a16="http://schemas.microsoft.com/office/drawing/2014/main" id="{6E8E44B3-7E4B-C08F-7776-A6E8151F8E45}"/>
                </a:ext>
              </a:extLst>
            </p:cNvPr>
            <p:cNvGrpSpPr/>
            <p:nvPr/>
          </p:nvGrpSpPr>
          <p:grpSpPr>
            <a:xfrm>
              <a:off x="2765925" y="3598991"/>
              <a:ext cx="1438803" cy="1440000"/>
              <a:chOff x="1489345" y="3082951"/>
              <a:chExt cx="1438803" cy="1440000"/>
            </a:xfrm>
          </p:grpSpPr>
          <p:sp>
            <p:nvSpPr>
              <p:cNvPr id="360" name="Oval 359">
                <a:extLst>
                  <a:ext uri="{FF2B5EF4-FFF2-40B4-BE49-F238E27FC236}">
                    <a16:creationId xmlns:a16="http://schemas.microsoft.com/office/drawing/2014/main" id="{6DD6FFF5-60BA-3739-5D99-29E44C4E8D30}"/>
                  </a:ext>
                </a:extLst>
              </p:cNvPr>
              <p:cNvSpPr/>
              <p:nvPr/>
            </p:nvSpPr>
            <p:spPr>
              <a:xfrm>
                <a:off x="1489345" y="3082951"/>
                <a:ext cx="1438803" cy="1440000"/>
              </a:xfrm>
              <a:prstGeom prst="ellipse">
                <a:avLst/>
              </a:prstGeom>
              <a:solidFill>
                <a:schemeClr val="bg1"/>
              </a:solidFill>
              <a:ln>
                <a:solidFill>
                  <a:schemeClr val="bg1">
                    <a:lumMod val="95000"/>
                  </a:schemeClr>
                </a:solidFill>
              </a:ln>
              <a:effectLst>
                <a:outerShdw blurRad="350953" dist="144565" dir="5640000" sx="99000" sy="99000" algn="ctr" rotWithShape="0">
                  <a:schemeClr val="bg1">
                    <a:lumMod val="85000"/>
                    <a:alpha val="62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pic>
            <p:nvPicPr>
              <p:cNvPr id="361" name="Picture 360" descr="A black and white image of a couple of circles&#10;&#10;Description automatically generated">
                <a:extLst>
                  <a:ext uri="{FF2B5EF4-FFF2-40B4-BE49-F238E27FC236}">
                    <a16:creationId xmlns:a16="http://schemas.microsoft.com/office/drawing/2014/main" id="{123C571A-5CB8-3D92-8948-A1D25E72843E}"/>
                  </a:ext>
                </a:extLst>
              </p:cNvPr>
              <p:cNvPicPr>
                <a:picLocks noChangeAspect="1"/>
              </p:cNvPicPr>
              <p:nvPr/>
            </p:nvPicPr>
            <p:blipFill>
              <a:blip r:embed="rId3"/>
              <a:stretch>
                <a:fillRect/>
              </a:stretch>
            </p:blipFill>
            <p:spPr>
              <a:xfrm>
                <a:off x="1857524" y="3308446"/>
                <a:ext cx="702445" cy="989010"/>
              </a:xfrm>
              <a:prstGeom prst="rect">
                <a:avLst/>
              </a:prstGeom>
            </p:spPr>
          </p:pic>
        </p:grpSp>
        <p:grpSp>
          <p:nvGrpSpPr>
            <p:cNvPr id="362" name="Group 361">
              <a:extLst>
                <a:ext uri="{FF2B5EF4-FFF2-40B4-BE49-F238E27FC236}">
                  <a16:creationId xmlns:a16="http://schemas.microsoft.com/office/drawing/2014/main" id="{73BAD8E2-21E8-5CFB-EF50-1410FB8172A4}"/>
                </a:ext>
              </a:extLst>
            </p:cNvPr>
            <p:cNvGrpSpPr/>
            <p:nvPr/>
          </p:nvGrpSpPr>
          <p:grpSpPr>
            <a:xfrm>
              <a:off x="2765925" y="7879211"/>
              <a:ext cx="1438803" cy="1440000"/>
              <a:chOff x="1482725" y="7146895"/>
              <a:chExt cx="1438803" cy="1440000"/>
            </a:xfrm>
          </p:grpSpPr>
          <p:sp>
            <p:nvSpPr>
              <p:cNvPr id="363" name="Oval 362">
                <a:extLst>
                  <a:ext uri="{FF2B5EF4-FFF2-40B4-BE49-F238E27FC236}">
                    <a16:creationId xmlns:a16="http://schemas.microsoft.com/office/drawing/2014/main" id="{3621B1F3-46EF-F6AF-FA85-58831968BF79}"/>
                  </a:ext>
                </a:extLst>
              </p:cNvPr>
              <p:cNvSpPr/>
              <p:nvPr/>
            </p:nvSpPr>
            <p:spPr>
              <a:xfrm>
                <a:off x="1482725" y="7146895"/>
                <a:ext cx="1438803" cy="1440000"/>
              </a:xfrm>
              <a:prstGeom prst="ellipse">
                <a:avLst/>
              </a:prstGeom>
              <a:solidFill>
                <a:schemeClr val="bg1"/>
              </a:solidFill>
              <a:ln>
                <a:solidFill>
                  <a:schemeClr val="bg1">
                    <a:lumMod val="95000"/>
                  </a:schemeClr>
                </a:solidFill>
              </a:ln>
              <a:effectLst>
                <a:outerShdw blurRad="350953" dist="144565" dir="5640000" sx="99000" sy="99000" algn="ctr" rotWithShape="0">
                  <a:schemeClr val="bg1">
                    <a:lumMod val="85000"/>
                    <a:alpha val="62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pic>
            <p:nvPicPr>
              <p:cNvPr id="364" name="Picture 363" descr="A black background with a black square&#10;&#10;Description automatically generated with medium confidence">
                <a:extLst>
                  <a:ext uri="{FF2B5EF4-FFF2-40B4-BE49-F238E27FC236}">
                    <a16:creationId xmlns:a16="http://schemas.microsoft.com/office/drawing/2014/main" id="{2F4681BA-FB78-2C8A-BF04-3EF512A43340}"/>
                  </a:ext>
                </a:extLst>
              </p:cNvPr>
              <p:cNvPicPr>
                <a:picLocks noChangeAspect="1"/>
              </p:cNvPicPr>
              <p:nvPr/>
            </p:nvPicPr>
            <p:blipFill>
              <a:blip r:embed="rId4"/>
              <a:stretch>
                <a:fillRect/>
              </a:stretch>
            </p:blipFill>
            <p:spPr>
              <a:xfrm>
                <a:off x="1778511" y="7416895"/>
                <a:ext cx="847231" cy="900000"/>
              </a:xfrm>
              <a:prstGeom prst="rect">
                <a:avLst/>
              </a:prstGeom>
            </p:spPr>
          </p:pic>
        </p:grpSp>
        <p:grpSp>
          <p:nvGrpSpPr>
            <p:cNvPr id="365" name="Group 364">
              <a:extLst>
                <a:ext uri="{FF2B5EF4-FFF2-40B4-BE49-F238E27FC236}">
                  <a16:creationId xmlns:a16="http://schemas.microsoft.com/office/drawing/2014/main" id="{5D06A043-B0EE-CEE5-D117-2B8351563501}"/>
                </a:ext>
              </a:extLst>
            </p:cNvPr>
            <p:cNvGrpSpPr/>
            <p:nvPr/>
          </p:nvGrpSpPr>
          <p:grpSpPr>
            <a:xfrm>
              <a:off x="2719796" y="12159431"/>
              <a:ext cx="1531060" cy="1440000"/>
              <a:chOff x="1462862" y="11210839"/>
              <a:chExt cx="1531060" cy="1440000"/>
            </a:xfrm>
          </p:grpSpPr>
          <p:sp>
            <p:nvSpPr>
              <p:cNvPr id="366" name="Oval 365">
                <a:extLst>
                  <a:ext uri="{FF2B5EF4-FFF2-40B4-BE49-F238E27FC236}">
                    <a16:creationId xmlns:a16="http://schemas.microsoft.com/office/drawing/2014/main" id="{386F078D-027B-4CE3-E680-35814CDF9F2C}"/>
                  </a:ext>
                </a:extLst>
              </p:cNvPr>
              <p:cNvSpPr/>
              <p:nvPr/>
            </p:nvSpPr>
            <p:spPr>
              <a:xfrm>
                <a:off x="1462862" y="11210839"/>
                <a:ext cx="1438803" cy="1440000"/>
              </a:xfrm>
              <a:prstGeom prst="ellipse">
                <a:avLst/>
              </a:prstGeom>
              <a:solidFill>
                <a:schemeClr val="bg1"/>
              </a:solidFill>
              <a:ln>
                <a:solidFill>
                  <a:schemeClr val="bg1">
                    <a:lumMod val="95000"/>
                  </a:schemeClr>
                </a:solidFill>
              </a:ln>
              <a:effectLst>
                <a:outerShdw blurRad="350953" dist="144565" dir="5640000" sx="99000" sy="99000" algn="ctr" rotWithShape="0">
                  <a:schemeClr val="bg1">
                    <a:lumMod val="85000"/>
                    <a:alpha val="62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grpSp>
            <p:nvGrpSpPr>
              <p:cNvPr id="367" name="Group 366">
                <a:extLst>
                  <a:ext uri="{FF2B5EF4-FFF2-40B4-BE49-F238E27FC236}">
                    <a16:creationId xmlns:a16="http://schemas.microsoft.com/office/drawing/2014/main" id="{353E1B1F-C967-2ACE-9DE2-A6DA129E8B7D}"/>
                  </a:ext>
                </a:extLst>
              </p:cNvPr>
              <p:cNvGrpSpPr/>
              <p:nvPr/>
            </p:nvGrpSpPr>
            <p:grpSpPr>
              <a:xfrm>
                <a:off x="1679316" y="11607585"/>
                <a:ext cx="1314606" cy="770587"/>
                <a:chOff x="1708813" y="11666578"/>
                <a:chExt cx="1450450" cy="770587"/>
              </a:xfrm>
            </p:grpSpPr>
            <p:sp>
              <p:nvSpPr>
                <p:cNvPr id="368" name="TextBox 367">
                  <a:extLst>
                    <a:ext uri="{FF2B5EF4-FFF2-40B4-BE49-F238E27FC236}">
                      <a16:creationId xmlns:a16="http://schemas.microsoft.com/office/drawing/2014/main" id="{C3FBA9A5-8140-ED66-493B-7E9F155BE29D}"/>
                    </a:ext>
                  </a:extLst>
                </p:cNvPr>
                <p:cNvSpPr txBox="1"/>
                <p:nvPr/>
              </p:nvSpPr>
              <p:spPr>
                <a:xfrm>
                  <a:off x="1708813" y="11666578"/>
                  <a:ext cx="1450450" cy="477054"/>
                </a:xfrm>
                <a:prstGeom prst="rect">
                  <a:avLst/>
                </a:prstGeom>
                <a:noFill/>
              </p:spPr>
              <p:txBody>
                <a:bodyPr wrap="square" rtlCol="0">
                  <a:spAutoFit/>
                </a:bodyPr>
                <a:lstStyle/>
                <a:p>
                  <a:r>
                    <a:rPr lang="en-US" sz="2500" b="1" dirty="0">
                      <a:latin typeface="Avenir Next" panose="020B0503020202020204" pitchFamily="34" charset="0"/>
                    </a:rPr>
                    <a:t>No.of</a:t>
                  </a:r>
                  <a:endParaRPr lang="en-US" sz="2500" dirty="0">
                    <a:latin typeface="Avenir Next" panose="020B0503020202020204" pitchFamily="34" charset="0"/>
                  </a:endParaRPr>
                </a:p>
              </p:txBody>
            </p:sp>
            <p:sp>
              <p:nvSpPr>
                <p:cNvPr id="369" name="TextBox 368">
                  <a:extLst>
                    <a:ext uri="{FF2B5EF4-FFF2-40B4-BE49-F238E27FC236}">
                      <a16:creationId xmlns:a16="http://schemas.microsoft.com/office/drawing/2014/main" id="{9EED6646-8561-997A-6749-9F94E7460A46}"/>
                    </a:ext>
                  </a:extLst>
                </p:cNvPr>
                <p:cNvSpPr txBox="1"/>
                <p:nvPr/>
              </p:nvSpPr>
              <p:spPr>
                <a:xfrm>
                  <a:off x="1715163" y="11960111"/>
                  <a:ext cx="939546" cy="477054"/>
                </a:xfrm>
                <a:prstGeom prst="rect">
                  <a:avLst/>
                </a:prstGeom>
                <a:noFill/>
              </p:spPr>
              <p:txBody>
                <a:bodyPr wrap="square" rtlCol="0">
                  <a:spAutoFit/>
                </a:bodyPr>
                <a:lstStyle/>
                <a:p>
                  <a:r>
                    <a:rPr lang="en-US" sz="2500" dirty="0">
                      <a:latin typeface="Avenir Next" panose="020B0503020202020204" pitchFamily="34" charset="0"/>
                    </a:rPr>
                    <a:t>Cigs</a:t>
                  </a:r>
                </a:p>
              </p:txBody>
            </p:sp>
          </p:grpSp>
        </p:grpSp>
        <p:grpSp>
          <p:nvGrpSpPr>
            <p:cNvPr id="370" name="Group 369">
              <a:extLst>
                <a:ext uri="{FF2B5EF4-FFF2-40B4-BE49-F238E27FC236}">
                  <a16:creationId xmlns:a16="http://schemas.microsoft.com/office/drawing/2014/main" id="{4F96CB21-70C2-93B6-D138-79B5B8E9E950}"/>
                </a:ext>
              </a:extLst>
            </p:cNvPr>
            <p:cNvGrpSpPr/>
            <p:nvPr/>
          </p:nvGrpSpPr>
          <p:grpSpPr>
            <a:xfrm>
              <a:off x="2765925" y="16439651"/>
              <a:ext cx="1438803" cy="1440000"/>
              <a:chOff x="1343692" y="15274783"/>
              <a:chExt cx="1438803" cy="1440000"/>
            </a:xfrm>
          </p:grpSpPr>
          <p:sp>
            <p:nvSpPr>
              <p:cNvPr id="371" name="Oval 370">
                <a:extLst>
                  <a:ext uri="{FF2B5EF4-FFF2-40B4-BE49-F238E27FC236}">
                    <a16:creationId xmlns:a16="http://schemas.microsoft.com/office/drawing/2014/main" id="{652F8A11-4D19-CC4F-D3F1-743EC40FB97B}"/>
                  </a:ext>
                </a:extLst>
              </p:cNvPr>
              <p:cNvSpPr/>
              <p:nvPr/>
            </p:nvSpPr>
            <p:spPr>
              <a:xfrm>
                <a:off x="1343692" y="15274783"/>
                <a:ext cx="1438803" cy="1440000"/>
              </a:xfrm>
              <a:prstGeom prst="ellipse">
                <a:avLst/>
              </a:prstGeom>
              <a:solidFill>
                <a:schemeClr val="bg1"/>
              </a:solidFill>
              <a:ln>
                <a:solidFill>
                  <a:schemeClr val="bg1">
                    <a:lumMod val="95000"/>
                  </a:schemeClr>
                </a:solidFill>
              </a:ln>
              <a:effectLst>
                <a:outerShdw blurRad="350953" dist="144565" dir="5640000" sx="99000" sy="99000" algn="ctr" rotWithShape="0">
                  <a:schemeClr val="bg1">
                    <a:lumMod val="85000"/>
                    <a:alpha val="62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372" name="TextBox 371">
                <a:extLst>
                  <a:ext uri="{FF2B5EF4-FFF2-40B4-BE49-F238E27FC236}">
                    <a16:creationId xmlns:a16="http://schemas.microsoft.com/office/drawing/2014/main" id="{6A5B0206-B06E-BB2F-F3C5-859F3D5DB1B8}"/>
                  </a:ext>
                </a:extLst>
              </p:cNvPr>
              <p:cNvSpPr txBox="1"/>
              <p:nvPr/>
            </p:nvSpPr>
            <p:spPr>
              <a:xfrm>
                <a:off x="1651596" y="15844747"/>
                <a:ext cx="881988" cy="477054"/>
              </a:xfrm>
              <a:prstGeom prst="rect">
                <a:avLst/>
              </a:prstGeom>
              <a:noFill/>
            </p:spPr>
            <p:txBody>
              <a:bodyPr wrap="square" rtlCol="0">
                <a:spAutoFit/>
              </a:bodyPr>
              <a:lstStyle/>
              <a:p>
                <a:r>
                  <a:rPr lang="en-US" sz="2500" b="1" dirty="0">
                    <a:latin typeface="Avenir Next" panose="020B0503020202020204" pitchFamily="34" charset="0"/>
                  </a:rPr>
                  <a:t>HYP</a:t>
                </a:r>
                <a:endParaRPr lang="en-US" sz="2500" dirty="0">
                  <a:latin typeface="Avenir Next" panose="020B0503020202020204" pitchFamily="34" charset="0"/>
                </a:endParaRPr>
              </a:p>
            </p:txBody>
          </p:sp>
        </p:grpSp>
        <p:grpSp>
          <p:nvGrpSpPr>
            <p:cNvPr id="373" name="Group 372">
              <a:extLst>
                <a:ext uri="{FF2B5EF4-FFF2-40B4-BE49-F238E27FC236}">
                  <a16:creationId xmlns:a16="http://schemas.microsoft.com/office/drawing/2014/main" id="{573D54D6-34D2-38AC-4B66-D3FE53AB91B9}"/>
                </a:ext>
              </a:extLst>
            </p:cNvPr>
            <p:cNvGrpSpPr/>
            <p:nvPr/>
          </p:nvGrpSpPr>
          <p:grpSpPr>
            <a:xfrm>
              <a:off x="2765925" y="20719871"/>
              <a:ext cx="1438803" cy="1440000"/>
              <a:chOff x="1323830" y="19338728"/>
              <a:chExt cx="1438803" cy="1440000"/>
            </a:xfrm>
          </p:grpSpPr>
          <p:sp>
            <p:nvSpPr>
              <p:cNvPr id="374" name="Oval 373">
                <a:extLst>
                  <a:ext uri="{FF2B5EF4-FFF2-40B4-BE49-F238E27FC236}">
                    <a16:creationId xmlns:a16="http://schemas.microsoft.com/office/drawing/2014/main" id="{5BE2EDB1-4068-7AB3-09F1-6742864184D5}"/>
                  </a:ext>
                </a:extLst>
              </p:cNvPr>
              <p:cNvSpPr/>
              <p:nvPr/>
            </p:nvSpPr>
            <p:spPr>
              <a:xfrm>
                <a:off x="1323830" y="19338728"/>
                <a:ext cx="1438803" cy="1440000"/>
              </a:xfrm>
              <a:prstGeom prst="ellipse">
                <a:avLst/>
              </a:prstGeom>
              <a:solidFill>
                <a:schemeClr val="bg1"/>
              </a:solidFill>
              <a:ln>
                <a:solidFill>
                  <a:schemeClr val="bg1">
                    <a:lumMod val="95000"/>
                  </a:schemeClr>
                </a:solidFill>
              </a:ln>
              <a:effectLst>
                <a:outerShdw blurRad="350953" dist="144565" dir="5640000" sx="99000" sy="99000" algn="ctr" rotWithShape="0">
                  <a:schemeClr val="bg1">
                    <a:lumMod val="85000"/>
                    <a:alpha val="62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grpSp>
            <p:nvGrpSpPr>
              <p:cNvPr id="375" name="Group 374">
                <a:extLst>
                  <a:ext uri="{FF2B5EF4-FFF2-40B4-BE49-F238E27FC236}">
                    <a16:creationId xmlns:a16="http://schemas.microsoft.com/office/drawing/2014/main" id="{037D0DA3-A3F0-9563-A7BC-E8B58CC8EC7E}"/>
                  </a:ext>
                </a:extLst>
              </p:cNvPr>
              <p:cNvGrpSpPr/>
              <p:nvPr/>
            </p:nvGrpSpPr>
            <p:grpSpPr>
              <a:xfrm>
                <a:off x="1553273" y="19713741"/>
                <a:ext cx="1121100" cy="776939"/>
                <a:chOff x="1553273" y="19713741"/>
                <a:chExt cx="1121100" cy="776939"/>
              </a:xfrm>
            </p:grpSpPr>
            <p:sp>
              <p:nvSpPr>
                <p:cNvPr id="376" name="TextBox 375">
                  <a:extLst>
                    <a:ext uri="{FF2B5EF4-FFF2-40B4-BE49-F238E27FC236}">
                      <a16:creationId xmlns:a16="http://schemas.microsoft.com/office/drawing/2014/main" id="{533344C6-FE40-6F70-07D8-1C29CBF4372A}"/>
                    </a:ext>
                  </a:extLst>
                </p:cNvPr>
                <p:cNvSpPr txBox="1"/>
                <p:nvPr/>
              </p:nvSpPr>
              <p:spPr>
                <a:xfrm>
                  <a:off x="1553273" y="19713741"/>
                  <a:ext cx="1116184" cy="477054"/>
                </a:xfrm>
                <a:prstGeom prst="rect">
                  <a:avLst/>
                </a:prstGeom>
                <a:noFill/>
              </p:spPr>
              <p:txBody>
                <a:bodyPr wrap="square" rtlCol="0">
                  <a:spAutoFit/>
                </a:bodyPr>
                <a:lstStyle/>
                <a:p>
                  <a:r>
                    <a:rPr lang="en-US" sz="2500" b="1" dirty="0">
                      <a:latin typeface="Avenir Next" panose="020B0503020202020204" pitchFamily="34" charset="0"/>
                    </a:rPr>
                    <a:t>Total</a:t>
                  </a:r>
                  <a:endParaRPr lang="en-US" sz="2500" dirty="0">
                    <a:latin typeface="Avenir Next" panose="020B0503020202020204" pitchFamily="34" charset="0"/>
                  </a:endParaRPr>
                </a:p>
              </p:txBody>
            </p:sp>
            <p:sp>
              <p:nvSpPr>
                <p:cNvPr id="377" name="TextBox 376">
                  <a:extLst>
                    <a:ext uri="{FF2B5EF4-FFF2-40B4-BE49-F238E27FC236}">
                      <a16:creationId xmlns:a16="http://schemas.microsoft.com/office/drawing/2014/main" id="{220BAEFF-8077-432B-250A-6743473E62BF}"/>
                    </a:ext>
                  </a:extLst>
                </p:cNvPr>
                <p:cNvSpPr txBox="1"/>
                <p:nvPr/>
              </p:nvSpPr>
              <p:spPr>
                <a:xfrm>
                  <a:off x="1558189" y="20013626"/>
                  <a:ext cx="1116184" cy="477054"/>
                </a:xfrm>
                <a:prstGeom prst="rect">
                  <a:avLst/>
                </a:prstGeom>
                <a:noFill/>
              </p:spPr>
              <p:txBody>
                <a:bodyPr wrap="square" rtlCol="0">
                  <a:spAutoFit/>
                </a:bodyPr>
                <a:lstStyle/>
                <a:p>
                  <a:r>
                    <a:rPr lang="en-US" sz="2500" dirty="0">
                      <a:latin typeface="Avenir Next" panose="020B0503020202020204" pitchFamily="34" charset="0"/>
                    </a:rPr>
                    <a:t>Chols.</a:t>
                  </a:r>
                </a:p>
              </p:txBody>
            </p:sp>
          </p:grpSp>
        </p:grpSp>
        <p:grpSp>
          <p:nvGrpSpPr>
            <p:cNvPr id="378" name="Group 377">
              <a:extLst>
                <a:ext uri="{FF2B5EF4-FFF2-40B4-BE49-F238E27FC236}">
                  <a16:creationId xmlns:a16="http://schemas.microsoft.com/office/drawing/2014/main" id="{6E3E95CD-906C-741B-9EF3-C47B74A77278}"/>
                </a:ext>
              </a:extLst>
            </p:cNvPr>
            <p:cNvGrpSpPr/>
            <p:nvPr/>
          </p:nvGrpSpPr>
          <p:grpSpPr>
            <a:xfrm>
              <a:off x="2748737" y="25015983"/>
              <a:ext cx="1473178" cy="1440000"/>
              <a:chOff x="4495001" y="15293089"/>
              <a:chExt cx="1473178" cy="1440000"/>
            </a:xfrm>
          </p:grpSpPr>
          <p:sp>
            <p:nvSpPr>
              <p:cNvPr id="379" name="Oval 378">
                <a:extLst>
                  <a:ext uri="{FF2B5EF4-FFF2-40B4-BE49-F238E27FC236}">
                    <a16:creationId xmlns:a16="http://schemas.microsoft.com/office/drawing/2014/main" id="{094A42D5-88AC-7528-5812-AD98A45E0F23}"/>
                  </a:ext>
                </a:extLst>
              </p:cNvPr>
              <p:cNvSpPr/>
              <p:nvPr/>
            </p:nvSpPr>
            <p:spPr>
              <a:xfrm>
                <a:off x="4495001" y="15293089"/>
                <a:ext cx="1438803" cy="1440000"/>
              </a:xfrm>
              <a:prstGeom prst="ellipse">
                <a:avLst/>
              </a:prstGeom>
              <a:solidFill>
                <a:schemeClr val="bg1"/>
              </a:solidFill>
              <a:ln>
                <a:solidFill>
                  <a:schemeClr val="bg1">
                    <a:lumMod val="95000"/>
                  </a:schemeClr>
                </a:solidFill>
              </a:ln>
              <a:effectLst>
                <a:outerShdw blurRad="350953" dist="144565" dir="5640000" sx="99000" sy="99000" algn="ctr" rotWithShape="0">
                  <a:schemeClr val="bg1">
                    <a:lumMod val="85000"/>
                    <a:alpha val="62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grpSp>
            <p:nvGrpSpPr>
              <p:cNvPr id="380" name="Group 379">
                <a:extLst>
                  <a:ext uri="{FF2B5EF4-FFF2-40B4-BE49-F238E27FC236}">
                    <a16:creationId xmlns:a16="http://schemas.microsoft.com/office/drawing/2014/main" id="{AD482FFE-A028-8AC5-5F32-8A2BA30846CA}"/>
                  </a:ext>
                </a:extLst>
              </p:cNvPr>
              <p:cNvGrpSpPr/>
              <p:nvPr/>
            </p:nvGrpSpPr>
            <p:grpSpPr>
              <a:xfrm>
                <a:off x="4847079" y="15662851"/>
                <a:ext cx="1121100" cy="776940"/>
                <a:chOff x="4847079" y="15662851"/>
                <a:chExt cx="1121100" cy="776940"/>
              </a:xfrm>
            </p:grpSpPr>
            <p:sp>
              <p:nvSpPr>
                <p:cNvPr id="381" name="TextBox 380">
                  <a:extLst>
                    <a:ext uri="{FF2B5EF4-FFF2-40B4-BE49-F238E27FC236}">
                      <a16:creationId xmlns:a16="http://schemas.microsoft.com/office/drawing/2014/main" id="{A129F107-53AA-E2C2-39F0-49ADF8FC5B5C}"/>
                    </a:ext>
                  </a:extLst>
                </p:cNvPr>
                <p:cNvSpPr txBox="1"/>
                <p:nvPr/>
              </p:nvSpPr>
              <p:spPr>
                <a:xfrm>
                  <a:off x="4847079" y="15662851"/>
                  <a:ext cx="1116184" cy="477054"/>
                </a:xfrm>
                <a:prstGeom prst="rect">
                  <a:avLst/>
                </a:prstGeom>
                <a:noFill/>
              </p:spPr>
              <p:txBody>
                <a:bodyPr wrap="square" rtlCol="0">
                  <a:spAutoFit/>
                </a:bodyPr>
                <a:lstStyle/>
                <a:p>
                  <a:r>
                    <a:rPr lang="en-US" sz="2500" b="1" dirty="0">
                      <a:latin typeface="Avenir Next" panose="020B0503020202020204" pitchFamily="34" charset="0"/>
                    </a:rPr>
                    <a:t>SYS</a:t>
                  </a:r>
                  <a:endParaRPr lang="en-US" sz="2500" dirty="0">
                    <a:latin typeface="Avenir Next" panose="020B0503020202020204" pitchFamily="34" charset="0"/>
                  </a:endParaRPr>
                </a:p>
              </p:txBody>
            </p:sp>
            <p:sp>
              <p:nvSpPr>
                <p:cNvPr id="382" name="TextBox 381">
                  <a:extLst>
                    <a:ext uri="{FF2B5EF4-FFF2-40B4-BE49-F238E27FC236}">
                      <a16:creationId xmlns:a16="http://schemas.microsoft.com/office/drawing/2014/main" id="{302A70C1-5688-B3A9-75E5-16DD41B89352}"/>
                    </a:ext>
                  </a:extLst>
                </p:cNvPr>
                <p:cNvSpPr txBox="1"/>
                <p:nvPr/>
              </p:nvSpPr>
              <p:spPr>
                <a:xfrm>
                  <a:off x="4851995" y="15962737"/>
                  <a:ext cx="1116184" cy="477054"/>
                </a:xfrm>
                <a:prstGeom prst="rect">
                  <a:avLst/>
                </a:prstGeom>
                <a:noFill/>
              </p:spPr>
              <p:txBody>
                <a:bodyPr wrap="square" rtlCol="0">
                  <a:spAutoFit/>
                </a:bodyPr>
                <a:lstStyle/>
                <a:p>
                  <a:r>
                    <a:rPr lang="en-US" sz="2500" dirty="0">
                      <a:latin typeface="Avenir Next" panose="020B0503020202020204" pitchFamily="34" charset="0"/>
                    </a:rPr>
                    <a:t>Bp.</a:t>
                  </a:r>
                </a:p>
              </p:txBody>
            </p:sp>
          </p:grpSp>
        </p:grpSp>
        <p:grpSp>
          <p:nvGrpSpPr>
            <p:cNvPr id="383" name="Group 382">
              <a:extLst>
                <a:ext uri="{FF2B5EF4-FFF2-40B4-BE49-F238E27FC236}">
                  <a16:creationId xmlns:a16="http://schemas.microsoft.com/office/drawing/2014/main" id="{5D31B6AD-58BB-9A08-7CD6-621F276859A6}"/>
                </a:ext>
              </a:extLst>
            </p:cNvPr>
            <p:cNvGrpSpPr/>
            <p:nvPr/>
          </p:nvGrpSpPr>
          <p:grpSpPr>
            <a:xfrm>
              <a:off x="2737963" y="29278792"/>
              <a:ext cx="1494727" cy="1440000"/>
              <a:chOff x="4505498" y="19357033"/>
              <a:chExt cx="1494727" cy="1440000"/>
            </a:xfrm>
          </p:grpSpPr>
          <p:sp>
            <p:nvSpPr>
              <p:cNvPr id="384" name="Oval 383">
                <a:extLst>
                  <a:ext uri="{FF2B5EF4-FFF2-40B4-BE49-F238E27FC236}">
                    <a16:creationId xmlns:a16="http://schemas.microsoft.com/office/drawing/2014/main" id="{9E851039-F697-D4F9-B678-A1E180DB03E8}"/>
                  </a:ext>
                </a:extLst>
              </p:cNvPr>
              <p:cNvSpPr/>
              <p:nvPr/>
            </p:nvSpPr>
            <p:spPr>
              <a:xfrm>
                <a:off x="4533460" y="19357033"/>
                <a:ext cx="1438803" cy="1440000"/>
              </a:xfrm>
              <a:prstGeom prst="ellipse">
                <a:avLst/>
              </a:prstGeom>
              <a:solidFill>
                <a:schemeClr val="bg1"/>
              </a:solidFill>
              <a:ln>
                <a:solidFill>
                  <a:schemeClr val="bg1">
                    <a:lumMod val="95000"/>
                  </a:schemeClr>
                </a:solidFill>
              </a:ln>
              <a:effectLst>
                <a:outerShdw blurRad="350953" dist="144565" dir="5640000" sx="99000" sy="99000" algn="ctr" rotWithShape="0">
                  <a:schemeClr val="bg1">
                    <a:lumMod val="85000"/>
                    <a:alpha val="62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385" name="TextBox 384">
                <a:extLst>
                  <a:ext uri="{FF2B5EF4-FFF2-40B4-BE49-F238E27FC236}">
                    <a16:creationId xmlns:a16="http://schemas.microsoft.com/office/drawing/2014/main" id="{CCEB2457-2E20-0C2E-C8A7-6DD8D8C5B674}"/>
                  </a:ext>
                </a:extLst>
              </p:cNvPr>
              <p:cNvSpPr txBox="1"/>
              <p:nvPr/>
            </p:nvSpPr>
            <p:spPr>
              <a:xfrm>
                <a:off x="4505498" y="19838506"/>
                <a:ext cx="1494727" cy="477054"/>
              </a:xfrm>
              <a:prstGeom prst="rect">
                <a:avLst/>
              </a:prstGeom>
              <a:noFill/>
            </p:spPr>
            <p:txBody>
              <a:bodyPr wrap="square" rtlCol="0">
                <a:spAutoFit/>
              </a:bodyPr>
              <a:lstStyle/>
              <a:p>
                <a:r>
                  <a:rPr lang="en-US" sz="2500" b="1" dirty="0">
                    <a:latin typeface="Avenir Next" panose="020B0503020202020204" pitchFamily="34" charset="0"/>
                  </a:rPr>
                  <a:t>Glucose</a:t>
                </a:r>
                <a:endParaRPr lang="en-US" sz="2500" dirty="0">
                  <a:latin typeface="Avenir Next" panose="020B0503020202020204" pitchFamily="34" charset="0"/>
                </a:endParaRPr>
              </a:p>
            </p:txBody>
          </p:sp>
        </p:grpSp>
      </p:grpSp>
      <p:grpSp>
        <p:nvGrpSpPr>
          <p:cNvPr id="387" name="Group 386">
            <a:extLst>
              <a:ext uri="{FF2B5EF4-FFF2-40B4-BE49-F238E27FC236}">
                <a16:creationId xmlns:a16="http://schemas.microsoft.com/office/drawing/2014/main" id="{6CD59575-B743-71AA-3EE4-ED4783EC7519}"/>
              </a:ext>
            </a:extLst>
          </p:cNvPr>
          <p:cNvGrpSpPr/>
          <p:nvPr/>
        </p:nvGrpSpPr>
        <p:grpSpPr>
          <a:xfrm>
            <a:off x="0" y="0"/>
            <a:ext cx="12192000" cy="2186609"/>
            <a:chOff x="0" y="0"/>
            <a:chExt cx="12192000" cy="2186609"/>
          </a:xfrm>
        </p:grpSpPr>
        <p:sp>
          <p:nvSpPr>
            <p:cNvPr id="388" name="Rectangle 387">
              <a:extLst>
                <a:ext uri="{FF2B5EF4-FFF2-40B4-BE49-F238E27FC236}">
                  <a16:creationId xmlns:a16="http://schemas.microsoft.com/office/drawing/2014/main" id="{5260F7CD-D8B4-C91A-079D-A8D4303FB6D2}"/>
                </a:ext>
              </a:extLst>
            </p:cNvPr>
            <p:cNvSpPr/>
            <p:nvPr/>
          </p:nvSpPr>
          <p:spPr>
            <a:xfrm>
              <a:off x="0" y="0"/>
              <a:ext cx="12192000" cy="2186609"/>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9" name="Group 388">
              <a:extLst>
                <a:ext uri="{FF2B5EF4-FFF2-40B4-BE49-F238E27FC236}">
                  <a16:creationId xmlns:a16="http://schemas.microsoft.com/office/drawing/2014/main" id="{92EFFFEC-C3D8-ABC3-E125-04424BFE6492}"/>
                </a:ext>
              </a:extLst>
            </p:cNvPr>
            <p:cNvGrpSpPr/>
            <p:nvPr/>
          </p:nvGrpSpPr>
          <p:grpSpPr>
            <a:xfrm>
              <a:off x="572660" y="735799"/>
              <a:ext cx="4417195" cy="1103512"/>
              <a:chOff x="572660" y="735799"/>
              <a:chExt cx="4417195" cy="1103512"/>
            </a:xfrm>
          </p:grpSpPr>
          <p:sp>
            <p:nvSpPr>
              <p:cNvPr id="390" name="TextBox 389">
                <a:extLst>
                  <a:ext uri="{FF2B5EF4-FFF2-40B4-BE49-F238E27FC236}">
                    <a16:creationId xmlns:a16="http://schemas.microsoft.com/office/drawing/2014/main" id="{43075EDF-1299-1682-F08C-DC25C1F9A62B}"/>
                  </a:ext>
                </a:extLst>
              </p:cNvPr>
              <p:cNvSpPr txBox="1"/>
              <p:nvPr/>
            </p:nvSpPr>
            <p:spPr>
              <a:xfrm>
                <a:off x="572660" y="735799"/>
                <a:ext cx="4417195" cy="630942"/>
              </a:xfrm>
              <a:prstGeom prst="rect">
                <a:avLst/>
              </a:prstGeom>
              <a:noFill/>
            </p:spPr>
            <p:txBody>
              <a:bodyPr wrap="square" rtlCol="0">
                <a:spAutoFit/>
              </a:bodyPr>
              <a:lstStyle/>
              <a:p>
                <a:r>
                  <a:rPr lang="en-US" sz="3500" dirty="0"/>
                  <a:t>Interpretation of </a:t>
                </a:r>
              </a:p>
            </p:txBody>
          </p:sp>
          <p:sp>
            <p:nvSpPr>
              <p:cNvPr id="391" name="TextBox 390">
                <a:extLst>
                  <a:ext uri="{FF2B5EF4-FFF2-40B4-BE49-F238E27FC236}">
                    <a16:creationId xmlns:a16="http://schemas.microsoft.com/office/drawing/2014/main" id="{557E0705-C7DE-95B2-4E54-B7DBB85A0EA8}"/>
                  </a:ext>
                </a:extLst>
              </p:cNvPr>
              <p:cNvSpPr txBox="1"/>
              <p:nvPr/>
            </p:nvSpPr>
            <p:spPr>
              <a:xfrm>
                <a:off x="572660" y="1191597"/>
                <a:ext cx="4114800" cy="646331"/>
              </a:xfrm>
              <a:prstGeom prst="rect">
                <a:avLst/>
              </a:prstGeom>
              <a:noFill/>
            </p:spPr>
            <p:txBody>
              <a:bodyPr wrap="square" rtlCol="0">
                <a:spAutoFit/>
              </a:bodyPr>
              <a:lstStyle/>
              <a:p>
                <a:r>
                  <a:rPr lang="en-IN" sz="3600" b="1" i="0" dirty="0">
                    <a:effectLst/>
                    <a:latin typeface="Avenir Next" panose="020B0503020202020204" pitchFamily="34" charset="0"/>
                  </a:rPr>
                  <a:t>Odds Ratio</a:t>
                </a:r>
                <a:endParaRPr lang="en-US" sz="3500" b="1" dirty="0"/>
              </a:p>
            </p:txBody>
          </p:sp>
          <p:grpSp>
            <p:nvGrpSpPr>
              <p:cNvPr id="392" name="Group 391">
                <a:extLst>
                  <a:ext uri="{FF2B5EF4-FFF2-40B4-BE49-F238E27FC236}">
                    <a16:creationId xmlns:a16="http://schemas.microsoft.com/office/drawing/2014/main" id="{F8246DF5-55F6-A256-46F8-753B17714EC6}"/>
                  </a:ext>
                </a:extLst>
              </p:cNvPr>
              <p:cNvGrpSpPr/>
              <p:nvPr/>
            </p:nvGrpSpPr>
            <p:grpSpPr>
              <a:xfrm>
                <a:off x="688672" y="1770565"/>
                <a:ext cx="2432899" cy="68746"/>
                <a:chOff x="657676" y="1739568"/>
                <a:chExt cx="1765572" cy="0"/>
              </a:xfrm>
            </p:grpSpPr>
            <p:cxnSp>
              <p:nvCxnSpPr>
                <p:cNvPr id="393" name="Straight Connector 392">
                  <a:extLst>
                    <a:ext uri="{FF2B5EF4-FFF2-40B4-BE49-F238E27FC236}">
                      <a16:creationId xmlns:a16="http://schemas.microsoft.com/office/drawing/2014/main" id="{0D5C954D-F43C-27E2-1DFF-2A30585F5AE4}"/>
                    </a:ext>
                  </a:extLst>
                </p:cNvPr>
                <p:cNvCxnSpPr>
                  <a:cxnSpLocks/>
                </p:cNvCxnSpPr>
                <p:nvPr/>
              </p:nvCxnSpPr>
              <p:spPr>
                <a:xfrm>
                  <a:off x="657676" y="1739568"/>
                  <a:ext cx="443597" cy="0"/>
                </a:xfrm>
                <a:prstGeom prst="line">
                  <a:avLst/>
                </a:prstGeom>
                <a:ln w="63500" cmpd="sng">
                  <a:solidFill>
                    <a:srgbClr val="C1D7E9"/>
                  </a:solidFill>
                  <a:prstDash val="solid"/>
                </a:ln>
              </p:spPr>
              <p:style>
                <a:lnRef idx="2">
                  <a:schemeClr val="accent1"/>
                </a:lnRef>
                <a:fillRef idx="0">
                  <a:schemeClr val="accent1"/>
                </a:fillRef>
                <a:effectRef idx="1">
                  <a:schemeClr val="accent1"/>
                </a:effectRef>
                <a:fontRef idx="minor">
                  <a:schemeClr val="tx1"/>
                </a:fontRef>
              </p:style>
            </p:cxnSp>
            <p:cxnSp>
              <p:nvCxnSpPr>
                <p:cNvPr id="394" name="Straight Connector 393">
                  <a:extLst>
                    <a:ext uri="{FF2B5EF4-FFF2-40B4-BE49-F238E27FC236}">
                      <a16:creationId xmlns:a16="http://schemas.microsoft.com/office/drawing/2014/main" id="{A81977E5-6299-A184-01BA-78F27524F3C9}"/>
                    </a:ext>
                  </a:extLst>
                </p:cNvPr>
                <p:cNvCxnSpPr>
                  <a:cxnSpLocks/>
                </p:cNvCxnSpPr>
                <p:nvPr/>
              </p:nvCxnSpPr>
              <p:spPr>
                <a:xfrm>
                  <a:off x="1098334" y="1739568"/>
                  <a:ext cx="443597" cy="0"/>
                </a:xfrm>
                <a:prstGeom prst="line">
                  <a:avLst/>
                </a:prstGeom>
                <a:ln w="63500" cmpd="sng">
                  <a:solidFill>
                    <a:srgbClr val="FCF9DD"/>
                  </a:solidFill>
                  <a:prstDash val="solid"/>
                </a:ln>
              </p:spPr>
              <p:style>
                <a:lnRef idx="2">
                  <a:schemeClr val="accent1"/>
                </a:lnRef>
                <a:fillRef idx="0">
                  <a:schemeClr val="accent1"/>
                </a:fillRef>
                <a:effectRef idx="1">
                  <a:schemeClr val="accent1"/>
                </a:effectRef>
                <a:fontRef idx="minor">
                  <a:schemeClr val="tx1"/>
                </a:fontRef>
              </p:style>
            </p:cxnSp>
            <p:cxnSp>
              <p:nvCxnSpPr>
                <p:cNvPr id="395" name="Straight Connector 394">
                  <a:extLst>
                    <a:ext uri="{FF2B5EF4-FFF2-40B4-BE49-F238E27FC236}">
                      <a16:creationId xmlns:a16="http://schemas.microsoft.com/office/drawing/2014/main" id="{8322500B-25D1-20B4-03AE-2C4B3C03F58A}"/>
                    </a:ext>
                  </a:extLst>
                </p:cNvPr>
                <p:cNvCxnSpPr>
                  <a:cxnSpLocks/>
                </p:cNvCxnSpPr>
                <p:nvPr/>
              </p:nvCxnSpPr>
              <p:spPr>
                <a:xfrm>
                  <a:off x="1538992" y="1739568"/>
                  <a:ext cx="443597" cy="0"/>
                </a:xfrm>
                <a:prstGeom prst="line">
                  <a:avLst/>
                </a:prstGeom>
                <a:ln w="63500" cmpd="sng">
                  <a:solidFill>
                    <a:srgbClr val="EAC974"/>
                  </a:solidFill>
                  <a:prstDash val="solid"/>
                </a:ln>
              </p:spPr>
              <p:style>
                <a:lnRef idx="2">
                  <a:schemeClr val="accent1"/>
                </a:lnRef>
                <a:fillRef idx="0">
                  <a:schemeClr val="accent1"/>
                </a:fillRef>
                <a:effectRef idx="1">
                  <a:schemeClr val="accent1"/>
                </a:effectRef>
                <a:fontRef idx="minor">
                  <a:schemeClr val="tx1"/>
                </a:fontRef>
              </p:style>
            </p:cxnSp>
            <p:cxnSp>
              <p:nvCxnSpPr>
                <p:cNvPr id="396" name="Straight Connector 395">
                  <a:extLst>
                    <a:ext uri="{FF2B5EF4-FFF2-40B4-BE49-F238E27FC236}">
                      <a16:creationId xmlns:a16="http://schemas.microsoft.com/office/drawing/2014/main" id="{F86AB40C-F272-E0AF-6BC5-9F701C7DA2C9}"/>
                    </a:ext>
                  </a:extLst>
                </p:cNvPr>
                <p:cNvCxnSpPr>
                  <a:cxnSpLocks/>
                </p:cNvCxnSpPr>
                <p:nvPr/>
              </p:nvCxnSpPr>
              <p:spPr>
                <a:xfrm>
                  <a:off x="1979651" y="1739568"/>
                  <a:ext cx="443597" cy="0"/>
                </a:xfrm>
                <a:prstGeom prst="line">
                  <a:avLst/>
                </a:prstGeom>
                <a:ln w="63500" cmpd="sng">
                  <a:solidFill>
                    <a:srgbClr val="A44343"/>
                  </a:solidFill>
                  <a:prstDash val="solid"/>
                </a:ln>
              </p:spPr>
              <p:style>
                <a:lnRef idx="2">
                  <a:schemeClr val="accent1"/>
                </a:lnRef>
                <a:fillRef idx="0">
                  <a:schemeClr val="accent1"/>
                </a:fillRef>
                <a:effectRef idx="1">
                  <a:schemeClr val="accent1"/>
                </a:effectRef>
                <a:fontRef idx="minor">
                  <a:schemeClr val="tx1"/>
                </a:fontRef>
              </p:style>
            </p:cxnSp>
          </p:grpSp>
        </p:grpSp>
      </p:grpSp>
      <p:grpSp>
        <p:nvGrpSpPr>
          <p:cNvPr id="398" name="Group 397">
            <a:extLst>
              <a:ext uri="{FF2B5EF4-FFF2-40B4-BE49-F238E27FC236}">
                <a16:creationId xmlns:a16="http://schemas.microsoft.com/office/drawing/2014/main" id="{7E79BE9A-462F-A29C-4A48-25DE08CCEEEE}"/>
              </a:ext>
            </a:extLst>
          </p:cNvPr>
          <p:cNvGrpSpPr/>
          <p:nvPr/>
        </p:nvGrpSpPr>
        <p:grpSpPr>
          <a:xfrm>
            <a:off x="2275045" y="3126259"/>
            <a:ext cx="2378555" cy="2391144"/>
            <a:chOff x="2292298" y="3126259"/>
            <a:chExt cx="2378555" cy="2391144"/>
          </a:xfrm>
        </p:grpSpPr>
        <p:sp>
          <p:nvSpPr>
            <p:cNvPr id="399" name="Oval 398">
              <a:extLst>
                <a:ext uri="{FF2B5EF4-FFF2-40B4-BE49-F238E27FC236}">
                  <a16:creationId xmlns:a16="http://schemas.microsoft.com/office/drawing/2014/main" id="{0F7ACBF2-D4FC-3031-EC94-46041F939BE9}"/>
                </a:ext>
              </a:extLst>
            </p:cNvPr>
            <p:cNvSpPr/>
            <p:nvPr/>
          </p:nvSpPr>
          <p:spPr>
            <a:xfrm>
              <a:off x="2411748" y="3254430"/>
              <a:ext cx="2160000" cy="2160000"/>
            </a:xfrm>
            <a:prstGeom prst="ellipse">
              <a:avLst/>
            </a:prstGeom>
            <a:noFill/>
            <a:ln w="57150">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0" name="Oval 399">
              <a:extLst>
                <a:ext uri="{FF2B5EF4-FFF2-40B4-BE49-F238E27FC236}">
                  <a16:creationId xmlns:a16="http://schemas.microsoft.com/office/drawing/2014/main" id="{41715BEE-FA02-DF55-5B10-ACD1C56856BD}"/>
                </a:ext>
              </a:extLst>
            </p:cNvPr>
            <p:cNvSpPr/>
            <p:nvPr/>
          </p:nvSpPr>
          <p:spPr>
            <a:xfrm>
              <a:off x="2292298" y="3126259"/>
              <a:ext cx="2378555" cy="2391144"/>
            </a:xfrm>
            <a:prstGeom prst="ellipse">
              <a:avLst/>
            </a:prstGeom>
            <a:noFill/>
            <a:ln w="9525">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 name="Group 4">
            <a:extLst>
              <a:ext uri="{FF2B5EF4-FFF2-40B4-BE49-F238E27FC236}">
                <a16:creationId xmlns:a16="http://schemas.microsoft.com/office/drawing/2014/main" id="{75D4F22F-C992-E81D-3501-D5CCD18E7E0A}"/>
              </a:ext>
            </a:extLst>
          </p:cNvPr>
          <p:cNvGrpSpPr/>
          <p:nvPr/>
        </p:nvGrpSpPr>
        <p:grpSpPr>
          <a:xfrm>
            <a:off x="9288965" y="-301083"/>
            <a:ext cx="2430966" cy="1107863"/>
            <a:chOff x="9288965" y="-312234"/>
            <a:chExt cx="2430966" cy="1107863"/>
          </a:xfrm>
          <a:solidFill>
            <a:srgbClr val="DE5746"/>
          </a:solidFill>
        </p:grpSpPr>
        <p:sp>
          <p:nvSpPr>
            <p:cNvPr id="6" name="Rounded Rectangle 5">
              <a:extLst>
                <a:ext uri="{FF2B5EF4-FFF2-40B4-BE49-F238E27FC236}">
                  <a16:creationId xmlns:a16="http://schemas.microsoft.com/office/drawing/2014/main" id="{A66DBA63-7F45-9C63-99FE-67FFA0E34B30}"/>
                </a:ext>
              </a:extLst>
            </p:cNvPr>
            <p:cNvSpPr/>
            <p:nvPr/>
          </p:nvSpPr>
          <p:spPr>
            <a:xfrm>
              <a:off x="9288965" y="-312234"/>
              <a:ext cx="2430966" cy="1107863"/>
            </a:xfrm>
            <a:prstGeom prst="roundRect">
              <a:avLst>
                <a:gd name="adj" fmla="val 8731"/>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536FD538-95E4-612A-692E-69506512D12C}"/>
                </a:ext>
              </a:extLst>
            </p:cNvPr>
            <p:cNvSpPr txBox="1"/>
            <p:nvPr/>
          </p:nvSpPr>
          <p:spPr>
            <a:xfrm>
              <a:off x="9400125" y="97272"/>
              <a:ext cx="2220686" cy="646331"/>
            </a:xfrm>
            <a:prstGeom prst="rect">
              <a:avLst/>
            </a:prstGeom>
            <a:grpFill/>
          </p:spPr>
          <p:txBody>
            <a:bodyPr wrap="square" rtlCol="0">
              <a:spAutoFit/>
            </a:bodyPr>
            <a:lstStyle/>
            <a:p>
              <a:r>
                <a:rPr lang="en-US" b="1" dirty="0">
                  <a:solidFill>
                    <a:schemeClr val="bg1"/>
                  </a:solidFill>
                  <a:latin typeface="Avenir Next" panose="020B0503020202020204" pitchFamily="34" charset="0"/>
                </a:rPr>
                <a:t>Medical </a:t>
              </a:r>
              <a:endParaRPr lang="en-US" dirty="0">
                <a:solidFill>
                  <a:schemeClr val="bg1"/>
                </a:solidFill>
                <a:latin typeface="Avenir Next" panose="020B0503020202020204" pitchFamily="34" charset="0"/>
              </a:endParaRPr>
            </a:p>
            <a:p>
              <a:r>
                <a:rPr lang="en-US" dirty="0">
                  <a:solidFill>
                    <a:schemeClr val="bg1"/>
                  </a:solidFill>
                  <a:latin typeface="Avenir Next" panose="020B0503020202020204" pitchFamily="34" charset="0"/>
                </a:rPr>
                <a:t>History</a:t>
              </a:r>
            </a:p>
          </p:txBody>
        </p:sp>
      </p:grpSp>
    </p:spTree>
    <p:extLst>
      <p:ext uri="{BB962C8B-B14F-4D97-AF65-F5344CB8AC3E}">
        <p14:creationId xmlns:p14="http://schemas.microsoft.com/office/powerpoint/2010/main" val="257678881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 name="Rectangle 53">
            <a:extLst>
              <a:ext uri="{FF2B5EF4-FFF2-40B4-BE49-F238E27FC236}">
                <a16:creationId xmlns:a16="http://schemas.microsoft.com/office/drawing/2014/main" id="{FFBA16DB-0A86-109F-0055-612B0CE5BD4C}"/>
              </a:ext>
            </a:extLst>
          </p:cNvPr>
          <p:cNvSpPr/>
          <p:nvPr/>
        </p:nvSpPr>
        <p:spPr>
          <a:xfrm>
            <a:off x="3463636" y="6996550"/>
            <a:ext cx="45719" cy="5400000"/>
          </a:xfrm>
          <a:prstGeom prst="rect">
            <a:avLst/>
          </a:prstGeom>
          <a:solidFill>
            <a:srgbClr val="216082"/>
          </a:solidFill>
          <a:ln>
            <a:noFill/>
          </a:ln>
          <a:effectLst>
            <a:outerShdw blurRad="50800" dist="50800" dir="5400000" algn="ctr" rotWithShape="0">
              <a:srgbClr val="216082"/>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 name="Rectangle 234">
            <a:extLst>
              <a:ext uri="{FF2B5EF4-FFF2-40B4-BE49-F238E27FC236}">
                <a16:creationId xmlns:a16="http://schemas.microsoft.com/office/drawing/2014/main" id="{4F6FA9FF-8B0A-27C4-8B52-562450E7AD8B}"/>
              </a:ext>
            </a:extLst>
          </p:cNvPr>
          <p:cNvSpPr/>
          <p:nvPr/>
        </p:nvSpPr>
        <p:spPr>
          <a:xfrm>
            <a:off x="0" y="3605352"/>
            <a:ext cx="12192000" cy="1486853"/>
          </a:xfrm>
          <a:prstGeom prst="rect">
            <a:avLst/>
          </a:prstGeom>
          <a:solidFill>
            <a:schemeClr val="bg1">
              <a:lumMod val="75000"/>
              <a:alpha val="9932"/>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83" name="Straight Connector 282">
            <a:extLst>
              <a:ext uri="{FF2B5EF4-FFF2-40B4-BE49-F238E27FC236}">
                <a16:creationId xmlns:a16="http://schemas.microsoft.com/office/drawing/2014/main" id="{FD15827E-F6C5-9EA1-755D-A85F72839F72}"/>
              </a:ext>
            </a:extLst>
          </p:cNvPr>
          <p:cNvCxnSpPr>
            <a:cxnSpLocks/>
          </p:cNvCxnSpPr>
          <p:nvPr/>
        </p:nvCxnSpPr>
        <p:spPr>
          <a:xfrm>
            <a:off x="4602294" y="4331556"/>
            <a:ext cx="1613155" cy="0"/>
          </a:xfrm>
          <a:prstGeom prst="line">
            <a:avLst/>
          </a:prstGeom>
          <a:ln w="25400">
            <a:solidFill>
              <a:schemeClr val="tx1">
                <a:lumMod val="95000"/>
                <a:lumOff val="5000"/>
              </a:schemeClr>
            </a:solidFill>
          </a:ln>
        </p:spPr>
        <p:style>
          <a:lnRef idx="2">
            <a:schemeClr val="accent1"/>
          </a:lnRef>
          <a:fillRef idx="0">
            <a:schemeClr val="accent1"/>
          </a:fillRef>
          <a:effectRef idx="1">
            <a:schemeClr val="accent1"/>
          </a:effectRef>
          <a:fontRef idx="minor">
            <a:schemeClr val="tx1"/>
          </a:fontRef>
        </p:style>
      </p:cxnSp>
      <p:grpSp>
        <p:nvGrpSpPr>
          <p:cNvPr id="317" name="Group 316">
            <a:extLst>
              <a:ext uri="{FF2B5EF4-FFF2-40B4-BE49-F238E27FC236}">
                <a16:creationId xmlns:a16="http://schemas.microsoft.com/office/drawing/2014/main" id="{852AACB9-2533-055B-CA31-AC0363287122}"/>
              </a:ext>
            </a:extLst>
          </p:cNvPr>
          <p:cNvGrpSpPr/>
          <p:nvPr/>
        </p:nvGrpSpPr>
        <p:grpSpPr>
          <a:xfrm>
            <a:off x="6186908" y="2999516"/>
            <a:ext cx="3615559" cy="32889706"/>
            <a:chOff x="5765489" y="-17317465"/>
            <a:chExt cx="3615559" cy="32889706"/>
          </a:xfrm>
        </p:grpSpPr>
        <p:grpSp>
          <p:nvGrpSpPr>
            <p:cNvPr id="291" name="Group 290">
              <a:extLst>
                <a:ext uri="{FF2B5EF4-FFF2-40B4-BE49-F238E27FC236}">
                  <a16:creationId xmlns:a16="http://schemas.microsoft.com/office/drawing/2014/main" id="{093B831B-7FB0-DC9E-248B-D497DB1729C9}"/>
                </a:ext>
              </a:extLst>
            </p:cNvPr>
            <p:cNvGrpSpPr/>
            <p:nvPr/>
          </p:nvGrpSpPr>
          <p:grpSpPr>
            <a:xfrm>
              <a:off x="5765489" y="12856254"/>
              <a:ext cx="3615559" cy="2715987"/>
              <a:chOff x="6710855" y="2774731"/>
              <a:chExt cx="3615559" cy="2715987"/>
            </a:xfrm>
          </p:grpSpPr>
          <p:sp>
            <p:nvSpPr>
              <p:cNvPr id="288" name="TextBox 287">
                <a:extLst>
                  <a:ext uri="{FF2B5EF4-FFF2-40B4-BE49-F238E27FC236}">
                    <a16:creationId xmlns:a16="http://schemas.microsoft.com/office/drawing/2014/main" id="{A75AFC24-B95B-13E4-1D7F-12633F733CC2}"/>
                  </a:ext>
                </a:extLst>
              </p:cNvPr>
              <p:cNvSpPr txBox="1"/>
              <p:nvPr/>
            </p:nvSpPr>
            <p:spPr>
              <a:xfrm>
                <a:off x="6710855" y="2774731"/>
                <a:ext cx="2191407" cy="369332"/>
              </a:xfrm>
              <a:prstGeom prst="rect">
                <a:avLst/>
              </a:prstGeom>
              <a:noFill/>
            </p:spPr>
            <p:txBody>
              <a:bodyPr wrap="square" rtlCol="0">
                <a:spAutoFit/>
              </a:bodyPr>
              <a:lstStyle/>
              <a:p>
                <a:r>
                  <a:rPr lang="en-US" b="1" dirty="0"/>
                  <a:t>Male</a:t>
                </a:r>
              </a:p>
            </p:txBody>
          </p:sp>
          <p:sp>
            <p:nvSpPr>
              <p:cNvPr id="289" name="TextBox 288">
                <a:extLst>
                  <a:ext uri="{FF2B5EF4-FFF2-40B4-BE49-F238E27FC236}">
                    <a16:creationId xmlns:a16="http://schemas.microsoft.com/office/drawing/2014/main" id="{CA7A19FD-DFFF-BBBF-8410-A9C43E5D8900}"/>
                  </a:ext>
                </a:extLst>
              </p:cNvPr>
              <p:cNvSpPr txBox="1"/>
              <p:nvPr/>
            </p:nvSpPr>
            <p:spPr>
              <a:xfrm>
                <a:off x="6710855" y="3305504"/>
                <a:ext cx="3615559" cy="2185214"/>
              </a:xfrm>
              <a:prstGeom prst="rect">
                <a:avLst/>
              </a:prstGeom>
              <a:noFill/>
            </p:spPr>
            <p:txBody>
              <a:bodyPr wrap="square" rtlCol="0">
                <a:spAutoFit/>
              </a:bodyPr>
              <a:lstStyle/>
              <a:p>
                <a:r>
                  <a:rPr lang="en-IN" sz="1700" i="0" u="none" strike="noStrike" dirty="0">
                    <a:solidFill>
                      <a:schemeClr val="tx1">
                        <a:lumMod val="65000"/>
                        <a:lumOff val="35000"/>
                      </a:schemeClr>
                    </a:solidFill>
                    <a:effectLst/>
                    <a:latin typeface="Avenir Next" panose="020B0503020202020204" pitchFamily="34" charset="0"/>
                  </a:rPr>
                  <a:t>In this model, with all other factors controlled, males [male=1] have a 1.653 times higher odds of being diagnosed with heart disease compared to females [male=0]. This suggests a 65.34% greater likelihood of heart disease among males relative to females</a:t>
                </a:r>
                <a:endParaRPr lang="en-US" sz="1700" dirty="0">
                  <a:solidFill>
                    <a:schemeClr val="tx1">
                      <a:lumMod val="65000"/>
                      <a:lumOff val="35000"/>
                    </a:schemeClr>
                  </a:solidFill>
                  <a:latin typeface="Avenir Next" panose="020B0503020202020204" pitchFamily="34" charset="0"/>
                </a:endParaRPr>
              </a:p>
            </p:txBody>
          </p:sp>
          <p:sp>
            <p:nvSpPr>
              <p:cNvPr id="290" name="TextBox 289">
                <a:extLst>
                  <a:ext uri="{FF2B5EF4-FFF2-40B4-BE49-F238E27FC236}">
                    <a16:creationId xmlns:a16="http://schemas.microsoft.com/office/drawing/2014/main" id="{2D90CD08-ACF9-2BB2-40F4-EF06357E63FE}"/>
                  </a:ext>
                </a:extLst>
              </p:cNvPr>
              <p:cNvSpPr txBox="1"/>
              <p:nvPr/>
            </p:nvSpPr>
            <p:spPr>
              <a:xfrm>
                <a:off x="6710855" y="3021724"/>
                <a:ext cx="2191407" cy="369332"/>
              </a:xfrm>
              <a:prstGeom prst="rect">
                <a:avLst/>
              </a:prstGeom>
              <a:noFill/>
            </p:spPr>
            <p:txBody>
              <a:bodyPr wrap="square" rtlCol="0">
                <a:spAutoFit/>
              </a:bodyPr>
              <a:lstStyle/>
              <a:p>
                <a:r>
                  <a:rPr lang="en-IN" sz="1800" b="0" i="0" u="none" strike="noStrike" dirty="0">
                    <a:solidFill>
                      <a:srgbClr val="880000"/>
                    </a:solidFill>
                    <a:effectLst/>
                    <a:highlight>
                      <a:srgbClr val="F0F0F0"/>
                    </a:highlight>
                    <a:latin typeface="Consolas" panose="020B0609020204030204" pitchFamily="49" charset="0"/>
                  </a:rPr>
                  <a:t>1.653463</a:t>
                </a:r>
                <a:endParaRPr lang="en-US" b="1" dirty="0"/>
              </a:p>
            </p:txBody>
          </p:sp>
        </p:grpSp>
        <p:grpSp>
          <p:nvGrpSpPr>
            <p:cNvPr id="292" name="Group 291">
              <a:extLst>
                <a:ext uri="{FF2B5EF4-FFF2-40B4-BE49-F238E27FC236}">
                  <a16:creationId xmlns:a16="http://schemas.microsoft.com/office/drawing/2014/main" id="{BF463038-A700-2434-8B79-9905FF211BB5}"/>
                </a:ext>
              </a:extLst>
            </p:cNvPr>
            <p:cNvGrpSpPr/>
            <p:nvPr/>
          </p:nvGrpSpPr>
          <p:grpSpPr>
            <a:xfrm>
              <a:off x="5765489" y="7652895"/>
              <a:ext cx="3615559" cy="2192766"/>
              <a:chOff x="6710855" y="2774731"/>
              <a:chExt cx="3615559" cy="2192766"/>
            </a:xfrm>
          </p:grpSpPr>
          <p:sp>
            <p:nvSpPr>
              <p:cNvPr id="293" name="TextBox 292">
                <a:extLst>
                  <a:ext uri="{FF2B5EF4-FFF2-40B4-BE49-F238E27FC236}">
                    <a16:creationId xmlns:a16="http://schemas.microsoft.com/office/drawing/2014/main" id="{F374DD57-D660-F52B-1EB2-89F7AFA8B89F}"/>
                  </a:ext>
                </a:extLst>
              </p:cNvPr>
              <p:cNvSpPr txBox="1"/>
              <p:nvPr/>
            </p:nvSpPr>
            <p:spPr>
              <a:xfrm>
                <a:off x="6710855" y="2774731"/>
                <a:ext cx="2191407" cy="369332"/>
              </a:xfrm>
              <a:prstGeom prst="rect">
                <a:avLst/>
              </a:prstGeom>
              <a:noFill/>
            </p:spPr>
            <p:txBody>
              <a:bodyPr wrap="square" rtlCol="0">
                <a:spAutoFit/>
              </a:bodyPr>
              <a:lstStyle/>
              <a:p>
                <a:r>
                  <a:rPr lang="en-US" b="1" dirty="0"/>
                  <a:t>Age</a:t>
                </a:r>
              </a:p>
            </p:txBody>
          </p:sp>
          <p:sp>
            <p:nvSpPr>
              <p:cNvPr id="294" name="TextBox 293">
                <a:extLst>
                  <a:ext uri="{FF2B5EF4-FFF2-40B4-BE49-F238E27FC236}">
                    <a16:creationId xmlns:a16="http://schemas.microsoft.com/office/drawing/2014/main" id="{00B28E61-FA8F-9522-4FE7-9CC90296ABC8}"/>
                  </a:ext>
                </a:extLst>
              </p:cNvPr>
              <p:cNvSpPr txBox="1"/>
              <p:nvPr/>
            </p:nvSpPr>
            <p:spPr>
              <a:xfrm>
                <a:off x="6710855" y="3305504"/>
                <a:ext cx="3615559" cy="1661993"/>
              </a:xfrm>
              <a:prstGeom prst="rect">
                <a:avLst/>
              </a:prstGeom>
              <a:noFill/>
            </p:spPr>
            <p:txBody>
              <a:bodyPr wrap="square" rtlCol="0">
                <a:spAutoFit/>
              </a:bodyPr>
              <a:lstStyle/>
              <a:p>
                <a:r>
                  <a:rPr lang="en-IN" sz="1700" b="0" i="0" u="none" strike="noStrike" dirty="0">
                    <a:solidFill>
                      <a:schemeClr val="tx1">
                        <a:lumMod val="65000"/>
                        <a:lumOff val="35000"/>
                      </a:schemeClr>
                    </a:solidFill>
                    <a:effectLst/>
                    <a:latin typeface="Avenir Next" panose="020B0503020202020204" pitchFamily="34" charset="0"/>
                  </a:rPr>
                  <a:t>The coefficient for age says that, holding all others constant, we will see a 6.5% increase in the odds of getting diagnosed with CDH for a one year increase in age since exp(0.062625) = 1.064628. </a:t>
                </a:r>
                <a:endParaRPr lang="en-US" sz="1700" dirty="0">
                  <a:solidFill>
                    <a:schemeClr val="tx1">
                      <a:lumMod val="65000"/>
                      <a:lumOff val="35000"/>
                    </a:schemeClr>
                  </a:solidFill>
                  <a:latin typeface="Avenir Next" panose="020B0503020202020204" pitchFamily="34" charset="0"/>
                </a:endParaRPr>
              </a:p>
            </p:txBody>
          </p:sp>
          <p:sp>
            <p:nvSpPr>
              <p:cNvPr id="295" name="TextBox 294">
                <a:extLst>
                  <a:ext uri="{FF2B5EF4-FFF2-40B4-BE49-F238E27FC236}">
                    <a16:creationId xmlns:a16="http://schemas.microsoft.com/office/drawing/2014/main" id="{450C8220-93B3-B50E-2F77-3FE4ADAC389F}"/>
                  </a:ext>
                </a:extLst>
              </p:cNvPr>
              <p:cNvSpPr txBox="1"/>
              <p:nvPr/>
            </p:nvSpPr>
            <p:spPr>
              <a:xfrm>
                <a:off x="6710855" y="3021724"/>
                <a:ext cx="2191407" cy="369332"/>
              </a:xfrm>
              <a:prstGeom prst="rect">
                <a:avLst/>
              </a:prstGeom>
              <a:noFill/>
            </p:spPr>
            <p:txBody>
              <a:bodyPr wrap="square" rtlCol="0">
                <a:spAutoFit/>
              </a:bodyPr>
              <a:lstStyle/>
              <a:p>
                <a:r>
                  <a:rPr lang="en-IN" sz="1800" b="0" i="0" u="none" strike="noStrike" dirty="0">
                    <a:solidFill>
                      <a:srgbClr val="880000"/>
                    </a:solidFill>
                    <a:effectLst/>
                    <a:highlight>
                      <a:srgbClr val="F0F0F0"/>
                    </a:highlight>
                    <a:latin typeface="Consolas" panose="020B0609020204030204" pitchFamily="49" charset="0"/>
                  </a:rPr>
                  <a:t>1.064628</a:t>
                </a:r>
                <a:endParaRPr lang="en-US" b="1" dirty="0"/>
              </a:p>
            </p:txBody>
          </p:sp>
        </p:grpSp>
        <p:grpSp>
          <p:nvGrpSpPr>
            <p:cNvPr id="296" name="Group 295">
              <a:extLst>
                <a:ext uri="{FF2B5EF4-FFF2-40B4-BE49-F238E27FC236}">
                  <a16:creationId xmlns:a16="http://schemas.microsoft.com/office/drawing/2014/main" id="{C09B3AD3-488D-E9C2-8FD9-9DD873ABB977}"/>
                </a:ext>
              </a:extLst>
            </p:cNvPr>
            <p:cNvGrpSpPr/>
            <p:nvPr/>
          </p:nvGrpSpPr>
          <p:grpSpPr>
            <a:xfrm>
              <a:off x="5765489" y="2711145"/>
              <a:ext cx="3470667" cy="1931156"/>
              <a:chOff x="6710855" y="2774731"/>
              <a:chExt cx="3470667" cy="1931156"/>
            </a:xfrm>
          </p:grpSpPr>
          <p:sp>
            <p:nvSpPr>
              <p:cNvPr id="297" name="TextBox 296">
                <a:extLst>
                  <a:ext uri="{FF2B5EF4-FFF2-40B4-BE49-F238E27FC236}">
                    <a16:creationId xmlns:a16="http://schemas.microsoft.com/office/drawing/2014/main" id="{800CED1E-D0DD-2021-E28D-DA45FEE65315}"/>
                  </a:ext>
                </a:extLst>
              </p:cNvPr>
              <p:cNvSpPr txBox="1"/>
              <p:nvPr/>
            </p:nvSpPr>
            <p:spPr>
              <a:xfrm>
                <a:off x="6710855" y="2774731"/>
                <a:ext cx="2191407" cy="369332"/>
              </a:xfrm>
              <a:prstGeom prst="rect">
                <a:avLst/>
              </a:prstGeom>
              <a:noFill/>
            </p:spPr>
            <p:txBody>
              <a:bodyPr wrap="square" rtlCol="0">
                <a:spAutoFit/>
              </a:bodyPr>
              <a:lstStyle/>
              <a:p>
                <a:r>
                  <a:rPr lang="en-US" b="1" dirty="0"/>
                  <a:t>Cigarettes Per Day</a:t>
                </a:r>
              </a:p>
            </p:txBody>
          </p:sp>
          <p:sp>
            <p:nvSpPr>
              <p:cNvPr id="298" name="TextBox 297">
                <a:extLst>
                  <a:ext uri="{FF2B5EF4-FFF2-40B4-BE49-F238E27FC236}">
                    <a16:creationId xmlns:a16="http://schemas.microsoft.com/office/drawing/2014/main" id="{2EE59DD0-3FA5-911D-545F-5BB2C677F9A7}"/>
                  </a:ext>
                </a:extLst>
              </p:cNvPr>
              <p:cNvSpPr txBox="1"/>
              <p:nvPr/>
            </p:nvSpPr>
            <p:spPr>
              <a:xfrm>
                <a:off x="6710856" y="3305504"/>
                <a:ext cx="3470666" cy="1400383"/>
              </a:xfrm>
              <a:prstGeom prst="rect">
                <a:avLst/>
              </a:prstGeom>
              <a:noFill/>
            </p:spPr>
            <p:txBody>
              <a:bodyPr wrap="square" rtlCol="0">
                <a:spAutoFit/>
              </a:bodyPr>
              <a:lstStyle/>
              <a:p>
                <a:r>
                  <a:rPr lang="en-IN" sz="1700" b="0" i="0" u="none" strike="noStrike" dirty="0">
                    <a:solidFill>
                      <a:schemeClr val="tx1">
                        <a:lumMod val="65000"/>
                        <a:lumOff val="35000"/>
                      </a:schemeClr>
                    </a:solidFill>
                    <a:effectLst/>
                    <a:latin typeface="Avenir Next" panose="020B0503020202020204" pitchFamily="34" charset="0"/>
                  </a:rPr>
                  <a:t>For each additional cigarette smoked per day, the odds of getting diagnosed with heart disease increase by approximately 1.8%</a:t>
                </a:r>
                <a:endParaRPr lang="en-US" sz="1700" dirty="0">
                  <a:solidFill>
                    <a:schemeClr val="tx1">
                      <a:lumMod val="65000"/>
                      <a:lumOff val="35000"/>
                    </a:schemeClr>
                  </a:solidFill>
                  <a:latin typeface="Avenir Next" panose="020B0503020202020204" pitchFamily="34" charset="0"/>
                </a:endParaRPr>
              </a:p>
            </p:txBody>
          </p:sp>
          <p:sp>
            <p:nvSpPr>
              <p:cNvPr id="299" name="TextBox 298">
                <a:extLst>
                  <a:ext uri="{FF2B5EF4-FFF2-40B4-BE49-F238E27FC236}">
                    <a16:creationId xmlns:a16="http://schemas.microsoft.com/office/drawing/2014/main" id="{32AC064E-19C2-EF4E-6E5D-5ED5CE480CA3}"/>
                  </a:ext>
                </a:extLst>
              </p:cNvPr>
              <p:cNvSpPr txBox="1"/>
              <p:nvPr/>
            </p:nvSpPr>
            <p:spPr>
              <a:xfrm>
                <a:off x="6710855" y="3021724"/>
                <a:ext cx="2191407" cy="369332"/>
              </a:xfrm>
              <a:prstGeom prst="rect">
                <a:avLst/>
              </a:prstGeom>
              <a:noFill/>
            </p:spPr>
            <p:txBody>
              <a:bodyPr wrap="square" rtlCol="0">
                <a:spAutoFit/>
              </a:bodyPr>
              <a:lstStyle/>
              <a:p>
                <a:r>
                  <a:rPr lang="en-IN" sz="1800" b="0" i="0" u="none" strike="noStrike" dirty="0">
                    <a:solidFill>
                      <a:srgbClr val="880000"/>
                    </a:solidFill>
                    <a:effectLst/>
                    <a:highlight>
                      <a:srgbClr val="F0F0F0"/>
                    </a:highlight>
                    <a:latin typeface="Consolas" panose="020B0609020204030204" pitchFamily="49" charset="0"/>
                  </a:rPr>
                  <a:t>1.017826</a:t>
                </a:r>
                <a:endParaRPr lang="en-US" b="1" dirty="0"/>
              </a:p>
            </p:txBody>
          </p:sp>
        </p:grpSp>
        <p:grpSp>
          <p:nvGrpSpPr>
            <p:cNvPr id="300" name="Group 299">
              <a:extLst>
                <a:ext uri="{FF2B5EF4-FFF2-40B4-BE49-F238E27FC236}">
                  <a16:creationId xmlns:a16="http://schemas.microsoft.com/office/drawing/2014/main" id="{8CA3C583-6414-4A06-B872-C00A41DFB518}"/>
                </a:ext>
              </a:extLst>
            </p:cNvPr>
            <p:cNvGrpSpPr/>
            <p:nvPr/>
          </p:nvGrpSpPr>
          <p:grpSpPr>
            <a:xfrm>
              <a:off x="5765489" y="-2492215"/>
              <a:ext cx="3450379" cy="2192766"/>
              <a:chOff x="6710855" y="2774731"/>
              <a:chExt cx="3450379" cy="2192766"/>
            </a:xfrm>
          </p:grpSpPr>
          <p:sp>
            <p:nvSpPr>
              <p:cNvPr id="301" name="TextBox 300">
                <a:extLst>
                  <a:ext uri="{FF2B5EF4-FFF2-40B4-BE49-F238E27FC236}">
                    <a16:creationId xmlns:a16="http://schemas.microsoft.com/office/drawing/2014/main" id="{24E88E39-904E-DEC5-FE8A-B539DA810AD5}"/>
                  </a:ext>
                </a:extLst>
              </p:cNvPr>
              <p:cNvSpPr txBox="1"/>
              <p:nvPr/>
            </p:nvSpPr>
            <p:spPr>
              <a:xfrm>
                <a:off x="6710855" y="2774731"/>
                <a:ext cx="2797236" cy="369332"/>
              </a:xfrm>
              <a:prstGeom prst="rect">
                <a:avLst/>
              </a:prstGeom>
              <a:noFill/>
            </p:spPr>
            <p:txBody>
              <a:bodyPr wrap="square" rtlCol="0">
                <a:spAutoFit/>
              </a:bodyPr>
              <a:lstStyle/>
              <a:p>
                <a:r>
                  <a:rPr lang="en-US" b="1" dirty="0"/>
                  <a:t>Prevalent Hypersensitive</a:t>
                </a:r>
              </a:p>
            </p:txBody>
          </p:sp>
          <p:sp>
            <p:nvSpPr>
              <p:cNvPr id="302" name="TextBox 301">
                <a:extLst>
                  <a:ext uri="{FF2B5EF4-FFF2-40B4-BE49-F238E27FC236}">
                    <a16:creationId xmlns:a16="http://schemas.microsoft.com/office/drawing/2014/main" id="{78F7FD2B-913D-408E-7140-EF12D51AFF6C}"/>
                  </a:ext>
                </a:extLst>
              </p:cNvPr>
              <p:cNvSpPr txBox="1"/>
              <p:nvPr/>
            </p:nvSpPr>
            <p:spPr>
              <a:xfrm>
                <a:off x="6710855" y="3305504"/>
                <a:ext cx="3450379" cy="1661993"/>
              </a:xfrm>
              <a:prstGeom prst="rect">
                <a:avLst/>
              </a:prstGeom>
              <a:noFill/>
            </p:spPr>
            <p:txBody>
              <a:bodyPr wrap="square" rtlCol="0">
                <a:spAutoFit/>
              </a:bodyPr>
              <a:lstStyle/>
              <a:p>
                <a:r>
                  <a:rPr lang="en-IN" sz="1700" b="0" i="0" u="none" strike="noStrike" dirty="0">
                    <a:solidFill>
                      <a:schemeClr val="tx1">
                        <a:lumMod val="65000"/>
                        <a:lumOff val="35000"/>
                      </a:schemeClr>
                    </a:solidFill>
                    <a:effectLst/>
                    <a:latin typeface="Avenir Next" panose="020B0503020202020204" pitchFamily="34" charset="0"/>
                  </a:rPr>
                  <a:t>Individuals with prevalent hypertension have approximately 30.81% higher odds of being diagnosed with heart disease compared to those without prevalent hypertension.</a:t>
                </a:r>
                <a:endParaRPr lang="en-US" sz="1700" dirty="0">
                  <a:solidFill>
                    <a:schemeClr val="tx1">
                      <a:lumMod val="65000"/>
                      <a:lumOff val="35000"/>
                    </a:schemeClr>
                  </a:solidFill>
                  <a:latin typeface="Avenir Next" panose="020B0503020202020204" pitchFamily="34" charset="0"/>
                </a:endParaRPr>
              </a:p>
            </p:txBody>
          </p:sp>
          <p:sp>
            <p:nvSpPr>
              <p:cNvPr id="303" name="TextBox 302">
                <a:extLst>
                  <a:ext uri="{FF2B5EF4-FFF2-40B4-BE49-F238E27FC236}">
                    <a16:creationId xmlns:a16="http://schemas.microsoft.com/office/drawing/2014/main" id="{3861E2C2-BB41-AB24-0804-973E4059CD4C}"/>
                  </a:ext>
                </a:extLst>
              </p:cNvPr>
              <p:cNvSpPr txBox="1"/>
              <p:nvPr/>
            </p:nvSpPr>
            <p:spPr>
              <a:xfrm>
                <a:off x="6710855" y="3021724"/>
                <a:ext cx="2191407" cy="369332"/>
              </a:xfrm>
              <a:prstGeom prst="rect">
                <a:avLst/>
              </a:prstGeom>
              <a:noFill/>
            </p:spPr>
            <p:txBody>
              <a:bodyPr wrap="square" rtlCol="0">
                <a:spAutoFit/>
              </a:bodyPr>
              <a:lstStyle/>
              <a:p>
                <a:r>
                  <a:rPr lang="en-IN" sz="1800" b="0" i="0" u="none" strike="noStrike" dirty="0">
                    <a:solidFill>
                      <a:srgbClr val="880000"/>
                    </a:solidFill>
                    <a:effectLst/>
                    <a:highlight>
                      <a:srgbClr val="F0F0F0"/>
                    </a:highlight>
                    <a:latin typeface="Consolas" panose="020B0609020204030204" pitchFamily="49" charset="0"/>
                  </a:rPr>
                  <a:t>1.308100</a:t>
                </a:r>
                <a:endParaRPr lang="en-US" b="1" dirty="0"/>
              </a:p>
            </p:txBody>
          </p:sp>
        </p:grpSp>
        <p:grpSp>
          <p:nvGrpSpPr>
            <p:cNvPr id="304" name="Group 303">
              <a:extLst>
                <a:ext uri="{FF2B5EF4-FFF2-40B4-BE49-F238E27FC236}">
                  <a16:creationId xmlns:a16="http://schemas.microsoft.com/office/drawing/2014/main" id="{79CA8399-50B1-7716-8B2C-7BB143268AE7}"/>
                </a:ext>
              </a:extLst>
            </p:cNvPr>
            <p:cNvGrpSpPr/>
            <p:nvPr/>
          </p:nvGrpSpPr>
          <p:grpSpPr>
            <a:xfrm>
              <a:off x="5765489" y="-7433965"/>
              <a:ext cx="3330637" cy="1931156"/>
              <a:chOff x="6710855" y="2774731"/>
              <a:chExt cx="3330637" cy="1931156"/>
            </a:xfrm>
          </p:grpSpPr>
          <p:sp>
            <p:nvSpPr>
              <p:cNvPr id="305" name="TextBox 304">
                <a:extLst>
                  <a:ext uri="{FF2B5EF4-FFF2-40B4-BE49-F238E27FC236}">
                    <a16:creationId xmlns:a16="http://schemas.microsoft.com/office/drawing/2014/main" id="{AD15F351-DDC2-4CD1-25A0-DBC42C405E32}"/>
                  </a:ext>
                </a:extLst>
              </p:cNvPr>
              <p:cNvSpPr txBox="1"/>
              <p:nvPr/>
            </p:nvSpPr>
            <p:spPr>
              <a:xfrm>
                <a:off x="6710855" y="2774731"/>
                <a:ext cx="2797236" cy="369332"/>
              </a:xfrm>
              <a:prstGeom prst="rect">
                <a:avLst/>
              </a:prstGeom>
              <a:noFill/>
            </p:spPr>
            <p:txBody>
              <a:bodyPr wrap="square" rtlCol="0">
                <a:spAutoFit/>
              </a:bodyPr>
              <a:lstStyle/>
              <a:p>
                <a:r>
                  <a:rPr lang="en-US" b="1" dirty="0"/>
                  <a:t>Cholesterol </a:t>
                </a:r>
              </a:p>
            </p:txBody>
          </p:sp>
          <p:sp>
            <p:nvSpPr>
              <p:cNvPr id="306" name="TextBox 305">
                <a:extLst>
                  <a:ext uri="{FF2B5EF4-FFF2-40B4-BE49-F238E27FC236}">
                    <a16:creationId xmlns:a16="http://schemas.microsoft.com/office/drawing/2014/main" id="{B4C9B771-FA00-384D-EBF2-3F69BAB6C1A4}"/>
                  </a:ext>
                </a:extLst>
              </p:cNvPr>
              <p:cNvSpPr txBox="1"/>
              <p:nvPr/>
            </p:nvSpPr>
            <p:spPr>
              <a:xfrm>
                <a:off x="6710855" y="3305504"/>
                <a:ext cx="3330637" cy="1400383"/>
              </a:xfrm>
              <a:prstGeom prst="rect">
                <a:avLst/>
              </a:prstGeom>
              <a:noFill/>
            </p:spPr>
            <p:txBody>
              <a:bodyPr wrap="square" rtlCol="0">
                <a:spAutoFit/>
              </a:bodyPr>
              <a:lstStyle/>
              <a:p>
                <a:r>
                  <a:rPr lang="en-IN" sz="1700" b="0" i="0" u="none" strike="noStrike" dirty="0">
                    <a:solidFill>
                      <a:schemeClr val="tx1">
                        <a:lumMod val="65000"/>
                        <a:lumOff val="35000"/>
                      </a:schemeClr>
                    </a:solidFill>
                    <a:effectLst/>
                    <a:latin typeface="Avenir Next" panose="020B0503020202020204" pitchFamily="34" charset="0"/>
                  </a:rPr>
                  <a:t>With each unit increase in total cholesterol level, the odds of being diagnosed with heart disease increase by approximately 0.32%</a:t>
                </a:r>
                <a:endParaRPr lang="en-US" sz="1700" dirty="0">
                  <a:solidFill>
                    <a:schemeClr val="tx1">
                      <a:lumMod val="65000"/>
                      <a:lumOff val="35000"/>
                    </a:schemeClr>
                  </a:solidFill>
                  <a:latin typeface="Avenir Next" panose="020B0503020202020204" pitchFamily="34" charset="0"/>
                </a:endParaRPr>
              </a:p>
            </p:txBody>
          </p:sp>
          <p:sp>
            <p:nvSpPr>
              <p:cNvPr id="307" name="TextBox 306">
                <a:extLst>
                  <a:ext uri="{FF2B5EF4-FFF2-40B4-BE49-F238E27FC236}">
                    <a16:creationId xmlns:a16="http://schemas.microsoft.com/office/drawing/2014/main" id="{B5243DC1-2C33-C613-1DAA-CCF2BC1FC9EE}"/>
                  </a:ext>
                </a:extLst>
              </p:cNvPr>
              <p:cNvSpPr txBox="1"/>
              <p:nvPr/>
            </p:nvSpPr>
            <p:spPr>
              <a:xfrm>
                <a:off x="6710855" y="3021724"/>
                <a:ext cx="2191407" cy="369332"/>
              </a:xfrm>
              <a:prstGeom prst="rect">
                <a:avLst/>
              </a:prstGeom>
              <a:noFill/>
            </p:spPr>
            <p:txBody>
              <a:bodyPr wrap="square" rtlCol="0">
                <a:spAutoFit/>
              </a:bodyPr>
              <a:lstStyle/>
              <a:p>
                <a:r>
                  <a:rPr lang="en-IN" sz="1800" b="0" i="0" u="none" strike="noStrike" dirty="0">
                    <a:solidFill>
                      <a:srgbClr val="880000"/>
                    </a:solidFill>
                    <a:effectLst/>
                    <a:highlight>
                      <a:srgbClr val="F0F0F0"/>
                    </a:highlight>
                    <a:latin typeface="Consolas" panose="020B0609020204030204" pitchFamily="49" charset="0"/>
                  </a:rPr>
                  <a:t>1.003195</a:t>
                </a:r>
                <a:endParaRPr lang="en-US" b="1" dirty="0"/>
              </a:p>
            </p:txBody>
          </p:sp>
        </p:grpSp>
        <p:grpSp>
          <p:nvGrpSpPr>
            <p:cNvPr id="308" name="Group 307">
              <a:extLst>
                <a:ext uri="{FF2B5EF4-FFF2-40B4-BE49-F238E27FC236}">
                  <a16:creationId xmlns:a16="http://schemas.microsoft.com/office/drawing/2014/main" id="{02D1E355-E618-1DD1-E398-B40915B8A544}"/>
                </a:ext>
              </a:extLst>
            </p:cNvPr>
            <p:cNvGrpSpPr/>
            <p:nvPr/>
          </p:nvGrpSpPr>
          <p:grpSpPr>
            <a:xfrm>
              <a:off x="5765489" y="-12375715"/>
              <a:ext cx="3161909" cy="1931156"/>
              <a:chOff x="6710855" y="2774731"/>
              <a:chExt cx="3161909" cy="1931156"/>
            </a:xfrm>
          </p:grpSpPr>
          <p:sp>
            <p:nvSpPr>
              <p:cNvPr id="309" name="TextBox 308">
                <a:extLst>
                  <a:ext uri="{FF2B5EF4-FFF2-40B4-BE49-F238E27FC236}">
                    <a16:creationId xmlns:a16="http://schemas.microsoft.com/office/drawing/2014/main" id="{64EEEF17-A89E-8198-4AAC-CDAFBABB1265}"/>
                  </a:ext>
                </a:extLst>
              </p:cNvPr>
              <p:cNvSpPr txBox="1"/>
              <p:nvPr/>
            </p:nvSpPr>
            <p:spPr>
              <a:xfrm>
                <a:off x="6710855" y="2774731"/>
                <a:ext cx="2797236" cy="369332"/>
              </a:xfrm>
              <a:prstGeom prst="rect">
                <a:avLst/>
              </a:prstGeom>
              <a:noFill/>
            </p:spPr>
            <p:txBody>
              <a:bodyPr wrap="square" rtlCol="0">
                <a:spAutoFit/>
              </a:bodyPr>
              <a:lstStyle/>
              <a:p>
                <a:r>
                  <a:rPr lang="en-US" b="1" dirty="0"/>
                  <a:t>Sys Blood Pressure </a:t>
                </a:r>
              </a:p>
            </p:txBody>
          </p:sp>
          <p:sp>
            <p:nvSpPr>
              <p:cNvPr id="310" name="TextBox 309">
                <a:extLst>
                  <a:ext uri="{FF2B5EF4-FFF2-40B4-BE49-F238E27FC236}">
                    <a16:creationId xmlns:a16="http://schemas.microsoft.com/office/drawing/2014/main" id="{93F63EF2-F861-43C5-CED6-060470E46F3F}"/>
                  </a:ext>
                </a:extLst>
              </p:cNvPr>
              <p:cNvSpPr txBox="1"/>
              <p:nvPr/>
            </p:nvSpPr>
            <p:spPr>
              <a:xfrm>
                <a:off x="6710855" y="3305504"/>
                <a:ext cx="3161909" cy="1400383"/>
              </a:xfrm>
              <a:prstGeom prst="rect">
                <a:avLst/>
              </a:prstGeom>
              <a:noFill/>
            </p:spPr>
            <p:txBody>
              <a:bodyPr wrap="square" rtlCol="0">
                <a:spAutoFit/>
              </a:bodyPr>
              <a:lstStyle/>
              <a:p>
                <a:r>
                  <a:rPr lang="en-IN" sz="1700" b="0" i="0" u="none" strike="noStrike" dirty="0">
                    <a:solidFill>
                      <a:schemeClr val="tx1">
                        <a:lumMod val="65000"/>
                        <a:lumOff val="35000"/>
                      </a:schemeClr>
                    </a:solidFill>
                    <a:effectLst/>
                    <a:latin typeface="Avenir Next" panose="020B0503020202020204" pitchFamily="34" charset="0"/>
                  </a:rPr>
                  <a:t>For each unit increase in systolic blood pressure, the odds of being diagnosed with heart disease increase by approximately 1.41%.</a:t>
                </a:r>
                <a:endParaRPr lang="en-US" sz="1700" dirty="0">
                  <a:solidFill>
                    <a:schemeClr val="tx1">
                      <a:lumMod val="65000"/>
                      <a:lumOff val="35000"/>
                    </a:schemeClr>
                  </a:solidFill>
                  <a:latin typeface="Avenir Next" panose="020B0503020202020204" pitchFamily="34" charset="0"/>
                </a:endParaRPr>
              </a:p>
            </p:txBody>
          </p:sp>
          <p:sp>
            <p:nvSpPr>
              <p:cNvPr id="311" name="TextBox 310">
                <a:extLst>
                  <a:ext uri="{FF2B5EF4-FFF2-40B4-BE49-F238E27FC236}">
                    <a16:creationId xmlns:a16="http://schemas.microsoft.com/office/drawing/2014/main" id="{B0264D61-9F79-20D9-3AEC-EF97106C9BA6}"/>
                  </a:ext>
                </a:extLst>
              </p:cNvPr>
              <p:cNvSpPr txBox="1"/>
              <p:nvPr/>
            </p:nvSpPr>
            <p:spPr>
              <a:xfrm>
                <a:off x="6710855" y="3021724"/>
                <a:ext cx="2191407" cy="369332"/>
              </a:xfrm>
              <a:prstGeom prst="rect">
                <a:avLst/>
              </a:prstGeom>
              <a:noFill/>
            </p:spPr>
            <p:txBody>
              <a:bodyPr wrap="square" rtlCol="0">
                <a:spAutoFit/>
              </a:bodyPr>
              <a:lstStyle/>
              <a:p>
                <a:pPr rtl="0">
                  <a:spcBef>
                    <a:spcPts val="0"/>
                  </a:spcBef>
                  <a:spcAft>
                    <a:spcPts val="0"/>
                  </a:spcAft>
                </a:pPr>
                <a:r>
                  <a:rPr lang="en-IN" sz="1800" b="0" i="0" u="none" strike="noStrike" dirty="0">
                    <a:solidFill>
                      <a:srgbClr val="880000"/>
                    </a:solidFill>
                    <a:effectLst/>
                    <a:highlight>
                      <a:srgbClr val="F0F0F0"/>
                    </a:highlight>
                    <a:latin typeface="Consolas" panose="020B0609020204030204" pitchFamily="49" charset="0"/>
                  </a:rPr>
                  <a:t>1.014059</a:t>
                </a:r>
                <a:endParaRPr lang="en-IN" b="0" dirty="0">
                  <a:effectLst/>
                </a:endParaRPr>
              </a:p>
            </p:txBody>
          </p:sp>
        </p:grpSp>
        <p:grpSp>
          <p:nvGrpSpPr>
            <p:cNvPr id="312" name="Group 311">
              <a:extLst>
                <a:ext uri="{FF2B5EF4-FFF2-40B4-BE49-F238E27FC236}">
                  <a16:creationId xmlns:a16="http://schemas.microsoft.com/office/drawing/2014/main" id="{F2DAFE4B-BF8E-07CD-9DA0-40C6B0DF4D48}"/>
                </a:ext>
              </a:extLst>
            </p:cNvPr>
            <p:cNvGrpSpPr/>
            <p:nvPr/>
          </p:nvGrpSpPr>
          <p:grpSpPr>
            <a:xfrm>
              <a:off x="5765489" y="-17317465"/>
              <a:ext cx="3161909" cy="1931156"/>
              <a:chOff x="6710855" y="2774731"/>
              <a:chExt cx="3161909" cy="1931156"/>
            </a:xfrm>
          </p:grpSpPr>
          <p:sp>
            <p:nvSpPr>
              <p:cNvPr id="313" name="TextBox 312">
                <a:extLst>
                  <a:ext uri="{FF2B5EF4-FFF2-40B4-BE49-F238E27FC236}">
                    <a16:creationId xmlns:a16="http://schemas.microsoft.com/office/drawing/2014/main" id="{6F81D55F-D61F-4712-CBD9-0FDDCEBFAC1E}"/>
                  </a:ext>
                </a:extLst>
              </p:cNvPr>
              <p:cNvSpPr txBox="1"/>
              <p:nvPr/>
            </p:nvSpPr>
            <p:spPr>
              <a:xfrm>
                <a:off x="6710855" y="2774731"/>
                <a:ext cx="2797236" cy="369332"/>
              </a:xfrm>
              <a:prstGeom prst="rect">
                <a:avLst/>
              </a:prstGeom>
              <a:noFill/>
            </p:spPr>
            <p:txBody>
              <a:bodyPr wrap="square" rtlCol="0">
                <a:spAutoFit/>
              </a:bodyPr>
              <a:lstStyle/>
              <a:p>
                <a:r>
                  <a:rPr lang="en-US" b="1" dirty="0"/>
                  <a:t>Glucose Level</a:t>
                </a:r>
              </a:p>
            </p:txBody>
          </p:sp>
          <p:sp>
            <p:nvSpPr>
              <p:cNvPr id="314" name="TextBox 313">
                <a:extLst>
                  <a:ext uri="{FF2B5EF4-FFF2-40B4-BE49-F238E27FC236}">
                    <a16:creationId xmlns:a16="http://schemas.microsoft.com/office/drawing/2014/main" id="{749A49E7-BE93-7E91-3425-8DE15C15EE48}"/>
                  </a:ext>
                </a:extLst>
              </p:cNvPr>
              <p:cNvSpPr txBox="1"/>
              <p:nvPr/>
            </p:nvSpPr>
            <p:spPr>
              <a:xfrm>
                <a:off x="6710855" y="3305504"/>
                <a:ext cx="3161909" cy="1400383"/>
              </a:xfrm>
              <a:prstGeom prst="rect">
                <a:avLst/>
              </a:prstGeom>
              <a:noFill/>
            </p:spPr>
            <p:txBody>
              <a:bodyPr wrap="square" rtlCol="0">
                <a:spAutoFit/>
              </a:bodyPr>
              <a:lstStyle/>
              <a:p>
                <a:r>
                  <a:rPr lang="en-IN" sz="1700" b="0" i="0" u="none" strike="noStrike" dirty="0">
                    <a:solidFill>
                      <a:schemeClr val="tx1">
                        <a:lumMod val="65000"/>
                        <a:lumOff val="35000"/>
                      </a:schemeClr>
                    </a:solidFill>
                    <a:effectLst/>
                    <a:latin typeface="Avenir Next" panose="020B0503020202020204" pitchFamily="34" charset="0"/>
                  </a:rPr>
                  <a:t>With each unit increase in glucose level, the odds of being diagnosed with heart disease increase by approximately 0.73%.</a:t>
                </a:r>
                <a:endParaRPr lang="en-US" sz="1700" dirty="0">
                  <a:solidFill>
                    <a:schemeClr val="tx1">
                      <a:lumMod val="65000"/>
                      <a:lumOff val="35000"/>
                    </a:schemeClr>
                  </a:solidFill>
                  <a:latin typeface="Avenir Next" panose="020B0503020202020204" pitchFamily="34" charset="0"/>
                </a:endParaRPr>
              </a:p>
            </p:txBody>
          </p:sp>
          <p:sp>
            <p:nvSpPr>
              <p:cNvPr id="315" name="TextBox 314">
                <a:extLst>
                  <a:ext uri="{FF2B5EF4-FFF2-40B4-BE49-F238E27FC236}">
                    <a16:creationId xmlns:a16="http://schemas.microsoft.com/office/drawing/2014/main" id="{B0B53F0A-13D4-8D4F-B4B9-7E7F0050CCF8}"/>
                  </a:ext>
                </a:extLst>
              </p:cNvPr>
              <p:cNvSpPr txBox="1"/>
              <p:nvPr/>
            </p:nvSpPr>
            <p:spPr>
              <a:xfrm>
                <a:off x="6710855" y="3021724"/>
                <a:ext cx="2191407" cy="369332"/>
              </a:xfrm>
              <a:prstGeom prst="rect">
                <a:avLst/>
              </a:prstGeom>
              <a:noFill/>
            </p:spPr>
            <p:txBody>
              <a:bodyPr wrap="square" rtlCol="0">
                <a:spAutoFit/>
              </a:bodyPr>
              <a:lstStyle/>
              <a:p>
                <a:pPr rtl="0">
                  <a:spcBef>
                    <a:spcPts val="0"/>
                  </a:spcBef>
                  <a:spcAft>
                    <a:spcPts val="0"/>
                  </a:spcAft>
                </a:pPr>
                <a:r>
                  <a:rPr lang="en-IN" sz="1800" b="0" i="0" u="none" strike="noStrike" dirty="0">
                    <a:solidFill>
                      <a:srgbClr val="880000"/>
                    </a:solidFill>
                    <a:effectLst/>
                    <a:highlight>
                      <a:srgbClr val="F0F0F0"/>
                    </a:highlight>
                    <a:latin typeface="Consolas" panose="020B0609020204030204" pitchFamily="49" charset="0"/>
                  </a:rPr>
                  <a:t>1.007288</a:t>
                </a:r>
                <a:endParaRPr lang="en-IN" b="0" dirty="0">
                  <a:effectLst/>
                </a:endParaRPr>
              </a:p>
            </p:txBody>
          </p:sp>
        </p:grpSp>
      </p:grpSp>
      <p:grpSp>
        <p:nvGrpSpPr>
          <p:cNvPr id="386" name="Group 385">
            <a:extLst>
              <a:ext uri="{FF2B5EF4-FFF2-40B4-BE49-F238E27FC236}">
                <a16:creationId xmlns:a16="http://schemas.microsoft.com/office/drawing/2014/main" id="{C1C599EC-FCD7-769C-04C5-903A5B97DDBD}"/>
              </a:ext>
            </a:extLst>
          </p:cNvPr>
          <p:cNvGrpSpPr/>
          <p:nvPr/>
        </p:nvGrpSpPr>
        <p:grpSpPr>
          <a:xfrm>
            <a:off x="2714196" y="-28336347"/>
            <a:ext cx="1531060" cy="39972343"/>
            <a:chOff x="2719796" y="-2626747"/>
            <a:chExt cx="1531060" cy="39972343"/>
          </a:xfrm>
        </p:grpSpPr>
        <p:cxnSp>
          <p:nvCxnSpPr>
            <p:cNvPr id="237" name="Straight Connector 236">
              <a:extLst>
                <a:ext uri="{FF2B5EF4-FFF2-40B4-BE49-F238E27FC236}">
                  <a16:creationId xmlns:a16="http://schemas.microsoft.com/office/drawing/2014/main" id="{0858FAFD-E122-9814-8564-F6D75D3B4662}"/>
                </a:ext>
              </a:extLst>
            </p:cNvPr>
            <p:cNvCxnSpPr>
              <a:cxnSpLocks/>
            </p:cNvCxnSpPr>
            <p:nvPr/>
          </p:nvCxnSpPr>
          <p:spPr>
            <a:xfrm>
              <a:off x="3485326" y="-2626747"/>
              <a:ext cx="0" cy="39972343"/>
            </a:xfrm>
            <a:prstGeom prst="line">
              <a:avLst/>
            </a:prstGeom>
            <a:ln w="38100">
              <a:prstDash val="dash"/>
            </a:ln>
          </p:spPr>
          <p:style>
            <a:lnRef idx="2">
              <a:schemeClr val="accent1"/>
            </a:lnRef>
            <a:fillRef idx="0">
              <a:schemeClr val="accent1"/>
            </a:fillRef>
            <a:effectRef idx="1">
              <a:schemeClr val="accent1"/>
            </a:effectRef>
            <a:fontRef idx="minor">
              <a:schemeClr val="tx1"/>
            </a:fontRef>
          </p:style>
        </p:cxnSp>
        <p:grpSp>
          <p:nvGrpSpPr>
            <p:cNvPr id="359" name="Group 358">
              <a:extLst>
                <a:ext uri="{FF2B5EF4-FFF2-40B4-BE49-F238E27FC236}">
                  <a16:creationId xmlns:a16="http://schemas.microsoft.com/office/drawing/2014/main" id="{6E8E44B3-7E4B-C08F-7776-A6E8151F8E45}"/>
                </a:ext>
              </a:extLst>
            </p:cNvPr>
            <p:cNvGrpSpPr/>
            <p:nvPr/>
          </p:nvGrpSpPr>
          <p:grpSpPr>
            <a:xfrm>
              <a:off x="2765925" y="3598991"/>
              <a:ext cx="1438803" cy="1440000"/>
              <a:chOff x="1489345" y="3082951"/>
              <a:chExt cx="1438803" cy="1440000"/>
            </a:xfrm>
          </p:grpSpPr>
          <p:sp>
            <p:nvSpPr>
              <p:cNvPr id="360" name="Oval 359">
                <a:extLst>
                  <a:ext uri="{FF2B5EF4-FFF2-40B4-BE49-F238E27FC236}">
                    <a16:creationId xmlns:a16="http://schemas.microsoft.com/office/drawing/2014/main" id="{6DD6FFF5-60BA-3739-5D99-29E44C4E8D30}"/>
                  </a:ext>
                </a:extLst>
              </p:cNvPr>
              <p:cNvSpPr/>
              <p:nvPr/>
            </p:nvSpPr>
            <p:spPr>
              <a:xfrm>
                <a:off x="1489345" y="3082951"/>
                <a:ext cx="1438803" cy="1440000"/>
              </a:xfrm>
              <a:prstGeom prst="ellipse">
                <a:avLst/>
              </a:prstGeom>
              <a:solidFill>
                <a:schemeClr val="bg1"/>
              </a:solidFill>
              <a:ln>
                <a:solidFill>
                  <a:schemeClr val="bg1">
                    <a:lumMod val="95000"/>
                  </a:schemeClr>
                </a:solidFill>
              </a:ln>
              <a:effectLst>
                <a:outerShdw blurRad="350953" dist="144565" dir="5640000" sx="99000" sy="99000" algn="ctr" rotWithShape="0">
                  <a:schemeClr val="bg1">
                    <a:lumMod val="85000"/>
                    <a:alpha val="62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pic>
            <p:nvPicPr>
              <p:cNvPr id="361" name="Picture 360" descr="A black and white image of a couple of circles&#10;&#10;Description automatically generated">
                <a:extLst>
                  <a:ext uri="{FF2B5EF4-FFF2-40B4-BE49-F238E27FC236}">
                    <a16:creationId xmlns:a16="http://schemas.microsoft.com/office/drawing/2014/main" id="{123C571A-5CB8-3D92-8948-A1D25E72843E}"/>
                  </a:ext>
                </a:extLst>
              </p:cNvPr>
              <p:cNvPicPr>
                <a:picLocks noChangeAspect="1"/>
              </p:cNvPicPr>
              <p:nvPr/>
            </p:nvPicPr>
            <p:blipFill>
              <a:blip r:embed="rId3"/>
              <a:stretch>
                <a:fillRect/>
              </a:stretch>
            </p:blipFill>
            <p:spPr>
              <a:xfrm>
                <a:off x="1857524" y="3308446"/>
                <a:ext cx="702445" cy="989010"/>
              </a:xfrm>
              <a:prstGeom prst="rect">
                <a:avLst/>
              </a:prstGeom>
            </p:spPr>
          </p:pic>
        </p:grpSp>
        <p:grpSp>
          <p:nvGrpSpPr>
            <p:cNvPr id="362" name="Group 361">
              <a:extLst>
                <a:ext uri="{FF2B5EF4-FFF2-40B4-BE49-F238E27FC236}">
                  <a16:creationId xmlns:a16="http://schemas.microsoft.com/office/drawing/2014/main" id="{73BAD8E2-21E8-5CFB-EF50-1410FB8172A4}"/>
                </a:ext>
              </a:extLst>
            </p:cNvPr>
            <p:cNvGrpSpPr/>
            <p:nvPr/>
          </p:nvGrpSpPr>
          <p:grpSpPr>
            <a:xfrm>
              <a:off x="2765925" y="7879211"/>
              <a:ext cx="1438803" cy="1440000"/>
              <a:chOff x="1482725" y="7146895"/>
              <a:chExt cx="1438803" cy="1440000"/>
            </a:xfrm>
          </p:grpSpPr>
          <p:sp>
            <p:nvSpPr>
              <p:cNvPr id="363" name="Oval 362">
                <a:extLst>
                  <a:ext uri="{FF2B5EF4-FFF2-40B4-BE49-F238E27FC236}">
                    <a16:creationId xmlns:a16="http://schemas.microsoft.com/office/drawing/2014/main" id="{3621B1F3-46EF-F6AF-FA85-58831968BF79}"/>
                  </a:ext>
                </a:extLst>
              </p:cNvPr>
              <p:cNvSpPr/>
              <p:nvPr/>
            </p:nvSpPr>
            <p:spPr>
              <a:xfrm>
                <a:off x="1482725" y="7146895"/>
                <a:ext cx="1438803" cy="1440000"/>
              </a:xfrm>
              <a:prstGeom prst="ellipse">
                <a:avLst/>
              </a:prstGeom>
              <a:solidFill>
                <a:schemeClr val="bg1"/>
              </a:solidFill>
              <a:ln>
                <a:solidFill>
                  <a:schemeClr val="bg1">
                    <a:lumMod val="95000"/>
                  </a:schemeClr>
                </a:solidFill>
              </a:ln>
              <a:effectLst>
                <a:outerShdw blurRad="350953" dist="144565" dir="5640000" sx="99000" sy="99000" algn="ctr" rotWithShape="0">
                  <a:schemeClr val="bg1">
                    <a:lumMod val="85000"/>
                    <a:alpha val="62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pic>
            <p:nvPicPr>
              <p:cNvPr id="364" name="Picture 363" descr="A black background with a black square&#10;&#10;Description automatically generated with medium confidence">
                <a:extLst>
                  <a:ext uri="{FF2B5EF4-FFF2-40B4-BE49-F238E27FC236}">
                    <a16:creationId xmlns:a16="http://schemas.microsoft.com/office/drawing/2014/main" id="{2F4681BA-FB78-2C8A-BF04-3EF512A43340}"/>
                  </a:ext>
                </a:extLst>
              </p:cNvPr>
              <p:cNvPicPr>
                <a:picLocks noChangeAspect="1"/>
              </p:cNvPicPr>
              <p:nvPr/>
            </p:nvPicPr>
            <p:blipFill>
              <a:blip r:embed="rId4"/>
              <a:stretch>
                <a:fillRect/>
              </a:stretch>
            </p:blipFill>
            <p:spPr>
              <a:xfrm>
                <a:off x="1778511" y="7416895"/>
                <a:ext cx="847231" cy="900000"/>
              </a:xfrm>
              <a:prstGeom prst="rect">
                <a:avLst/>
              </a:prstGeom>
            </p:spPr>
          </p:pic>
        </p:grpSp>
        <p:grpSp>
          <p:nvGrpSpPr>
            <p:cNvPr id="365" name="Group 364">
              <a:extLst>
                <a:ext uri="{FF2B5EF4-FFF2-40B4-BE49-F238E27FC236}">
                  <a16:creationId xmlns:a16="http://schemas.microsoft.com/office/drawing/2014/main" id="{5D06A043-B0EE-CEE5-D117-2B8351563501}"/>
                </a:ext>
              </a:extLst>
            </p:cNvPr>
            <p:cNvGrpSpPr/>
            <p:nvPr/>
          </p:nvGrpSpPr>
          <p:grpSpPr>
            <a:xfrm>
              <a:off x="2719796" y="12159431"/>
              <a:ext cx="1531060" cy="1440000"/>
              <a:chOff x="1462862" y="11210839"/>
              <a:chExt cx="1531060" cy="1440000"/>
            </a:xfrm>
          </p:grpSpPr>
          <p:sp>
            <p:nvSpPr>
              <p:cNvPr id="366" name="Oval 365">
                <a:extLst>
                  <a:ext uri="{FF2B5EF4-FFF2-40B4-BE49-F238E27FC236}">
                    <a16:creationId xmlns:a16="http://schemas.microsoft.com/office/drawing/2014/main" id="{386F078D-027B-4CE3-E680-35814CDF9F2C}"/>
                  </a:ext>
                </a:extLst>
              </p:cNvPr>
              <p:cNvSpPr/>
              <p:nvPr/>
            </p:nvSpPr>
            <p:spPr>
              <a:xfrm>
                <a:off x="1462862" y="11210839"/>
                <a:ext cx="1438803" cy="1440000"/>
              </a:xfrm>
              <a:prstGeom prst="ellipse">
                <a:avLst/>
              </a:prstGeom>
              <a:solidFill>
                <a:schemeClr val="bg1"/>
              </a:solidFill>
              <a:ln>
                <a:solidFill>
                  <a:schemeClr val="bg1">
                    <a:lumMod val="95000"/>
                  </a:schemeClr>
                </a:solidFill>
              </a:ln>
              <a:effectLst>
                <a:outerShdw blurRad="350953" dist="144565" dir="5640000" sx="99000" sy="99000" algn="ctr" rotWithShape="0">
                  <a:schemeClr val="bg1">
                    <a:lumMod val="85000"/>
                    <a:alpha val="62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grpSp>
            <p:nvGrpSpPr>
              <p:cNvPr id="367" name="Group 366">
                <a:extLst>
                  <a:ext uri="{FF2B5EF4-FFF2-40B4-BE49-F238E27FC236}">
                    <a16:creationId xmlns:a16="http://schemas.microsoft.com/office/drawing/2014/main" id="{353E1B1F-C967-2ACE-9DE2-A6DA129E8B7D}"/>
                  </a:ext>
                </a:extLst>
              </p:cNvPr>
              <p:cNvGrpSpPr/>
              <p:nvPr/>
            </p:nvGrpSpPr>
            <p:grpSpPr>
              <a:xfrm>
                <a:off x="1679316" y="11607585"/>
                <a:ext cx="1314606" cy="770587"/>
                <a:chOff x="1708813" y="11666578"/>
                <a:chExt cx="1450450" cy="770587"/>
              </a:xfrm>
            </p:grpSpPr>
            <p:sp>
              <p:nvSpPr>
                <p:cNvPr id="368" name="TextBox 367">
                  <a:extLst>
                    <a:ext uri="{FF2B5EF4-FFF2-40B4-BE49-F238E27FC236}">
                      <a16:creationId xmlns:a16="http://schemas.microsoft.com/office/drawing/2014/main" id="{C3FBA9A5-8140-ED66-493B-7E9F155BE29D}"/>
                    </a:ext>
                  </a:extLst>
                </p:cNvPr>
                <p:cNvSpPr txBox="1"/>
                <p:nvPr/>
              </p:nvSpPr>
              <p:spPr>
                <a:xfrm>
                  <a:off x="1708813" y="11666578"/>
                  <a:ext cx="1450450" cy="477054"/>
                </a:xfrm>
                <a:prstGeom prst="rect">
                  <a:avLst/>
                </a:prstGeom>
                <a:noFill/>
              </p:spPr>
              <p:txBody>
                <a:bodyPr wrap="square" rtlCol="0">
                  <a:spAutoFit/>
                </a:bodyPr>
                <a:lstStyle/>
                <a:p>
                  <a:r>
                    <a:rPr lang="en-US" sz="2500" b="1" dirty="0">
                      <a:latin typeface="Avenir Next" panose="020B0503020202020204" pitchFamily="34" charset="0"/>
                    </a:rPr>
                    <a:t>No.of</a:t>
                  </a:r>
                  <a:endParaRPr lang="en-US" sz="2500" dirty="0">
                    <a:latin typeface="Avenir Next" panose="020B0503020202020204" pitchFamily="34" charset="0"/>
                  </a:endParaRPr>
                </a:p>
              </p:txBody>
            </p:sp>
            <p:sp>
              <p:nvSpPr>
                <p:cNvPr id="369" name="TextBox 368">
                  <a:extLst>
                    <a:ext uri="{FF2B5EF4-FFF2-40B4-BE49-F238E27FC236}">
                      <a16:creationId xmlns:a16="http://schemas.microsoft.com/office/drawing/2014/main" id="{9EED6646-8561-997A-6749-9F94E7460A46}"/>
                    </a:ext>
                  </a:extLst>
                </p:cNvPr>
                <p:cNvSpPr txBox="1"/>
                <p:nvPr/>
              </p:nvSpPr>
              <p:spPr>
                <a:xfrm>
                  <a:off x="1715163" y="11960111"/>
                  <a:ext cx="939546" cy="477054"/>
                </a:xfrm>
                <a:prstGeom prst="rect">
                  <a:avLst/>
                </a:prstGeom>
                <a:noFill/>
              </p:spPr>
              <p:txBody>
                <a:bodyPr wrap="square" rtlCol="0">
                  <a:spAutoFit/>
                </a:bodyPr>
                <a:lstStyle/>
                <a:p>
                  <a:r>
                    <a:rPr lang="en-US" sz="2500" dirty="0">
                      <a:latin typeface="Avenir Next" panose="020B0503020202020204" pitchFamily="34" charset="0"/>
                    </a:rPr>
                    <a:t>Cigs</a:t>
                  </a:r>
                </a:p>
              </p:txBody>
            </p:sp>
          </p:grpSp>
        </p:grpSp>
        <p:grpSp>
          <p:nvGrpSpPr>
            <p:cNvPr id="370" name="Group 369">
              <a:extLst>
                <a:ext uri="{FF2B5EF4-FFF2-40B4-BE49-F238E27FC236}">
                  <a16:creationId xmlns:a16="http://schemas.microsoft.com/office/drawing/2014/main" id="{4F96CB21-70C2-93B6-D138-79B5B8E9E950}"/>
                </a:ext>
              </a:extLst>
            </p:cNvPr>
            <p:cNvGrpSpPr/>
            <p:nvPr/>
          </p:nvGrpSpPr>
          <p:grpSpPr>
            <a:xfrm>
              <a:off x="2765925" y="16439651"/>
              <a:ext cx="1438803" cy="1440000"/>
              <a:chOff x="1343692" y="15274783"/>
              <a:chExt cx="1438803" cy="1440000"/>
            </a:xfrm>
          </p:grpSpPr>
          <p:sp>
            <p:nvSpPr>
              <p:cNvPr id="371" name="Oval 370">
                <a:extLst>
                  <a:ext uri="{FF2B5EF4-FFF2-40B4-BE49-F238E27FC236}">
                    <a16:creationId xmlns:a16="http://schemas.microsoft.com/office/drawing/2014/main" id="{652F8A11-4D19-CC4F-D3F1-743EC40FB97B}"/>
                  </a:ext>
                </a:extLst>
              </p:cNvPr>
              <p:cNvSpPr/>
              <p:nvPr/>
            </p:nvSpPr>
            <p:spPr>
              <a:xfrm>
                <a:off x="1343692" y="15274783"/>
                <a:ext cx="1438803" cy="1440000"/>
              </a:xfrm>
              <a:prstGeom prst="ellipse">
                <a:avLst/>
              </a:prstGeom>
              <a:solidFill>
                <a:schemeClr val="bg1"/>
              </a:solidFill>
              <a:ln>
                <a:solidFill>
                  <a:schemeClr val="bg1">
                    <a:lumMod val="95000"/>
                  </a:schemeClr>
                </a:solidFill>
              </a:ln>
              <a:effectLst>
                <a:outerShdw blurRad="350953" dist="144565" dir="5640000" sx="99000" sy="99000" algn="ctr" rotWithShape="0">
                  <a:schemeClr val="bg1">
                    <a:lumMod val="85000"/>
                    <a:alpha val="62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372" name="TextBox 371">
                <a:extLst>
                  <a:ext uri="{FF2B5EF4-FFF2-40B4-BE49-F238E27FC236}">
                    <a16:creationId xmlns:a16="http://schemas.microsoft.com/office/drawing/2014/main" id="{6A5B0206-B06E-BB2F-F3C5-859F3D5DB1B8}"/>
                  </a:ext>
                </a:extLst>
              </p:cNvPr>
              <p:cNvSpPr txBox="1"/>
              <p:nvPr/>
            </p:nvSpPr>
            <p:spPr>
              <a:xfrm>
                <a:off x="1651596" y="15844747"/>
                <a:ext cx="881988" cy="477054"/>
              </a:xfrm>
              <a:prstGeom prst="rect">
                <a:avLst/>
              </a:prstGeom>
              <a:noFill/>
            </p:spPr>
            <p:txBody>
              <a:bodyPr wrap="square" rtlCol="0">
                <a:spAutoFit/>
              </a:bodyPr>
              <a:lstStyle/>
              <a:p>
                <a:r>
                  <a:rPr lang="en-US" sz="2500" b="1" dirty="0">
                    <a:latin typeface="Avenir Next" panose="020B0503020202020204" pitchFamily="34" charset="0"/>
                  </a:rPr>
                  <a:t>HYP</a:t>
                </a:r>
                <a:endParaRPr lang="en-US" sz="2500" dirty="0">
                  <a:latin typeface="Avenir Next" panose="020B0503020202020204" pitchFamily="34" charset="0"/>
                </a:endParaRPr>
              </a:p>
            </p:txBody>
          </p:sp>
        </p:grpSp>
        <p:grpSp>
          <p:nvGrpSpPr>
            <p:cNvPr id="373" name="Group 372">
              <a:extLst>
                <a:ext uri="{FF2B5EF4-FFF2-40B4-BE49-F238E27FC236}">
                  <a16:creationId xmlns:a16="http://schemas.microsoft.com/office/drawing/2014/main" id="{573D54D6-34D2-38AC-4B66-D3FE53AB91B9}"/>
                </a:ext>
              </a:extLst>
            </p:cNvPr>
            <p:cNvGrpSpPr/>
            <p:nvPr/>
          </p:nvGrpSpPr>
          <p:grpSpPr>
            <a:xfrm>
              <a:off x="2765925" y="20719871"/>
              <a:ext cx="1438803" cy="1440000"/>
              <a:chOff x="1323830" y="19338728"/>
              <a:chExt cx="1438803" cy="1440000"/>
            </a:xfrm>
          </p:grpSpPr>
          <p:sp>
            <p:nvSpPr>
              <p:cNvPr id="374" name="Oval 373">
                <a:extLst>
                  <a:ext uri="{FF2B5EF4-FFF2-40B4-BE49-F238E27FC236}">
                    <a16:creationId xmlns:a16="http://schemas.microsoft.com/office/drawing/2014/main" id="{5BE2EDB1-4068-7AB3-09F1-6742864184D5}"/>
                  </a:ext>
                </a:extLst>
              </p:cNvPr>
              <p:cNvSpPr/>
              <p:nvPr/>
            </p:nvSpPr>
            <p:spPr>
              <a:xfrm>
                <a:off x="1323830" y="19338728"/>
                <a:ext cx="1438803" cy="1440000"/>
              </a:xfrm>
              <a:prstGeom prst="ellipse">
                <a:avLst/>
              </a:prstGeom>
              <a:solidFill>
                <a:schemeClr val="bg1"/>
              </a:solidFill>
              <a:ln>
                <a:solidFill>
                  <a:schemeClr val="bg1">
                    <a:lumMod val="95000"/>
                  </a:schemeClr>
                </a:solidFill>
              </a:ln>
              <a:effectLst>
                <a:outerShdw blurRad="350953" dist="144565" dir="5640000" sx="99000" sy="99000" algn="ctr" rotWithShape="0">
                  <a:schemeClr val="bg1">
                    <a:lumMod val="85000"/>
                    <a:alpha val="62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grpSp>
            <p:nvGrpSpPr>
              <p:cNvPr id="375" name="Group 374">
                <a:extLst>
                  <a:ext uri="{FF2B5EF4-FFF2-40B4-BE49-F238E27FC236}">
                    <a16:creationId xmlns:a16="http://schemas.microsoft.com/office/drawing/2014/main" id="{037D0DA3-A3F0-9563-A7BC-E8B58CC8EC7E}"/>
                  </a:ext>
                </a:extLst>
              </p:cNvPr>
              <p:cNvGrpSpPr/>
              <p:nvPr/>
            </p:nvGrpSpPr>
            <p:grpSpPr>
              <a:xfrm>
                <a:off x="1553273" y="19713741"/>
                <a:ext cx="1121100" cy="776939"/>
                <a:chOff x="1553273" y="19713741"/>
                <a:chExt cx="1121100" cy="776939"/>
              </a:xfrm>
            </p:grpSpPr>
            <p:sp>
              <p:nvSpPr>
                <p:cNvPr id="376" name="TextBox 375">
                  <a:extLst>
                    <a:ext uri="{FF2B5EF4-FFF2-40B4-BE49-F238E27FC236}">
                      <a16:creationId xmlns:a16="http://schemas.microsoft.com/office/drawing/2014/main" id="{533344C6-FE40-6F70-07D8-1C29CBF4372A}"/>
                    </a:ext>
                  </a:extLst>
                </p:cNvPr>
                <p:cNvSpPr txBox="1"/>
                <p:nvPr/>
              </p:nvSpPr>
              <p:spPr>
                <a:xfrm>
                  <a:off x="1553273" y="19713741"/>
                  <a:ext cx="1116184" cy="477054"/>
                </a:xfrm>
                <a:prstGeom prst="rect">
                  <a:avLst/>
                </a:prstGeom>
                <a:noFill/>
              </p:spPr>
              <p:txBody>
                <a:bodyPr wrap="square" rtlCol="0">
                  <a:spAutoFit/>
                </a:bodyPr>
                <a:lstStyle/>
                <a:p>
                  <a:r>
                    <a:rPr lang="en-US" sz="2500" b="1" dirty="0">
                      <a:latin typeface="Avenir Next" panose="020B0503020202020204" pitchFamily="34" charset="0"/>
                    </a:rPr>
                    <a:t>Total</a:t>
                  </a:r>
                  <a:endParaRPr lang="en-US" sz="2500" dirty="0">
                    <a:latin typeface="Avenir Next" panose="020B0503020202020204" pitchFamily="34" charset="0"/>
                  </a:endParaRPr>
                </a:p>
              </p:txBody>
            </p:sp>
            <p:sp>
              <p:nvSpPr>
                <p:cNvPr id="377" name="TextBox 376">
                  <a:extLst>
                    <a:ext uri="{FF2B5EF4-FFF2-40B4-BE49-F238E27FC236}">
                      <a16:creationId xmlns:a16="http://schemas.microsoft.com/office/drawing/2014/main" id="{220BAEFF-8077-432B-250A-6743473E62BF}"/>
                    </a:ext>
                  </a:extLst>
                </p:cNvPr>
                <p:cNvSpPr txBox="1"/>
                <p:nvPr/>
              </p:nvSpPr>
              <p:spPr>
                <a:xfrm>
                  <a:off x="1558189" y="20013626"/>
                  <a:ext cx="1116184" cy="477054"/>
                </a:xfrm>
                <a:prstGeom prst="rect">
                  <a:avLst/>
                </a:prstGeom>
                <a:noFill/>
              </p:spPr>
              <p:txBody>
                <a:bodyPr wrap="square" rtlCol="0">
                  <a:spAutoFit/>
                </a:bodyPr>
                <a:lstStyle/>
                <a:p>
                  <a:r>
                    <a:rPr lang="en-US" sz="2500" dirty="0">
                      <a:latin typeface="Avenir Next" panose="020B0503020202020204" pitchFamily="34" charset="0"/>
                    </a:rPr>
                    <a:t>Chols.</a:t>
                  </a:r>
                </a:p>
              </p:txBody>
            </p:sp>
          </p:grpSp>
        </p:grpSp>
        <p:grpSp>
          <p:nvGrpSpPr>
            <p:cNvPr id="378" name="Group 377">
              <a:extLst>
                <a:ext uri="{FF2B5EF4-FFF2-40B4-BE49-F238E27FC236}">
                  <a16:creationId xmlns:a16="http://schemas.microsoft.com/office/drawing/2014/main" id="{6E3E95CD-906C-741B-9EF3-C47B74A77278}"/>
                </a:ext>
              </a:extLst>
            </p:cNvPr>
            <p:cNvGrpSpPr/>
            <p:nvPr/>
          </p:nvGrpSpPr>
          <p:grpSpPr>
            <a:xfrm>
              <a:off x="2748737" y="25015983"/>
              <a:ext cx="1473178" cy="1440000"/>
              <a:chOff x="4495001" y="15293089"/>
              <a:chExt cx="1473178" cy="1440000"/>
            </a:xfrm>
          </p:grpSpPr>
          <p:sp>
            <p:nvSpPr>
              <p:cNvPr id="379" name="Oval 378">
                <a:extLst>
                  <a:ext uri="{FF2B5EF4-FFF2-40B4-BE49-F238E27FC236}">
                    <a16:creationId xmlns:a16="http://schemas.microsoft.com/office/drawing/2014/main" id="{094A42D5-88AC-7528-5812-AD98A45E0F23}"/>
                  </a:ext>
                </a:extLst>
              </p:cNvPr>
              <p:cNvSpPr/>
              <p:nvPr/>
            </p:nvSpPr>
            <p:spPr>
              <a:xfrm>
                <a:off x="4495001" y="15293089"/>
                <a:ext cx="1438803" cy="1440000"/>
              </a:xfrm>
              <a:prstGeom prst="ellipse">
                <a:avLst/>
              </a:prstGeom>
              <a:solidFill>
                <a:schemeClr val="bg1"/>
              </a:solidFill>
              <a:ln>
                <a:solidFill>
                  <a:schemeClr val="bg1">
                    <a:lumMod val="95000"/>
                  </a:schemeClr>
                </a:solidFill>
              </a:ln>
              <a:effectLst>
                <a:outerShdw blurRad="350953" dist="144565" dir="5640000" sx="99000" sy="99000" algn="ctr" rotWithShape="0">
                  <a:schemeClr val="bg1">
                    <a:lumMod val="85000"/>
                    <a:alpha val="62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grpSp>
            <p:nvGrpSpPr>
              <p:cNvPr id="380" name="Group 379">
                <a:extLst>
                  <a:ext uri="{FF2B5EF4-FFF2-40B4-BE49-F238E27FC236}">
                    <a16:creationId xmlns:a16="http://schemas.microsoft.com/office/drawing/2014/main" id="{AD482FFE-A028-8AC5-5F32-8A2BA30846CA}"/>
                  </a:ext>
                </a:extLst>
              </p:cNvPr>
              <p:cNvGrpSpPr/>
              <p:nvPr/>
            </p:nvGrpSpPr>
            <p:grpSpPr>
              <a:xfrm>
                <a:off x="4847079" y="15662851"/>
                <a:ext cx="1121100" cy="776940"/>
                <a:chOff x="4847079" y="15662851"/>
                <a:chExt cx="1121100" cy="776940"/>
              </a:xfrm>
            </p:grpSpPr>
            <p:sp>
              <p:nvSpPr>
                <p:cNvPr id="381" name="TextBox 380">
                  <a:extLst>
                    <a:ext uri="{FF2B5EF4-FFF2-40B4-BE49-F238E27FC236}">
                      <a16:creationId xmlns:a16="http://schemas.microsoft.com/office/drawing/2014/main" id="{A129F107-53AA-E2C2-39F0-49ADF8FC5B5C}"/>
                    </a:ext>
                  </a:extLst>
                </p:cNvPr>
                <p:cNvSpPr txBox="1"/>
                <p:nvPr/>
              </p:nvSpPr>
              <p:spPr>
                <a:xfrm>
                  <a:off x="4847079" y="15662851"/>
                  <a:ext cx="1116184" cy="477054"/>
                </a:xfrm>
                <a:prstGeom prst="rect">
                  <a:avLst/>
                </a:prstGeom>
                <a:noFill/>
              </p:spPr>
              <p:txBody>
                <a:bodyPr wrap="square" rtlCol="0">
                  <a:spAutoFit/>
                </a:bodyPr>
                <a:lstStyle/>
                <a:p>
                  <a:r>
                    <a:rPr lang="en-US" sz="2500" b="1" dirty="0">
                      <a:latin typeface="Avenir Next" panose="020B0503020202020204" pitchFamily="34" charset="0"/>
                    </a:rPr>
                    <a:t>SYS</a:t>
                  </a:r>
                  <a:endParaRPr lang="en-US" sz="2500" dirty="0">
                    <a:latin typeface="Avenir Next" panose="020B0503020202020204" pitchFamily="34" charset="0"/>
                  </a:endParaRPr>
                </a:p>
              </p:txBody>
            </p:sp>
            <p:sp>
              <p:nvSpPr>
                <p:cNvPr id="382" name="TextBox 381">
                  <a:extLst>
                    <a:ext uri="{FF2B5EF4-FFF2-40B4-BE49-F238E27FC236}">
                      <a16:creationId xmlns:a16="http://schemas.microsoft.com/office/drawing/2014/main" id="{302A70C1-5688-B3A9-75E5-16DD41B89352}"/>
                    </a:ext>
                  </a:extLst>
                </p:cNvPr>
                <p:cNvSpPr txBox="1"/>
                <p:nvPr/>
              </p:nvSpPr>
              <p:spPr>
                <a:xfrm>
                  <a:off x="4851995" y="15962737"/>
                  <a:ext cx="1116184" cy="477054"/>
                </a:xfrm>
                <a:prstGeom prst="rect">
                  <a:avLst/>
                </a:prstGeom>
                <a:noFill/>
              </p:spPr>
              <p:txBody>
                <a:bodyPr wrap="square" rtlCol="0">
                  <a:spAutoFit/>
                </a:bodyPr>
                <a:lstStyle/>
                <a:p>
                  <a:r>
                    <a:rPr lang="en-US" sz="2500" dirty="0">
                      <a:latin typeface="Avenir Next" panose="020B0503020202020204" pitchFamily="34" charset="0"/>
                    </a:rPr>
                    <a:t>Bp.</a:t>
                  </a:r>
                </a:p>
              </p:txBody>
            </p:sp>
          </p:grpSp>
        </p:grpSp>
        <p:grpSp>
          <p:nvGrpSpPr>
            <p:cNvPr id="383" name="Group 382">
              <a:extLst>
                <a:ext uri="{FF2B5EF4-FFF2-40B4-BE49-F238E27FC236}">
                  <a16:creationId xmlns:a16="http://schemas.microsoft.com/office/drawing/2014/main" id="{5D31B6AD-58BB-9A08-7CD6-621F276859A6}"/>
                </a:ext>
              </a:extLst>
            </p:cNvPr>
            <p:cNvGrpSpPr/>
            <p:nvPr/>
          </p:nvGrpSpPr>
          <p:grpSpPr>
            <a:xfrm>
              <a:off x="2737963" y="29278792"/>
              <a:ext cx="1494727" cy="1440000"/>
              <a:chOff x="4505498" y="19357033"/>
              <a:chExt cx="1494727" cy="1440000"/>
            </a:xfrm>
          </p:grpSpPr>
          <p:sp>
            <p:nvSpPr>
              <p:cNvPr id="384" name="Oval 383">
                <a:extLst>
                  <a:ext uri="{FF2B5EF4-FFF2-40B4-BE49-F238E27FC236}">
                    <a16:creationId xmlns:a16="http://schemas.microsoft.com/office/drawing/2014/main" id="{9E851039-F697-D4F9-B678-A1E180DB03E8}"/>
                  </a:ext>
                </a:extLst>
              </p:cNvPr>
              <p:cNvSpPr/>
              <p:nvPr/>
            </p:nvSpPr>
            <p:spPr>
              <a:xfrm>
                <a:off x="4533460" y="19357033"/>
                <a:ext cx="1438803" cy="1440000"/>
              </a:xfrm>
              <a:prstGeom prst="ellipse">
                <a:avLst/>
              </a:prstGeom>
              <a:solidFill>
                <a:schemeClr val="bg1"/>
              </a:solidFill>
              <a:ln>
                <a:solidFill>
                  <a:schemeClr val="bg1">
                    <a:lumMod val="95000"/>
                  </a:schemeClr>
                </a:solidFill>
              </a:ln>
              <a:effectLst>
                <a:outerShdw blurRad="350953" dist="144565" dir="5640000" sx="99000" sy="99000" algn="ctr" rotWithShape="0">
                  <a:schemeClr val="bg1">
                    <a:lumMod val="85000"/>
                    <a:alpha val="62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385" name="TextBox 384">
                <a:extLst>
                  <a:ext uri="{FF2B5EF4-FFF2-40B4-BE49-F238E27FC236}">
                    <a16:creationId xmlns:a16="http://schemas.microsoft.com/office/drawing/2014/main" id="{CCEB2457-2E20-0C2E-C8A7-6DD8D8C5B674}"/>
                  </a:ext>
                </a:extLst>
              </p:cNvPr>
              <p:cNvSpPr txBox="1"/>
              <p:nvPr/>
            </p:nvSpPr>
            <p:spPr>
              <a:xfrm>
                <a:off x="4505498" y="19838506"/>
                <a:ext cx="1494727" cy="477054"/>
              </a:xfrm>
              <a:prstGeom prst="rect">
                <a:avLst/>
              </a:prstGeom>
              <a:noFill/>
            </p:spPr>
            <p:txBody>
              <a:bodyPr wrap="square" rtlCol="0">
                <a:spAutoFit/>
              </a:bodyPr>
              <a:lstStyle/>
              <a:p>
                <a:r>
                  <a:rPr lang="en-US" sz="2500" b="1" dirty="0">
                    <a:latin typeface="Avenir Next" panose="020B0503020202020204" pitchFamily="34" charset="0"/>
                  </a:rPr>
                  <a:t>Glucose</a:t>
                </a:r>
                <a:endParaRPr lang="en-US" sz="2500" dirty="0">
                  <a:latin typeface="Avenir Next" panose="020B0503020202020204" pitchFamily="34" charset="0"/>
                </a:endParaRPr>
              </a:p>
            </p:txBody>
          </p:sp>
        </p:grpSp>
      </p:grpSp>
      <p:grpSp>
        <p:nvGrpSpPr>
          <p:cNvPr id="387" name="Group 386">
            <a:extLst>
              <a:ext uri="{FF2B5EF4-FFF2-40B4-BE49-F238E27FC236}">
                <a16:creationId xmlns:a16="http://schemas.microsoft.com/office/drawing/2014/main" id="{6CD59575-B743-71AA-3EE4-ED4783EC7519}"/>
              </a:ext>
            </a:extLst>
          </p:cNvPr>
          <p:cNvGrpSpPr/>
          <p:nvPr/>
        </p:nvGrpSpPr>
        <p:grpSpPr>
          <a:xfrm>
            <a:off x="0" y="0"/>
            <a:ext cx="12192000" cy="2186609"/>
            <a:chOff x="0" y="0"/>
            <a:chExt cx="12192000" cy="2186609"/>
          </a:xfrm>
        </p:grpSpPr>
        <p:sp>
          <p:nvSpPr>
            <p:cNvPr id="388" name="Rectangle 387">
              <a:extLst>
                <a:ext uri="{FF2B5EF4-FFF2-40B4-BE49-F238E27FC236}">
                  <a16:creationId xmlns:a16="http://schemas.microsoft.com/office/drawing/2014/main" id="{5260F7CD-D8B4-C91A-079D-A8D4303FB6D2}"/>
                </a:ext>
              </a:extLst>
            </p:cNvPr>
            <p:cNvSpPr/>
            <p:nvPr/>
          </p:nvSpPr>
          <p:spPr>
            <a:xfrm>
              <a:off x="0" y="0"/>
              <a:ext cx="12192000" cy="2186609"/>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9" name="Group 388">
              <a:extLst>
                <a:ext uri="{FF2B5EF4-FFF2-40B4-BE49-F238E27FC236}">
                  <a16:creationId xmlns:a16="http://schemas.microsoft.com/office/drawing/2014/main" id="{92EFFFEC-C3D8-ABC3-E125-04424BFE6492}"/>
                </a:ext>
              </a:extLst>
            </p:cNvPr>
            <p:cNvGrpSpPr/>
            <p:nvPr/>
          </p:nvGrpSpPr>
          <p:grpSpPr>
            <a:xfrm>
              <a:off x="572660" y="735799"/>
              <a:ext cx="4417195" cy="1103512"/>
              <a:chOff x="572660" y="735799"/>
              <a:chExt cx="4417195" cy="1103512"/>
            </a:xfrm>
          </p:grpSpPr>
          <p:sp>
            <p:nvSpPr>
              <p:cNvPr id="390" name="TextBox 389">
                <a:extLst>
                  <a:ext uri="{FF2B5EF4-FFF2-40B4-BE49-F238E27FC236}">
                    <a16:creationId xmlns:a16="http://schemas.microsoft.com/office/drawing/2014/main" id="{43075EDF-1299-1682-F08C-DC25C1F9A62B}"/>
                  </a:ext>
                </a:extLst>
              </p:cNvPr>
              <p:cNvSpPr txBox="1"/>
              <p:nvPr/>
            </p:nvSpPr>
            <p:spPr>
              <a:xfrm>
                <a:off x="572660" y="735799"/>
                <a:ext cx="4417195" cy="630942"/>
              </a:xfrm>
              <a:prstGeom prst="rect">
                <a:avLst/>
              </a:prstGeom>
              <a:noFill/>
            </p:spPr>
            <p:txBody>
              <a:bodyPr wrap="square" rtlCol="0">
                <a:spAutoFit/>
              </a:bodyPr>
              <a:lstStyle/>
              <a:p>
                <a:r>
                  <a:rPr lang="en-US" sz="3500" dirty="0"/>
                  <a:t>Interpretation of </a:t>
                </a:r>
              </a:p>
            </p:txBody>
          </p:sp>
          <p:sp>
            <p:nvSpPr>
              <p:cNvPr id="391" name="TextBox 390">
                <a:extLst>
                  <a:ext uri="{FF2B5EF4-FFF2-40B4-BE49-F238E27FC236}">
                    <a16:creationId xmlns:a16="http://schemas.microsoft.com/office/drawing/2014/main" id="{557E0705-C7DE-95B2-4E54-B7DBB85A0EA8}"/>
                  </a:ext>
                </a:extLst>
              </p:cNvPr>
              <p:cNvSpPr txBox="1"/>
              <p:nvPr/>
            </p:nvSpPr>
            <p:spPr>
              <a:xfrm>
                <a:off x="572660" y="1191597"/>
                <a:ext cx="4114800" cy="646331"/>
              </a:xfrm>
              <a:prstGeom prst="rect">
                <a:avLst/>
              </a:prstGeom>
              <a:noFill/>
            </p:spPr>
            <p:txBody>
              <a:bodyPr wrap="square" rtlCol="0">
                <a:spAutoFit/>
              </a:bodyPr>
              <a:lstStyle/>
              <a:p>
                <a:r>
                  <a:rPr lang="en-IN" sz="3600" b="1" i="0" dirty="0">
                    <a:effectLst/>
                    <a:latin typeface="Avenir Next" panose="020B0503020202020204" pitchFamily="34" charset="0"/>
                  </a:rPr>
                  <a:t>Odds Ratio</a:t>
                </a:r>
                <a:endParaRPr lang="en-US" sz="3500" b="1" dirty="0"/>
              </a:p>
            </p:txBody>
          </p:sp>
          <p:grpSp>
            <p:nvGrpSpPr>
              <p:cNvPr id="392" name="Group 391">
                <a:extLst>
                  <a:ext uri="{FF2B5EF4-FFF2-40B4-BE49-F238E27FC236}">
                    <a16:creationId xmlns:a16="http://schemas.microsoft.com/office/drawing/2014/main" id="{F8246DF5-55F6-A256-46F8-753B17714EC6}"/>
                  </a:ext>
                </a:extLst>
              </p:cNvPr>
              <p:cNvGrpSpPr/>
              <p:nvPr/>
            </p:nvGrpSpPr>
            <p:grpSpPr>
              <a:xfrm>
                <a:off x="688672" y="1770565"/>
                <a:ext cx="2432899" cy="68746"/>
                <a:chOff x="657676" y="1739568"/>
                <a:chExt cx="1765572" cy="0"/>
              </a:xfrm>
            </p:grpSpPr>
            <p:cxnSp>
              <p:nvCxnSpPr>
                <p:cNvPr id="393" name="Straight Connector 392">
                  <a:extLst>
                    <a:ext uri="{FF2B5EF4-FFF2-40B4-BE49-F238E27FC236}">
                      <a16:creationId xmlns:a16="http://schemas.microsoft.com/office/drawing/2014/main" id="{0D5C954D-F43C-27E2-1DFF-2A30585F5AE4}"/>
                    </a:ext>
                  </a:extLst>
                </p:cNvPr>
                <p:cNvCxnSpPr>
                  <a:cxnSpLocks/>
                </p:cNvCxnSpPr>
                <p:nvPr/>
              </p:nvCxnSpPr>
              <p:spPr>
                <a:xfrm>
                  <a:off x="657676" y="1739568"/>
                  <a:ext cx="443597" cy="0"/>
                </a:xfrm>
                <a:prstGeom prst="line">
                  <a:avLst/>
                </a:prstGeom>
                <a:ln w="63500" cmpd="sng">
                  <a:solidFill>
                    <a:srgbClr val="C1D7E9"/>
                  </a:solidFill>
                  <a:prstDash val="solid"/>
                </a:ln>
              </p:spPr>
              <p:style>
                <a:lnRef idx="2">
                  <a:schemeClr val="accent1"/>
                </a:lnRef>
                <a:fillRef idx="0">
                  <a:schemeClr val="accent1"/>
                </a:fillRef>
                <a:effectRef idx="1">
                  <a:schemeClr val="accent1"/>
                </a:effectRef>
                <a:fontRef idx="minor">
                  <a:schemeClr val="tx1"/>
                </a:fontRef>
              </p:style>
            </p:cxnSp>
            <p:cxnSp>
              <p:nvCxnSpPr>
                <p:cNvPr id="394" name="Straight Connector 393">
                  <a:extLst>
                    <a:ext uri="{FF2B5EF4-FFF2-40B4-BE49-F238E27FC236}">
                      <a16:creationId xmlns:a16="http://schemas.microsoft.com/office/drawing/2014/main" id="{A81977E5-6299-A184-01BA-78F27524F3C9}"/>
                    </a:ext>
                  </a:extLst>
                </p:cNvPr>
                <p:cNvCxnSpPr>
                  <a:cxnSpLocks/>
                </p:cNvCxnSpPr>
                <p:nvPr/>
              </p:nvCxnSpPr>
              <p:spPr>
                <a:xfrm>
                  <a:off x="1098334" y="1739568"/>
                  <a:ext cx="443597" cy="0"/>
                </a:xfrm>
                <a:prstGeom prst="line">
                  <a:avLst/>
                </a:prstGeom>
                <a:ln w="63500" cmpd="sng">
                  <a:solidFill>
                    <a:srgbClr val="FCF9DD"/>
                  </a:solidFill>
                  <a:prstDash val="solid"/>
                </a:ln>
              </p:spPr>
              <p:style>
                <a:lnRef idx="2">
                  <a:schemeClr val="accent1"/>
                </a:lnRef>
                <a:fillRef idx="0">
                  <a:schemeClr val="accent1"/>
                </a:fillRef>
                <a:effectRef idx="1">
                  <a:schemeClr val="accent1"/>
                </a:effectRef>
                <a:fontRef idx="minor">
                  <a:schemeClr val="tx1"/>
                </a:fontRef>
              </p:style>
            </p:cxnSp>
            <p:cxnSp>
              <p:nvCxnSpPr>
                <p:cNvPr id="395" name="Straight Connector 394">
                  <a:extLst>
                    <a:ext uri="{FF2B5EF4-FFF2-40B4-BE49-F238E27FC236}">
                      <a16:creationId xmlns:a16="http://schemas.microsoft.com/office/drawing/2014/main" id="{8322500B-25D1-20B4-03AE-2C4B3C03F58A}"/>
                    </a:ext>
                  </a:extLst>
                </p:cNvPr>
                <p:cNvCxnSpPr>
                  <a:cxnSpLocks/>
                </p:cNvCxnSpPr>
                <p:nvPr/>
              </p:nvCxnSpPr>
              <p:spPr>
                <a:xfrm>
                  <a:off x="1538992" y="1739568"/>
                  <a:ext cx="443597" cy="0"/>
                </a:xfrm>
                <a:prstGeom prst="line">
                  <a:avLst/>
                </a:prstGeom>
                <a:ln w="63500" cmpd="sng">
                  <a:solidFill>
                    <a:srgbClr val="EAC974"/>
                  </a:solidFill>
                  <a:prstDash val="solid"/>
                </a:ln>
              </p:spPr>
              <p:style>
                <a:lnRef idx="2">
                  <a:schemeClr val="accent1"/>
                </a:lnRef>
                <a:fillRef idx="0">
                  <a:schemeClr val="accent1"/>
                </a:fillRef>
                <a:effectRef idx="1">
                  <a:schemeClr val="accent1"/>
                </a:effectRef>
                <a:fontRef idx="minor">
                  <a:schemeClr val="tx1"/>
                </a:fontRef>
              </p:style>
            </p:cxnSp>
            <p:cxnSp>
              <p:nvCxnSpPr>
                <p:cNvPr id="396" name="Straight Connector 395">
                  <a:extLst>
                    <a:ext uri="{FF2B5EF4-FFF2-40B4-BE49-F238E27FC236}">
                      <a16:creationId xmlns:a16="http://schemas.microsoft.com/office/drawing/2014/main" id="{F86AB40C-F272-E0AF-6BC5-9F701C7DA2C9}"/>
                    </a:ext>
                  </a:extLst>
                </p:cNvPr>
                <p:cNvCxnSpPr>
                  <a:cxnSpLocks/>
                </p:cNvCxnSpPr>
                <p:nvPr/>
              </p:nvCxnSpPr>
              <p:spPr>
                <a:xfrm>
                  <a:off x="1979651" y="1739568"/>
                  <a:ext cx="443597" cy="0"/>
                </a:xfrm>
                <a:prstGeom prst="line">
                  <a:avLst/>
                </a:prstGeom>
                <a:ln w="63500" cmpd="sng">
                  <a:solidFill>
                    <a:srgbClr val="A44343"/>
                  </a:solidFill>
                  <a:prstDash val="solid"/>
                </a:ln>
              </p:spPr>
              <p:style>
                <a:lnRef idx="2">
                  <a:schemeClr val="accent1"/>
                </a:lnRef>
                <a:fillRef idx="0">
                  <a:schemeClr val="accent1"/>
                </a:fillRef>
                <a:effectRef idx="1">
                  <a:schemeClr val="accent1"/>
                </a:effectRef>
                <a:fontRef idx="minor">
                  <a:schemeClr val="tx1"/>
                </a:fontRef>
              </p:style>
            </p:cxnSp>
          </p:grpSp>
        </p:grpSp>
      </p:grpSp>
      <p:grpSp>
        <p:nvGrpSpPr>
          <p:cNvPr id="398" name="Group 397">
            <a:extLst>
              <a:ext uri="{FF2B5EF4-FFF2-40B4-BE49-F238E27FC236}">
                <a16:creationId xmlns:a16="http://schemas.microsoft.com/office/drawing/2014/main" id="{7E79BE9A-462F-A29C-4A48-25DE08CCEEEE}"/>
              </a:ext>
            </a:extLst>
          </p:cNvPr>
          <p:cNvGrpSpPr/>
          <p:nvPr/>
        </p:nvGrpSpPr>
        <p:grpSpPr>
          <a:xfrm>
            <a:off x="2275045" y="3126259"/>
            <a:ext cx="2378555" cy="2391144"/>
            <a:chOff x="2292298" y="3126259"/>
            <a:chExt cx="2378555" cy="2391144"/>
          </a:xfrm>
        </p:grpSpPr>
        <p:sp>
          <p:nvSpPr>
            <p:cNvPr id="399" name="Oval 398">
              <a:extLst>
                <a:ext uri="{FF2B5EF4-FFF2-40B4-BE49-F238E27FC236}">
                  <a16:creationId xmlns:a16="http://schemas.microsoft.com/office/drawing/2014/main" id="{0F7ACBF2-D4FC-3031-EC94-46041F939BE9}"/>
                </a:ext>
              </a:extLst>
            </p:cNvPr>
            <p:cNvSpPr/>
            <p:nvPr/>
          </p:nvSpPr>
          <p:spPr>
            <a:xfrm>
              <a:off x="2411748" y="3254430"/>
              <a:ext cx="2160000" cy="2160000"/>
            </a:xfrm>
            <a:prstGeom prst="ellipse">
              <a:avLst/>
            </a:prstGeom>
            <a:noFill/>
            <a:ln w="57150">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0" name="Oval 399">
              <a:extLst>
                <a:ext uri="{FF2B5EF4-FFF2-40B4-BE49-F238E27FC236}">
                  <a16:creationId xmlns:a16="http://schemas.microsoft.com/office/drawing/2014/main" id="{41715BEE-FA02-DF55-5B10-ACD1C56856BD}"/>
                </a:ext>
              </a:extLst>
            </p:cNvPr>
            <p:cNvSpPr/>
            <p:nvPr/>
          </p:nvSpPr>
          <p:spPr>
            <a:xfrm>
              <a:off x="2292298" y="3126259"/>
              <a:ext cx="2378555" cy="2391144"/>
            </a:xfrm>
            <a:prstGeom prst="ellipse">
              <a:avLst/>
            </a:prstGeom>
            <a:noFill/>
            <a:ln w="9525">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 name="Group 4">
            <a:extLst>
              <a:ext uri="{FF2B5EF4-FFF2-40B4-BE49-F238E27FC236}">
                <a16:creationId xmlns:a16="http://schemas.microsoft.com/office/drawing/2014/main" id="{75D4F22F-C992-E81D-3501-D5CCD18E7E0A}"/>
              </a:ext>
            </a:extLst>
          </p:cNvPr>
          <p:cNvGrpSpPr/>
          <p:nvPr/>
        </p:nvGrpSpPr>
        <p:grpSpPr>
          <a:xfrm>
            <a:off x="9288965" y="-301083"/>
            <a:ext cx="2430966" cy="1107863"/>
            <a:chOff x="9288965" y="-312234"/>
            <a:chExt cx="2430966" cy="1107863"/>
          </a:xfrm>
          <a:solidFill>
            <a:srgbClr val="DE5746"/>
          </a:solidFill>
        </p:grpSpPr>
        <p:sp>
          <p:nvSpPr>
            <p:cNvPr id="6" name="Rounded Rectangle 5">
              <a:extLst>
                <a:ext uri="{FF2B5EF4-FFF2-40B4-BE49-F238E27FC236}">
                  <a16:creationId xmlns:a16="http://schemas.microsoft.com/office/drawing/2014/main" id="{A66DBA63-7F45-9C63-99FE-67FFA0E34B30}"/>
                </a:ext>
              </a:extLst>
            </p:cNvPr>
            <p:cNvSpPr/>
            <p:nvPr/>
          </p:nvSpPr>
          <p:spPr>
            <a:xfrm>
              <a:off x="9288965" y="-312234"/>
              <a:ext cx="2430966" cy="1107863"/>
            </a:xfrm>
            <a:prstGeom prst="roundRect">
              <a:avLst>
                <a:gd name="adj" fmla="val 8731"/>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536FD538-95E4-612A-692E-69506512D12C}"/>
                </a:ext>
              </a:extLst>
            </p:cNvPr>
            <p:cNvSpPr txBox="1"/>
            <p:nvPr/>
          </p:nvSpPr>
          <p:spPr>
            <a:xfrm>
              <a:off x="9400125" y="97272"/>
              <a:ext cx="2220686" cy="646331"/>
            </a:xfrm>
            <a:prstGeom prst="rect">
              <a:avLst/>
            </a:prstGeom>
            <a:grpFill/>
          </p:spPr>
          <p:txBody>
            <a:bodyPr wrap="square" rtlCol="0">
              <a:spAutoFit/>
            </a:bodyPr>
            <a:lstStyle/>
            <a:p>
              <a:r>
                <a:rPr lang="en-US" b="1" dirty="0">
                  <a:solidFill>
                    <a:schemeClr val="bg1"/>
                  </a:solidFill>
                  <a:latin typeface="Avenir Next" panose="020B0503020202020204" pitchFamily="34" charset="0"/>
                </a:rPr>
                <a:t>Medical </a:t>
              </a:r>
              <a:endParaRPr lang="en-US" dirty="0">
                <a:solidFill>
                  <a:schemeClr val="bg1"/>
                </a:solidFill>
                <a:latin typeface="Avenir Next" panose="020B0503020202020204" pitchFamily="34" charset="0"/>
              </a:endParaRPr>
            </a:p>
            <a:p>
              <a:r>
                <a:rPr lang="en-US" dirty="0">
                  <a:solidFill>
                    <a:schemeClr val="bg1"/>
                  </a:solidFill>
                  <a:latin typeface="Avenir Next" panose="020B0503020202020204" pitchFamily="34" charset="0"/>
                </a:rPr>
                <a:t>History</a:t>
              </a:r>
            </a:p>
          </p:txBody>
        </p:sp>
      </p:grpSp>
      <p:grpSp>
        <p:nvGrpSpPr>
          <p:cNvPr id="29" name="Group 28">
            <a:extLst>
              <a:ext uri="{FF2B5EF4-FFF2-40B4-BE49-F238E27FC236}">
                <a16:creationId xmlns:a16="http://schemas.microsoft.com/office/drawing/2014/main" id="{B6C0E43F-9614-BC13-C0D3-0588AC1FDF29}"/>
              </a:ext>
            </a:extLst>
          </p:cNvPr>
          <p:cNvGrpSpPr/>
          <p:nvPr/>
        </p:nvGrpSpPr>
        <p:grpSpPr>
          <a:xfrm>
            <a:off x="-1655921" y="6858000"/>
            <a:ext cx="10734262" cy="5805828"/>
            <a:chOff x="463825" y="735799"/>
            <a:chExt cx="10734262" cy="5805828"/>
          </a:xfrm>
        </p:grpSpPr>
        <p:sp>
          <p:nvSpPr>
            <p:cNvPr id="30" name="TextBox 29">
              <a:extLst>
                <a:ext uri="{FF2B5EF4-FFF2-40B4-BE49-F238E27FC236}">
                  <a16:creationId xmlns:a16="http://schemas.microsoft.com/office/drawing/2014/main" id="{3182D1E7-97F4-7854-A1BB-E769C62C4F40}"/>
                </a:ext>
              </a:extLst>
            </p:cNvPr>
            <p:cNvSpPr txBox="1"/>
            <p:nvPr/>
          </p:nvSpPr>
          <p:spPr>
            <a:xfrm>
              <a:off x="572660" y="735799"/>
              <a:ext cx="4417195" cy="630942"/>
            </a:xfrm>
            <a:prstGeom prst="rect">
              <a:avLst/>
            </a:prstGeom>
            <a:noFill/>
          </p:spPr>
          <p:txBody>
            <a:bodyPr wrap="square" rtlCol="0">
              <a:spAutoFit/>
            </a:bodyPr>
            <a:lstStyle/>
            <a:p>
              <a:r>
                <a:rPr lang="en-US" sz="3500" dirty="0"/>
                <a:t>Classification</a:t>
              </a:r>
            </a:p>
          </p:txBody>
        </p:sp>
        <p:sp>
          <p:nvSpPr>
            <p:cNvPr id="31" name="TextBox 30">
              <a:extLst>
                <a:ext uri="{FF2B5EF4-FFF2-40B4-BE49-F238E27FC236}">
                  <a16:creationId xmlns:a16="http://schemas.microsoft.com/office/drawing/2014/main" id="{A69C37AD-EC47-B1E0-57F8-BA2DAA0D6B76}"/>
                </a:ext>
              </a:extLst>
            </p:cNvPr>
            <p:cNvSpPr txBox="1"/>
            <p:nvPr/>
          </p:nvSpPr>
          <p:spPr>
            <a:xfrm>
              <a:off x="572660" y="1191597"/>
              <a:ext cx="4114800" cy="646331"/>
            </a:xfrm>
            <a:prstGeom prst="rect">
              <a:avLst/>
            </a:prstGeom>
            <a:noFill/>
          </p:spPr>
          <p:txBody>
            <a:bodyPr wrap="square" rtlCol="0">
              <a:spAutoFit/>
            </a:bodyPr>
            <a:lstStyle/>
            <a:p>
              <a:r>
                <a:rPr lang="en-IN" sz="3600" b="1" i="0" dirty="0">
                  <a:effectLst/>
                  <a:latin typeface="Avenir Next" panose="020B0503020202020204" pitchFamily="34" charset="0"/>
                </a:rPr>
                <a:t>Statistics</a:t>
              </a:r>
              <a:endParaRPr lang="en-US" sz="3500" b="1" dirty="0"/>
            </a:p>
          </p:txBody>
        </p:sp>
        <p:grpSp>
          <p:nvGrpSpPr>
            <p:cNvPr id="32" name="Group 31">
              <a:extLst>
                <a:ext uri="{FF2B5EF4-FFF2-40B4-BE49-F238E27FC236}">
                  <a16:creationId xmlns:a16="http://schemas.microsoft.com/office/drawing/2014/main" id="{C3CD9A1A-13BC-5561-26AC-1AC90661B2B6}"/>
                </a:ext>
              </a:extLst>
            </p:cNvPr>
            <p:cNvGrpSpPr/>
            <p:nvPr/>
          </p:nvGrpSpPr>
          <p:grpSpPr>
            <a:xfrm>
              <a:off x="688673" y="1770564"/>
              <a:ext cx="1915042" cy="166723"/>
              <a:chOff x="657676" y="1739568"/>
              <a:chExt cx="1765572" cy="0"/>
            </a:xfrm>
          </p:grpSpPr>
          <p:cxnSp>
            <p:nvCxnSpPr>
              <p:cNvPr id="50" name="Straight Connector 49">
                <a:extLst>
                  <a:ext uri="{FF2B5EF4-FFF2-40B4-BE49-F238E27FC236}">
                    <a16:creationId xmlns:a16="http://schemas.microsoft.com/office/drawing/2014/main" id="{8B965814-5388-DE0E-2924-C628974AA4C0}"/>
                  </a:ext>
                </a:extLst>
              </p:cNvPr>
              <p:cNvCxnSpPr>
                <a:cxnSpLocks/>
              </p:cNvCxnSpPr>
              <p:nvPr/>
            </p:nvCxnSpPr>
            <p:spPr>
              <a:xfrm>
                <a:off x="657676" y="1739568"/>
                <a:ext cx="443597" cy="0"/>
              </a:xfrm>
              <a:prstGeom prst="line">
                <a:avLst/>
              </a:prstGeom>
              <a:ln w="63500" cmpd="sng">
                <a:solidFill>
                  <a:srgbClr val="C1D7E9"/>
                </a:solidFill>
                <a:prstDash val="solid"/>
              </a:ln>
            </p:spPr>
            <p:style>
              <a:lnRef idx="2">
                <a:schemeClr val="accent1"/>
              </a:lnRef>
              <a:fillRef idx="0">
                <a:schemeClr val="accent1"/>
              </a:fillRef>
              <a:effectRef idx="1">
                <a:schemeClr val="accent1"/>
              </a:effectRef>
              <a:fontRef idx="minor">
                <a:schemeClr val="tx1"/>
              </a:fontRef>
            </p:style>
          </p:cxnSp>
          <p:cxnSp>
            <p:nvCxnSpPr>
              <p:cNvPr id="51" name="Straight Connector 50">
                <a:extLst>
                  <a:ext uri="{FF2B5EF4-FFF2-40B4-BE49-F238E27FC236}">
                    <a16:creationId xmlns:a16="http://schemas.microsoft.com/office/drawing/2014/main" id="{3405CC6A-6AAC-A916-4AE7-5E3055BF03FE}"/>
                  </a:ext>
                </a:extLst>
              </p:cNvPr>
              <p:cNvCxnSpPr>
                <a:cxnSpLocks/>
              </p:cNvCxnSpPr>
              <p:nvPr/>
            </p:nvCxnSpPr>
            <p:spPr>
              <a:xfrm>
                <a:off x="1098334" y="1739568"/>
                <a:ext cx="443597" cy="0"/>
              </a:xfrm>
              <a:prstGeom prst="line">
                <a:avLst/>
              </a:prstGeom>
              <a:ln w="63500" cmpd="sng">
                <a:solidFill>
                  <a:srgbClr val="FCF9DD"/>
                </a:solidFill>
                <a:prstDash val="solid"/>
              </a:ln>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3E17AEED-FF77-C8D0-7485-A96ECBB595EB}"/>
                  </a:ext>
                </a:extLst>
              </p:cNvPr>
              <p:cNvCxnSpPr>
                <a:cxnSpLocks/>
              </p:cNvCxnSpPr>
              <p:nvPr/>
            </p:nvCxnSpPr>
            <p:spPr>
              <a:xfrm>
                <a:off x="1538992" y="1739568"/>
                <a:ext cx="443597" cy="0"/>
              </a:xfrm>
              <a:prstGeom prst="line">
                <a:avLst/>
              </a:prstGeom>
              <a:ln w="63500" cmpd="sng">
                <a:solidFill>
                  <a:srgbClr val="EAC974"/>
                </a:solidFill>
                <a:prstDash val="solid"/>
              </a:ln>
            </p:spPr>
            <p:style>
              <a:lnRef idx="2">
                <a:schemeClr val="accent1"/>
              </a:lnRef>
              <a:fillRef idx="0">
                <a:schemeClr val="accent1"/>
              </a:fillRef>
              <a:effectRef idx="1">
                <a:schemeClr val="accent1"/>
              </a:effectRef>
              <a:fontRef idx="minor">
                <a:schemeClr val="tx1"/>
              </a:fontRef>
            </p:style>
          </p:cxnSp>
          <p:cxnSp>
            <p:nvCxnSpPr>
              <p:cNvPr id="53" name="Straight Connector 52">
                <a:extLst>
                  <a:ext uri="{FF2B5EF4-FFF2-40B4-BE49-F238E27FC236}">
                    <a16:creationId xmlns:a16="http://schemas.microsoft.com/office/drawing/2014/main" id="{C62BD7A6-C5AB-2C58-329B-13C546BD3337}"/>
                  </a:ext>
                </a:extLst>
              </p:cNvPr>
              <p:cNvCxnSpPr>
                <a:cxnSpLocks/>
              </p:cNvCxnSpPr>
              <p:nvPr/>
            </p:nvCxnSpPr>
            <p:spPr>
              <a:xfrm>
                <a:off x="1979651" y="1739568"/>
                <a:ext cx="443597" cy="0"/>
              </a:xfrm>
              <a:prstGeom prst="line">
                <a:avLst/>
              </a:prstGeom>
              <a:ln w="63500" cmpd="sng">
                <a:solidFill>
                  <a:srgbClr val="A44343"/>
                </a:solidFill>
                <a:prstDash val="solid"/>
              </a:ln>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D6005790-0B64-A60D-211E-98FEFF398E1F}"/>
                    </a:ext>
                  </a:extLst>
                </p:cNvPr>
                <p:cNvSpPr txBox="1"/>
                <p:nvPr/>
              </p:nvSpPr>
              <p:spPr>
                <a:xfrm>
                  <a:off x="5989983" y="2471836"/>
                  <a:ext cx="4767113" cy="1716752"/>
                </a:xfrm>
                <a:prstGeom prst="rect">
                  <a:avLst/>
                </a:prstGeom>
                <a:noFill/>
              </p:spPr>
              <p:txBody>
                <a:bodyPr wrap="square" rtlCol="0">
                  <a:spAutoFit/>
                </a:bodyPr>
                <a:lstStyle/>
                <a:p>
                  <a:pPr algn="just"/>
                  <a:r>
                    <a:rPr lang="en-US" sz="1600" dirty="0">
                      <a:latin typeface="Avenir Next" panose="020B0503020202020204" pitchFamily="34" charset="0"/>
                    </a:rPr>
                    <a:t>For this regression model , taking the Optimum threshold as 0.2977528, the predicted value of the response is calculated as </a:t>
                  </a:r>
                </a:p>
                <a:p>
                  <a:pPr algn="just"/>
                  <a14:m>
                    <m:oMath xmlns:m="http://schemas.openxmlformats.org/officeDocument/2006/math">
                      <m:r>
                        <a:rPr lang="en-US" sz="1600" b="0" i="1" smtClean="0">
                          <a:latin typeface="Cambria Math" panose="02040503050406030204" pitchFamily="18" charset="0"/>
                        </a:rPr>
                        <m:t>𝑌</m:t>
                      </m:r>
                      <m:r>
                        <a:rPr lang="en-US" sz="1600" b="0" i="1" smtClean="0">
                          <a:latin typeface="Cambria Math" panose="02040503050406030204" pitchFamily="18" charset="0"/>
                        </a:rPr>
                        <m:t>= </m:t>
                      </m:r>
                      <m:d>
                        <m:dPr>
                          <m:begChr m:val="{"/>
                          <m:endChr m:val=""/>
                          <m:ctrlPr>
                            <a:rPr lang="en-US" sz="1600" i="1" smtClean="0">
                              <a:latin typeface="Cambria Math" panose="02040503050406030204" pitchFamily="18" charset="0"/>
                            </a:rPr>
                          </m:ctrlPr>
                        </m:dPr>
                        <m:e>
                          <m:eqArr>
                            <m:eqArrPr>
                              <m:ctrlPr>
                                <a:rPr lang="en-US" sz="1600" i="1" smtClean="0">
                                  <a:latin typeface="Cambria Math" panose="02040503050406030204" pitchFamily="18" charset="0"/>
                                </a:rPr>
                              </m:ctrlPr>
                            </m:eqArrPr>
                            <m:e>
                              <m:acc>
                                <m:accPr>
                                  <m:chr m:val="̂"/>
                                  <m:ctrlPr>
                                    <a:rPr lang="en-US" sz="1600" b="0" i="1" smtClean="0">
                                      <a:latin typeface="Cambria Math" panose="02040503050406030204" pitchFamily="18" charset="0"/>
                                    </a:rPr>
                                  </m:ctrlPr>
                                </m:accPr>
                                <m:e>
                                  <m:r>
                                    <a:rPr lang="en-US" sz="1600" b="0" i="1" smtClean="0">
                                      <a:latin typeface="Cambria Math" panose="02040503050406030204" pitchFamily="18" charset="0"/>
                                    </a:rPr>
                                    <m:t>𝑌</m:t>
                                  </m:r>
                                </m:e>
                              </m:acc>
                              <m:r>
                                <a:rPr lang="en-US" sz="1600" b="0" i="1" dirty="0" smtClean="0">
                                  <a:latin typeface="Cambria Math" panose="02040503050406030204" pitchFamily="18" charset="0"/>
                                </a:rPr>
                                <m:t>=1 ;</m:t>
                              </m:r>
                              <m:r>
                                <a:rPr lang="en-US" sz="1600" b="0" i="1" dirty="0" smtClean="0">
                                  <a:latin typeface="Cambria Math" panose="02040503050406030204" pitchFamily="18" charset="0"/>
                                </a:rPr>
                                <m:t>𝑖𝑓</m:t>
                              </m:r>
                              <m:r>
                                <a:rPr lang="en-US" sz="1600" b="0" i="1" dirty="0" smtClean="0">
                                  <a:latin typeface="Cambria Math" panose="02040503050406030204" pitchFamily="18" charset="0"/>
                                </a:rPr>
                                <m:t> </m:t>
                              </m:r>
                              <m:acc>
                                <m:accPr>
                                  <m:chr m:val="̂"/>
                                  <m:ctrlPr>
                                    <a:rPr lang="en-US" sz="1600" b="0" i="1" dirty="0" smtClean="0">
                                      <a:latin typeface="Cambria Math" panose="02040503050406030204" pitchFamily="18" charset="0"/>
                                    </a:rPr>
                                  </m:ctrlPr>
                                </m:accPr>
                                <m:e>
                                  <m:r>
                                    <a:rPr lang="en-US" sz="1600" b="0" i="1" dirty="0" smtClean="0">
                                      <a:latin typeface="Cambria Math" panose="02040503050406030204" pitchFamily="18" charset="0"/>
                                    </a:rPr>
                                    <m:t>𝜋</m:t>
                                  </m:r>
                                </m:e>
                              </m:acc>
                              <m:r>
                                <a:rPr lang="en-US" sz="1600" b="0" i="1" dirty="0" smtClean="0">
                                  <a:latin typeface="Cambria Math" panose="02040503050406030204" pitchFamily="18" charset="0"/>
                                </a:rPr>
                                <m:t>&gt;0.29777528</m:t>
                              </m:r>
                            </m:e>
                            <m:e>
                              <m:acc>
                                <m:accPr>
                                  <m:chr m:val="̂"/>
                                  <m:ctrlPr>
                                    <a:rPr lang="en-US" sz="1600" i="1">
                                      <a:latin typeface="Cambria Math" panose="02040503050406030204" pitchFamily="18" charset="0"/>
                                    </a:rPr>
                                  </m:ctrlPr>
                                </m:accPr>
                                <m:e>
                                  <m:r>
                                    <a:rPr lang="en-US" sz="1600" i="1">
                                      <a:latin typeface="Cambria Math" panose="02040503050406030204" pitchFamily="18" charset="0"/>
                                    </a:rPr>
                                    <m:t>𝑌</m:t>
                                  </m:r>
                                </m:e>
                              </m:acc>
                              <m:r>
                                <a:rPr lang="en-US" sz="1600" i="1" dirty="0">
                                  <a:latin typeface="Cambria Math" panose="02040503050406030204" pitchFamily="18" charset="0"/>
                                </a:rPr>
                                <m:t>=</m:t>
                              </m:r>
                              <m:r>
                                <a:rPr lang="en-US" sz="1600" b="0" i="1" dirty="0" smtClean="0">
                                  <a:latin typeface="Cambria Math" panose="02040503050406030204" pitchFamily="18" charset="0"/>
                                </a:rPr>
                                <m:t>0 ;</m:t>
                              </m:r>
                              <m:r>
                                <a:rPr lang="en-US" sz="1600" b="0" i="1" dirty="0" smtClean="0">
                                  <a:latin typeface="Cambria Math" panose="02040503050406030204" pitchFamily="18" charset="0"/>
                                </a:rPr>
                                <m:t>𝑒𝑙𝑠𝑒𝑤h𝑒𝑟𝑒</m:t>
                              </m:r>
                              <m:r>
                                <a:rPr lang="en-US" sz="1600" b="0" i="1" dirty="0" smtClean="0">
                                  <a:latin typeface="Cambria Math" panose="02040503050406030204" pitchFamily="18" charset="0"/>
                                </a:rPr>
                                <m:t>                 </m:t>
                              </m:r>
                            </m:e>
                          </m:eqArr>
                        </m:e>
                      </m:d>
                    </m:oMath>
                  </a14:m>
                  <a:r>
                    <a:rPr lang="en-US" sz="1600" dirty="0">
                      <a:latin typeface="Avenir Next" panose="020B0503020202020204" pitchFamily="34" charset="0"/>
                    </a:rPr>
                    <a:t> </a:t>
                  </a:r>
                </a:p>
                <a:p>
                  <a:pPr algn="just"/>
                  <a:endParaRPr lang="en-US" sz="1600" dirty="0">
                    <a:latin typeface="Avenir Next" panose="020B0503020202020204" pitchFamily="34" charset="0"/>
                  </a:endParaRPr>
                </a:p>
              </p:txBody>
            </p:sp>
          </mc:Choice>
          <mc:Fallback xmlns="">
            <p:sp>
              <p:nvSpPr>
                <p:cNvPr id="33" name="TextBox 32">
                  <a:extLst>
                    <a:ext uri="{FF2B5EF4-FFF2-40B4-BE49-F238E27FC236}">
                      <a16:creationId xmlns:a16="http://schemas.microsoft.com/office/drawing/2014/main" id="{D6005790-0B64-A60D-211E-98FEFF398E1F}"/>
                    </a:ext>
                  </a:extLst>
                </p:cNvPr>
                <p:cNvSpPr txBox="1">
                  <a:spLocks noRot="1" noChangeAspect="1" noMove="1" noResize="1" noEditPoints="1" noAdjustHandles="1" noChangeArrowheads="1" noChangeShapeType="1" noTextEdit="1"/>
                </p:cNvSpPr>
                <p:nvPr/>
              </p:nvSpPr>
              <p:spPr>
                <a:xfrm>
                  <a:off x="5989983" y="2471836"/>
                  <a:ext cx="4767113" cy="1716752"/>
                </a:xfrm>
                <a:prstGeom prst="rect">
                  <a:avLst/>
                </a:prstGeom>
                <a:blipFill>
                  <a:blip r:embed="rId5"/>
                  <a:stretch>
                    <a:fillRect l="-14324" t="-41176" r="-531" b="-106618"/>
                  </a:stretch>
                </a:blipFill>
              </p:spPr>
              <p:txBody>
                <a:bodyPr/>
                <a:lstStyle/>
                <a:p>
                  <a:r>
                    <a:rPr lang="en-US">
                      <a:noFill/>
                    </a:rPr>
                    <a:t> </a:t>
                  </a:r>
                </a:p>
              </p:txBody>
            </p:sp>
          </mc:Fallback>
        </mc:AlternateContent>
        <p:grpSp>
          <p:nvGrpSpPr>
            <p:cNvPr id="34" name="Group 33">
              <a:extLst>
                <a:ext uri="{FF2B5EF4-FFF2-40B4-BE49-F238E27FC236}">
                  <a16:creationId xmlns:a16="http://schemas.microsoft.com/office/drawing/2014/main" id="{CCDDB9F4-72BB-4810-21FD-A993BA32E310}"/>
                </a:ext>
              </a:extLst>
            </p:cNvPr>
            <p:cNvGrpSpPr/>
            <p:nvPr/>
          </p:nvGrpSpPr>
          <p:grpSpPr>
            <a:xfrm>
              <a:off x="463825" y="2156657"/>
              <a:ext cx="5108713" cy="4384970"/>
              <a:chOff x="463825" y="2156657"/>
              <a:chExt cx="5108713" cy="4384970"/>
            </a:xfrm>
          </p:grpSpPr>
          <p:sp>
            <p:nvSpPr>
              <p:cNvPr id="37" name="TextBox 36">
                <a:extLst>
                  <a:ext uri="{FF2B5EF4-FFF2-40B4-BE49-F238E27FC236}">
                    <a16:creationId xmlns:a16="http://schemas.microsoft.com/office/drawing/2014/main" id="{E1F17AEA-B0CE-05CA-33F2-8B1C11DFAB9A}"/>
                  </a:ext>
                </a:extLst>
              </p:cNvPr>
              <p:cNvSpPr txBox="1"/>
              <p:nvPr/>
            </p:nvSpPr>
            <p:spPr>
              <a:xfrm>
                <a:off x="463825" y="2156657"/>
                <a:ext cx="4840853" cy="830997"/>
              </a:xfrm>
              <a:prstGeom prst="rect">
                <a:avLst/>
              </a:prstGeom>
              <a:noFill/>
            </p:spPr>
            <p:txBody>
              <a:bodyPr wrap="square" rtlCol="0">
                <a:spAutoFit/>
              </a:bodyPr>
              <a:lstStyle/>
              <a:p>
                <a:pPr rtl="0">
                  <a:spcBef>
                    <a:spcPts val="0"/>
                  </a:spcBef>
                  <a:spcAft>
                    <a:spcPts val="1500"/>
                  </a:spcAft>
                </a:pPr>
                <a:r>
                  <a:rPr lang="en-IN" sz="1600" b="0" i="0" dirty="0">
                    <a:solidFill>
                      <a:srgbClr val="0D0D0D"/>
                    </a:solidFill>
                    <a:effectLst/>
                    <a:latin typeface="Avenir Next" panose="020B0503020202020204" pitchFamily="34" charset="0"/>
                  </a:rPr>
                  <a:t>Before we dive into the Classification Probabilities, let's arm ourselves with some key terms to navigate the terrain more smoothly..</a:t>
                </a:r>
                <a:endParaRPr lang="en-IN" sz="1600" b="0" dirty="0">
                  <a:effectLst/>
                  <a:latin typeface="Avenir Next" panose="020B0503020202020204" pitchFamily="34" charset="0"/>
                </a:endParaRPr>
              </a:p>
            </p:txBody>
          </p:sp>
          <p:grpSp>
            <p:nvGrpSpPr>
              <p:cNvPr id="38" name="Group 37">
                <a:extLst>
                  <a:ext uri="{FF2B5EF4-FFF2-40B4-BE49-F238E27FC236}">
                    <a16:creationId xmlns:a16="http://schemas.microsoft.com/office/drawing/2014/main" id="{889DD181-057B-9EE7-176A-48E5306E29D8}"/>
                  </a:ext>
                </a:extLst>
              </p:cNvPr>
              <p:cNvGrpSpPr/>
              <p:nvPr/>
            </p:nvGrpSpPr>
            <p:grpSpPr>
              <a:xfrm>
                <a:off x="463825" y="2968490"/>
                <a:ext cx="4982818" cy="889574"/>
                <a:chOff x="662609" y="3326296"/>
                <a:chExt cx="4253948" cy="889574"/>
              </a:xfrm>
            </p:grpSpPr>
            <p:sp>
              <p:nvSpPr>
                <p:cNvPr id="48" name="TextBox 47">
                  <a:extLst>
                    <a:ext uri="{FF2B5EF4-FFF2-40B4-BE49-F238E27FC236}">
                      <a16:creationId xmlns:a16="http://schemas.microsoft.com/office/drawing/2014/main" id="{4523CCCC-6F1F-25E0-2AA9-C6CFED4DF45B}"/>
                    </a:ext>
                  </a:extLst>
                </p:cNvPr>
                <p:cNvSpPr txBox="1"/>
                <p:nvPr/>
              </p:nvSpPr>
              <p:spPr>
                <a:xfrm>
                  <a:off x="662609" y="3326296"/>
                  <a:ext cx="2358887" cy="338554"/>
                </a:xfrm>
                <a:prstGeom prst="rect">
                  <a:avLst/>
                </a:prstGeom>
                <a:noFill/>
              </p:spPr>
              <p:txBody>
                <a:bodyPr wrap="square" rtlCol="0">
                  <a:spAutoFit/>
                </a:bodyPr>
                <a:lstStyle/>
                <a:p>
                  <a:pPr algn="just" rtl="0">
                    <a:spcBef>
                      <a:spcPts val="0"/>
                    </a:spcBef>
                    <a:spcAft>
                      <a:spcPts val="0"/>
                    </a:spcAft>
                  </a:pPr>
                  <a:r>
                    <a:rPr lang="en-IN" sz="1600" b="1" u="none" strike="noStrike" dirty="0">
                      <a:solidFill>
                        <a:srgbClr val="000000"/>
                      </a:solidFill>
                      <a:effectLst/>
                      <a:latin typeface="Avenir Next" panose="020B0503020202020204" pitchFamily="34" charset="0"/>
                    </a:rPr>
                    <a:t>True Positive (TP) </a:t>
                  </a:r>
                  <a:endParaRPr lang="en-IN" sz="1600" b="0" dirty="0">
                    <a:effectLst/>
                    <a:latin typeface="Avenir Next" panose="020B0503020202020204" pitchFamily="34" charset="0"/>
                  </a:endParaRPr>
                </a:p>
              </p:txBody>
            </p:sp>
            <p:sp>
              <p:nvSpPr>
                <p:cNvPr id="49" name="TextBox 48">
                  <a:extLst>
                    <a:ext uri="{FF2B5EF4-FFF2-40B4-BE49-F238E27FC236}">
                      <a16:creationId xmlns:a16="http://schemas.microsoft.com/office/drawing/2014/main" id="{884C7F55-7436-B766-5DF7-1019F13B6A6B}"/>
                    </a:ext>
                  </a:extLst>
                </p:cNvPr>
                <p:cNvSpPr txBox="1"/>
                <p:nvPr/>
              </p:nvSpPr>
              <p:spPr>
                <a:xfrm>
                  <a:off x="662609" y="3631095"/>
                  <a:ext cx="4253948" cy="584775"/>
                </a:xfrm>
                <a:prstGeom prst="rect">
                  <a:avLst/>
                </a:prstGeom>
                <a:noFill/>
              </p:spPr>
              <p:txBody>
                <a:bodyPr wrap="square" rtlCol="0">
                  <a:spAutoFit/>
                </a:bodyPr>
                <a:lstStyle/>
                <a:p>
                  <a:r>
                    <a:rPr lang="en-IN" sz="1600" b="0" u="none" strike="noStrike" dirty="0">
                      <a:solidFill>
                        <a:srgbClr val="000000"/>
                      </a:solidFill>
                      <a:effectLst/>
                      <a:latin typeface="Avenir Next" panose="020B0503020202020204" pitchFamily="34" charset="0"/>
                    </a:rPr>
                    <a:t>If the predicted value and the actual value are both positive.</a:t>
                  </a:r>
                  <a:endParaRPr lang="en-IN" sz="1600" b="0" dirty="0">
                    <a:effectLst/>
                    <a:latin typeface="Avenir Next" panose="020B0503020202020204" pitchFamily="34" charset="0"/>
                  </a:endParaRPr>
                </a:p>
              </p:txBody>
            </p:sp>
          </p:grpSp>
          <p:grpSp>
            <p:nvGrpSpPr>
              <p:cNvPr id="39" name="Group 38">
                <a:extLst>
                  <a:ext uri="{FF2B5EF4-FFF2-40B4-BE49-F238E27FC236}">
                    <a16:creationId xmlns:a16="http://schemas.microsoft.com/office/drawing/2014/main" id="{5D0754D7-8A3C-225B-D098-E3E48E41E5EB}"/>
                  </a:ext>
                </a:extLst>
              </p:cNvPr>
              <p:cNvGrpSpPr/>
              <p:nvPr/>
            </p:nvGrpSpPr>
            <p:grpSpPr>
              <a:xfrm>
                <a:off x="463825" y="3836509"/>
                <a:ext cx="4896679" cy="889574"/>
                <a:chOff x="662609" y="3326296"/>
                <a:chExt cx="4253948" cy="889574"/>
              </a:xfrm>
            </p:grpSpPr>
            <p:sp>
              <p:nvSpPr>
                <p:cNvPr id="46" name="TextBox 45">
                  <a:extLst>
                    <a:ext uri="{FF2B5EF4-FFF2-40B4-BE49-F238E27FC236}">
                      <a16:creationId xmlns:a16="http://schemas.microsoft.com/office/drawing/2014/main" id="{F8223F0A-C83B-8795-2F25-3719C10418AA}"/>
                    </a:ext>
                  </a:extLst>
                </p:cNvPr>
                <p:cNvSpPr txBox="1"/>
                <p:nvPr/>
              </p:nvSpPr>
              <p:spPr>
                <a:xfrm>
                  <a:off x="662609" y="3326296"/>
                  <a:ext cx="2358887" cy="338554"/>
                </a:xfrm>
                <a:prstGeom prst="rect">
                  <a:avLst/>
                </a:prstGeom>
                <a:noFill/>
              </p:spPr>
              <p:txBody>
                <a:bodyPr wrap="square" rtlCol="0">
                  <a:spAutoFit/>
                </a:bodyPr>
                <a:lstStyle/>
                <a:p>
                  <a:pPr algn="just" rtl="0">
                    <a:spcBef>
                      <a:spcPts val="0"/>
                    </a:spcBef>
                    <a:spcAft>
                      <a:spcPts val="0"/>
                    </a:spcAft>
                  </a:pPr>
                  <a:r>
                    <a:rPr lang="en-IN" sz="1600" b="1" u="none" strike="noStrike" dirty="0">
                      <a:solidFill>
                        <a:srgbClr val="000000"/>
                      </a:solidFill>
                      <a:effectLst/>
                      <a:latin typeface="Avenir Next" panose="020B0503020202020204" pitchFamily="34" charset="0"/>
                    </a:rPr>
                    <a:t>True Negative (TP) </a:t>
                  </a:r>
                  <a:endParaRPr lang="en-IN" sz="1600" b="0" dirty="0">
                    <a:effectLst/>
                    <a:latin typeface="Avenir Next" panose="020B0503020202020204" pitchFamily="34" charset="0"/>
                  </a:endParaRPr>
                </a:p>
              </p:txBody>
            </p:sp>
            <p:sp>
              <p:nvSpPr>
                <p:cNvPr id="47" name="TextBox 46">
                  <a:extLst>
                    <a:ext uri="{FF2B5EF4-FFF2-40B4-BE49-F238E27FC236}">
                      <a16:creationId xmlns:a16="http://schemas.microsoft.com/office/drawing/2014/main" id="{FAF6AE53-7DAB-E7D1-386D-E204840130B7}"/>
                    </a:ext>
                  </a:extLst>
                </p:cNvPr>
                <p:cNvSpPr txBox="1"/>
                <p:nvPr/>
              </p:nvSpPr>
              <p:spPr>
                <a:xfrm>
                  <a:off x="662609" y="3631095"/>
                  <a:ext cx="4253948" cy="584775"/>
                </a:xfrm>
                <a:prstGeom prst="rect">
                  <a:avLst/>
                </a:prstGeom>
                <a:noFill/>
              </p:spPr>
              <p:txBody>
                <a:bodyPr wrap="square" rtlCol="0">
                  <a:spAutoFit/>
                </a:bodyPr>
                <a:lstStyle/>
                <a:p>
                  <a:r>
                    <a:rPr lang="en-IN" sz="1600" b="0" u="none" strike="noStrike" dirty="0">
                      <a:solidFill>
                        <a:srgbClr val="000000"/>
                      </a:solidFill>
                      <a:effectLst/>
                      <a:latin typeface="Avenir Next" panose="020B0503020202020204" pitchFamily="34" charset="0"/>
                    </a:rPr>
                    <a:t>If the predicted value and the actual value are both negative.</a:t>
                  </a:r>
                  <a:endParaRPr lang="en-IN" sz="1600" b="0" dirty="0">
                    <a:effectLst/>
                    <a:latin typeface="Avenir Next" panose="020B0503020202020204" pitchFamily="34" charset="0"/>
                  </a:endParaRPr>
                </a:p>
              </p:txBody>
            </p:sp>
          </p:grpSp>
          <p:grpSp>
            <p:nvGrpSpPr>
              <p:cNvPr id="40" name="Group 39">
                <a:extLst>
                  <a:ext uri="{FF2B5EF4-FFF2-40B4-BE49-F238E27FC236}">
                    <a16:creationId xmlns:a16="http://schemas.microsoft.com/office/drawing/2014/main" id="{E2E337AB-9956-5530-43D5-232A4A8A5E4A}"/>
                  </a:ext>
                </a:extLst>
              </p:cNvPr>
              <p:cNvGrpSpPr/>
              <p:nvPr/>
            </p:nvGrpSpPr>
            <p:grpSpPr>
              <a:xfrm>
                <a:off x="463825" y="4704525"/>
                <a:ext cx="5062331" cy="889574"/>
                <a:chOff x="662609" y="3326296"/>
                <a:chExt cx="4253948" cy="889574"/>
              </a:xfrm>
            </p:grpSpPr>
            <p:sp>
              <p:nvSpPr>
                <p:cNvPr id="44" name="TextBox 43">
                  <a:extLst>
                    <a:ext uri="{FF2B5EF4-FFF2-40B4-BE49-F238E27FC236}">
                      <a16:creationId xmlns:a16="http://schemas.microsoft.com/office/drawing/2014/main" id="{AD56B46E-1B7D-B886-FD65-E6054AA5E7F2}"/>
                    </a:ext>
                  </a:extLst>
                </p:cNvPr>
                <p:cNvSpPr txBox="1"/>
                <p:nvPr/>
              </p:nvSpPr>
              <p:spPr>
                <a:xfrm>
                  <a:off x="662609" y="3326296"/>
                  <a:ext cx="2358887" cy="338554"/>
                </a:xfrm>
                <a:prstGeom prst="rect">
                  <a:avLst/>
                </a:prstGeom>
                <a:noFill/>
              </p:spPr>
              <p:txBody>
                <a:bodyPr wrap="square" rtlCol="0">
                  <a:spAutoFit/>
                </a:bodyPr>
                <a:lstStyle/>
                <a:p>
                  <a:pPr algn="just" rtl="0">
                    <a:spcBef>
                      <a:spcPts val="0"/>
                    </a:spcBef>
                    <a:spcAft>
                      <a:spcPts val="0"/>
                    </a:spcAft>
                  </a:pPr>
                  <a:r>
                    <a:rPr lang="en-IN" sz="1600" b="1" u="none" strike="noStrike" dirty="0">
                      <a:solidFill>
                        <a:srgbClr val="000000"/>
                      </a:solidFill>
                      <a:effectLst/>
                      <a:latin typeface="Avenir Next" panose="020B0503020202020204" pitchFamily="34" charset="0"/>
                    </a:rPr>
                    <a:t>False Positive (FP)</a:t>
                  </a:r>
                  <a:endParaRPr lang="en-IN" sz="1600" b="0" dirty="0">
                    <a:effectLst/>
                    <a:latin typeface="Avenir Next" panose="020B0503020202020204" pitchFamily="34" charset="0"/>
                  </a:endParaRPr>
                </a:p>
              </p:txBody>
            </p:sp>
            <p:sp>
              <p:nvSpPr>
                <p:cNvPr id="45" name="TextBox 44">
                  <a:extLst>
                    <a:ext uri="{FF2B5EF4-FFF2-40B4-BE49-F238E27FC236}">
                      <a16:creationId xmlns:a16="http://schemas.microsoft.com/office/drawing/2014/main" id="{81AE6D4F-49BA-1592-4876-B56D4E3B3CCD}"/>
                    </a:ext>
                  </a:extLst>
                </p:cNvPr>
                <p:cNvSpPr txBox="1"/>
                <p:nvPr/>
              </p:nvSpPr>
              <p:spPr>
                <a:xfrm>
                  <a:off x="662609" y="3631095"/>
                  <a:ext cx="4253948" cy="584775"/>
                </a:xfrm>
                <a:prstGeom prst="rect">
                  <a:avLst/>
                </a:prstGeom>
                <a:noFill/>
              </p:spPr>
              <p:txBody>
                <a:bodyPr wrap="square" rtlCol="0">
                  <a:spAutoFit/>
                </a:bodyPr>
                <a:lstStyle/>
                <a:p>
                  <a:pPr algn="just" rtl="0">
                    <a:spcBef>
                      <a:spcPts val="0"/>
                    </a:spcBef>
                    <a:spcAft>
                      <a:spcPts val="0"/>
                    </a:spcAft>
                  </a:pPr>
                  <a:r>
                    <a:rPr lang="en-IN" sz="1600" b="0" u="none" strike="noStrike" dirty="0">
                      <a:solidFill>
                        <a:srgbClr val="000000"/>
                      </a:solidFill>
                      <a:effectLst/>
                      <a:latin typeface="Avenir Next" panose="020B0503020202020204" pitchFamily="34" charset="0"/>
                    </a:rPr>
                    <a:t>If the predicted value is positive, but the actual value is negative.</a:t>
                  </a:r>
                  <a:r>
                    <a:rPr lang="en-IN" sz="1600" b="0" i="1" strike="noStrike" dirty="0">
                      <a:solidFill>
                        <a:schemeClr val="accent2"/>
                      </a:solidFill>
                      <a:effectLst/>
                      <a:latin typeface="Avenir Next" panose="020B0503020202020204" pitchFamily="34" charset="0"/>
                    </a:rPr>
                    <a:t> (Type I </a:t>
                  </a:r>
                  <a:r>
                    <a:rPr lang="en-IN" sz="1600" i="1" dirty="0">
                      <a:solidFill>
                        <a:schemeClr val="accent2"/>
                      </a:solidFill>
                      <a:latin typeface="Avenir Next" panose="020B0503020202020204" pitchFamily="34" charset="0"/>
                    </a:rPr>
                    <a:t>E</a:t>
                  </a:r>
                  <a:r>
                    <a:rPr lang="en-IN" sz="1600" b="0" i="1" strike="noStrike" dirty="0">
                      <a:solidFill>
                        <a:schemeClr val="accent2"/>
                      </a:solidFill>
                      <a:effectLst/>
                      <a:latin typeface="Avenir Next" panose="020B0503020202020204" pitchFamily="34" charset="0"/>
                    </a:rPr>
                    <a:t>rror )</a:t>
                  </a:r>
                  <a:endParaRPr lang="en-IN" sz="1600" b="0" i="1" dirty="0">
                    <a:solidFill>
                      <a:schemeClr val="accent2"/>
                    </a:solidFill>
                    <a:effectLst/>
                    <a:latin typeface="Avenir Next" panose="020B0503020202020204" pitchFamily="34" charset="0"/>
                  </a:endParaRPr>
                </a:p>
              </p:txBody>
            </p:sp>
          </p:grpSp>
          <p:grpSp>
            <p:nvGrpSpPr>
              <p:cNvPr id="41" name="Group 40">
                <a:extLst>
                  <a:ext uri="{FF2B5EF4-FFF2-40B4-BE49-F238E27FC236}">
                    <a16:creationId xmlns:a16="http://schemas.microsoft.com/office/drawing/2014/main" id="{F6447FD9-5C5F-9A0C-BB54-C3BEA21A218D}"/>
                  </a:ext>
                </a:extLst>
              </p:cNvPr>
              <p:cNvGrpSpPr/>
              <p:nvPr/>
            </p:nvGrpSpPr>
            <p:grpSpPr>
              <a:xfrm>
                <a:off x="463825" y="5652053"/>
                <a:ext cx="5108713" cy="889574"/>
                <a:chOff x="662609" y="3326296"/>
                <a:chExt cx="4253948" cy="889574"/>
              </a:xfrm>
            </p:grpSpPr>
            <p:sp>
              <p:nvSpPr>
                <p:cNvPr id="42" name="TextBox 41">
                  <a:extLst>
                    <a:ext uri="{FF2B5EF4-FFF2-40B4-BE49-F238E27FC236}">
                      <a16:creationId xmlns:a16="http://schemas.microsoft.com/office/drawing/2014/main" id="{040EF041-888F-EF3D-1375-6DE039C88101}"/>
                    </a:ext>
                  </a:extLst>
                </p:cNvPr>
                <p:cNvSpPr txBox="1"/>
                <p:nvPr/>
              </p:nvSpPr>
              <p:spPr>
                <a:xfrm>
                  <a:off x="662609" y="3326296"/>
                  <a:ext cx="2358887" cy="338554"/>
                </a:xfrm>
                <a:prstGeom prst="rect">
                  <a:avLst/>
                </a:prstGeom>
                <a:noFill/>
              </p:spPr>
              <p:txBody>
                <a:bodyPr wrap="square" rtlCol="0">
                  <a:spAutoFit/>
                </a:bodyPr>
                <a:lstStyle/>
                <a:p>
                  <a:pPr algn="just" rtl="0">
                    <a:spcBef>
                      <a:spcPts val="0"/>
                    </a:spcBef>
                    <a:spcAft>
                      <a:spcPts val="1500"/>
                    </a:spcAft>
                  </a:pPr>
                  <a:r>
                    <a:rPr lang="en-IN" sz="1600" b="1" u="none" strike="noStrike" dirty="0">
                      <a:solidFill>
                        <a:srgbClr val="000000"/>
                      </a:solidFill>
                      <a:effectLst/>
                      <a:latin typeface="Avenir Next" panose="020B0503020202020204" pitchFamily="34" charset="0"/>
                    </a:rPr>
                    <a:t>False Negative (FN) :</a:t>
                  </a:r>
                  <a:r>
                    <a:rPr lang="en-IN" sz="1600" b="0" u="none" strike="noStrike" dirty="0">
                      <a:solidFill>
                        <a:srgbClr val="000000"/>
                      </a:solidFill>
                      <a:effectLst/>
                      <a:latin typeface="Avenir Next" panose="020B0503020202020204" pitchFamily="34" charset="0"/>
                    </a:rPr>
                    <a:t> </a:t>
                  </a:r>
                  <a:endParaRPr lang="en-IN" sz="1600" b="0" dirty="0">
                    <a:effectLst/>
                    <a:latin typeface="Avenir Next" panose="020B0503020202020204" pitchFamily="34" charset="0"/>
                  </a:endParaRPr>
                </a:p>
              </p:txBody>
            </p:sp>
            <p:sp>
              <p:nvSpPr>
                <p:cNvPr id="43" name="TextBox 42">
                  <a:extLst>
                    <a:ext uri="{FF2B5EF4-FFF2-40B4-BE49-F238E27FC236}">
                      <a16:creationId xmlns:a16="http://schemas.microsoft.com/office/drawing/2014/main" id="{5880DE8D-22C5-01D6-5F21-69574692B4B5}"/>
                    </a:ext>
                  </a:extLst>
                </p:cNvPr>
                <p:cNvSpPr txBox="1"/>
                <p:nvPr/>
              </p:nvSpPr>
              <p:spPr>
                <a:xfrm>
                  <a:off x="662609" y="3631095"/>
                  <a:ext cx="4253948" cy="584775"/>
                </a:xfrm>
                <a:prstGeom prst="rect">
                  <a:avLst/>
                </a:prstGeom>
                <a:noFill/>
              </p:spPr>
              <p:txBody>
                <a:bodyPr wrap="square" rtlCol="0">
                  <a:spAutoFit/>
                </a:bodyPr>
                <a:lstStyle/>
                <a:p>
                  <a:pPr algn="just" rtl="0">
                    <a:spcBef>
                      <a:spcPts val="0"/>
                    </a:spcBef>
                    <a:spcAft>
                      <a:spcPts val="0"/>
                    </a:spcAft>
                  </a:pPr>
                  <a:r>
                    <a:rPr lang="en-IN" sz="1600" b="0" i="0" u="none" strike="noStrike" dirty="0">
                      <a:solidFill>
                        <a:srgbClr val="000000"/>
                      </a:solidFill>
                      <a:effectLst/>
                      <a:latin typeface="Avenir Next" panose="020B0503020202020204" pitchFamily="34" charset="0"/>
                    </a:rPr>
                    <a:t>If the predicted value is negative, but the actual value is positive . </a:t>
                  </a:r>
                  <a:r>
                    <a:rPr lang="en-IN" sz="1600" b="0" i="1" u="none" strike="noStrike" dirty="0">
                      <a:solidFill>
                        <a:schemeClr val="accent2"/>
                      </a:solidFill>
                      <a:effectLst/>
                      <a:latin typeface="Avenir Next" panose="020B0503020202020204" pitchFamily="34" charset="0"/>
                    </a:rPr>
                    <a:t>(Type II Error )</a:t>
                  </a:r>
                  <a:endParaRPr lang="en-IN" sz="1600" b="0" i="1" dirty="0">
                    <a:solidFill>
                      <a:schemeClr val="accent2"/>
                    </a:solidFill>
                    <a:effectLst/>
                    <a:latin typeface="Avenir Next" panose="020B0503020202020204" pitchFamily="34" charset="0"/>
                  </a:endParaRPr>
                </a:p>
              </p:txBody>
            </p:sp>
          </p:grpSp>
        </p:grpSp>
        <p:sp>
          <p:nvSpPr>
            <p:cNvPr id="35" name="TextBox 34">
              <a:extLst>
                <a:ext uri="{FF2B5EF4-FFF2-40B4-BE49-F238E27FC236}">
                  <a16:creationId xmlns:a16="http://schemas.microsoft.com/office/drawing/2014/main" id="{11AE2809-407F-642B-2C8D-75BF2BCB1D96}"/>
                </a:ext>
              </a:extLst>
            </p:cNvPr>
            <p:cNvSpPr txBox="1"/>
            <p:nvPr/>
          </p:nvSpPr>
          <p:spPr>
            <a:xfrm>
              <a:off x="5989983" y="948222"/>
              <a:ext cx="4717774" cy="1815882"/>
            </a:xfrm>
            <a:prstGeom prst="rect">
              <a:avLst/>
            </a:prstGeom>
            <a:noFill/>
          </p:spPr>
          <p:txBody>
            <a:bodyPr wrap="square">
              <a:spAutoFit/>
            </a:bodyPr>
            <a:lstStyle/>
            <a:p>
              <a:pPr rtl="0">
                <a:spcBef>
                  <a:spcPts val="0"/>
                </a:spcBef>
                <a:spcAft>
                  <a:spcPts val="1500"/>
                </a:spcAft>
              </a:pPr>
              <a:r>
                <a:rPr lang="en-IN" sz="1600" b="0" i="0" u="none" strike="noStrike" dirty="0">
                  <a:solidFill>
                    <a:srgbClr val="000000"/>
                  </a:solidFill>
                  <a:effectLst/>
                  <a:latin typeface="Avenir Next" panose="020B0503020202020204" pitchFamily="34" charset="0"/>
                </a:rPr>
                <a:t>The fitted model is considered as an accurate representation of the data set if the true positives and negatives are maximized, and the false positives and false negatives are maximized. Accuracy can be calculated using the confusion matrix.</a:t>
              </a:r>
              <a:br>
                <a:rPr lang="en-IN" sz="1600" dirty="0">
                  <a:latin typeface="Avenir Next" panose="020B0503020202020204" pitchFamily="34" charset="0"/>
                </a:rPr>
              </a:br>
              <a:endParaRPr lang="en-US" sz="1600" dirty="0">
                <a:latin typeface="Avenir Next" panose="020B0503020202020204" pitchFamily="34" charset="0"/>
              </a:endParaRPr>
            </a:p>
          </p:txBody>
        </p:sp>
        <p:pic>
          <p:nvPicPr>
            <p:cNvPr id="36" name="Picture 35" descr="A table with black text&#10;&#10;Description automatically generated">
              <a:extLst>
                <a:ext uri="{FF2B5EF4-FFF2-40B4-BE49-F238E27FC236}">
                  <a16:creationId xmlns:a16="http://schemas.microsoft.com/office/drawing/2014/main" id="{C0096691-A710-083C-9B00-86FBB591CFFB}"/>
                </a:ext>
              </a:extLst>
            </p:cNvPr>
            <p:cNvPicPr>
              <a:picLocks noChangeAspect="1"/>
            </p:cNvPicPr>
            <p:nvPr/>
          </p:nvPicPr>
          <p:blipFill>
            <a:blip r:embed="rId6">
              <a:extLst>
                <a:ext uri="{BEBA8EAE-BF5A-486C-A8C5-ECC9F3942E4B}">
                  <a14:imgProps xmlns:a14="http://schemas.microsoft.com/office/drawing/2010/main">
                    <a14:imgLayer r:embed="rId7">
                      <a14:imgEffect>
                        <a14:sharpenSoften amount="-7000"/>
                      </a14:imgEffect>
                    </a14:imgLayer>
                  </a14:imgProps>
                </a:ext>
              </a:extLst>
            </a:blip>
            <a:stretch>
              <a:fillRect/>
            </a:stretch>
          </p:blipFill>
          <p:spPr>
            <a:xfrm>
              <a:off x="5857737" y="3954946"/>
              <a:ext cx="5340350" cy="1943100"/>
            </a:xfrm>
            <a:prstGeom prst="rect">
              <a:avLst/>
            </a:prstGeom>
          </p:spPr>
        </p:pic>
      </p:grpSp>
    </p:spTree>
    <p:extLst>
      <p:ext uri="{BB962C8B-B14F-4D97-AF65-F5344CB8AC3E}">
        <p14:creationId xmlns:p14="http://schemas.microsoft.com/office/powerpoint/2010/main" val="271738450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69" name="Group 68">
            <a:extLst>
              <a:ext uri="{FF2B5EF4-FFF2-40B4-BE49-F238E27FC236}">
                <a16:creationId xmlns:a16="http://schemas.microsoft.com/office/drawing/2014/main" id="{3CBF9514-8DFC-2017-E0CE-0AB3E797CC05}"/>
              </a:ext>
            </a:extLst>
          </p:cNvPr>
          <p:cNvGrpSpPr/>
          <p:nvPr/>
        </p:nvGrpSpPr>
        <p:grpSpPr>
          <a:xfrm>
            <a:off x="578125" y="640549"/>
            <a:ext cx="10734262" cy="5805828"/>
            <a:chOff x="463825" y="735799"/>
            <a:chExt cx="10734262" cy="5805828"/>
          </a:xfrm>
        </p:grpSpPr>
        <p:sp>
          <p:nvSpPr>
            <p:cNvPr id="3" name="TextBox 2">
              <a:extLst>
                <a:ext uri="{FF2B5EF4-FFF2-40B4-BE49-F238E27FC236}">
                  <a16:creationId xmlns:a16="http://schemas.microsoft.com/office/drawing/2014/main" id="{A645051B-A16E-EC52-6A83-8689505A67D6}"/>
                </a:ext>
              </a:extLst>
            </p:cNvPr>
            <p:cNvSpPr txBox="1"/>
            <p:nvPr/>
          </p:nvSpPr>
          <p:spPr>
            <a:xfrm>
              <a:off x="572660" y="735799"/>
              <a:ext cx="4417195" cy="630942"/>
            </a:xfrm>
            <a:prstGeom prst="rect">
              <a:avLst/>
            </a:prstGeom>
            <a:noFill/>
          </p:spPr>
          <p:txBody>
            <a:bodyPr wrap="square" rtlCol="0">
              <a:spAutoFit/>
            </a:bodyPr>
            <a:lstStyle/>
            <a:p>
              <a:r>
                <a:rPr lang="en-US" sz="3500" dirty="0"/>
                <a:t>Classification</a:t>
              </a:r>
            </a:p>
          </p:txBody>
        </p:sp>
        <p:sp>
          <p:nvSpPr>
            <p:cNvPr id="4" name="TextBox 3">
              <a:extLst>
                <a:ext uri="{FF2B5EF4-FFF2-40B4-BE49-F238E27FC236}">
                  <a16:creationId xmlns:a16="http://schemas.microsoft.com/office/drawing/2014/main" id="{B0B03F38-2089-5537-2B85-9C266450E6FE}"/>
                </a:ext>
              </a:extLst>
            </p:cNvPr>
            <p:cNvSpPr txBox="1"/>
            <p:nvPr/>
          </p:nvSpPr>
          <p:spPr>
            <a:xfrm>
              <a:off x="572660" y="1191597"/>
              <a:ext cx="4114800" cy="646331"/>
            </a:xfrm>
            <a:prstGeom prst="rect">
              <a:avLst/>
            </a:prstGeom>
            <a:noFill/>
          </p:spPr>
          <p:txBody>
            <a:bodyPr wrap="square" rtlCol="0">
              <a:spAutoFit/>
            </a:bodyPr>
            <a:lstStyle/>
            <a:p>
              <a:r>
                <a:rPr lang="en-IN" sz="3600" b="1" i="0" dirty="0">
                  <a:effectLst/>
                  <a:latin typeface="Avenir Next" panose="020B0503020202020204" pitchFamily="34" charset="0"/>
                </a:rPr>
                <a:t>Statistics</a:t>
              </a:r>
              <a:endParaRPr lang="en-US" sz="3500" b="1" dirty="0"/>
            </a:p>
          </p:txBody>
        </p:sp>
        <p:grpSp>
          <p:nvGrpSpPr>
            <p:cNvPr id="12" name="Group 11">
              <a:extLst>
                <a:ext uri="{FF2B5EF4-FFF2-40B4-BE49-F238E27FC236}">
                  <a16:creationId xmlns:a16="http://schemas.microsoft.com/office/drawing/2014/main" id="{F5FF47FA-1C92-7A4D-068B-4D3BF0F6979C}"/>
                </a:ext>
              </a:extLst>
            </p:cNvPr>
            <p:cNvGrpSpPr/>
            <p:nvPr/>
          </p:nvGrpSpPr>
          <p:grpSpPr>
            <a:xfrm>
              <a:off x="688673" y="1770564"/>
              <a:ext cx="1915042" cy="166723"/>
              <a:chOff x="657676" y="1739568"/>
              <a:chExt cx="1765572" cy="0"/>
            </a:xfrm>
          </p:grpSpPr>
          <p:cxnSp>
            <p:nvCxnSpPr>
              <p:cNvPr id="7" name="Straight Connector 6">
                <a:extLst>
                  <a:ext uri="{FF2B5EF4-FFF2-40B4-BE49-F238E27FC236}">
                    <a16:creationId xmlns:a16="http://schemas.microsoft.com/office/drawing/2014/main" id="{F4E0E367-CFCC-0156-B4F4-EF0E1BD065ED}"/>
                  </a:ext>
                </a:extLst>
              </p:cNvPr>
              <p:cNvCxnSpPr>
                <a:cxnSpLocks/>
              </p:cNvCxnSpPr>
              <p:nvPr/>
            </p:nvCxnSpPr>
            <p:spPr>
              <a:xfrm>
                <a:off x="657676" y="1739568"/>
                <a:ext cx="443597" cy="0"/>
              </a:xfrm>
              <a:prstGeom prst="line">
                <a:avLst/>
              </a:prstGeom>
              <a:ln w="63500" cmpd="sng">
                <a:solidFill>
                  <a:srgbClr val="C1D7E9"/>
                </a:solidFill>
                <a:prstDash val="solid"/>
              </a:ln>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E81000EA-06C7-0AE0-6C31-7C8D48E137E5}"/>
                  </a:ext>
                </a:extLst>
              </p:cNvPr>
              <p:cNvCxnSpPr>
                <a:cxnSpLocks/>
              </p:cNvCxnSpPr>
              <p:nvPr/>
            </p:nvCxnSpPr>
            <p:spPr>
              <a:xfrm>
                <a:off x="1098334" y="1739568"/>
                <a:ext cx="443597" cy="0"/>
              </a:xfrm>
              <a:prstGeom prst="line">
                <a:avLst/>
              </a:prstGeom>
              <a:ln w="63500" cmpd="sng">
                <a:solidFill>
                  <a:srgbClr val="FCF9DD"/>
                </a:solidFill>
                <a:prstDash val="solid"/>
              </a:ln>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BEB92BE1-7051-62E7-3FAD-6F2CC5741DAC}"/>
                  </a:ext>
                </a:extLst>
              </p:cNvPr>
              <p:cNvCxnSpPr>
                <a:cxnSpLocks/>
              </p:cNvCxnSpPr>
              <p:nvPr/>
            </p:nvCxnSpPr>
            <p:spPr>
              <a:xfrm>
                <a:off x="1538992" y="1739568"/>
                <a:ext cx="443597" cy="0"/>
              </a:xfrm>
              <a:prstGeom prst="line">
                <a:avLst/>
              </a:prstGeom>
              <a:ln w="63500" cmpd="sng">
                <a:solidFill>
                  <a:srgbClr val="EAC974"/>
                </a:solidFill>
                <a:prstDash val="solid"/>
              </a:ln>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967A4A70-0B1F-ECDD-F434-71F77FE0306E}"/>
                  </a:ext>
                </a:extLst>
              </p:cNvPr>
              <p:cNvCxnSpPr>
                <a:cxnSpLocks/>
              </p:cNvCxnSpPr>
              <p:nvPr/>
            </p:nvCxnSpPr>
            <p:spPr>
              <a:xfrm>
                <a:off x="1979651" y="1739568"/>
                <a:ext cx="443597" cy="0"/>
              </a:xfrm>
              <a:prstGeom prst="line">
                <a:avLst/>
              </a:prstGeom>
              <a:ln w="63500" cmpd="sng">
                <a:solidFill>
                  <a:srgbClr val="A44343"/>
                </a:solidFill>
                <a:prstDash val="solid"/>
              </a:ln>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C30B28F6-2686-5C0A-9B21-3406D21490B8}"/>
                    </a:ext>
                  </a:extLst>
                </p:cNvPr>
                <p:cNvSpPr txBox="1"/>
                <p:nvPr/>
              </p:nvSpPr>
              <p:spPr>
                <a:xfrm>
                  <a:off x="5989983" y="2471836"/>
                  <a:ext cx="4767113" cy="1716752"/>
                </a:xfrm>
                <a:prstGeom prst="rect">
                  <a:avLst/>
                </a:prstGeom>
                <a:noFill/>
              </p:spPr>
              <p:txBody>
                <a:bodyPr wrap="square" rtlCol="0">
                  <a:spAutoFit/>
                </a:bodyPr>
                <a:lstStyle/>
                <a:p>
                  <a:pPr algn="just"/>
                  <a:r>
                    <a:rPr lang="en-US" sz="1600" dirty="0">
                      <a:latin typeface="Avenir Next" panose="020B0503020202020204" pitchFamily="34" charset="0"/>
                    </a:rPr>
                    <a:t>For this regression model , taking the Optimum threshold as 0.2977528, the predicted value of the response is calculated as </a:t>
                  </a:r>
                </a:p>
                <a:p>
                  <a:pPr algn="just"/>
                  <a14:m>
                    <m:oMath xmlns:m="http://schemas.openxmlformats.org/officeDocument/2006/math">
                      <m:r>
                        <a:rPr lang="en-US" sz="1600" b="0" i="1" smtClean="0">
                          <a:latin typeface="Cambria Math" panose="02040503050406030204" pitchFamily="18" charset="0"/>
                        </a:rPr>
                        <m:t>𝑌</m:t>
                      </m:r>
                      <m:r>
                        <a:rPr lang="en-US" sz="1600" b="0" i="1" smtClean="0">
                          <a:latin typeface="Cambria Math" panose="02040503050406030204" pitchFamily="18" charset="0"/>
                        </a:rPr>
                        <m:t>= </m:t>
                      </m:r>
                      <m:d>
                        <m:dPr>
                          <m:begChr m:val="{"/>
                          <m:endChr m:val=""/>
                          <m:ctrlPr>
                            <a:rPr lang="en-US" sz="1600" i="1" smtClean="0">
                              <a:latin typeface="Cambria Math" panose="02040503050406030204" pitchFamily="18" charset="0"/>
                            </a:rPr>
                          </m:ctrlPr>
                        </m:dPr>
                        <m:e>
                          <m:eqArr>
                            <m:eqArrPr>
                              <m:ctrlPr>
                                <a:rPr lang="en-US" sz="1600" i="1" smtClean="0">
                                  <a:latin typeface="Cambria Math" panose="02040503050406030204" pitchFamily="18" charset="0"/>
                                </a:rPr>
                              </m:ctrlPr>
                            </m:eqArrPr>
                            <m:e>
                              <m:acc>
                                <m:accPr>
                                  <m:chr m:val="̂"/>
                                  <m:ctrlPr>
                                    <a:rPr lang="en-US" sz="1600" b="0" i="1" smtClean="0">
                                      <a:latin typeface="Cambria Math" panose="02040503050406030204" pitchFamily="18" charset="0"/>
                                    </a:rPr>
                                  </m:ctrlPr>
                                </m:accPr>
                                <m:e>
                                  <m:r>
                                    <a:rPr lang="en-US" sz="1600" b="0" i="1" smtClean="0">
                                      <a:latin typeface="Cambria Math" panose="02040503050406030204" pitchFamily="18" charset="0"/>
                                    </a:rPr>
                                    <m:t>𝑌</m:t>
                                  </m:r>
                                </m:e>
                              </m:acc>
                              <m:r>
                                <a:rPr lang="en-US" sz="1600" b="0" i="1" dirty="0" smtClean="0">
                                  <a:latin typeface="Cambria Math" panose="02040503050406030204" pitchFamily="18" charset="0"/>
                                </a:rPr>
                                <m:t>=1 ;</m:t>
                              </m:r>
                              <m:r>
                                <a:rPr lang="en-US" sz="1600" b="0" i="1" dirty="0" smtClean="0">
                                  <a:latin typeface="Cambria Math" panose="02040503050406030204" pitchFamily="18" charset="0"/>
                                </a:rPr>
                                <m:t>𝑖𝑓</m:t>
                              </m:r>
                              <m:r>
                                <a:rPr lang="en-US" sz="1600" b="0" i="1" dirty="0" smtClean="0">
                                  <a:latin typeface="Cambria Math" panose="02040503050406030204" pitchFamily="18" charset="0"/>
                                </a:rPr>
                                <m:t> </m:t>
                              </m:r>
                              <m:acc>
                                <m:accPr>
                                  <m:chr m:val="̂"/>
                                  <m:ctrlPr>
                                    <a:rPr lang="en-US" sz="1600" b="0" i="1" dirty="0" smtClean="0">
                                      <a:latin typeface="Cambria Math" panose="02040503050406030204" pitchFamily="18" charset="0"/>
                                    </a:rPr>
                                  </m:ctrlPr>
                                </m:accPr>
                                <m:e>
                                  <m:r>
                                    <a:rPr lang="en-US" sz="1600" b="0" i="1" dirty="0" smtClean="0">
                                      <a:latin typeface="Cambria Math" panose="02040503050406030204" pitchFamily="18" charset="0"/>
                                    </a:rPr>
                                    <m:t>𝜋</m:t>
                                  </m:r>
                                </m:e>
                              </m:acc>
                              <m:r>
                                <a:rPr lang="en-US" sz="1600" b="0" i="1" dirty="0" smtClean="0">
                                  <a:latin typeface="Cambria Math" panose="02040503050406030204" pitchFamily="18" charset="0"/>
                                </a:rPr>
                                <m:t>&gt;0.29777528</m:t>
                              </m:r>
                            </m:e>
                            <m:e>
                              <m:acc>
                                <m:accPr>
                                  <m:chr m:val="̂"/>
                                  <m:ctrlPr>
                                    <a:rPr lang="en-US" sz="1600" i="1">
                                      <a:latin typeface="Cambria Math" panose="02040503050406030204" pitchFamily="18" charset="0"/>
                                    </a:rPr>
                                  </m:ctrlPr>
                                </m:accPr>
                                <m:e>
                                  <m:r>
                                    <a:rPr lang="en-US" sz="1600" i="1">
                                      <a:latin typeface="Cambria Math" panose="02040503050406030204" pitchFamily="18" charset="0"/>
                                    </a:rPr>
                                    <m:t>𝑌</m:t>
                                  </m:r>
                                </m:e>
                              </m:acc>
                              <m:r>
                                <a:rPr lang="en-US" sz="1600" i="1" dirty="0">
                                  <a:latin typeface="Cambria Math" panose="02040503050406030204" pitchFamily="18" charset="0"/>
                                </a:rPr>
                                <m:t>=</m:t>
                              </m:r>
                              <m:r>
                                <a:rPr lang="en-US" sz="1600" b="0" i="1" dirty="0" smtClean="0">
                                  <a:latin typeface="Cambria Math" panose="02040503050406030204" pitchFamily="18" charset="0"/>
                                </a:rPr>
                                <m:t>0 ;</m:t>
                              </m:r>
                              <m:r>
                                <a:rPr lang="en-US" sz="1600" b="0" i="1" dirty="0" smtClean="0">
                                  <a:latin typeface="Cambria Math" panose="02040503050406030204" pitchFamily="18" charset="0"/>
                                </a:rPr>
                                <m:t>𝑒𝑙𝑠𝑒𝑤h𝑒𝑟𝑒</m:t>
                              </m:r>
                              <m:r>
                                <a:rPr lang="en-US" sz="1600" b="0" i="1" dirty="0" smtClean="0">
                                  <a:latin typeface="Cambria Math" panose="02040503050406030204" pitchFamily="18" charset="0"/>
                                </a:rPr>
                                <m:t>                 </m:t>
                              </m:r>
                            </m:e>
                          </m:eqArr>
                        </m:e>
                      </m:d>
                    </m:oMath>
                  </a14:m>
                  <a:r>
                    <a:rPr lang="en-US" sz="1600" dirty="0">
                      <a:latin typeface="Avenir Next" panose="020B0503020202020204" pitchFamily="34" charset="0"/>
                    </a:rPr>
                    <a:t> </a:t>
                  </a:r>
                </a:p>
                <a:p>
                  <a:pPr algn="just"/>
                  <a:endParaRPr lang="en-US" sz="1600" dirty="0">
                    <a:latin typeface="Avenir Next" panose="020B0503020202020204" pitchFamily="34" charset="0"/>
                  </a:endParaRPr>
                </a:p>
              </p:txBody>
            </p:sp>
          </mc:Choice>
          <mc:Fallback xmlns="">
            <p:sp>
              <p:nvSpPr>
                <p:cNvPr id="14" name="TextBox 13">
                  <a:extLst>
                    <a:ext uri="{FF2B5EF4-FFF2-40B4-BE49-F238E27FC236}">
                      <a16:creationId xmlns:a16="http://schemas.microsoft.com/office/drawing/2014/main" id="{C30B28F6-2686-5C0A-9B21-3406D21490B8}"/>
                    </a:ext>
                  </a:extLst>
                </p:cNvPr>
                <p:cNvSpPr txBox="1">
                  <a:spLocks noRot="1" noChangeAspect="1" noMove="1" noResize="1" noEditPoints="1" noAdjustHandles="1" noChangeArrowheads="1" noChangeShapeType="1" noTextEdit="1"/>
                </p:cNvSpPr>
                <p:nvPr/>
              </p:nvSpPr>
              <p:spPr>
                <a:xfrm>
                  <a:off x="5989983" y="2471836"/>
                  <a:ext cx="4767113" cy="1716752"/>
                </a:xfrm>
                <a:prstGeom prst="rect">
                  <a:avLst/>
                </a:prstGeom>
                <a:blipFill>
                  <a:blip r:embed="rId2"/>
                  <a:stretch>
                    <a:fillRect l="-14362" t="-41912" r="-798" b="-106618"/>
                  </a:stretch>
                </a:blipFill>
              </p:spPr>
              <p:txBody>
                <a:bodyPr/>
                <a:lstStyle/>
                <a:p>
                  <a:r>
                    <a:rPr lang="en-US">
                      <a:noFill/>
                    </a:rPr>
                    <a:t> </a:t>
                  </a:r>
                </a:p>
              </p:txBody>
            </p:sp>
          </mc:Fallback>
        </mc:AlternateContent>
        <p:grpSp>
          <p:nvGrpSpPr>
            <p:cNvPr id="34" name="Group 33">
              <a:extLst>
                <a:ext uri="{FF2B5EF4-FFF2-40B4-BE49-F238E27FC236}">
                  <a16:creationId xmlns:a16="http://schemas.microsoft.com/office/drawing/2014/main" id="{D12156FA-B45F-3F86-5C99-150DC8B70C1A}"/>
                </a:ext>
              </a:extLst>
            </p:cNvPr>
            <p:cNvGrpSpPr/>
            <p:nvPr/>
          </p:nvGrpSpPr>
          <p:grpSpPr>
            <a:xfrm>
              <a:off x="463825" y="2156657"/>
              <a:ext cx="5108713" cy="4384970"/>
              <a:chOff x="463825" y="2156657"/>
              <a:chExt cx="5108713" cy="4384970"/>
            </a:xfrm>
          </p:grpSpPr>
          <p:sp>
            <p:nvSpPr>
              <p:cNvPr id="18" name="TextBox 17">
                <a:extLst>
                  <a:ext uri="{FF2B5EF4-FFF2-40B4-BE49-F238E27FC236}">
                    <a16:creationId xmlns:a16="http://schemas.microsoft.com/office/drawing/2014/main" id="{928F4F6F-5927-03A8-DE95-5A90329EBC17}"/>
                  </a:ext>
                </a:extLst>
              </p:cNvPr>
              <p:cNvSpPr txBox="1"/>
              <p:nvPr/>
            </p:nvSpPr>
            <p:spPr>
              <a:xfrm>
                <a:off x="463825" y="2156657"/>
                <a:ext cx="4840853" cy="830997"/>
              </a:xfrm>
              <a:prstGeom prst="rect">
                <a:avLst/>
              </a:prstGeom>
              <a:noFill/>
            </p:spPr>
            <p:txBody>
              <a:bodyPr wrap="square" rtlCol="0">
                <a:spAutoFit/>
              </a:bodyPr>
              <a:lstStyle/>
              <a:p>
                <a:pPr rtl="0">
                  <a:spcBef>
                    <a:spcPts val="0"/>
                  </a:spcBef>
                  <a:spcAft>
                    <a:spcPts val="1500"/>
                  </a:spcAft>
                </a:pPr>
                <a:r>
                  <a:rPr lang="en-IN" sz="1600" b="0" i="0" dirty="0">
                    <a:solidFill>
                      <a:srgbClr val="0D0D0D"/>
                    </a:solidFill>
                    <a:effectLst/>
                    <a:latin typeface="Avenir Next" panose="020B0503020202020204" pitchFamily="34" charset="0"/>
                  </a:rPr>
                  <a:t>Before we dive into the Classification Probabilities, let's arm ourselves with some key terms to navigate the terrain more smoothly..</a:t>
                </a:r>
                <a:endParaRPr lang="en-IN" sz="1600" b="0" dirty="0">
                  <a:effectLst/>
                  <a:latin typeface="Avenir Next" panose="020B0503020202020204" pitchFamily="34" charset="0"/>
                </a:endParaRPr>
              </a:p>
            </p:txBody>
          </p:sp>
          <p:grpSp>
            <p:nvGrpSpPr>
              <p:cNvPr id="21" name="Group 20">
                <a:extLst>
                  <a:ext uri="{FF2B5EF4-FFF2-40B4-BE49-F238E27FC236}">
                    <a16:creationId xmlns:a16="http://schemas.microsoft.com/office/drawing/2014/main" id="{850EC5C6-1B5C-0ECA-EA30-765C8E8261CD}"/>
                  </a:ext>
                </a:extLst>
              </p:cNvPr>
              <p:cNvGrpSpPr/>
              <p:nvPr/>
            </p:nvGrpSpPr>
            <p:grpSpPr>
              <a:xfrm>
                <a:off x="463825" y="2968490"/>
                <a:ext cx="4982818" cy="889574"/>
                <a:chOff x="662609" y="3326296"/>
                <a:chExt cx="4253948" cy="889574"/>
              </a:xfrm>
            </p:grpSpPr>
            <p:sp>
              <p:nvSpPr>
                <p:cNvPr id="19" name="TextBox 18">
                  <a:extLst>
                    <a:ext uri="{FF2B5EF4-FFF2-40B4-BE49-F238E27FC236}">
                      <a16:creationId xmlns:a16="http://schemas.microsoft.com/office/drawing/2014/main" id="{CDCAE61A-924A-69C7-BE03-98D27B1597D3}"/>
                    </a:ext>
                  </a:extLst>
                </p:cNvPr>
                <p:cNvSpPr txBox="1"/>
                <p:nvPr/>
              </p:nvSpPr>
              <p:spPr>
                <a:xfrm>
                  <a:off x="662609" y="3326296"/>
                  <a:ext cx="2358887" cy="338554"/>
                </a:xfrm>
                <a:prstGeom prst="rect">
                  <a:avLst/>
                </a:prstGeom>
                <a:noFill/>
              </p:spPr>
              <p:txBody>
                <a:bodyPr wrap="square" rtlCol="0">
                  <a:spAutoFit/>
                </a:bodyPr>
                <a:lstStyle/>
                <a:p>
                  <a:pPr algn="just" rtl="0">
                    <a:spcBef>
                      <a:spcPts val="0"/>
                    </a:spcBef>
                    <a:spcAft>
                      <a:spcPts val="0"/>
                    </a:spcAft>
                  </a:pPr>
                  <a:r>
                    <a:rPr lang="en-IN" sz="1600" b="1" u="none" strike="noStrike" dirty="0">
                      <a:solidFill>
                        <a:srgbClr val="000000"/>
                      </a:solidFill>
                      <a:effectLst/>
                      <a:latin typeface="Avenir Next" panose="020B0503020202020204" pitchFamily="34" charset="0"/>
                    </a:rPr>
                    <a:t>True Positive (TP) </a:t>
                  </a:r>
                  <a:endParaRPr lang="en-IN" sz="1600" b="0" dirty="0">
                    <a:effectLst/>
                    <a:latin typeface="Avenir Next" panose="020B0503020202020204" pitchFamily="34" charset="0"/>
                  </a:endParaRPr>
                </a:p>
              </p:txBody>
            </p:sp>
            <p:sp>
              <p:nvSpPr>
                <p:cNvPr id="20" name="TextBox 19">
                  <a:extLst>
                    <a:ext uri="{FF2B5EF4-FFF2-40B4-BE49-F238E27FC236}">
                      <a16:creationId xmlns:a16="http://schemas.microsoft.com/office/drawing/2014/main" id="{1F679D0C-E647-BFCC-B6A6-3263FAFF5B77}"/>
                    </a:ext>
                  </a:extLst>
                </p:cNvPr>
                <p:cNvSpPr txBox="1"/>
                <p:nvPr/>
              </p:nvSpPr>
              <p:spPr>
                <a:xfrm>
                  <a:off x="662609" y="3631095"/>
                  <a:ext cx="4253948" cy="584775"/>
                </a:xfrm>
                <a:prstGeom prst="rect">
                  <a:avLst/>
                </a:prstGeom>
                <a:noFill/>
              </p:spPr>
              <p:txBody>
                <a:bodyPr wrap="square" rtlCol="0">
                  <a:spAutoFit/>
                </a:bodyPr>
                <a:lstStyle/>
                <a:p>
                  <a:r>
                    <a:rPr lang="en-IN" sz="1600" b="0" u="none" strike="noStrike" dirty="0">
                      <a:solidFill>
                        <a:srgbClr val="000000"/>
                      </a:solidFill>
                      <a:effectLst/>
                      <a:latin typeface="Avenir Next" panose="020B0503020202020204" pitchFamily="34" charset="0"/>
                    </a:rPr>
                    <a:t>If the predicted value and the actual value are both positive.</a:t>
                  </a:r>
                  <a:endParaRPr lang="en-IN" sz="1600" b="0" dirty="0">
                    <a:effectLst/>
                    <a:latin typeface="Avenir Next" panose="020B0503020202020204" pitchFamily="34" charset="0"/>
                  </a:endParaRPr>
                </a:p>
              </p:txBody>
            </p:sp>
          </p:grpSp>
          <p:grpSp>
            <p:nvGrpSpPr>
              <p:cNvPr id="22" name="Group 21">
                <a:extLst>
                  <a:ext uri="{FF2B5EF4-FFF2-40B4-BE49-F238E27FC236}">
                    <a16:creationId xmlns:a16="http://schemas.microsoft.com/office/drawing/2014/main" id="{FCA3E600-0F20-D131-3B53-5E992F6283B3}"/>
                  </a:ext>
                </a:extLst>
              </p:cNvPr>
              <p:cNvGrpSpPr/>
              <p:nvPr/>
            </p:nvGrpSpPr>
            <p:grpSpPr>
              <a:xfrm>
                <a:off x="463825" y="3836509"/>
                <a:ext cx="4896679" cy="889574"/>
                <a:chOff x="662609" y="3326296"/>
                <a:chExt cx="4253948" cy="889574"/>
              </a:xfrm>
            </p:grpSpPr>
            <p:sp>
              <p:nvSpPr>
                <p:cNvPr id="23" name="TextBox 22">
                  <a:extLst>
                    <a:ext uri="{FF2B5EF4-FFF2-40B4-BE49-F238E27FC236}">
                      <a16:creationId xmlns:a16="http://schemas.microsoft.com/office/drawing/2014/main" id="{81878E4C-6C24-7919-06D5-44BCFC2C5671}"/>
                    </a:ext>
                  </a:extLst>
                </p:cNvPr>
                <p:cNvSpPr txBox="1"/>
                <p:nvPr/>
              </p:nvSpPr>
              <p:spPr>
                <a:xfrm>
                  <a:off x="662609" y="3326296"/>
                  <a:ext cx="2358887" cy="338554"/>
                </a:xfrm>
                <a:prstGeom prst="rect">
                  <a:avLst/>
                </a:prstGeom>
                <a:noFill/>
              </p:spPr>
              <p:txBody>
                <a:bodyPr wrap="square" rtlCol="0">
                  <a:spAutoFit/>
                </a:bodyPr>
                <a:lstStyle/>
                <a:p>
                  <a:pPr algn="just" rtl="0">
                    <a:spcBef>
                      <a:spcPts val="0"/>
                    </a:spcBef>
                    <a:spcAft>
                      <a:spcPts val="0"/>
                    </a:spcAft>
                  </a:pPr>
                  <a:r>
                    <a:rPr lang="en-IN" sz="1600" b="1" u="none" strike="noStrike" dirty="0">
                      <a:solidFill>
                        <a:srgbClr val="000000"/>
                      </a:solidFill>
                      <a:effectLst/>
                      <a:latin typeface="Avenir Next" panose="020B0503020202020204" pitchFamily="34" charset="0"/>
                    </a:rPr>
                    <a:t>True Negative (TP) </a:t>
                  </a:r>
                  <a:endParaRPr lang="en-IN" sz="1600" b="0" dirty="0">
                    <a:effectLst/>
                    <a:latin typeface="Avenir Next" panose="020B0503020202020204" pitchFamily="34" charset="0"/>
                  </a:endParaRPr>
                </a:p>
              </p:txBody>
            </p:sp>
            <p:sp>
              <p:nvSpPr>
                <p:cNvPr id="24" name="TextBox 23">
                  <a:extLst>
                    <a:ext uri="{FF2B5EF4-FFF2-40B4-BE49-F238E27FC236}">
                      <a16:creationId xmlns:a16="http://schemas.microsoft.com/office/drawing/2014/main" id="{89D043F1-4AB8-3B7B-5230-4407B0B67F2A}"/>
                    </a:ext>
                  </a:extLst>
                </p:cNvPr>
                <p:cNvSpPr txBox="1"/>
                <p:nvPr/>
              </p:nvSpPr>
              <p:spPr>
                <a:xfrm>
                  <a:off x="662609" y="3631095"/>
                  <a:ext cx="4253948" cy="584775"/>
                </a:xfrm>
                <a:prstGeom prst="rect">
                  <a:avLst/>
                </a:prstGeom>
                <a:noFill/>
              </p:spPr>
              <p:txBody>
                <a:bodyPr wrap="square" rtlCol="0">
                  <a:spAutoFit/>
                </a:bodyPr>
                <a:lstStyle/>
                <a:p>
                  <a:r>
                    <a:rPr lang="en-IN" sz="1600" b="0" u="none" strike="noStrike" dirty="0">
                      <a:solidFill>
                        <a:srgbClr val="000000"/>
                      </a:solidFill>
                      <a:effectLst/>
                      <a:latin typeface="Avenir Next" panose="020B0503020202020204" pitchFamily="34" charset="0"/>
                    </a:rPr>
                    <a:t>If the predicted value and the actual value are both negative.</a:t>
                  </a:r>
                  <a:endParaRPr lang="en-IN" sz="1600" b="0" dirty="0">
                    <a:effectLst/>
                    <a:latin typeface="Avenir Next" panose="020B0503020202020204" pitchFamily="34" charset="0"/>
                  </a:endParaRPr>
                </a:p>
              </p:txBody>
            </p:sp>
          </p:grpSp>
          <p:grpSp>
            <p:nvGrpSpPr>
              <p:cNvPr id="25" name="Group 24">
                <a:extLst>
                  <a:ext uri="{FF2B5EF4-FFF2-40B4-BE49-F238E27FC236}">
                    <a16:creationId xmlns:a16="http://schemas.microsoft.com/office/drawing/2014/main" id="{3FA23FE3-F6C2-568C-130A-F928EBA65DB4}"/>
                  </a:ext>
                </a:extLst>
              </p:cNvPr>
              <p:cNvGrpSpPr/>
              <p:nvPr/>
            </p:nvGrpSpPr>
            <p:grpSpPr>
              <a:xfrm>
                <a:off x="463825" y="4704525"/>
                <a:ext cx="5062331" cy="889574"/>
                <a:chOff x="662609" y="3326296"/>
                <a:chExt cx="4253948" cy="889574"/>
              </a:xfrm>
            </p:grpSpPr>
            <p:sp>
              <p:nvSpPr>
                <p:cNvPr id="26" name="TextBox 25">
                  <a:extLst>
                    <a:ext uri="{FF2B5EF4-FFF2-40B4-BE49-F238E27FC236}">
                      <a16:creationId xmlns:a16="http://schemas.microsoft.com/office/drawing/2014/main" id="{556A2340-076C-3A98-7A89-6E3E12D0ED69}"/>
                    </a:ext>
                  </a:extLst>
                </p:cNvPr>
                <p:cNvSpPr txBox="1"/>
                <p:nvPr/>
              </p:nvSpPr>
              <p:spPr>
                <a:xfrm>
                  <a:off x="662609" y="3326296"/>
                  <a:ext cx="2358887" cy="338554"/>
                </a:xfrm>
                <a:prstGeom prst="rect">
                  <a:avLst/>
                </a:prstGeom>
                <a:noFill/>
              </p:spPr>
              <p:txBody>
                <a:bodyPr wrap="square" rtlCol="0">
                  <a:spAutoFit/>
                </a:bodyPr>
                <a:lstStyle/>
                <a:p>
                  <a:pPr algn="just" rtl="0">
                    <a:spcBef>
                      <a:spcPts val="0"/>
                    </a:spcBef>
                    <a:spcAft>
                      <a:spcPts val="0"/>
                    </a:spcAft>
                  </a:pPr>
                  <a:r>
                    <a:rPr lang="en-IN" sz="1600" b="1" u="none" strike="noStrike" dirty="0">
                      <a:solidFill>
                        <a:srgbClr val="000000"/>
                      </a:solidFill>
                      <a:effectLst/>
                      <a:latin typeface="Avenir Next" panose="020B0503020202020204" pitchFamily="34" charset="0"/>
                    </a:rPr>
                    <a:t>False Positive (FP)</a:t>
                  </a:r>
                  <a:endParaRPr lang="en-IN" sz="1600" b="0" dirty="0">
                    <a:effectLst/>
                    <a:latin typeface="Avenir Next" panose="020B0503020202020204" pitchFamily="34" charset="0"/>
                  </a:endParaRPr>
                </a:p>
              </p:txBody>
            </p:sp>
            <p:sp>
              <p:nvSpPr>
                <p:cNvPr id="27" name="TextBox 26">
                  <a:extLst>
                    <a:ext uri="{FF2B5EF4-FFF2-40B4-BE49-F238E27FC236}">
                      <a16:creationId xmlns:a16="http://schemas.microsoft.com/office/drawing/2014/main" id="{B962EA69-FCB8-A3F8-B287-1C54780FDC5E}"/>
                    </a:ext>
                  </a:extLst>
                </p:cNvPr>
                <p:cNvSpPr txBox="1"/>
                <p:nvPr/>
              </p:nvSpPr>
              <p:spPr>
                <a:xfrm>
                  <a:off x="662609" y="3631095"/>
                  <a:ext cx="4253948" cy="584775"/>
                </a:xfrm>
                <a:prstGeom prst="rect">
                  <a:avLst/>
                </a:prstGeom>
                <a:noFill/>
              </p:spPr>
              <p:txBody>
                <a:bodyPr wrap="square" rtlCol="0">
                  <a:spAutoFit/>
                </a:bodyPr>
                <a:lstStyle/>
                <a:p>
                  <a:pPr algn="just" rtl="0">
                    <a:spcBef>
                      <a:spcPts val="0"/>
                    </a:spcBef>
                    <a:spcAft>
                      <a:spcPts val="0"/>
                    </a:spcAft>
                  </a:pPr>
                  <a:r>
                    <a:rPr lang="en-IN" sz="1600" b="0" u="none" strike="noStrike" dirty="0">
                      <a:solidFill>
                        <a:srgbClr val="000000"/>
                      </a:solidFill>
                      <a:effectLst/>
                      <a:latin typeface="Avenir Next" panose="020B0503020202020204" pitchFamily="34" charset="0"/>
                    </a:rPr>
                    <a:t>If the predicted value is positive, but the actual value is negative.</a:t>
                  </a:r>
                  <a:r>
                    <a:rPr lang="en-IN" sz="1600" b="0" i="1" strike="noStrike" dirty="0">
                      <a:solidFill>
                        <a:schemeClr val="accent2"/>
                      </a:solidFill>
                      <a:effectLst/>
                      <a:latin typeface="Avenir Next" panose="020B0503020202020204" pitchFamily="34" charset="0"/>
                    </a:rPr>
                    <a:t> (Type I </a:t>
                  </a:r>
                  <a:r>
                    <a:rPr lang="en-IN" sz="1600" i="1" dirty="0">
                      <a:solidFill>
                        <a:schemeClr val="accent2"/>
                      </a:solidFill>
                      <a:latin typeface="Avenir Next" panose="020B0503020202020204" pitchFamily="34" charset="0"/>
                    </a:rPr>
                    <a:t>E</a:t>
                  </a:r>
                  <a:r>
                    <a:rPr lang="en-IN" sz="1600" b="0" i="1" strike="noStrike" dirty="0">
                      <a:solidFill>
                        <a:schemeClr val="accent2"/>
                      </a:solidFill>
                      <a:effectLst/>
                      <a:latin typeface="Avenir Next" panose="020B0503020202020204" pitchFamily="34" charset="0"/>
                    </a:rPr>
                    <a:t>rror )</a:t>
                  </a:r>
                  <a:endParaRPr lang="en-IN" sz="1600" b="0" i="1" dirty="0">
                    <a:solidFill>
                      <a:schemeClr val="accent2"/>
                    </a:solidFill>
                    <a:effectLst/>
                    <a:latin typeface="Avenir Next" panose="020B0503020202020204" pitchFamily="34" charset="0"/>
                  </a:endParaRPr>
                </a:p>
              </p:txBody>
            </p:sp>
          </p:grpSp>
          <p:grpSp>
            <p:nvGrpSpPr>
              <p:cNvPr id="28" name="Group 27">
                <a:extLst>
                  <a:ext uri="{FF2B5EF4-FFF2-40B4-BE49-F238E27FC236}">
                    <a16:creationId xmlns:a16="http://schemas.microsoft.com/office/drawing/2014/main" id="{80EBCD3E-5BB1-C26A-C617-EBE6D369927E}"/>
                  </a:ext>
                </a:extLst>
              </p:cNvPr>
              <p:cNvGrpSpPr/>
              <p:nvPr/>
            </p:nvGrpSpPr>
            <p:grpSpPr>
              <a:xfrm>
                <a:off x="463825" y="5652053"/>
                <a:ext cx="5108713" cy="889574"/>
                <a:chOff x="662609" y="3326296"/>
                <a:chExt cx="4253948" cy="889574"/>
              </a:xfrm>
            </p:grpSpPr>
            <p:sp>
              <p:nvSpPr>
                <p:cNvPr id="29" name="TextBox 28">
                  <a:extLst>
                    <a:ext uri="{FF2B5EF4-FFF2-40B4-BE49-F238E27FC236}">
                      <a16:creationId xmlns:a16="http://schemas.microsoft.com/office/drawing/2014/main" id="{0F29BBAD-AD6F-E8EC-C5F0-31A1A021685D}"/>
                    </a:ext>
                  </a:extLst>
                </p:cNvPr>
                <p:cNvSpPr txBox="1"/>
                <p:nvPr/>
              </p:nvSpPr>
              <p:spPr>
                <a:xfrm>
                  <a:off x="662609" y="3326296"/>
                  <a:ext cx="2358887" cy="338554"/>
                </a:xfrm>
                <a:prstGeom prst="rect">
                  <a:avLst/>
                </a:prstGeom>
                <a:noFill/>
              </p:spPr>
              <p:txBody>
                <a:bodyPr wrap="square" rtlCol="0">
                  <a:spAutoFit/>
                </a:bodyPr>
                <a:lstStyle/>
                <a:p>
                  <a:pPr algn="just" rtl="0">
                    <a:spcBef>
                      <a:spcPts val="0"/>
                    </a:spcBef>
                    <a:spcAft>
                      <a:spcPts val="1500"/>
                    </a:spcAft>
                  </a:pPr>
                  <a:r>
                    <a:rPr lang="en-IN" sz="1600" b="1" u="none" strike="noStrike" dirty="0">
                      <a:solidFill>
                        <a:srgbClr val="000000"/>
                      </a:solidFill>
                      <a:effectLst/>
                      <a:latin typeface="Avenir Next" panose="020B0503020202020204" pitchFamily="34" charset="0"/>
                    </a:rPr>
                    <a:t>False Negative (FN) :</a:t>
                  </a:r>
                  <a:r>
                    <a:rPr lang="en-IN" sz="1600" b="0" u="none" strike="noStrike" dirty="0">
                      <a:solidFill>
                        <a:srgbClr val="000000"/>
                      </a:solidFill>
                      <a:effectLst/>
                      <a:latin typeface="Avenir Next" panose="020B0503020202020204" pitchFamily="34" charset="0"/>
                    </a:rPr>
                    <a:t> </a:t>
                  </a:r>
                  <a:endParaRPr lang="en-IN" sz="1600" b="0" dirty="0">
                    <a:effectLst/>
                    <a:latin typeface="Avenir Next" panose="020B0503020202020204" pitchFamily="34" charset="0"/>
                  </a:endParaRPr>
                </a:p>
              </p:txBody>
            </p:sp>
            <p:sp>
              <p:nvSpPr>
                <p:cNvPr id="30" name="TextBox 29">
                  <a:extLst>
                    <a:ext uri="{FF2B5EF4-FFF2-40B4-BE49-F238E27FC236}">
                      <a16:creationId xmlns:a16="http://schemas.microsoft.com/office/drawing/2014/main" id="{ECB0A9DB-819B-56F4-789A-6B84AED658FA}"/>
                    </a:ext>
                  </a:extLst>
                </p:cNvPr>
                <p:cNvSpPr txBox="1"/>
                <p:nvPr/>
              </p:nvSpPr>
              <p:spPr>
                <a:xfrm>
                  <a:off x="662609" y="3631095"/>
                  <a:ext cx="4253948" cy="584775"/>
                </a:xfrm>
                <a:prstGeom prst="rect">
                  <a:avLst/>
                </a:prstGeom>
                <a:noFill/>
              </p:spPr>
              <p:txBody>
                <a:bodyPr wrap="square" rtlCol="0">
                  <a:spAutoFit/>
                </a:bodyPr>
                <a:lstStyle/>
                <a:p>
                  <a:pPr algn="just" rtl="0">
                    <a:spcBef>
                      <a:spcPts val="0"/>
                    </a:spcBef>
                    <a:spcAft>
                      <a:spcPts val="0"/>
                    </a:spcAft>
                  </a:pPr>
                  <a:r>
                    <a:rPr lang="en-IN" sz="1600" b="0" i="0" u="none" strike="noStrike" dirty="0">
                      <a:solidFill>
                        <a:srgbClr val="000000"/>
                      </a:solidFill>
                      <a:effectLst/>
                      <a:latin typeface="Avenir Next" panose="020B0503020202020204" pitchFamily="34" charset="0"/>
                    </a:rPr>
                    <a:t>If the predicted value is negative, but the actual value is positive . </a:t>
                  </a:r>
                  <a:r>
                    <a:rPr lang="en-IN" sz="1600" b="0" i="1" u="none" strike="noStrike" dirty="0">
                      <a:solidFill>
                        <a:schemeClr val="accent2"/>
                      </a:solidFill>
                      <a:effectLst/>
                      <a:latin typeface="Avenir Next" panose="020B0503020202020204" pitchFamily="34" charset="0"/>
                    </a:rPr>
                    <a:t>(Type II Error )</a:t>
                  </a:r>
                  <a:endParaRPr lang="en-IN" sz="1600" b="0" i="1" dirty="0">
                    <a:solidFill>
                      <a:schemeClr val="accent2"/>
                    </a:solidFill>
                    <a:effectLst/>
                    <a:latin typeface="Avenir Next" panose="020B0503020202020204" pitchFamily="34" charset="0"/>
                  </a:endParaRPr>
                </a:p>
              </p:txBody>
            </p:sp>
          </p:grpSp>
        </p:grpSp>
        <p:sp>
          <p:nvSpPr>
            <p:cNvPr id="37" name="TextBox 36">
              <a:extLst>
                <a:ext uri="{FF2B5EF4-FFF2-40B4-BE49-F238E27FC236}">
                  <a16:creationId xmlns:a16="http://schemas.microsoft.com/office/drawing/2014/main" id="{A0E9CA09-6F62-ACD2-329B-1FE189E766CA}"/>
                </a:ext>
              </a:extLst>
            </p:cNvPr>
            <p:cNvSpPr txBox="1"/>
            <p:nvPr/>
          </p:nvSpPr>
          <p:spPr>
            <a:xfrm>
              <a:off x="5989983" y="948222"/>
              <a:ext cx="4717774" cy="1815882"/>
            </a:xfrm>
            <a:prstGeom prst="rect">
              <a:avLst/>
            </a:prstGeom>
            <a:noFill/>
          </p:spPr>
          <p:txBody>
            <a:bodyPr wrap="square">
              <a:spAutoFit/>
            </a:bodyPr>
            <a:lstStyle/>
            <a:p>
              <a:pPr rtl="0">
                <a:spcBef>
                  <a:spcPts val="0"/>
                </a:spcBef>
                <a:spcAft>
                  <a:spcPts val="1500"/>
                </a:spcAft>
              </a:pPr>
              <a:r>
                <a:rPr lang="en-IN" sz="1600" b="0" i="0" u="none" strike="noStrike" dirty="0">
                  <a:solidFill>
                    <a:srgbClr val="000000"/>
                  </a:solidFill>
                  <a:effectLst/>
                  <a:latin typeface="Avenir Next" panose="020B0503020202020204" pitchFamily="34" charset="0"/>
                </a:rPr>
                <a:t>The fitted model is considered as an accurate representation of the data set if the true positives and negatives are maximized, and the false positives and false negatives are maximized. Accuracy can be calculated using the confusion matrix.</a:t>
              </a:r>
              <a:br>
                <a:rPr lang="en-IN" sz="1600" dirty="0">
                  <a:latin typeface="Avenir Next" panose="020B0503020202020204" pitchFamily="34" charset="0"/>
                </a:rPr>
              </a:br>
              <a:endParaRPr lang="en-US" sz="1600" dirty="0">
                <a:latin typeface="Avenir Next" panose="020B0503020202020204" pitchFamily="34" charset="0"/>
              </a:endParaRPr>
            </a:p>
          </p:txBody>
        </p:sp>
        <p:pic>
          <p:nvPicPr>
            <p:cNvPr id="39" name="Picture 38" descr="A table with black text&#10;&#10;Description automatically generated">
              <a:extLst>
                <a:ext uri="{FF2B5EF4-FFF2-40B4-BE49-F238E27FC236}">
                  <a16:creationId xmlns:a16="http://schemas.microsoft.com/office/drawing/2014/main" id="{1ACC5B78-A6BA-55A6-8D40-86B03048143A}"/>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7000"/>
                      </a14:imgEffect>
                    </a14:imgLayer>
                  </a14:imgProps>
                </a:ext>
              </a:extLst>
            </a:blip>
            <a:stretch>
              <a:fillRect/>
            </a:stretch>
          </p:blipFill>
          <p:spPr>
            <a:xfrm>
              <a:off x="5857737" y="3954946"/>
              <a:ext cx="5340350" cy="1943100"/>
            </a:xfrm>
            <a:prstGeom prst="rect">
              <a:avLst/>
            </a:prstGeom>
          </p:spPr>
        </p:pic>
      </p:grpSp>
      <p:grpSp>
        <p:nvGrpSpPr>
          <p:cNvPr id="40" name="Group 39">
            <a:extLst>
              <a:ext uri="{FF2B5EF4-FFF2-40B4-BE49-F238E27FC236}">
                <a16:creationId xmlns:a16="http://schemas.microsoft.com/office/drawing/2014/main" id="{FB5F8C1B-6482-3E02-4BFC-974E4467991C}"/>
              </a:ext>
            </a:extLst>
          </p:cNvPr>
          <p:cNvGrpSpPr/>
          <p:nvPr/>
        </p:nvGrpSpPr>
        <p:grpSpPr>
          <a:xfrm>
            <a:off x="5033503" y="-36122617"/>
            <a:ext cx="1531060" cy="43036034"/>
            <a:chOff x="2719796" y="-2626747"/>
            <a:chExt cx="1531060" cy="39972343"/>
          </a:xfrm>
        </p:grpSpPr>
        <p:cxnSp>
          <p:nvCxnSpPr>
            <p:cNvPr id="41" name="Straight Connector 40">
              <a:extLst>
                <a:ext uri="{FF2B5EF4-FFF2-40B4-BE49-F238E27FC236}">
                  <a16:creationId xmlns:a16="http://schemas.microsoft.com/office/drawing/2014/main" id="{04844C1D-9763-BADB-99AF-A2C4F6DB25D4}"/>
                </a:ext>
              </a:extLst>
            </p:cNvPr>
            <p:cNvCxnSpPr>
              <a:cxnSpLocks/>
            </p:cNvCxnSpPr>
            <p:nvPr/>
          </p:nvCxnSpPr>
          <p:spPr>
            <a:xfrm>
              <a:off x="3485326" y="-2626747"/>
              <a:ext cx="0" cy="39972343"/>
            </a:xfrm>
            <a:prstGeom prst="line">
              <a:avLst/>
            </a:prstGeom>
            <a:ln w="38100">
              <a:prstDash val="dash"/>
            </a:ln>
          </p:spPr>
          <p:style>
            <a:lnRef idx="2">
              <a:schemeClr val="accent1"/>
            </a:lnRef>
            <a:fillRef idx="0">
              <a:schemeClr val="accent1"/>
            </a:fillRef>
            <a:effectRef idx="1">
              <a:schemeClr val="accent1"/>
            </a:effectRef>
            <a:fontRef idx="minor">
              <a:schemeClr val="tx1"/>
            </a:fontRef>
          </p:style>
        </p:cxnSp>
        <p:grpSp>
          <p:nvGrpSpPr>
            <p:cNvPr id="42" name="Group 41">
              <a:extLst>
                <a:ext uri="{FF2B5EF4-FFF2-40B4-BE49-F238E27FC236}">
                  <a16:creationId xmlns:a16="http://schemas.microsoft.com/office/drawing/2014/main" id="{DB00022F-1B4A-C5C1-52F6-6200A981C744}"/>
                </a:ext>
              </a:extLst>
            </p:cNvPr>
            <p:cNvGrpSpPr/>
            <p:nvPr/>
          </p:nvGrpSpPr>
          <p:grpSpPr>
            <a:xfrm>
              <a:off x="2765925" y="3598991"/>
              <a:ext cx="1438803" cy="1440000"/>
              <a:chOff x="1489345" y="3082951"/>
              <a:chExt cx="1438803" cy="1440000"/>
            </a:xfrm>
          </p:grpSpPr>
          <p:sp>
            <p:nvSpPr>
              <p:cNvPr id="67" name="Oval 66">
                <a:extLst>
                  <a:ext uri="{FF2B5EF4-FFF2-40B4-BE49-F238E27FC236}">
                    <a16:creationId xmlns:a16="http://schemas.microsoft.com/office/drawing/2014/main" id="{5754ABEC-D85B-3C2C-E616-64E4F71A7904}"/>
                  </a:ext>
                </a:extLst>
              </p:cNvPr>
              <p:cNvSpPr/>
              <p:nvPr/>
            </p:nvSpPr>
            <p:spPr>
              <a:xfrm>
                <a:off x="1489345" y="3082951"/>
                <a:ext cx="1438803" cy="1440000"/>
              </a:xfrm>
              <a:prstGeom prst="ellipse">
                <a:avLst/>
              </a:prstGeom>
              <a:solidFill>
                <a:schemeClr val="bg1"/>
              </a:solidFill>
              <a:ln>
                <a:solidFill>
                  <a:schemeClr val="bg1">
                    <a:lumMod val="95000"/>
                  </a:schemeClr>
                </a:solidFill>
              </a:ln>
              <a:effectLst>
                <a:outerShdw blurRad="350953" dist="144565" dir="5640000" sx="99000" sy="99000" algn="ctr" rotWithShape="0">
                  <a:schemeClr val="bg1">
                    <a:lumMod val="85000"/>
                    <a:alpha val="62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pic>
            <p:nvPicPr>
              <p:cNvPr id="68" name="Picture 67" descr="A black and white image of a couple of circles&#10;&#10;Description automatically generated">
                <a:extLst>
                  <a:ext uri="{FF2B5EF4-FFF2-40B4-BE49-F238E27FC236}">
                    <a16:creationId xmlns:a16="http://schemas.microsoft.com/office/drawing/2014/main" id="{148E5A87-18DD-199D-83A2-329EB3659AD1}"/>
                  </a:ext>
                </a:extLst>
              </p:cNvPr>
              <p:cNvPicPr>
                <a:picLocks noChangeAspect="1"/>
              </p:cNvPicPr>
              <p:nvPr/>
            </p:nvPicPr>
            <p:blipFill>
              <a:blip r:embed="rId5"/>
              <a:stretch>
                <a:fillRect/>
              </a:stretch>
            </p:blipFill>
            <p:spPr>
              <a:xfrm>
                <a:off x="1857524" y="3308446"/>
                <a:ext cx="702445" cy="989010"/>
              </a:xfrm>
              <a:prstGeom prst="rect">
                <a:avLst/>
              </a:prstGeom>
            </p:spPr>
          </p:pic>
        </p:grpSp>
        <p:grpSp>
          <p:nvGrpSpPr>
            <p:cNvPr id="43" name="Group 42">
              <a:extLst>
                <a:ext uri="{FF2B5EF4-FFF2-40B4-BE49-F238E27FC236}">
                  <a16:creationId xmlns:a16="http://schemas.microsoft.com/office/drawing/2014/main" id="{6AA2B64E-B316-E5D1-B944-BBB0EC4AAE4A}"/>
                </a:ext>
              </a:extLst>
            </p:cNvPr>
            <p:cNvGrpSpPr/>
            <p:nvPr/>
          </p:nvGrpSpPr>
          <p:grpSpPr>
            <a:xfrm>
              <a:off x="2765925" y="7879211"/>
              <a:ext cx="1438803" cy="1440000"/>
              <a:chOff x="1482725" y="7146895"/>
              <a:chExt cx="1438803" cy="1440000"/>
            </a:xfrm>
          </p:grpSpPr>
          <p:sp>
            <p:nvSpPr>
              <p:cNvPr id="65" name="Oval 64">
                <a:extLst>
                  <a:ext uri="{FF2B5EF4-FFF2-40B4-BE49-F238E27FC236}">
                    <a16:creationId xmlns:a16="http://schemas.microsoft.com/office/drawing/2014/main" id="{68DA075F-E7E8-7D95-A7EE-83F8F9EDA809}"/>
                  </a:ext>
                </a:extLst>
              </p:cNvPr>
              <p:cNvSpPr/>
              <p:nvPr/>
            </p:nvSpPr>
            <p:spPr>
              <a:xfrm>
                <a:off x="1482725" y="7146895"/>
                <a:ext cx="1438803" cy="1440000"/>
              </a:xfrm>
              <a:prstGeom prst="ellipse">
                <a:avLst/>
              </a:prstGeom>
              <a:solidFill>
                <a:schemeClr val="bg1"/>
              </a:solidFill>
              <a:ln>
                <a:solidFill>
                  <a:schemeClr val="bg1">
                    <a:lumMod val="95000"/>
                  </a:schemeClr>
                </a:solidFill>
              </a:ln>
              <a:effectLst>
                <a:outerShdw blurRad="350953" dist="144565" dir="5640000" sx="99000" sy="99000" algn="ctr" rotWithShape="0">
                  <a:schemeClr val="bg1">
                    <a:lumMod val="85000"/>
                    <a:alpha val="62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pic>
            <p:nvPicPr>
              <p:cNvPr id="66" name="Picture 65" descr="A black background with a black square&#10;&#10;Description automatically generated with medium confidence">
                <a:extLst>
                  <a:ext uri="{FF2B5EF4-FFF2-40B4-BE49-F238E27FC236}">
                    <a16:creationId xmlns:a16="http://schemas.microsoft.com/office/drawing/2014/main" id="{72AECFD4-1EBC-ED23-800C-FCCDE72A2802}"/>
                  </a:ext>
                </a:extLst>
              </p:cNvPr>
              <p:cNvPicPr>
                <a:picLocks noChangeAspect="1"/>
              </p:cNvPicPr>
              <p:nvPr/>
            </p:nvPicPr>
            <p:blipFill>
              <a:blip r:embed="rId6"/>
              <a:stretch>
                <a:fillRect/>
              </a:stretch>
            </p:blipFill>
            <p:spPr>
              <a:xfrm>
                <a:off x="1778511" y="7416895"/>
                <a:ext cx="847231" cy="900000"/>
              </a:xfrm>
              <a:prstGeom prst="rect">
                <a:avLst/>
              </a:prstGeom>
            </p:spPr>
          </p:pic>
        </p:grpSp>
        <p:grpSp>
          <p:nvGrpSpPr>
            <p:cNvPr id="44" name="Group 43">
              <a:extLst>
                <a:ext uri="{FF2B5EF4-FFF2-40B4-BE49-F238E27FC236}">
                  <a16:creationId xmlns:a16="http://schemas.microsoft.com/office/drawing/2014/main" id="{3F62DFD7-7171-889C-234D-0B4C4F5B6631}"/>
                </a:ext>
              </a:extLst>
            </p:cNvPr>
            <p:cNvGrpSpPr/>
            <p:nvPr/>
          </p:nvGrpSpPr>
          <p:grpSpPr>
            <a:xfrm>
              <a:off x="2719796" y="12159431"/>
              <a:ext cx="1531060" cy="1440000"/>
              <a:chOff x="1462862" y="11210839"/>
              <a:chExt cx="1531060" cy="1440000"/>
            </a:xfrm>
          </p:grpSpPr>
          <p:sp>
            <p:nvSpPr>
              <p:cNvPr id="61" name="Oval 60">
                <a:extLst>
                  <a:ext uri="{FF2B5EF4-FFF2-40B4-BE49-F238E27FC236}">
                    <a16:creationId xmlns:a16="http://schemas.microsoft.com/office/drawing/2014/main" id="{90FB6ACA-1278-0025-6522-D41FD3EC988B}"/>
                  </a:ext>
                </a:extLst>
              </p:cNvPr>
              <p:cNvSpPr/>
              <p:nvPr/>
            </p:nvSpPr>
            <p:spPr>
              <a:xfrm>
                <a:off x="1462862" y="11210839"/>
                <a:ext cx="1438803" cy="1440000"/>
              </a:xfrm>
              <a:prstGeom prst="ellipse">
                <a:avLst/>
              </a:prstGeom>
              <a:solidFill>
                <a:schemeClr val="bg1"/>
              </a:solidFill>
              <a:ln>
                <a:solidFill>
                  <a:schemeClr val="bg1">
                    <a:lumMod val="95000"/>
                  </a:schemeClr>
                </a:solidFill>
              </a:ln>
              <a:effectLst>
                <a:outerShdw blurRad="350953" dist="144565" dir="5640000" sx="99000" sy="99000" algn="ctr" rotWithShape="0">
                  <a:schemeClr val="bg1">
                    <a:lumMod val="85000"/>
                    <a:alpha val="62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grpSp>
            <p:nvGrpSpPr>
              <p:cNvPr id="62" name="Group 61">
                <a:extLst>
                  <a:ext uri="{FF2B5EF4-FFF2-40B4-BE49-F238E27FC236}">
                    <a16:creationId xmlns:a16="http://schemas.microsoft.com/office/drawing/2014/main" id="{986B87F9-8CD5-1590-00AC-6CBE87793E18}"/>
                  </a:ext>
                </a:extLst>
              </p:cNvPr>
              <p:cNvGrpSpPr/>
              <p:nvPr/>
            </p:nvGrpSpPr>
            <p:grpSpPr>
              <a:xfrm>
                <a:off x="1679316" y="11607585"/>
                <a:ext cx="1314606" cy="770587"/>
                <a:chOff x="1708813" y="11666578"/>
                <a:chExt cx="1450450" cy="770587"/>
              </a:xfrm>
            </p:grpSpPr>
            <p:sp>
              <p:nvSpPr>
                <p:cNvPr id="63" name="TextBox 62">
                  <a:extLst>
                    <a:ext uri="{FF2B5EF4-FFF2-40B4-BE49-F238E27FC236}">
                      <a16:creationId xmlns:a16="http://schemas.microsoft.com/office/drawing/2014/main" id="{3D3CFC51-9341-0C33-A220-E9A90116D9C8}"/>
                    </a:ext>
                  </a:extLst>
                </p:cNvPr>
                <p:cNvSpPr txBox="1"/>
                <p:nvPr/>
              </p:nvSpPr>
              <p:spPr>
                <a:xfrm>
                  <a:off x="1708813" y="11666578"/>
                  <a:ext cx="1450450" cy="477054"/>
                </a:xfrm>
                <a:prstGeom prst="rect">
                  <a:avLst/>
                </a:prstGeom>
                <a:noFill/>
              </p:spPr>
              <p:txBody>
                <a:bodyPr wrap="square" rtlCol="0">
                  <a:spAutoFit/>
                </a:bodyPr>
                <a:lstStyle/>
                <a:p>
                  <a:r>
                    <a:rPr lang="en-US" sz="2500" b="1" dirty="0">
                      <a:latin typeface="Avenir Next" panose="020B0503020202020204" pitchFamily="34" charset="0"/>
                    </a:rPr>
                    <a:t>No.of</a:t>
                  </a:r>
                  <a:endParaRPr lang="en-US" sz="2500" dirty="0">
                    <a:latin typeface="Avenir Next" panose="020B0503020202020204" pitchFamily="34" charset="0"/>
                  </a:endParaRPr>
                </a:p>
              </p:txBody>
            </p:sp>
            <p:sp>
              <p:nvSpPr>
                <p:cNvPr id="64" name="TextBox 63">
                  <a:extLst>
                    <a:ext uri="{FF2B5EF4-FFF2-40B4-BE49-F238E27FC236}">
                      <a16:creationId xmlns:a16="http://schemas.microsoft.com/office/drawing/2014/main" id="{79D91F1B-8F48-2EC9-4E1C-4A9775AE5A87}"/>
                    </a:ext>
                  </a:extLst>
                </p:cNvPr>
                <p:cNvSpPr txBox="1"/>
                <p:nvPr/>
              </p:nvSpPr>
              <p:spPr>
                <a:xfrm>
                  <a:off x="1715163" y="11960111"/>
                  <a:ext cx="939546" cy="477054"/>
                </a:xfrm>
                <a:prstGeom prst="rect">
                  <a:avLst/>
                </a:prstGeom>
                <a:noFill/>
              </p:spPr>
              <p:txBody>
                <a:bodyPr wrap="square" rtlCol="0">
                  <a:spAutoFit/>
                </a:bodyPr>
                <a:lstStyle/>
                <a:p>
                  <a:r>
                    <a:rPr lang="en-US" sz="2500" dirty="0">
                      <a:latin typeface="Avenir Next" panose="020B0503020202020204" pitchFamily="34" charset="0"/>
                    </a:rPr>
                    <a:t>Cigs</a:t>
                  </a:r>
                </a:p>
              </p:txBody>
            </p:sp>
          </p:grpSp>
        </p:grpSp>
        <p:grpSp>
          <p:nvGrpSpPr>
            <p:cNvPr id="45" name="Group 44">
              <a:extLst>
                <a:ext uri="{FF2B5EF4-FFF2-40B4-BE49-F238E27FC236}">
                  <a16:creationId xmlns:a16="http://schemas.microsoft.com/office/drawing/2014/main" id="{1A53B7D1-527E-F3CE-00F3-342C1772C28A}"/>
                </a:ext>
              </a:extLst>
            </p:cNvPr>
            <p:cNvGrpSpPr/>
            <p:nvPr/>
          </p:nvGrpSpPr>
          <p:grpSpPr>
            <a:xfrm>
              <a:off x="2765925" y="16439651"/>
              <a:ext cx="1438803" cy="1440000"/>
              <a:chOff x="1343692" y="15274783"/>
              <a:chExt cx="1438803" cy="1440000"/>
            </a:xfrm>
          </p:grpSpPr>
          <p:sp>
            <p:nvSpPr>
              <p:cNvPr id="59" name="Oval 58">
                <a:extLst>
                  <a:ext uri="{FF2B5EF4-FFF2-40B4-BE49-F238E27FC236}">
                    <a16:creationId xmlns:a16="http://schemas.microsoft.com/office/drawing/2014/main" id="{3155630F-64D4-1C3C-3BCE-9FAED3643D20}"/>
                  </a:ext>
                </a:extLst>
              </p:cNvPr>
              <p:cNvSpPr/>
              <p:nvPr/>
            </p:nvSpPr>
            <p:spPr>
              <a:xfrm>
                <a:off x="1343692" y="15274783"/>
                <a:ext cx="1438803" cy="1440000"/>
              </a:xfrm>
              <a:prstGeom prst="ellipse">
                <a:avLst/>
              </a:prstGeom>
              <a:solidFill>
                <a:schemeClr val="bg1"/>
              </a:solidFill>
              <a:ln>
                <a:solidFill>
                  <a:schemeClr val="bg1">
                    <a:lumMod val="95000"/>
                  </a:schemeClr>
                </a:solidFill>
              </a:ln>
              <a:effectLst>
                <a:outerShdw blurRad="350953" dist="144565" dir="5640000" sx="99000" sy="99000" algn="ctr" rotWithShape="0">
                  <a:schemeClr val="bg1">
                    <a:lumMod val="85000"/>
                    <a:alpha val="62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60" name="TextBox 59">
                <a:extLst>
                  <a:ext uri="{FF2B5EF4-FFF2-40B4-BE49-F238E27FC236}">
                    <a16:creationId xmlns:a16="http://schemas.microsoft.com/office/drawing/2014/main" id="{996CC85E-FABB-7868-C448-FE1E8798A8E0}"/>
                  </a:ext>
                </a:extLst>
              </p:cNvPr>
              <p:cNvSpPr txBox="1"/>
              <p:nvPr/>
            </p:nvSpPr>
            <p:spPr>
              <a:xfrm>
                <a:off x="1651596" y="15844747"/>
                <a:ext cx="881988" cy="477054"/>
              </a:xfrm>
              <a:prstGeom prst="rect">
                <a:avLst/>
              </a:prstGeom>
              <a:noFill/>
            </p:spPr>
            <p:txBody>
              <a:bodyPr wrap="square" rtlCol="0">
                <a:spAutoFit/>
              </a:bodyPr>
              <a:lstStyle/>
              <a:p>
                <a:r>
                  <a:rPr lang="en-US" sz="2500" b="1" dirty="0">
                    <a:latin typeface="Avenir Next" panose="020B0503020202020204" pitchFamily="34" charset="0"/>
                  </a:rPr>
                  <a:t>HYP</a:t>
                </a:r>
                <a:endParaRPr lang="en-US" sz="2500" dirty="0">
                  <a:latin typeface="Avenir Next" panose="020B0503020202020204" pitchFamily="34" charset="0"/>
                </a:endParaRPr>
              </a:p>
            </p:txBody>
          </p:sp>
        </p:grpSp>
        <p:grpSp>
          <p:nvGrpSpPr>
            <p:cNvPr id="46" name="Group 45">
              <a:extLst>
                <a:ext uri="{FF2B5EF4-FFF2-40B4-BE49-F238E27FC236}">
                  <a16:creationId xmlns:a16="http://schemas.microsoft.com/office/drawing/2014/main" id="{D10FC159-4FB6-421E-80C5-B718274ED16F}"/>
                </a:ext>
              </a:extLst>
            </p:cNvPr>
            <p:cNvGrpSpPr/>
            <p:nvPr/>
          </p:nvGrpSpPr>
          <p:grpSpPr>
            <a:xfrm>
              <a:off x="2765925" y="20719871"/>
              <a:ext cx="1438803" cy="1440000"/>
              <a:chOff x="1323830" y="19338728"/>
              <a:chExt cx="1438803" cy="1440000"/>
            </a:xfrm>
          </p:grpSpPr>
          <p:sp>
            <p:nvSpPr>
              <p:cNvPr id="55" name="Oval 54">
                <a:extLst>
                  <a:ext uri="{FF2B5EF4-FFF2-40B4-BE49-F238E27FC236}">
                    <a16:creationId xmlns:a16="http://schemas.microsoft.com/office/drawing/2014/main" id="{54663586-3256-F6F2-AEAF-EFDB6A3EB64E}"/>
                  </a:ext>
                </a:extLst>
              </p:cNvPr>
              <p:cNvSpPr/>
              <p:nvPr/>
            </p:nvSpPr>
            <p:spPr>
              <a:xfrm>
                <a:off x="1323830" y="19338728"/>
                <a:ext cx="1438803" cy="1440000"/>
              </a:xfrm>
              <a:prstGeom prst="ellipse">
                <a:avLst/>
              </a:prstGeom>
              <a:solidFill>
                <a:schemeClr val="bg1"/>
              </a:solidFill>
              <a:ln>
                <a:solidFill>
                  <a:schemeClr val="bg1">
                    <a:lumMod val="95000"/>
                  </a:schemeClr>
                </a:solidFill>
              </a:ln>
              <a:effectLst>
                <a:outerShdw blurRad="350953" dist="144565" dir="5640000" sx="99000" sy="99000" algn="ctr" rotWithShape="0">
                  <a:schemeClr val="bg1">
                    <a:lumMod val="85000"/>
                    <a:alpha val="62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grpSp>
            <p:nvGrpSpPr>
              <p:cNvPr id="56" name="Group 55">
                <a:extLst>
                  <a:ext uri="{FF2B5EF4-FFF2-40B4-BE49-F238E27FC236}">
                    <a16:creationId xmlns:a16="http://schemas.microsoft.com/office/drawing/2014/main" id="{9D15A381-F6EF-CB7F-AB5A-7D0E11041101}"/>
                  </a:ext>
                </a:extLst>
              </p:cNvPr>
              <p:cNvGrpSpPr/>
              <p:nvPr/>
            </p:nvGrpSpPr>
            <p:grpSpPr>
              <a:xfrm>
                <a:off x="1553273" y="19713741"/>
                <a:ext cx="1121100" cy="776939"/>
                <a:chOff x="1553273" y="19713741"/>
                <a:chExt cx="1121100" cy="776939"/>
              </a:xfrm>
            </p:grpSpPr>
            <p:sp>
              <p:nvSpPr>
                <p:cNvPr id="57" name="TextBox 56">
                  <a:extLst>
                    <a:ext uri="{FF2B5EF4-FFF2-40B4-BE49-F238E27FC236}">
                      <a16:creationId xmlns:a16="http://schemas.microsoft.com/office/drawing/2014/main" id="{4BDFDAF7-DA13-3C44-6C07-2559AEF2D566}"/>
                    </a:ext>
                  </a:extLst>
                </p:cNvPr>
                <p:cNvSpPr txBox="1"/>
                <p:nvPr/>
              </p:nvSpPr>
              <p:spPr>
                <a:xfrm>
                  <a:off x="1553273" y="19713741"/>
                  <a:ext cx="1116184" cy="477054"/>
                </a:xfrm>
                <a:prstGeom prst="rect">
                  <a:avLst/>
                </a:prstGeom>
                <a:noFill/>
              </p:spPr>
              <p:txBody>
                <a:bodyPr wrap="square" rtlCol="0">
                  <a:spAutoFit/>
                </a:bodyPr>
                <a:lstStyle/>
                <a:p>
                  <a:r>
                    <a:rPr lang="en-US" sz="2500" b="1" dirty="0">
                      <a:latin typeface="Avenir Next" panose="020B0503020202020204" pitchFamily="34" charset="0"/>
                    </a:rPr>
                    <a:t>Total</a:t>
                  </a:r>
                  <a:endParaRPr lang="en-US" sz="2500" dirty="0">
                    <a:latin typeface="Avenir Next" panose="020B0503020202020204" pitchFamily="34" charset="0"/>
                  </a:endParaRPr>
                </a:p>
              </p:txBody>
            </p:sp>
            <p:sp>
              <p:nvSpPr>
                <p:cNvPr id="58" name="TextBox 57">
                  <a:extLst>
                    <a:ext uri="{FF2B5EF4-FFF2-40B4-BE49-F238E27FC236}">
                      <a16:creationId xmlns:a16="http://schemas.microsoft.com/office/drawing/2014/main" id="{1A5E0FDC-2E04-D130-080F-953B9A362C03}"/>
                    </a:ext>
                  </a:extLst>
                </p:cNvPr>
                <p:cNvSpPr txBox="1"/>
                <p:nvPr/>
              </p:nvSpPr>
              <p:spPr>
                <a:xfrm>
                  <a:off x="1558189" y="20013626"/>
                  <a:ext cx="1116184" cy="477054"/>
                </a:xfrm>
                <a:prstGeom prst="rect">
                  <a:avLst/>
                </a:prstGeom>
                <a:noFill/>
              </p:spPr>
              <p:txBody>
                <a:bodyPr wrap="square" rtlCol="0">
                  <a:spAutoFit/>
                </a:bodyPr>
                <a:lstStyle/>
                <a:p>
                  <a:r>
                    <a:rPr lang="en-US" sz="2500" dirty="0">
                      <a:latin typeface="Avenir Next" panose="020B0503020202020204" pitchFamily="34" charset="0"/>
                    </a:rPr>
                    <a:t>Chols.</a:t>
                  </a:r>
                </a:p>
              </p:txBody>
            </p:sp>
          </p:grpSp>
        </p:grpSp>
        <p:grpSp>
          <p:nvGrpSpPr>
            <p:cNvPr id="47" name="Group 46">
              <a:extLst>
                <a:ext uri="{FF2B5EF4-FFF2-40B4-BE49-F238E27FC236}">
                  <a16:creationId xmlns:a16="http://schemas.microsoft.com/office/drawing/2014/main" id="{535B6982-4060-512B-66D4-F18E90CB0F20}"/>
                </a:ext>
              </a:extLst>
            </p:cNvPr>
            <p:cNvGrpSpPr/>
            <p:nvPr/>
          </p:nvGrpSpPr>
          <p:grpSpPr>
            <a:xfrm>
              <a:off x="2748737" y="25015983"/>
              <a:ext cx="1473178" cy="1440000"/>
              <a:chOff x="4495001" y="15293089"/>
              <a:chExt cx="1473178" cy="1440000"/>
            </a:xfrm>
          </p:grpSpPr>
          <p:sp>
            <p:nvSpPr>
              <p:cNvPr id="51" name="Oval 50">
                <a:extLst>
                  <a:ext uri="{FF2B5EF4-FFF2-40B4-BE49-F238E27FC236}">
                    <a16:creationId xmlns:a16="http://schemas.microsoft.com/office/drawing/2014/main" id="{B13503AE-AD91-65A0-2F0E-3474BDA0D312}"/>
                  </a:ext>
                </a:extLst>
              </p:cNvPr>
              <p:cNvSpPr/>
              <p:nvPr/>
            </p:nvSpPr>
            <p:spPr>
              <a:xfrm>
                <a:off x="4495001" y="15293089"/>
                <a:ext cx="1438803" cy="1440000"/>
              </a:xfrm>
              <a:prstGeom prst="ellipse">
                <a:avLst/>
              </a:prstGeom>
              <a:solidFill>
                <a:schemeClr val="bg1"/>
              </a:solidFill>
              <a:ln>
                <a:solidFill>
                  <a:schemeClr val="bg1">
                    <a:lumMod val="95000"/>
                  </a:schemeClr>
                </a:solidFill>
              </a:ln>
              <a:effectLst>
                <a:outerShdw blurRad="350953" dist="144565" dir="5640000" sx="99000" sy="99000" algn="ctr" rotWithShape="0">
                  <a:schemeClr val="bg1">
                    <a:lumMod val="85000"/>
                    <a:alpha val="62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grpSp>
            <p:nvGrpSpPr>
              <p:cNvPr id="52" name="Group 51">
                <a:extLst>
                  <a:ext uri="{FF2B5EF4-FFF2-40B4-BE49-F238E27FC236}">
                    <a16:creationId xmlns:a16="http://schemas.microsoft.com/office/drawing/2014/main" id="{1551E7F4-4D7D-37B8-8C26-A942BB64BF9A}"/>
                  </a:ext>
                </a:extLst>
              </p:cNvPr>
              <p:cNvGrpSpPr/>
              <p:nvPr/>
            </p:nvGrpSpPr>
            <p:grpSpPr>
              <a:xfrm>
                <a:off x="4847079" y="15662851"/>
                <a:ext cx="1121100" cy="776940"/>
                <a:chOff x="4847079" y="15662851"/>
                <a:chExt cx="1121100" cy="776940"/>
              </a:xfrm>
            </p:grpSpPr>
            <p:sp>
              <p:nvSpPr>
                <p:cNvPr id="53" name="TextBox 52">
                  <a:extLst>
                    <a:ext uri="{FF2B5EF4-FFF2-40B4-BE49-F238E27FC236}">
                      <a16:creationId xmlns:a16="http://schemas.microsoft.com/office/drawing/2014/main" id="{457600A0-7DAC-2441-7BB4-14EACA463357}"/>
                    </a:ext>
                  </a:extLst>
                </p:cNvPr>
                <p:cNvSpPr txBox="1"/>
                <p:nvPr/>
              </p:nvSpPr>
              <p:spPr>
                <a:xfrm>
                  <a:off x="4847079" y="15662851"/>
                  <a:ext cx="1116184" cy="477054"/>
                </a:xfrm>
                <a:prstGeom prst="rect">
                  <a:avLst/>
                </a:prstGeom>
                <a:noFill/>
              </p:spPr>
              <p:txBody>
                <a:bodyPr wrap="square" rtlCol="0">
                  <a:spAutoFit/>
                </a:bodyPr>
                <a:lstStyle/>
                <a:p>
                  <a:r>
                    <a:rPr lang="en-US" sz="2500" b="1" dirty="0">
                      <a:latin typeface="Avenir Next" panose="020B0503020202020204" pitchFamily="34" charset="0"/>
                    </a:rPr>
                    <a:t>SYS</a:t>
                  </a:r>
                  <a:endParaRPr lang="en-US" sz="2500" dirty="0">
                    <a:latin typeface="Avenir Next" panose="020B0503020202020204" pitchFamily="34" charset="0"/>
                  </a:endParaRPr>
                </a:p>
              </p:txBody>
            </p:sp>
            <p:sp>
              <p:nvSpPr>
                <p:cNvPr id="54" name="TextBox 53">
                  <a:extLst>
                    <a:ext uri="{FF2B5EF4-FFF2-40B4-BE49-F238E27FC236}">
                      <a16:creationId xmlns:a16="http://schemas.microsoft.com/office/drawing/2014/main" id="{69DA6C5A-D5E6-DCDF-D823-AE0CC6DF6B8B}"/>
                    </a:ext>
                  </a:extLst>
                </p:cNvPr>
                <p:cNvSpPr txBox="1"/>
                <p:nvPr/>
              </p:nvSpPr>
              <p:spPr>
                <a:xfrm>
                  <a:off x="4851995" y="15962737"/>
                  <a:ext cx="1116184" cy="477054"/>
                </a:xfrm>
                <a:prstGeom prst="rect">
                  <a:avLst/>
                </a:prstGeom>
                <a:noFill/>
              </p:spPr>
              <p:txBody>
                <a:bodyPr wrap="square" rtlCol="0">
                  <a:spAutoFit/>
                </a:bodyPr>
                <a:lstStyle/>
                <a:p>
                  <a:r>
                    <a:rPr lang="en-US" sz="2500" dirty="0">
                      <a:latin typeface="Avenir Next" panose="020B0503020202020204" pitchFamily="34" charset="0"/>
                    </a:rPr>
                    <a:t>Bp.</a:t>
                  </a:r>
                </a:p>
              </p:txBody>
            </p:sp>
          </p:grpSp>
        </p:grpSp>
        <p:grpSp>
          <p:nvGrpSpPr>
            <p:cNvPr id="48" name="Group 47">
              <a:extLst>
                <a:ext uri="{FF2B5EF4-FFF2-40B4-BE49-F238E27FC236}">
                  <a16:creationId xmlns:a16="http://schemas.microsoft.com/office/drawing/2014/main" id="{927CA159-6306-DE25-31AD-813E3FD77B7D}"/>
                </a:ext>
              </a:extLst>
            </p:cNvPr>
            <p:cNvGrpSpPr/>
            <p:nvPr/>
          </p:nvGrpSpPr>
          <p:grpSpPr>
            <a:xfrm>
              <a:off x="2737963" y="29278792"/>
              <a:ext cx="1494727" cy="1440000"/>
              <a:chOff x="4505498" y="19357033"/>
              <a:chExt cx="1494727" cy="1440000"/>
            </a:xfrm>
          </p:grpSpPr>
          <p:sp>
            <p:nvSpPr>
              <p:cNvPr id="49" name="Oval 48">
                <a:extLst>
                  <a:ext uri="{FF2B5EF4-FFF2-40B4-BE49-F238E27FC236}">
                    <a16:creationId xmlns:a16="http://schemas.microsoft.com/office/drawing/2014/main" id="{3D7ADA88-8994-3BC1-ECF4-2B7BDB06E7F3}"/>
                  </a:ext>
                </a:extLst>
              </p:cNvPr>
              <p:cNvSpPr/>
              <p:nvPr/>
            </p:nvSpPr>
            <p:spPr>
              <a:xfrm>
                <a:off x="4533460" y="19357033"/>
                <a:ext cx="1438803" cy="1440000"/>
              </a:xfrm>
              <a:prstGeom prst="ellipse">
                <a:avLst/>
              </a:prstGeom>
              <a:solidFill>
                <a:schemeClr val="bg1"/>
              </a:solidFill>
              <a:ln>
                <a:solidFill>
                  <a:schemeClr val="bg1">
                    <a:lumMod val="95000"/>
                  </a:schemeClr>
                </a:solidFill>
              </a:ln>
              <a:effectLst>
                <a:outerShdw blurRad="350953" dist="144565" dir="5640000" sx="99000" sy="99000" algn="ctr" rotWithShape="0">
                  <a:schemeClr val="bg1">
                    <a:lumMod val="85000"/>
                    <a:alpha val="62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50" name="TextBox 49">
                <a:extLst>
                  <a:ext uri="{FF2B5EF4-FFF2-40B4-BE49-F238E27FC236}">
                    <a16:creationId xmlns:a16="http://schemas.microsoft.com/office/drawing/2014/main" id="{385739A1-95DD-E098-457A-AFBB59D2C309}"/>
                  </a:ext>
                </a:extLst>
              </p:cNvPr>
              <p:cNvSpPr txBox="1"/>
              <p:nvPr/>
            </p:nvSpPr>
            <p:spPr>
              <a:xfrm>
                <a:off x="4505498" y="19838506"/>
                <a:ext cx="1494727" cy="477054"/>
              </a:xfrm>
              <a:prstGeom prst="rect">
                <a:avLst/>
              </a:prstGeom>
              <a:noFill/>
            </p:spPr>
            <p:txBody>
              <a:bodyPr wrap="square" rtlCol="0">
                <a:spAutoFit/>
              </a:bodyPr>
              <a:lstStyle/>
              <a:p>
                <a:r>
                  <a:rPr lang="en-US" sz="2500" b="1" dirty="0">
                    <a:latin typeface="Avenir Next" panose="020B0503020202020204" pitchFamily="34" charset="0"/>
                  </a:rPr>
                  <a:t>Glucose</a:t>
                </a:r>
                <a:endParaRPr lang="en-US" sz="2500" dirty="0">
                  <a:latin typeface="Avenir Next" panose="020B0503020202020204" pitchFamily="34" charset="0"/>
                </a:endParaRPr>
              </a:p>
            </p:txBody>
          </p:sp>
        </p:grpSp>
      </p:grpSp>
      <p:sp>
        <p:nvSpPr>
          <p:cNvPr id="70" name="Rectangle 69">
            <a:extLst>
              <a:ext uri="{FF2B5EF4-FFF2-40B4-BE49-F238E27FC236}">
                <a16:creationId xmlns:a16="http://schemas.microsoft.com/office/drawing/2014/main" id="{EAE7F272-25BA-50A6-74EB-C54521709B6B}"/>
              </a:ext>
            </a:extLst>
          </p:cNvPr>
          <p:cNvSpPr/>
          <p:nvPr/>
        </p:nvSpPr>
        <p:spPr>
          <a:xfrm>
            <a:off x="5772033" y="1246908"/>
            <a:ext cx="54000" cy="4835236"/>
          </a:xfrm>
          <a:prstGeom prst="rect">
            <a:avLst/>
          </a:prstGeom>
          <a:solidFill>
            <a:srgbClr val="21608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2CDBE0FB-77DA-6266-D6D1-45C53DD54758}"/>
              </a:ext>
            </a:extLst>
          </p:cNvPr>
          <p:cNvSpPr/>
          <p:nvPr/>
        </p:nvSpPr>
        <p:spPr>
          <a:xfrm>
            <a:off x="5777344" y="6026725"/>
            <a:ext cx="54000" cy="483523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B6D704A1-A149-FED5-5D7C-8116C6D63EA0}"/>
              </a:ext>
            </a:extLst>
          </p:cNvPr>
          <p:cNvSpPr/>
          <p:nvPr/>
        </p:nvSpPr>
        <p:spPr>
          <a:xfrm>
            <a:off x="5777344" y="-3491342"/>
            <a:ext cx="54000" cy="483523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632338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18DE4EA-8F66-FADC-C04A-F2F6F73598DD}"/>
              </a:ext>
            </a:extLst>
          </p:cNvPr>
          <p:cNvSpPr/>
          <p:nvPr/>
        </p:nvSpPr>
        <p:spPr>
          <a:xfrm>
            <a:off x="0" y="0"/>
            <a:ext cx="12192000" cy="1721224"/>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TextBox 74">
            <a:extLst>
              <a:ext uri="{FF2B5EF4-FFF2-40B4-BE49-F238E27FC236}">
                <a16:creationId xmlns:a16="http://schemas.microsoft.com/office/drawing/2014/main" id="{B9F4ED38-E98B-C159-CE4A-4C800D6396C1}"/>
              </a:ext>
            </a:extLst>
          </p:cNvPr>
          <p:cNvSpPr txBox="1"/>
          <p:nvPr/>
        </p:nvSpPr>
        <p:spPr>
          <a:xfrm>
            <a:off x="3446485" y="750232"/>
            <a:ext cx="5299028" cy="729332"/>
          </a:xfrm>
          <a:prstGeom prst="rect">
            <a:avLst/>
          </a:prstGeom>
          <a:noFill/>
        </p:spPr>
        <p:txBody>
          <a:bodyPr wrap="square" rtlCol="0">
            <a:spAutoFit/>
          </a:bodyPr>
          <a:lstStyle/>
          <a:p>
            <a:pPr rtl="0">
              <a:spcBef>
                <a:spcPts val="0"/>
              </a:spcBef>
              <a:spcAft>
                <a:spcPts val="0"/>
              </a:spcAft>
            </a:pPr>
            <a:r>
              <a:rPr lang="en-IN" sz="4000" b="1" i="0" dirty="0">
                <a:solidFill>
                  <a:srgbClr val="000000"/>
                </a:solidFill>
                <a:effectLst/>
                <a:latin typeface="Avenir Next" panose="020B0503020202020204" pitchFamily="34" charset="0"/>
              </a:rPr>
              <a:t>Scope and Objective</a:t>
            </a:r>
            <a:endParaRPr lang="en-IN" sz="4000" b="1" dirty="0">
              <a:effectLst/>
              <a:latin typeface="Avenir Next" panose="020B0503020202020204" pitchFamily="34" charset="0"/>
            </a:endParaRPr>
          </a:p>
        </p:txBody>
      </p:sp>
      <p:pic>
        <p:nvPicPr>
          <p:cNvPr id="14" name="Picture 13" descr="A screenshot of a phone&#10;&#10;Description automatically generated">
            <a:extLst>
              <a:ext uri="{FF2B5EF4-FFF2-40B4-BE49-F238E27FC236}">
                <a16:creationId xmlns:a16="http://schemas.microsoft.com/office/drawing/2014/main" id="{0E3F7F63-06A8-4552-BE54-5EE9D19F0F6D}"/>
              </a:ext>
            </a:extLst>
          </p:cNvPr>
          <p:cNvPicPr>
            <a:picLocks noChangeAspect="1"/>
          </p:cNvPicPr>
          <p:nvPr/>
        </p:nvPicPr>
        <p:blipFill>
          <a:blip r:embed="rId2"/>
          <a:stretch>
            <a:fillRect/>
          </a:stretch>
        </p:blipFill>
        <p:spPr>
          <a:xfrm>
            <a:off x="1268400" y="1890305"/>
            <a:ext cx="2654300" cy="3594100"/>
          </a:xfrm>
          <a:prstGeom prst="rect">
            <a:avLst/>
          </a:prstGeom>
          <a:effectLst>
            <a:outerShdw blurRad="393700" dist="254000" dir="8880000" sx="99000" sy="99000" algn="ctr" rotWithShape="0">
              <a:schemeClr val="bg1">
                <a:lumMod val="85000"/>
                <a:alpha val="26987"/>
              </a:schemeClr>
            </a:outerShdw>
          </a:effectLst>
        </p:spPr>
      </p:pic>
      <p:pic>
        <p:nvPicPr>
          <p:cNvPr id="15" name="Picture 14" descr="A screenshot of a phone&#10;&#10;Description automatically generated">
            <a:extLst>
              <a:ext uri="{FF2B5EF4-FFF2-40B4-BE49-F238E27FC236}">
                <a16:creationId xmlns:a16="http://schemas.microsoft.com/office/drawing/2014/main" id="{94D78003-E563-042C-E8FF-F884541D7EA3}"/>
              </a:ext>
            </a:extLst>
          </p:cNvPr>
          <p:cNvPicPr>
            <a:picLocks noChangeAspect="1"/>
          </p:cNvPicPr>
          <p:nvPr/>
        </p:nvPicPr>
        <p:blipFill>
          <a:blip r:embed="rId3"/>
          <a:stretch>
            <a:fillRect/>
          </a:stretch>
        </p:blipFill>
        <p:spPr>
          <a:xfrm>
            <a:off x="4295267" y="2571528"/>
            <a:ext cx="1648112" cy="2231654"/>
          </a:xfrm>
          <a:prstGeom prst="rect">
            <a:avLst/>
          </a:prstGeom>
        </p:spPr>
      </p:pic>
      <p:pic>
        <p:nvPicPr>
          <p:cNvPr id="16" name="Picture 15" descr="A close-up of a paper&#10;&#10;Description automatically generated">
            <a:extLst>
              <a:ext uri="{FF2B5EF4-FFF2-40B4-BE49-F238E27FC236}">
                <a16:creationId xmlns:a16="http://schemas.microsoft.com/office/drawing/2014/main" id="{07D6E311-1225-AA69-7B80-AFE5CA591346}"/>
              </a:ext>
            </a:extLst>
          </p:cNvPr>
          <p:cNvPicPr>
            <a:picLocks noChangeAspect="1"/>
          </p:cNvPicPr>
          <p:nvPr/>
        </p:nvPicPr>
        <p:blipFill>
          <a:blip r:embed="rId4"/>
          <a:stretch>
            <a:fillRect/>
          </a:stretch>
        </p:blipFill>
        <p:spPr>
          <a:xfrm>
            <a:off x="6316462" y="2571528"/>
            <a:ext cx="1648112" cy="2231654"/>
          </a:xfrm>
          <a:prstGeom prst="rect">
            <a:avLst/>
          </a:prstGeom>
        </p:spPr>
      </p:pic>
      <p:pic>
        <p:nvPicPr>
          <p:cNvPr id="17" name="Picture 16">
            <a:extLst>
              <a:ext uri="{FF2B5EF4-FFF2-40B4-BE49-F238E27FC236}">
                <a16:creationId xmlns:a16="http://schemas.microsoft.com/office/drawing/2014/main" id="{3E11ABDA-3A4A-A4C1-F5B6-C7537D2EAD4B}"/>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87000"/>
                    </a14:imgEffect>
                  </a14:imgLayer>
                </a14:imgProps>
              </a:ext>
            </a:extLst>
          </a:blip>
          <a:srcRect/>
          <a:stretch/>
        </p:blipFill>
        <p:spPr>
          <a:xfrm>
            <a:off x="8337656" y="2571528"/>
            <a:ext cx="1648112" cy="2231654"/>
          </a:xfrm>
          <a:prstGeom prst="rect">
            <a:avLst/>
          </a:prstGeom>
        </p:spPr>
      </p:pic>
      <p:grpSp>
        <p:nvGrpSpPr>
          <p:cNvPr id="22" name="Group 21">
            <a:extLst>
              <a:ext uri="{FF2B5EF4-FFF2-40B4-BE49-F238E27FC236}">
                <a16:creationId xmlns:a16="http://schemas.microsoft.com/office/drawing/2014/main" id="{286EEA31-6AA6-E050-597D-C7472D4E7EF3}"/>
              </a:ext>
            </a:extLst>
          </p:cNvPr>
          <p:cNvGrpSpPr/>
          <p:nvPr/>
        </p:nvGrpSpPr>
        <p:grpSpPr>
          <a:xfrm>
            <a:off x="5486599" y="6267228"/>
            <a:ext cx="1208822" cy="223614"/>
            <a:chOff x="5486599" y="6267228"/>
            <a:chExt cx="1208822" cy="223614"/>
          </a:xfrm>
        </p:grpSpPr>
        <p:sp>
          <p:nvSpPr>
            <p:cNvPr id="18" name="Freeform 17">
              <a:extLst>
                <a:ext uri="{FF2B5EF4-FFF2-40B4-BE49-F238E27FC236}">
                  <a16:creationId xmlns:a16="http://schemas.microsoft.com/office/drawing/2014/main" id="{E1BF28E9-D854-6538-95AA-BE72235E1766}"/>
                </a:ext>
              </a:extLst>
            </p:cNvPr>
            <p:cNvSpPr/>
            <p:nvPr/>
          </p:nvSpPr>
          <p:spPr>
            <a:xfrm rot="16200000">
              <a:off x="6143681" y="6267435"/>
              <a:ext cx="223200" cy="223200"/>
            </a:xfrm>
            <a:custGeom>
              <a:avLst/>
              <a:gdLst>
                <a:gd name="connsiteX0" fmla="*/ 180000 w 360000"/>
                <a:gd name="connsiteY0" fmla="*/ 36000 h 360000"/>
                <a:gd name="connsiteX1" fmla="*/ 36000 w 360000"/>
                <a:gd name="connsiteY1" fmla="*/ 180000 h 360000"/>
                <a:gd name="connsiteX2" fmla="*/ 180000 w 360000"/>
                <a:gd name="connsiteY2" fmla="*/ 324000 h 360000"/>
                <a:gd name="connsiteX3" fmla="*/ 324000 w 360000"/>
                <a:gd name="connsiteY3" fmla="*/ 180000 h 360000"/>
                <a:gd name="connsiteX4" fmla="*/ 180000 w 360000"/>
                <a:gd name="connsiteY4" fmla="*/ 36000 h 360000"/>
                <a:gd name="connsiteX5" fmla="*/ 180000 w 360000"/>
                <a:gd name="connsiteY5" fmla="*/ 0 h 360000"/>
                <a:gd name="connsiteX6" fmla="*/ 360000 w 360000"/>
                <a:gd name="connsiteY6" fmla="*/ 180000 h 360000"/>
                <a:gd name="connsiteX7" fmla="*/ 180000 w 360000"/>
                <a:gd name="connsiteY7" fmla="*/ 360000 h 360000"/>
                <a:gd name="connsiteX8" fmla="*/ 0 w 360000"/>
                <a:gd name="connsiteY8" fmla="*/ 180000 h 360000"/>
                <a:gd name="connsiteX9" fmla="*/ 180000 w 360000"/>
                <a:gd name="connsiteY9" fmla="*/ 0 h 3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0000" h="360000">
                  <a:moveTo>
                    <a:pt x="180000" y="36000"/>
                  </a:moveTo>
                  <a:cubicBezTo>
                    <a:pt x="100471" y="36000"/>
                    <a:pt x="36000" y="100471"/>
                    <a:pt x="36000" y="180000"/>
                  </a:cubicBezTo>
                  <a:cubicBezTo>
                    <a:pt x="36000" y="259529"/>
                    <a:pt x="100471" y="324000"/>
                    <a:pt x="180000" y="324000"/>
                  </a:cubicBezTo>
                  <a:cubicBezTo>
                    <a:pt x="259529" y="324000"/>
                    <a:pt x="324000" y="259529"/>
                    <a:pt x="324000" y="180000"/>
                  </a:cubicBezTo>
                  <a:cubicBezTo>
                    <a:pt x="324000" y="100471"/>
                    <a:pt x="259529" y="36000"/>
                    <a:pt x="180000" y="36000"/>
                  </a:cubicBezTo>
                  <a:close/>
                  <a:moveTo>
                    <a:pt x="180000" y="0"/>
                  </a:moveTo>
                  <a:cubicBezTo>
                    <a:pt x="279411" y="0"/>
                    <a:pt x="360000" y="80589"/>
                    <a:pt x="360000" y="180000"/>
                  </a:cubicBezTo>
                  <a:cubicBezTo>
                    <a:pt x="360000" y="279411"/>
                    <a:pt x="279411" y="360000"/>
                    <a:pt x="180000" y="360000"/>
                  </a:cubicBezTo>
                  <a:cubicBezTo>
                    <a:pt x="80589" y="360000"/>
                    <a:pt x="0" y="279411"/>
                    <a:pt x="0" y="180000"/>
                  </a:cubicBezTo>
                  <a:cubicBezTo>
                    <a:pt x="0" y="80589"/>
                    <a:pt x="80589" y="0"/>
                    <a:pt x="180000" y="0"/>
                  </a:cubicBezTo>
                  <a:close/>
                </a:path>
              </a:pathLst>
            </a:custGeom>
            <a:solidFill>
              <a:srgbClr val="EAC974"/>
            </a:solidFill>
            <a:ln>
              <a:solidFill>
                <a:srgbClr val="EAC974"/>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Freeform 18">
              <a:extLst>
                <a:ext uri="{FF2B5EF4-FFF2-40B4-BE49-F238E27FC236}">
                  <a16:creationId xmlns:a16="http://schemas.microsoft.com/office/drawing/2014/main" id="{303EEE4F-38DB-A431-7AB1-38E081D3C446}"/>
                </a:ext>
              </a:extLst>
            </p:cNvPr>
            <p:cNvSpPr/>
            <p:nvPr/>
          </p:nvSpPr>
          <p:spPr>
            <a:xfrm rot="16200000">
              <a:off x="6472221" y="6267435"/>
              <a:ext cx="223200" cy="223200"/>
            </a:xfrm>
            <a:custGeom>
              <a:avLst/>
              <a:gdLst>
                <a:gd name="connsiteX0" fmla="*/ 180000 w 360000"/>
                <a:gd name="connsiteY0" fmla="*/ 36000 h 360000"/>
                <a:gd name="connsiteX1" fmla="*/ 36000 w 360000"/>
                <a:gd name="connsiteY1" fmla="*/ 180000 h 360000"/>
                <a:gd name="connsiteX2" fmla="*/ 180000 w 360000"/>
                <a:gd name="connsiteY2" fmla="*/ 324000 h 360000"/>
                <a:gd name="connsiteX3" fmla="*/ 324000 w 360000"/>
                <a:gd name="connsiteY3" fmla="*/ 180000 h 360000"/>
                <a:gd name="connsiteX4" fmla="*/ 180000 w 360000"/>
                <a:gd name="connsiteY4" fmla="*/ 36000 h 360000"/>
                <a:gd name="connsiteX5" fmla="*/ 180000 w 360000"/>
                <a:gd name="connsiteY5" fmla="*/ 0 h 360000"/>
                <a:gd name="connsiteX6" fmla="*/ 360000 w 360000"/>
                <a:gd name="connsiteY6" fmla="*/ 180000 h 360000"/>
                <a:gd name="connsiteX7" fmla="*/ 180000 w 360000"/>
                <a:gd name="connsiteY7" fmla="*/ 360000 h 360000"/>
                <a:gd name="connsiteX8" fmla="*/ 0 w 360000"/>
                <a:gd name="connsiteY8" fmla="*/ 180000 h 360000"/>
                <a:gd name="connsiteX9" fmla="*/ 180000 w 360000"/>
                <a:gd name="connsiteY9" fmla="*/ 0 h 3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0000" h="360000">
                  <a:moveTo>
                    <a:pt x="180000" y="36000"/>
                  </a:moveTo>
                  <a:cubicBezTo>
                    <a:pt x="100471" y="36000"/>
                    <a:pt x="36000" y="100471"/>
                    <a:pt x="36000" y="180000"/>
                  </a:cubicBezTo>
                  <a:cubicBezTo>
                    <a:pt x="36000" y="259529"/>
                    <a:pt x="100471" y="324000"/>
                    <a:pt x="180000" y="324000"/>
                  </a:cubicBezTo>
                  <a:cubicBezTo>
                    <a:pt x="259529" y="324000"/>
                    <a:pt x="324000" y="259529"/>
                    <a:pt x="324000" y="180000"/>
                  </a:cubicBezTo>
                  <a:cubicBezTo>
                    <a:pt x="324000" y="100471"/>
                    <a:pt x="259529" y="36000"/>
                    <a:pt x="180000" y="36000"/>
                  </a:cubicBezTo>
                  <a:close/>
                  <a:moveTo>
                    <a:pt x="180000" y="0"/>
                  </a:moveTo>
                  <a:cubicBezTo>
                    <a:pt x="279411" y="0"/>
                    <a:pt x="360000" y="80589"/>
                    <a:pt x="360000" y="180000"/>
                  </a:cubicBezTo>
                  <a:cubicBezTo>
                    <a:pt x="360000" y="279411"/>
                    <a:pt x="279411" y="360000"/>
                    <a:pt x="180000" y="360000"/>
                  </a:cubicBezTo>
                  <a:cubicBezTo>
                    <a:pt x="80589" y="360000"/>
                    <a:pt x="0" y="279411"/>
                    <a:pt x="0" y="180000"/>
                  </a:cubicBezTo>
                  <a:cubicBezTo>
                    <a:pt x="0" y="80589"/>
                    <a:pt x="80589" y="0"/>
                    <a:pt x="180000" y="0"/>
                  </a:cubicBezTo>
                  <a:close/>
                </a:path>
              </a:pathLst>
            </a:cu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Freeform 19">
              <a:extLst>
                <a:ext uri="{FF2B5EF4-FFF2-40B4-BE49-F238E27FC236}">
                  <a16:creationId xmlns:a16="http://schemas.microsoft.com/office/drawing/2014/main" id="{0CFFD956-A2E6-74D7-3B63-06A7DFF8A207}"/>
                </a:ext>
              </a:extLst>
            </p:cNvPr>
            <p:cNvSpPr/>
            <p:nvPr/>
          </p:nvSpPr>
          <p:spPr>
            <a:xfrm rot="16200000">
              <a:off x="5486392" y="6267435"/>
              <a:ext cx="223614" cy="223200"/>
            </a:xfrm>
            <a:custGeom>
              <a:avLst/>
              <a:gdLst>
                <a:gd name="connsiteX0" fmla="*/ 180000 w 360000"/>
                <a:gd name="connsiteY0" fmla="*/ 36000 h 360000"/>
                <a:gd name="connsiteX1" fmla="*/ 36000 w 360000"/>
                <a:gd name="connsiteY1" fmla="*/ 180000 h 360000"/>
                <a:gd name="connsiteX2" fmla="*/ 180000 w 360000"/>
                <a:gd name="connsiteY2" fmla="*/ 324000 h 360000"/>
                <a:gd name="connsiteX3" fmla="*/ 324000 w 360000"/>
                <a:gd name="connsiteY3" fmla="*/ 180000 h 360000"/>
                <a:gd name="connsiteX4" fmla="*/ 180000 w 360000"/>
                <a:gd name="connsiteY4" fmla="*/ 36000 h 360000"/>
                <a:gd name="connsiteX5" fmla="*/ 180000 w 360000"/>
                <a:gd name="connsiteY5" fmla="*/ 0 h 360000"/>
                <a:gd name="connsiteX6" fmla="*/ 360000 w 360000"/>
                <a:gd name="connsiteY6" fmla="*/ 180000 h 360000"/>
                <a:gd name="connsiteX7" fmla="*/ 180000 w 360000"/>
                <a:gd name="connsiteY7" fmla="*/ 360000 h 360000"/>
                <a:gd name="connsiteX8" fmla="*/ 0 w 360000"/>
                <a:gd name="connsiteY8" fmla="*/ 180000 h 360000"/>
                <a:gd name="connsiteX9" fmla="*/ 180000 w 360000"/>
                <a:gd name="connsiteY9" fmla="*/ 0 h 3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0000" h="360000">
                  <a:moveTo>
                    <a:pt x="180000" y="36000"/>
                  </a:moveTo>
                  <a:cubicBezTo>
                    <a:pt x="100471" y="36000"/>
                    <a:pt x="36000" y="100471"/>
                    <a:pt x="36000" y="180000"/>
                  </a:cubicBezTo>
                  <a:cubicBezTo>
                    <a:pt x="36000" y="259529"/>
                    <a:pt x="100471" y="324000"/>
                    <a:pt x="180000" y="324000"/>
                  </a:cubicBezTo>
                  <a:cubicBezTo>
                    <a:pt x="259529" y="324000"/>
                    <a:pt x="324000" y="259529"/>
                    <a:pt x="324000" y="180000"/>
                  </a:cubicBezTo>
                  <a:cubicBezTo>
                    <a:pt x="324000" y="100471"/>
                    <a:pt x="259529" y="36000"/>
                    <a:pt x="180000" y="36000"/>
                  </a:cubicBezTo>
                  <a:close/>
                  <a:moveTo>
                    <a:pt x="180000" y="0"/>
                  </a:moveTo>
                  <a:cubicBezTo>
                    <a:pt x="279411" y="0"/>
                    <a:pt x="360000" y="80589"/>
                    <a:pt x="360000" y="180000"/>
                  </a:cubicBezTo>
                  <a:cubicBezTo>
                    <a:pt x="360000" y="279411"/>
                    <a:pt x="279411" y="360000"/>
                    <a:pt x="180000" y="360000"/>
                  </a:cubicBezTo>
                  <a:cubicBezTo>
                    <a:pt x="80589" y="360000"/>
                    <a:pt x="0" y="279411"/>
                    <a:pt x="0" y="180000"/>
                  </a:cubicBezTo>
                  <a:cubicBezTo>
                    <a:pt x="0" y="80589"/>
                    <a:pt x="80589" y="0"/>
                    <a:pt x="180000" y="0"/>
                  </a:cubicBez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1" name="Freeform 20">
              <a:extLst>
                <a:ext uri="{FF2B5EF4-FFF2-40B4-BE49-F238E27FC236}">
                  <a16:creationId xmlns:a16="http://schemas.microsoft.com/office/drawing/2014/main" id="{8DE52266-5FA6-A0E5-9E1E-AC0E080F2A45}"/>
                </a:ext>
              </a:extLst>
            </p:cNvPr>
            <p:cNvSpPr/>
            <p:nvPr/>
          </p:nvSpPr>
          <p:spPr>
            <a:xfrm rot="16200000">
              <a:off x="5815140" y="6267435"/>
              <a:ext cx="223200" cy="223200"/>
            </a:xfrm>
            <a:custGeom>
              <a:avLst/>
              <a:gdLst>
                <a:gd name="connsiteX0" fmla="*/ 180000 w 360000"/>
                <a:gd name="connsiteY0" fmla="*/ 36000 h 360000"/>
                <a:gd name="connsiteX1" fmla="*/ 36000 w 360000"/>
                <a:gd name="connsiteY1" fmla="*/ 180000 h 360000"/>
                <a:gd name="connsiteX2" fmla="*/ 180000 w 360000"/>
                <a:gd name="connsiteY2" fmla="*/ 324000 h 360000"/>
                <a:gd name="connsiteX3" fmla="*/ 324000 w 360000"/>
                <a:gd name="connsiteY3" fmla="*/ 180000 h 360000"/>
                <a:gd name="connsiteX4" fmla="*/ 180000 w 360000"/>
                <a:gd name="connsiteY4" fmla="*/ 36000 h 360000"/>
                <a:gd name="connsiteX5" fmla="*/ 180000 w 360000"/>
                <a:gd name="connsiteY5" fmla="*/ 0 h 360000"/>
                <a:gd name="connsiteX6" fmla="*/ 360000 w 360000"/>
                <a:gd name="connsiteY6" fmla="*/ 180000 h 360000"/>
                <a:gd name="connsiteX7" fmla="*/ 180000 w 360000"/>
                <a:gd name="connsiteY7" fmla="*/ 360000 h 360000"/>
                <a:gd name="connsiteX8" fmla="*/ 0 w 360000"/>
                <a:gd name="connsiteY8" fmla="*/ 180000 h 360000"/>
                <a:gd name="connsiteX9" fmla="*/ 180000 w 360000"/>
                <a:gd name="connsiteY9" fmla="*/ 0 h 3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0000" h="360000">
                  <a:moveTo>
                    <a:pt x="180000" y="36000"/>
                  </a:moveTo>
                  <a:cubicBezTo>
                    <a:pt x="100471" y="36000"/>
                    <a:pt x="36000" y="100471"/>
                    <a:pt x="36000" y="180000"/>
                  </a:cubicBezTo>
                  <a:cubicBezTo>
                    <a:pt x="36000" y="259529"/>
                    <a:pt x="100471" y="324000"/>
                    <a:pt x="180000" y="324000"/>
                  </a:cubicBezTo>
                  <a:cubicBezTo>
                    <a:pt x="259529" y="324000"/>
                    <a:pt x="324000" y="259529"/>
                    <a:pt x="324000" y="180000"/>
                  </a:cubicBezTo>
                  <a:cubicBezTo>
                    <a:pt x="324000" y="100471"/>
                    <a:pt x="259529" y="36000"/>
                    <a:pt x="180000" y="36000"/>
                  </a:cubicBezTo>
                  <a:close/>
                  <a:moveTo>
                    <a:pt x="180000" y="0"/>
                  </a:moveTo>
                  <a:cubicBezTo>
                    <a:pt x="279411" y="0"/>
                    <a:pt x="360000" y="80589"/>
                    <a:pt x="360000" y="180000"/>
                  </a:cubicBezTo>
                  <a:cubicBezTo>
                    <a:pt x="360000" y="279411"/>
                    <a:pt x="279411" y="360000"/>
                    <a:pt x="180000" y="360000"/>
                  </a:cubicBezTo>
                  <a:cubicBezTo>
                    <a:pt x="80589" y="360000"/>
                    <a:pt x="0" y="279411"/>
                    <a:pt x="0" y="180000"/>
                  </a:cubicBezTo>
                  <a:cubicBezTo>
                    <a:pt x="0" y="80589"/>
                    <a:pt x="80589" y="0"/>
                    <a:pt x="180000" y="0"/>
                  </a:cubicBezTo>
                  <a:close/>
                </a:path>
              </a:pathLst>
            </a:custGeom>
            <a:solidFill>
              <a:srgbClr val="F06E6F"/>
            </a:solidFill>
            <a:ln>
              <a:solidFill>
                <a:srgbClr val="F06E6F"/>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3" name="Oval 22">
            <a:extLst>
              <a:ext uri="{FF2B5EF4-FFF2-40B4-BE49-F238E27FC236}">
                <a16:creationId xmlns:a16="http://schemas.microsoft.com/office/drawing/2014/main" id="{B8481F4B-2EAA-5B32-983E-47C3DB03BA9B}"/>
              </a:ext>
            </a:extLst>
          </p:cNvPr>
          <p:cNvSpPr/>
          <p:nvPr/>
        </p:nvSpPr>
        <p:spPr>
          <a:xfrm>
            <a:off x="5502275" y="6286499"/>
            <a:ext cx="190500" cy="187325"/>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64304146"/>
      </p:ext>
    </p:extLst>
  </p:cSld>
  <p:clrMapOvr>
    <a:masterClrMapping/>
  </p:clrMapOvr>
  <mc:AlternateContent xmlns:mc="http://schemas.openxmlformats.org/markup-compatibility/2006" xmlns:p14="http://schemas.microsoft.com/office/powerpoint/2010/main">
    <mc:Choice Requires="p14">
      <p:transition spd="slow" p14:dur="800">
        <p:push dir="u"/>
      </p:transition>
    </mc:Choice>
    <mc:Fallback xmlns="">
      <p:transition spd="slow">
        <p:push dir="u"/>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9" name="Rectangle 88">
            <a:extLst>
              <a:ext uri="{FF2B5EF4-FFF2-40B4-BE49-F238E27FC236}">
                <a16:creationId xmlns:a16="http://schemas.microsoft.com/office/drawing/2014/main" id="{943C9180-185A-ADA2-B3E8-A8C7930DB1CD}"/>
              </a:ext>
            </a:extLst>
          </p:cNvPr>
          <p:cNvSpPr/>
          <p:nvPr/>
        </p:nvSpPr>
        <p:spPr>
          <a:xfrm>
            <a:off x="0" y="0"/>
            <a:ext cx="12192000" cy="1948070"/>
          </a:xfrm>
          <a:prstGeom prst="rect">
            <a:avLst/>
          </a:prstGeom>
          <a:solidFill>
            <a:schemeClr val="accent6">
              <a:lumMod val="60000"/>
              <a:lumOff val="40000"/>
              <a:alpha val="18346"/>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8" name="Group 77">
            <a:extLst>
              <a:ext uri="{FF2B5EF4-FFF2-40B4-BE49-F238E27FC236}">
                <a16:creationId xmlns:a16="http://schemas.microsoft.com/office/drawing/2014/main" id="{801AEF69-9519-E36A-E5F2-6DF18E1F8773}"/>
              </a:ext>
            </a:extLst>
          </p:cNvPr>
          <p:cNvGrpSpPr/>
          <p:nvPr/>
        </p:nvGrpSpPr>
        <p:grpSpPr>
          <a:xfrm rot="177632">
            <a:off x="-3704166" y="1621233"/>
            <a:ext cx="4704890" cy="4671257"/>
            <a:chOff x="-3637905" y="890125"/>
            <a:chExt cx="4704890" cy="4671257"/>
          </a:xfrm>
        </p:grpSpPr>
        <p:grpSp>
          <p:nvGrpSpPr>
            <p:cNvPr id="64" name="Group 63">
              <a:extLst>
                <a:ext uri="{FF2B5EF4-FFF2-40B4-BE49-F238E27FC236}">
                  <a16:creationId xmlns:a16="http://schemas.microsoft.com/office/drawing/2014/main" id="{7A4E487C-B406-D268-C37C-9514877C4003}"/>
                </a:ext>
              </a:extLst>
            </p:cNvPr>
            <p:cNvGrpSpPr/>
            <p:nvPr/>
          </p:nvGrpSpPr>
          <p:grpSpPr>
            <a:xfrm rot="7417898">
              <a:off x="-3621089" y="873309"/>
              <a:ext cx="4671257" cy="4704890"/>
              <a:chOff x="3687343" y="1149432"/>
              <a:chExt cx="4671257" cy="4704890"/>
            </a:xfrm>
          </p:grpSpPr>
          <p:sp>
            <p:nvSpPr>
              <p:cNvPr id="57" name="Freeform 56">
                <a:extLst>
                  <a:ext uri="{FF2B5EF4-FFF2-40B4-BE49-F238E27FC236}">
                    <a16:creationId xmlns:a16="http://schemas.microsoft.com/office/drawing/2014/main" id="{91828BDF-F150-ECDD-4CE2-839E33EF52F2}"/>
                  </a:ext>
                </a:extLst>
              </p:cNvPr>
              <p:cNvSpPr/>
              <p:nvPr/>
            </p:nvSpPr>
            <p:spPr>
              <a:xfrm>
                <a:off x="6069665" y="1149432"/>
                <a:ext cx="2164452" cy="1819662"/>
              </a:xfrm>
              <a:custGeom>
                <a:avLst/>
                <a:gdLst>
                  <a:gd name="connsiteX0" fmla="*/ 0 w 2164452"/>
                  <a:gd name="connsiteY0" fmla="*/ 0 h 1819662"/>
                  <a:gd name="connsiteX1" fmla="*/ 2164452 w 2164452"/>
                  <a:gd name="connsiteY1" fmla="*/ 1572567 h 1819662"/>
                  <a:gd name="connsiteX2" fmla="*/ 1403972 w 2164452"/>
                  <a:gd name="connsiteY2" fmla="*/ 1819662 h 1819662"/>
                  <a:gd name="connsiteX3" fmla="*/ 1362586 w 2164452"/>
                  <a:gd name="connsiteY3" fmla="*/ 1706587 h 1819662"/>
                  <a:gd name="connsiteX4" fmla="*/ 1298158 w 2164452"/>
                  <a:gd name="connsiteY4" fmla="*/ 1572843 h 1819662"/>
                  <a:gd name="connsiteX5" fmla="*/ 1221521 w 2164452"/>
                  <a:gd name="connsiteY5" fmla="*/ 1446694 h 1819662"/>
                  <a:gd name="connsiteX6" fmla="*/ 1133443 w 2164452"/>
                  <a:gd name="connsiteY6" fmla="*/ 1328910 h 1819662"/>
                  <a:gd name="connsiteX7" fmla="*/ 1034695 w 2164452"/>
                  <a:gd name="connsiteY7" fmla="*/ 1220259 h 1819662"/>
                  <a:gd name="connsiteX8" fmla="*/ 926043 w 2164452"/>
                  <a:gd name="connsiteY8" fmla="*/ 1121510 h 1819662"/>
                  <a:gd name="connsiteX9" fmla="*/ 808259 w 2164452"/>
                  <a:gd name="connsiteY9" fmla="*/ 1033432 h 1819662"/>
                  <a:gd name="connsiteX10" fmla="*/ 682110 w 2164452"/>
                  <a:gd name="connsiteY10" fmla="*/ 956795 h 1819662"/>
                  <a:gd name="connsiteX11" fmla="*/ 548366 w 2164452"/>
                  <a:gd name="connsiteY11" fmla="*/ 892367 h 1819662"/>
                  <a:gd name="connsiteX12" fmla="*/ 407796 w 2164452"/>
                  <a:gd name="connsiteY12" fmla="*/ 840918 h 1819662"/>
                  <a:gd name="connsiteX13" fmla="*/ 261169 w 2164452"/>
                  <a:gd name="connsiteY13" fmla="*/ 803216 h 1819662"/>
                  <a:gd name="connsiteX14" fmla="*/ 109255 w 2164452"/>
                  <a:gd name="connsiteY14" fmla="*/ 780031 h 1819662"/>
                  <a:gd name="connsiteX15" fmla="*/ 0 w 2164452"/>
                  <a:gd name="connsiteY15" fmla="*/ 774514 h 1819662"/>
                  <a:gd name="connsiteX16" fmla="*/ 0 w 2164452"/>
                  <a:gd name="connsiteY16" fmla="*/ 0 h 1819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164452" h="1819662">
                    <a:moveTo>
                      <a:pt x="0" y="0"/>
                    </a:moveTo>
                    <a:cubicBezTo>
                      <a:pt x="985954" y="0"/>
                      <a:pt x="1859776" y="634869"/>
                      <a:pt x="2164452" y="1572567"/>
                    </a:cubicBezTo>
                    <a:lnTo>
                      <a:pt x="1403972" y="1819662"/>
                    </a:lnTo>
                    <a:lnTo>
                      <a:pt x="1362586" y="1706587"/>
                    </a:lnTo>
                    <a:cubicBezTo>
                      <a:pt x="1343231" y="1660825"/>
                      <a:pt x="1321712" y="1616201"/>
                      <a:pt x="1298158" y="1572843"/>
                    </a:cubicBezTo>
                    <a:cubicBezTo>
                      <a:pt x="1274605" y="1529485"/>
                      <a:pt x="1249017" y="1487393"/>
                      <a:pt x="1221521" y="1446694"/>
                    </a:cubicBezTo>
                    <a:cubicBezTo>
                      <a:pt x="1194026" y="1405996"/>
                      <a:pt x="1164624" y="1366692"/>
                      <a:pt x="1133443" y="1328910"/>
                    </a:cubicBezTo>
                    <a:cubicBezTo>
                      <a:pt x="1102263" y="1291128"/>
                      <a:pt x="1069304" y="1254868"/>
                      <a:pt x="1034695" y="1220259"/>
                    </a:cubicBezTo>
                    <a:cubicBezTo>
                      <a:pt x="1000085" y="1185649"/>
                      <a:pt x="963825" y="1152690"/>
                      <a:pt x="926043" y="1121510"/>
                    </a:cubicBezTo>
                    <a:cubicBezTo>
                      <a:pt x="888261" y="1090329"/>
                      <a:pt x="848957" y="1060927"/>
                      <a:pt x="808259" y="1033432"/>
                    </a:cubicBezTo>
                    <a:cubicBezTo>
                      <a:pt x="767561" y="1005937"/>
                      <a:pt x="725468" y="980348"/>
                      <a:pt x="682110" y="956795"/>
                    </a:cubicBezTo>
                    <a:cubicBezTo>
                      <a:pt x="638752" y="933241"/>
                      <a:pt x="594128" y="911723"/>
                      <a:pt x="548366" y="892367"/>
                    </a:cubicBezTo>
                    <a:cubicBezTo>
                      <a:pt x="502605" y="873011"/>
                      <a:pt x="455705" y="855819"/>
                      <a:pt x="407796" y="840918"/>
                    </a:cubicBezTo>
                    <a:cubicBezTo>
                      <a:pt x="359888" y="826017"/>
                      <a:pt x="310969" y="813407"/>
                      <a:pt x="261169" y="803216"/>
                    </a:cubicBezTo>
                    <a:cubicBezTo>
                      <a:pt x="211370" y="793026"/>
                      <a:pt x="160689" y="785255"/>
                      <a:pt x="109255" y="780031"/>
                    </a:cubicBezTo>
                    <a:lnTo>
                      <a:pt x="0" y="774514"/>
                    </a:lnTo>
                    <a:lnTo>
                      <a:pt x="0" y="0"/>
                    </a:lnTo>
                    <a:close/>
                  </a:path>
                </a:pathLst>
              </a:custGeom>
              <a:solidFill>
                <a:srgbClr val="5F374B"/>
              </a:solid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2413288" tIns="760053" rIns="754092" bIns="2895007" numCol="1" spcCol="1270" anchor="ctr" anchorCtr="0">
                <a:noAutofit/>
              </a:bodyPr>
              <a:lstStyle/>
              <a:p>
                <a:pPr marL="0" lvl="0" indent="0" algn="ctr" defTabSz="2800350">
                  <a:lnSpc>
                    <a:spcPct val="90000"/>
                  </a:lnSpc>
                  <a:spcBef>
                    <a:spcPct val="0"/>
                  </a:spcBef>
                  <a:spcAft>
                    <a:spcPct val="35000"/>
                  </a:spcAft>
                  <a:buNone/>
                </a:pPr>
                <a:r>
                  <a:rPr lang="en-GB" sz="6300" kern="1200" dirty="0"/>
                  <a:t> </a:t>
                </a:r>
              </a:p>
            </p:txBody>
          </p:sp>
          <p:sp>
            <p:nvSpPr>
              <p:cNvPr id="56" name="Freeform 55">
                <a:extLst>
                  <a:ext uri="{FF2B5EF4-FFF2-40B4-BE49-F238E27FC236}">
                    <a16:creationId xmlns:a16="http://schemas.microsoft.com/office/drawing/2014/main" id="{074378C7-EDF0-BD50-9A6B-1A624410CD62}"/>
                  </a:ext>
                </a:extLst>
              </p:cNvPr>
              <p:cNvSpPr/>
              <p:nvPr/>
            </p:nvSpPr>
            <p:spPr>
              <a:xfrm>
                <a:off x="3825389" y="1156872"/>
                <a:ext cx="2164452" cy="1814651"/>
              </a:xfrm>
              <a:custGeom>
                <a:avLst/>
                <a:gdLst>
                  <a:gd name="connsiteX0" fmla="*/ 2164452 w 2164452"/>
                  <a:gd name="connsiteY0" fmla="*/ 0 h 1814651"/>
                  <a:gd name="connsiteX1" fmla="*/ 2164452 w 2164452"/>
                  <a:gd name="connsiteY1" fmla="*/ 766341 h 1814651"/>
                  <a:gd name="connsiteX2" fmla="*/ 2040663 w 2164452"/>
                  <a:gd name="connsiteY2" fmla="*/ 772592 h 1814651"/>
                  <a:gd name="connsiteX3" fmla="*/ 1888749 w 2164452"/>
                  <a:gd name="connsiteY3" fmla="*/ 795777 h 1814651"/>
                  <a:gd name="connsiteX4" fmla="*/ 1742122 w 2164452"/>
                  <a:gd name="connsiteY4" fmla="*/ 833479 h 1814651"/>
                  <a:gd name="connsiteX5" fmla="*/ 1601552 w 2164452"/>
                  <a:gd name="connsiteY5" fmla="*/ 884928 h 1814651"/>
                  <a:gd name="connsiteX6" fmla="*/ 1467808 w 2164452"/>
                  <a:gd name="connsiteY6" fmla="*/ 949356 h 1814651"/>
                  <a:gd name="connsiteX7" fmla="*/ 1341659 w 2164452"/>
                  <a:gd name="connsiteY7" fmla="*/ 1025993 h 1814651"/>
                  <a:gd name="connsiteX8" fmla="*/ 1223875 w 2164452"/>
                  <a:gd name="connsiteY8" fmla="*/ 1114071 h 1814651"/>
                  <a:gd name="connsiteX9" fmla="*/ 1115224 w 2164452"/>
                  <a:gd name="connsiteY9" fmla="*/ 1212820 h 1814651"/>
                  <a:gd name="connsiteX10" fmla="*/ 1016475 w 2164452"/>
                  <a:gd name="connsiteY10" fmla="*/ 1321471 h 1814651"/>
                  <a:gd name="connsiteX11" fmla="*/ 928397 w 2164452"/>
                  <a:gd name="connsiteY11" fmla="*/ 1439255 h 1814651"/>
                  <a:gd name="connsiteX12" fmla="*/ 787332 w 2164452"/>
                  <a:gd name="connsiteY12" fmla="*/ 1699148 h 1814651"/>
                  <a:gd name="connsiteX13" fmla="*/ 745058 w 2164452"/>
                  <a:gd name="connsiteY13" fmla="*/ 1814651 h 1814651"/>
                  <a:gd name="connsiteX14" fmla="*/ 0 w 2164452"/>
                  <a:gd name="connsiteY14" fmla="*/ 1572567 h 1814651"/>
                  <a:gd name="connsiteX15" fmla="*/ 2164452 w 2164452"/>
                  <a:gd name="connsiteY15" fmla="*/ 0 h 1814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64452" h="1814651">
                    <a:moveTo>
                      <a:pt x="2164452" y="0"/>
                    </a:moveTo>
                    <a:lnTo>
                      <a:pt x="2164452" y="766341"/>
                    </a:lnTo>
                    <a:lnTo>
                      <a:pt x="2040663" y="772592"/>
                    </a:lnTo>
                    <a:cubicBezTo>
                      <a:pt x="1989229" y="777816"/>
                      <a:pt x="1938548" y="785587"/>
                      <a:pt x="1888749" y="795777"/>
                    </a:cubicBezTo>
                    <a:cubicBezTo>
                      <a:pt x="1838949" y="805968"/>
                      <a:pt x="1790031" y="818578"/>
                      <a:pt x="1742122" y="833479"/>
                    </a:cubicBezTo>
                    <a:cubicBezTo>
                      <a:pt x="1694213" y="848380"/>
                      <a:pt x="1647314" y="865572"/>
                      <a:pt x="1601552" y="884928"/>
                    </a:cubicBezTo>
                    <a:cubicBezTo>
                      <a:pt x="1555790" y="904284"/>
                      <a:pt x="1511166" y="925802"/>
                      <a:pt x="1467808" y="949356"/>
                    </a:cubicBezTo>
                    <a:cubicBezTo>
                      <a:pt x="1424450" y="972909"/>
                      <a:pt x="1382358" y="998498"/>
                      <a:pt x="1341659" y="1025993"/>
                    </a:cubicBezTo>
                    <a:cubicBezTo>
                      <a:pt x="1300961" y="1053488"/>
                      <a:pt x="1261657" y="1082890"/>
                      <a:pt x="1223875" y="1114071"/>
                    </a:cubicBezTo>
                    <a:cubicBezTo>
                      <a:pt x="1186093" y="1145251"/>
                      <a:pt x="1149833" y="1178210"/>
                      <a:pt x="1115224" y="1212820"/>
                    </a:cubicBezTo>
                    <a:cubicBezTo>
                      <a:pt x="1080614" y="1247429"/>
                      <a:pt x="1047655" y="1283689"/>
                      <a:pt x="1016475" y="1321471"/>
                    </a:cubicBezTo>
                    <a:cubicBezTo>
                      <a:pt x="985294" y="1359253"/>
                      <a:pt x="955892" y="1398557"/>
                      <a:pt x="928397" y="1439255"/>
                    </a:cubicBezTo>
                    <a:cubicBezTo>
                      <a:pt x="873407" y="1520652"/>
                      <a:pt x="826043" y="1607625"/>
                      <a:pt x="787332" y="1699148"/>
                    </a:cubicBezTo>
                    <a:lnTo>
                      <a:pt x="745058" y="1814651"/>
                    </a:lnTo>
                    <a:lnTo>
                      <a:pt x="0" y="1572567"/>
                    </a:lnTo>
                    <a:cubicBezTo>
                      <a:pt x="304676" y="634869"/>
                      <a:pt x="1178499" y="0"/>
                      <a:pt x="2164452" y="0"/>
                    </a:cubicBezTo>
                    <a:close/>
                  </a:path>
                </a:pathLst>
              </a:custGeom>
              <a:solidFill>
                <a:srgbClr val="F0BC9B"/>
              </a:solid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2413288" tIns="760053" rIns="754092" bIns="2895007" numCol="1" spcCol="1270" anchor="ctr" anchorCtr="0">
                <a:noAutofit/>
              </a:bodyPr>
              <a:lstStyle/>
              <a:p>
                <a:pPr marL="0" lvl="0" indent="0" algn="ctr" defTabSz="2800350">
                  <a:lnSpc>
                    <a:spcPct val="90000"/>
                  </a:lnSpc>
                  <a:spcBef>
                    <a:spcPct val="0"/>
                  </a:spcBef>
                  <a:spcAft>
                    <a:spcPct val="35000"/>
                  </a:spcAft>
                  <a:buNone/>
                </a:pPr>
                <a:r>
                  <a:rPr lang="en-GB" sz="6300" kern="1200" dirty="0"/>
                  <a:t> </a:t>
                </a:r>
              </a:p>
            </p:txBody>
          </p:sp>
          <p:sp>
            <p:nvSpPr>
              <p:cNvPr id="54" name="Freeform 53">
                <a:extLst>
                  <a:ext uri="{FF2B5EF4-FFF2-40B4-BE49-F238E27FC236}">
                    <a16:creationId xmlns:a16="http://schemas.microsoft.com/office/drawing/2014/main" id="{A89526CC-09FB-139E-B246-4F30910BFAFD}"/>
                  </a:ext>
                </a:extLst>
              </p:cNvPr>
              <p:cNvSpPr/>
              <p:nvPr/>
            </p:nvSpPr>
            <p:spPr>
              <a:xfrm>
                <a:off x="3687343" y="2835454"/>
                <a:ext cx="1439437" cy="2544466"/>
              </a:xfrm>
              <a:custGeom>
                <a:avLst/>
                <a:gdLst>
                  <a:gd name="connsiteX0" fmla="*/ 111543 w 1439437"/>
                  <a:gd name="connsiteY0" fmla="*/ 0 h 2544466"/>
                  <a:gd name="connsiteX1" fmla="*/ 853385 w 1439437"/>
                  <a:gd name="connsiteY1" fmla="*/ 241039 h 2544466"/>
                  <a:gd name="connsiteX2" fmla="*/ 836228 w 1439437"/>
                  <a:gd name="connsiteY2" fmla="*/ 307762 h 2544466"/>
                  <a:gd name="connsiteX3" fmla="*/ 813043 w 1439437"/>
                  <a:gd name="connsiteY3" fmla="*/ 459676 h 2544466"/>
                  <a:gd name="connsiteX4" fmla="*/ 805144 w 1439437"/>
                  <a:gd name="connsiteY4" fmla="*/ 616110 h 2544466"/>
                  <a:gd name="connsiteX5" fmla="*/ 813043 w 1439437"/>
                  <a:gd name="connsiteY5" fmla="*/ 772544 h 2544466"/>
                  <a:gd name="connsiteX6" fmla="*/ 836228 w 1439437"/>
                  <a:gd name="connsiteY6" fmla="*/ 924458 h 2544466"/>
                  <a:gd name="connsiteX7" fmla="*/ 873930 w 1439437"/>
                  <a:gd name="connsiteY7" fmla="*/ 1071085 h 2544466"/>
                  <a:gd name="connsiteX8" fmla="*/ 925379 w 1439437"/>
                  <a:gd name="connsiteY8" fmla="*/ 1211655 h 2544466"/>
                  <a:gd name="connsiteX9" fmla="*/ 989807 w 1439437"/>
                  <a:gd name="connsiteY9" fmla="*/ 1345399 h 2544466"/>
                  <a:gd name="connsiteX10" fmla="*/ 1066444 w 1439437"/>
                  <a:gd name="connsiteY10" fmla="*/ 1471548 h 2544466"/>
                  <a:gd name="connsiteX11" fmla="*/ 1154522 w 1439437"/>
                  <a:gd name="connsiteY11" fmla="*/ 1589332 h 2544466"/>
                  <a:gd name="connsiteX12" fmla="*/ 1253271 w 1439437"/>
                  <a:gd name="connsiteY12" fmla="*/ 1697984 h 2544466"/>
                  <a:gd name="connsiteX13" fmla="*/ 1361922 w 1439437"/>
                  <a:gd name="connsiteY13" fmla="*/ 1796732 h 2544466"/>
                  <a:gd name="connsiteX14" fmla="*/ 1439437 w 1439437"/>
                  <a:gd name="connsiteY14" fmla="*/ 1854697 h 2544466"/>
                  <a:gd name="connsiteX15" fmla="*/ 938290 w 1439437"/>
                  <a:gd name="connsiteY15" fmla="*/ 2544466 h 2544466"/>
                  <a:gd name="connsiteX16" fmla="*/ 111543 w 1439437"/>
                  <a:gd name="connsiteY16" fmla="*/ 0 h 2544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39437" h="2544466">
                    <a:moveTo>
                      <a:pt x="111543" y="0"/>
                    </a:moveTo>
                    <a:lnTo>
                      <a:pt x="853385" y="241039"/>
                    </a:lnTo>
                    <a:lnTo>
                      <a:pt x="836228" y="307762"/>
                    </a:lnTo>
                    <a:cubicBezTo>
                      <a:pt x="826038" y="357561"/>
                      <a:pt x="818267" y="408242"/>
                      <a:pt x="813043" y="459676"/>
                    </a:cubicBezTo>
                    <a:cubicBezTo>
                      <a:pt x="807820" y="511111"/>
                      <a:pt x="805144" y="563298"/>
                      <a:pt x="805144" y="616110"/>
                    </a:cubicBezTo>
                    <a:cubicBezTo>
                      <a:pt x="805144" y="668922"/>
                      <a:pt x="807820" y="721110"/>
                      <a:pt x="813043" y="772544"/>
                    </a:cubicBezTo>
                    <a:cubicBezTo>
                      <a:pt x="818267" y="823978"/>
                      <a:pt x="826038" y="874659"/>
                      <a:pt x="836228" y="924458"/>
                    </a:cubicBezTo>
                    <a:cubicBezTo>
                      <a:pt x="846419" y="974258"/>
                      <a:pt x="859029" y="1023177"/>
                      <a:pt x="873930" y="1071085"/>
                    </a:cubicBezTo>
                    <a:cubicBezTo>
                      <a:pt x="888831" y="1118994"/>
                      <a:pt x="906024" y="1165894"/>
                      <a:pt x="925379" y="1211655"/>
                    </a:cubicBezTo>
                    <a:cubicBezTo>
                      <a:pt x="944735" y="1257417"/>
                      <a:pt x="966253" y="1302041"/>
                      <a:pt x="989807" y="1345399"/>
                    </a:cubicBezTo>
                    <a:cubicBezTo>
                      <a:pt x="1013360" y="1388757"/>
                      <a:pt x="1038949" y="1430850"/>
                      <a:pt x="1066444" y="1471548"/>
                    </a:cubicBezTo>
                    <a:cubicBezTo>
                      <a:pt x="1093939" y="1512246"/>
                      <a:pt x="1123341" y="1551550"/>
                      <a:pt x="1154522" y="1589332"/>
                    </a:cubicBezTo>
                    <a:cubicBezTo>
                      <a:pt x="1185702" y="1627114"/>
                      <a:pt x="1218661" y="1663374"/>
                      <a:pt x="1253271" y="1697984"/>
                    </a:cubicBezTo>
                    <a:cubicBezTo>
                      <a:pt x="1287880" y="1732593"/>
                      <a:pt x="1324140" y="1765552"/>
                      <a:pt x="1361922" y="1796732"/>
                    </a:cubicBezTo>
                    <a:lnTo>
                      <a:pt x="1439437" y="1854697"/>
                    </a:lnTo>
                    <a:lnTo>
                      <a:pt x="938290" y="2544466"/>
                    </a:lnTo>
                    <a:cubicBezTo>
                      <a:pt x="140637" y="1964937"/>
                      <a:pt x="-193134" y="937697"/>
                      <a:pt x="111543" y="0"/>
                    </a:cubicBezTo>
                    <a:close/>
                  </a:path>
                </a:pathLst>
              </a:custGeom>
              <a:solidFill>
                <a:srgbClr val="F06E6F"/>
              </a:solid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2413288" tIns="760053" rIns="754092" bIns="2895007" numCol="1" spcCol="1270" anchor="ctr" anchorCtr="0">
                <a:noAutofit/>
              </a:bodyPr>
              <a:lstStyle/>
              <a:p>
                <a:pPr marL="0" lvl="0" indent="0" algn="ctr" defTabSz="2800350">
                  <a:lnSpc>
                    <a:spcPct val="90000"/>
                  </a:lnSpc>
                  <a:spcBef>
                    <a:spcPct val="0"/>
                  </a:spcBef>
                  <a:spcAft>
                    <a:spcPct val="35000"/>
                  </a:spcAft>
                  <a:buNone/>
                </a:pPr>
                <a:r>
                  <a:rPr lang="en-GB" sz="6300" kern="1200" dirty="0"/>
                  <a:t> </a:t>
                </a:r>
              </a:p>
            </p:txBody>
          </p:sp>
          <p:sp>
            <p:nvSpPr>
              <p:cNvPr id="53" name="Freeform 52">
                <a:extLst>
                  <a:ext uri="{FF2B5EF4-FFF2-40B4-BE49-F238E27FC236}">
                    <a16:creationId xmlns:a16="http://schemas.microsoft.com/office/drawing/2014/main" id="{CAF1A722-1040-5FCB-6802-5F295858FBEC}"/>
                  </a:ext>
                </a:extLst>
              </p:cNvPr>
              <p:cNvSpPr/>
              <p:nvPr/>
            </p:nvSpPr>
            <p:spPr>
              <a:xfrm>
                <a:off x="6918823" y="2835454"/>
                <a:ext cx="1439777" cy="2544466"/>
              </a:xfrm>
              <a:custGeom>
                <a:avLst/>
                <a:gdLst>
                  <a:gd name="connsiteX0" fmla="*/ 1328235 w 1439777"/>
                  <a:gd name="connsiteY0" fmla="*/ 0 h 2544466"/>
                  <a:gd name="connsiteX1" fmla="*/ 501488 w 1439777"/>
                  <a:gd name="connsiteY1" fmla="*/ 2544466 h 2544466"/>
                  <a:gd name="connsiteX2" fmla="*/ 0 w 1439777"/>
                  <a:gd name="connsiteY2" fmla="*/ 1854227 h 2544466"/>
                  <a:gd name="connsiteX3" fmla="*/ 76886 w 1439777"/>
                  <a:gd name="connsiteY3" fmla="*/ 1796732 h 2544466"/>
                  <a:gd name="connsiteX4" fmla="*/ 185538 w 1439777"/>
                  <a:gd name="connsiteY4" fmla="*/ 1697984 h 2544466"/>
                  <a:gd name="connsiteX5" fmla="*/ 284286 w 1439777"/>
                  <a:gd name="connsiteY5" fmla="*/ 1589332 h 2544466"/>
                  <a:gd name="connsiteX6" fmla="*/ 372364 w 1439777"/>
                  <a:gd name="connsiteY6" fmla="*/ 1471548 h 2544466"/>
                  <a:gd name="connsiteX7" fmla="*/ 449001 w 1439777"/>
                  <a:gd name="connsiteY7" fmla="*/ 1345399 h 2544466"/>
                  <a:gd name="connsiteX8" fmla="*/ 513429 w 1439777"/>
                  <a:gd name="connsiteY8" fmla="*/ 1211655 h 2544466"/>
                  <a:gd name="connsiteX9" fmla="*/ 564878 w 1439777"/>
                  <a:gd name="connsiteY9" fmla="*/ 1071085 h 2544466"/>
                  <a:gd name="connsiteX10" fmla="*/ 602580 w 1439777"/>
                  <a:gd name="connsiteY10" fmla="*/ 924458 h 2544466"/>
                  <a:gd name="connsiteX11" fmla="*/ 625765 w 1439777"/>
                  <a:gd name="connsiteY11" fmla="*/ 772544 h 2544466"/>
                  <a:gd name="connsiteX12" fmla="*/ 633664 w 1439777"/>
                  <a:gd name="connsiteY12" fmla="*/ 616110 h 2544466"/>
                  <a:gd name="connsiteX13" fmla="*/ 625765 w 1439777"/>
                  <a:gd name="connsiteY13" fmla="*/ 459676 h 2544466"/>
                  <a:gd name="connsiteX14" fmla="*/ 602580 w 1439777"/>
                  <a:gd name="connsiteY14" fmla="*/ 307762 h 2544466"/>
                  <a:gd name="connsiteX15" fmla="*/ 585499 w 1439777"/>
                  <a:gd name="connsiteY15" fmla="*/ 241330 h 2544466"/>
                  <a:gd name="connsiteX16" fmla="*/ 1328235 w 1439777"/>
                  <a:gd name="connsiteY16" fmla="*/ 0 h 2544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39777" h="2544466">
                    <a:moveTo>
                      <a:pt x="1328235" y="0"/>
                    </a:moveTo>
                    <a:cubicBezTo>
                      <a:pt x="1632911" y="937698"/>
                      <a:pt x="1299141" y="1964937"/>
                      <a:pt x="501488" y="2544466"/>
                    </a:cubicBezTo>
                    <a:lnTo>
                      <a:pt x="0" y="1854227"/>
                    </a:lnTo>
                    <a:lnTo>
                      <a:pt x="76886" y="1796732"/>
                    </a:lnTo>
                    <a:cubicBezTo>
                      <a:pt x="114668" y="1765552"/>
                      <a:pt x="150928" y="1732593"/>
                      <a:pt x="185538" y="1697984"/>
                    </a:cubicBezTo>
                    <a:cubicBezTo>
                      <a:pt x="220147" y="1663374"/>
                      <a:pt x="253106" y="1627114"/>
                      <a:pt x="284286" y="1589332"/>
                    </a:cubicBezTo>
                    <a:cubicBezTo>
                      <a:pt x="315467" y="1551550"/>
                      <a:pt x="344869" y="1512246"/>
                      <a:pt x="372364" y="1471548"/>
                    </a:cubicBezTo>
                    <a:cubicBezTo>
                      <a:pt x="399860" y="1430850"/>
                      <a:pt x="425448" y="1388757"/>
                      <a:pt x="449001" y="1345399"/>
                    </a:cubicBezTo>
                    <a:cubicBezTo>
                      <a:pt x="472555" y="1302041"/>
                      <a:pt x="494074" y="1257417"/>
                      <a:pt x="513429" y="1211655"/>
                    </a:cubicBezTo>
                    <a:cubicBezTo>
                      <a:pt x="532785" y="1165894"/>
                      <a:pt x="549977" y="1118994"/>
                      <a:pt x="564878" y="1071085"/>
                    </a:cubicBezTo>
                    <a:cubicBezTo>
                      <a:pt x="579780" y="1023177"/>
                      <a:pt x="592390" y="974258"/>
                      <a:pt x="602580" y="924458"/>
                    </a:cubicBezTo>
                    <a:cubicBezTo>
                      <a:pt x="612771" y="874659"/>
                      <a:pt x="620542" y="823978"/>
                      <a:pt x="625765" y="772544"/>
                    </a:cubicBezTo>
                    <a:cubicBezTo>
                      <a:pt x="630988" y="721110"/>
                      <a:pt x="633664" y="668922"/>
                      <a:pt x="633664" y="616110"/>
                    </a:cubicBezTo>
                    <a:cubicBezTo>
                      <a:pt x="633664" y="563298"/>
                      <a:pt x="630988" y="511111"/>
                      <a:pt x="625765" y="459676"/>
                    </a:cubicBezTo>
                    <a:cubicBezTo>
                      <a:pt x="620542" y="408242"/>
                      <a:pt x="612771" y="357561"/>
                      <a:pt x="602580" y="307762"/>
                    </a:cubicBezTo>
                    <a:lnTo>
                      <a:pt x="585499" y="241330"/>
                    </a:lnTo>
                    <a:lnTo>
                      <a:pt x="1328235" y="0"/>
                    </a:lnTo>
                    <a:close/>
                  </a:path>
                </a:pathLst>
              </a:custGeom>
              <a:solidFill>
                <a:srgbClr val="C6EBC6"/>
              </a:solid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2413288" tIns="760053" rIns="754092" bIns="2895007" numCol="1" spcCol="1270" anchor="ctr" anchorCtr="0">
                <a:noAutofit/>
              </a:bodyPr>
              <a:lstStyle/>
              <a:p>
                <a:pPr marL="0" lvl="0" indent="0" algn="ctr" defTabSz="2800350">
                  <a:lnSpc>
                    <a:spcPct val="90000"/>
                  </a:lnSpc>
                  <a:spcBef>
                    <a:spcPct val="0"/>
                  </a:spcBef>
                  <a:spcAft>
                    <a:spcPct val="35000"/>
                  </a:spcAft>
                  <a:buNone/>
                </a:pPr>
                <a:r>
                  <a:rPr lang="en-GB" sz="6300" kern="1200" dirty="0"/>
                  <a:t> </a:t>
                </a:r>
              </a:p>
            </p:txBody>
          </p:sp>
          <p:sp>
            <p:nvSpPr>
              <p:cNvPr id="52" name="Freeform 51">
                <a:extLst>
                  <a:ext uri="{FF2B5EF4-FFF2-40B4-BE49-F238E27FC236}">
                    <a16:creationId xmlns:a16="http://schemas.microsoft.com/office/drawing/2014/main" id="{86B0990C-4711-3E58-0F10-57B065EED899}"/>
                  </a:ext>
                </a:extLst>
              </p:cNvPr>
              <p:cNvSpPr/>
              <p:nvPr/>
            </p:nvSpPr>
            <p:spPr>
              <a:xfrm>
                <a:off x="4678640" y="4728586"/>
                <a:ext cx="2675410" cy="1125736"/>
              </a:xfrm>
              <a:custGeom>
                <a:avLst/>
                <a:gdLst>
                  <a:gd name="connsiteX0" fmla="*/ 502107 w 2675410"/>
                  <a:gd name="connsiteY0" fmla="*/ 0 h 1125736"/>
                  <a:gd name="connsiteX1" fmla="*/ 614557 w 2675410"/>
                  <a:gd name="connsiteY1" fmla="*/ 68315 h 1125736"/>
                  <a:gd name="connsiteX2" fmla="*/ 748301 w 2675410"/>
                  <a:gd name="connsiteY2" fmla="*/ 132743 h 1125736"/>
                  <a:gd name="connsiteX3" fmla="*/ 888871 w 2675410"/>
                  <a:gd name="connsiteY3" fmla="*/ 184192 h 1125736"/>
                  <a:gd name="connsiteX4" fmla="*/ 1035498 w 2675410"/>
                  <a:gd name="connsiteY4" fmla="*/ 221894 h 1125736"/>
                  <a:gd name="connsiteX5" fmla="*/ 1187412 w 2675410"/>
                  <a:gd name="connsiteY5" fmla="*/ 245079 h 1125736"/>
                  <a:gd name="connsiteX6" fmla="*/ 1343846 w 2675410"/>
                  <a:gd name="connsiteY6" fmla="*/ 252978 h 1125736"/>
                  <a:gd name="connsiteX7" fmla="*/ 1500280 w 2675410"/>
                  <a:gd name="connsiteY7" fmla="*/ 245079 h 1125736"/>
                  <a:gd name="connsiteX8" fmla="*/ 1652194 w 2675410"/>
                  <a:gd name="connsiteY8" fmla="*/ 221894 h 1125736"/>
                  <a:gd name="connsiteX9" fmla="*/ 1798821 w 2675410"/>
                  <a:gd name="connsiteY9" fmla="*/ 184192 h 1125736"/>
                  <a:gd name="connsiteX10" fmla="*/ 1939391 w 2675410"/>
                  <a:gd name="connsiteY10" fmla="*/ 132743 h 1125736"/>
                  <a:gd name="connsiteX11" fmla="*/ 2073135 w 2675410"/>
                  <a:gd name="connsiteY11" fmla="*/ 68315 h 1125736"/>
                  <a:gd name="connsiteX12" fmla="*/ 2177065 w 2675410"/>
                  <a:gd name="connsiteY12" fmla="*/ 5177 h 1125736"/>
                  <a:gd name="connsiteX13" fmla="*/ 2675410 w 2675410"/>
                  <a:gd name="connsiteY13" fmla="*/ 691090 h 1125736"/>
                  <a:gd name="connsiteX14" fmla="*/ 0 w 2675410"/>
                  <a:gd name="connsiteY14" fmla="*/ 691090 h 1125736"/>
                  <a:gd name="connsiteX15" fmla="*/ 502107 w 2675410"/>
                  <a:gd name="connsiteY15" fmla="*/ 0 h 1125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675410" h="1125736">
                    <a:moveTo>
                      <a:pt x="502107" y="0"/>
                    </a:moveTo>
                    <a:lnTo>
                      <a:pt x="614557" y="68315"/>
                    </a:lnTo>
                    <a:cubicBezTo>
                      <a:pt x="657915" y="91869"/>
                      <a:pt x="702539" y="113388"/>
                      <a:pt x="748301" y="132743"/>
                    </a:cubicBezTo>
                    <a:cubicBezTo>
                      <a:pt x="794063" y="152099"/>
                      <a:pt x="840962" y="169291"/>
                      <a:pt x="888871" y="184192"/>
                    </a:cubicBezTo>
                    <a:cubicBezTo>
                      <a:pt x="936780" y="199094"/>
                      <a:pt x="985698" y="211704"/>
                      <a:pt x="1035498" y="221894"/>
                    </a:cubicBezTo>
                    <a:cubicBezTo>
                      <a:pt x="1085297" y="232085"/>
                      <a:pt x="1135978" y="239856"/>
                      <a:pt x="1187412" y="245079"/>
                    </a:cubicBezTo>
                    <a:cubicBezTo>
                      <a:pt x="1238847" y="250302"/>
                      <a:pt x="1291034" y="252978"/>
                      <a:pt x="1343846" y="252978"/>
                    </a:cubicBezTo>
                    <a:cubicBezTo>
                      <a:pt x="1396658" y="252978"/>
                      <a:pt x="1448846" y="250302"/>
                      <a:pt x="1500280" y="245079"/>
                    </a:cubicBezTo>
                    <a:cubicBezTo>
                      <a:pt x="1551714" y="239856"/>
                      <a:pt x="1602395" y="232085"/>
                      <a:pt x="1652194" y="221894"/>
                    </a:cubicBezTo>
                    <a:cubicBezTo>
                      <a:pt x="1701994" y="211704"/>
                      <a:pt x="1750913" y="199094"/>
                      <a:pt x="1798821" y="184192"/>
                    </a:cubicBezTo>
                    <a:cubicBezTo>
                      <a:pt x="1846730" y="169291"/>
                      <a:pt x="1893630" y="152099"/>
                      <a:pt x="1939391" y="132743"/>
                    </a:cubicBezTo>
                    <a:cubicBezTo>
                      <a:pt x="1985153" y="113388"/>
                      <a:pt x="2029777" y="91869"/>
                      <a:pt x="2073135" y="68315"/>
                    </a:cubicBezTo>
                    <a:lnTo>
                      <a:pt x="2177065" y="5177"/>
                    </a:lnTo>
                    <a:lnTo>
                      <a:pt x="2675410" y="691090"/>
                    </a:lnTo>
                    <a:cubicBezTo>
                      <a:pt x="1877757" y="1270619"/>
                      <a:pt x="797653" y="1270619"/>
                      <a:pt x="0" y="691090"/>
                    </a:cubicBezTo>
                    <a:lnTo>
                      <a:pt x="502107" y="0"/>
                    </a:lnTo>
                    <a:close/>
                  </a:path>
                </a:pathLst>
              </a:custGeom>
              <a:solidFill>
                <a:srgbClr val="A2C398"/>
              </a:solid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2413288" tIns="760053" rIns="754092" bIns="2895007" numCol="1" spcCol="1270" anchor="ctr" anchorCtr="0">
                <a:noAutofit/>
              </a:bodyPr>
              <a:lstStyle/>
              <a:p>
                <a:pPr marL="0" lvl="0" indent="0" algn="ctr" defTabSz="2800350">
                  <a:lnSpc>
                    <a:spcPct val="90000"/>
                  </a:lnSpc>
                  <a:spcBef>
                    <a:spcPct val="0"/>
                  </a:spcBef>
                  <a:spcAft>
                    <a:spcPct val="35000"/>
                  </a:spcAft>
                  <a:buNone/>
                </a:pPr>
                <a:r>
                  <a:rPr lang="en-GB" sz="6300" kern="1200" dirty="0"/>
                  <a:t> </a:t>
                </a:r>
              </a:p>
            </p:txBody>
          </p:sp>
        </p:grpSp>
        <p:sp>
          <p:nvSpPr>
            <p:cNvPr id="65" name="TextBox 64">
              <a:extLst>
                <a:ext uri="{FF2B5EF4-FFF2-40B4-BE49-F238E27FC236}">
                  <a16:creationId xmlns:a16="http://schemas.microsoft.com/office/drawing/2014/main" id="{07E41F93-6639-476C-C448-A898E512DD40}"/>
                </a:ext>
              </a:extLst>
            </p:cNvPr>
            <p:cNvSpPr txBox="1"/>
            <p:nvPr/>
          </p:nvSpPr>
          <p:spPr>
            <a:xfrm rot="5356632">
              <a:off x="-70503" y="3041830"/>
              <a:ext cx="1338470" cy="400110"/>
            </a:xfrm>
            <a:prstGeom prst="rect">
              <a:avLst/>
            </a:prstGeom>
            <a:noFill/>
          </p:spPr>
          <p:txBody>
            <a:bodyPr wrap="square" rtlCol="0">
              <a:spAutoFit/>
            </a:bodyPr>
            <a:lstStyle/>
            <a:p>
              <a:r>
                <a:rPr lang="en-US" sz="2000" b="1" dirty="0">
                  <a:latin typeface="Avenir Next" panose="020B0503020202020204" pitchFamily="34" charset="0"/>
                </a:rPr>
                <a:t>Accuracy</a:t>
              </a:r>
            </a:p>
          </p:txBody>
        </p:sp>
        <p:sp>
          <p:nvSpPr>
            <p:cNvPr id="67" name="TextBox 66">
              <a:extLst>
                <a:ext uri="{FF2B5EF4-FFF2-40B4-BE49-F238E27FC236}">
                  <a16:creationId xmlns:a16="http://schemas.microsoft.com/office/drawing/2014/main" id="{24F8AC52-84E4-028A-38FD-B28395220720}"/>
                </a:ext>
              </a:extLst>
            </p:cNvPr>
            <p:cNvSpPr txBox="1"/>
            <p:nvPr/>
          </p:nvSpPr>
          <p:spPr>
            <a:xfrm rot="9458027">
              <a:off x="-1342734" y="4828033"/>
              <a:ext cx="1325216" cy="400110"/>
            </a:xfrm>
            <a:prstGeom prst="rect">
              <a:avLst/>
            </a:prstGeom>
            <a:noFill/>
          </p:spPr>
          <p:txBody>
            <a:bodyPr wrap="square" rtlCol="0">
              <a:spAutoFit/>
            </a:bodyPr>
            <a:lstStyle/>
            <a:p>
              <a:r>
                <a:rPr lang="en-IN" sz="2000" b="1" i="0" u="none" strike="noStrike" dirty="0">
                  <a:solidFill>
                    <a:schemeClr val="bg1"/>
                  </a:solidFill>
                  <a:effectLst/>
                  <a:latin typeface="Avenir Next" panose="020B0503020202020204" pitchFamily="34" charset="0"/>
                </a:rPr>
                <a:t>Precision</a:t>
              </a:r>
              <a:endParaRPr lang="en-US" sz="2000" dirty="0">
                <a:solidFill>
                  <a:schemeClr val="bg1"/>
                </a:solidFill>
                <a:latin typeface="Avenir Next" panose="020B0503020202020204" pitchFamily="34" charset="0"/>
              </a:endParaRPr>
            </a:p>
          </p:txBody>
        </p:sp>
        <p:sp>
          <p:nvSpPr>
            <p:cNvPr id="70" name="TextBox 69">
              <a:extLst>
                <a:ext uri="{FF2B5EF4-FFF2-40B4-BE49-F238E27FC236}">
                  <a16:creationId xmlns:a16="http://schemas.microsoft.com/office/drawing/2014/main" id="{4419FB42-8F58-66DA-4E0C-F08C4EAF79DF}"/>
                </a:ext>
              </a:extLst>
            </p:cNvPr>
            <p:cNvSpPr txBox="1"/>
            <p:nvPr/>
          </p:nvSpPr>
          <p:spPr>
            <a:xfrm rot="13974620">
              <a:off x="-3516029" y="4105973"/>
              <a:ext cx="1470991" cy="400110"/>
            </a:xfrm>
            <a:prstGeom prst="rect">
              <a:avLst/>
            </a:prstGeom>
            <a:noFill/>
          </p:spPr>
          <p:txBody>
            <a:bodyPr wrap="square" rtlCol="0">
              <a:spAutoFit/>
            </a:bodyPr>
            <a:lstStyle/>
            <a:p>
              <a:r>
                <a:rPr lang="en-IN" sz="2000" b="1" i="0" u="none" strike="noStrike" dirty="0">
                  <a:solidFill>
                    <a:srgbClr val="000000"/>
                  </a:solidFill>
                  <a:effectLst/>
                  <a:latin typeface="Avenir Next" panose="020B0503020202020204" pitchFamily="34" charset="0"/>
                </a:rPr>
                <a:t>Specificity</a:t>
              </a:r>
              <a:endParaRPr lang="en-US" sz="2000" dirty="0">
                <a:latin typeface="Avenir Next" panose="020B0503020202020204" pitchFamily="34" charset="0"/>
              </a:endParaRPr>
            </a:p>
          </p:txBody>
        </p:sp>
        <p:sp>
          <p:nvSpPr>
            <p:cNvPr id="72" name="TextBox 71">
              <a:extLst>
                <a:ext uri="{FF2B5EF4-FFF2-40B4-BE49-F238E27FC236}">
                  <a16:creationId xmlns:a16="http://schemas.microsoft.com/office/drawing/2014/main" id="{38378D61-2D61-30FF-473C-933ED61B06E9}"/>
                </a:ext>
              </a:extLst>
            </p:cNvPr>
            <p:cNvSpPr txBox="1"/>
            <p:nvPr/>
          </p:nvSpPr>
          <p:spPr>
            <a:xfrm rot="17933704">
              <a:off x="-3656668" y="1874614"/>
              <a:ext cx="1802296" cy="400110"/>
            </a:xfrm>
            <a:prstGeom prst="rect">
              <a:avLst/>
            </a:prstGeom>
            <a:noFill/>
          </p:spPr>
          <p:txBody>
            <a:bodyPr wrap="square" rtlCol="0">
              <a:spAutoFit/>
            </a:bodyPr>
            <a:lstStyle/>
            <a:p>
              <a:pPr algn="just" rtl="0">
                <a:spcBef>
                  <a:spcPts val="0"/>
                </a:spcBef>
                <a:spcAft>
                  <a:spcPts val="0"/>
                </a:spcAft>
              </a:pPr>
              <a:r>
                <a:rPr lang="en-IN" sz="2000" b="1" i="0" u="none" strike="noStrike" dirty="0">
                  <a:solidFill>
                    <a:srgbClr val="000000"/>
                  </a:solidFill>
                  <a:effectLst/>
                  <a:latin typeface="Avenir Next" panose="020B0503020202020204" pitchFamily="34" charset="0"/>
                </a:rPr>
                <a:t>Sensitivity</a:t>
              </a:r>
              <a:endParaRPr lang="en-IN" sz="2000" b="0" dirty="0">
                <a:effectLst/>
                <a:latin typeface="Avenir Next" panose="020B0503020202020204" pitchFamily="34" charset="0"/>
              </a:endParaRPr>
            </a:p>
          </p:txBody>
        </p:sp>
        <p:sp>
          <p:nvSpPr>
            <p:cNvPr id="76" name="TextBox 75">
              <a:extLst>
                <a:ext uri="{FF2B5EF4-FFF2-40B4-BE49-F238E27FC236}">
                  <a16:creationId xmlns:a16="http://schemas.microsoft.com/office/drawing/2014/main" id="{E97B9C43-8120-AD70-3062-724A7C152FF3}"/>
                </a:ext>
              </a:extLst>
            </p:cNvPr>
            <p:cNvSpPr txBox="1"/>
            <p:nvPr/>
          </p:nvSpPr>
          <p:spPr>
            <a:xfrm rot="941518">
              <a:off x="-2053321" y="1117678"/>
              <a:ext cx="2292626" cy="646331"/>
            </a:xfrm>
            <a:prstGeom prst="rect">
              <a:avLst/>
            </a:prstGeom>
            <a:noFill/>
          </p:spPr>
          <p:txBody>
            <a:bodyPr wrap="square" rtlCol="0">
              <a:spAutoFit/>
            </a:bodyPr>
            <a:lstStyle/>
            <a:p>
              <a:pPr algn="ctr"/>
              <a:r>
                <a:rPr lang="en-US" b="1" dirty="0">
                  <a:solidFill>
                    <a:schemeClr val="bg1"/>
                  </a:solidFill>
                  <a:latin typeface="Avenir Next" panose="020B0503020202020204" pitchFamily="34" charset="0"/>
                </a:rPr>
                <a:t>Misclassification Rate</a:t>
              </a:r>
            </a:p>
          </p:txBody>
        </p:sp>
      </p:grpSp>
      <p:grpSp>
        <p:nvGrpSpPr>
          <p:cNvPr id="88" name="Group 87">
            <a:extLst>
              <a:ext uri="{FF2B5EF4-FFF2-40B4-BE49-F238E27FC236}">
                <a16:creationId xmlns:a16="http://schemas.microsoft.com/office/drawing/2014/main" id="{2D9CFCDC-3F33-673E-C4E9-F20EB7388A7B}"/>
              </a:ext>
            </a:extLst>
          </p:cNvPr>
          <p:cNvGrpSpPr/>
          <p:nvPr/>
        </p:nvGrpSpPr>
        <p:grpSpPr>
          <a:xfrm>
            <a:off x="1139686" y="537016"/>
            <a:ext cx="4417195" cy="1201488"/>
            <a:chOff x="572660" y="735799"/>
            <a:chExt cx="4417195" cy="1201488"/>
          </a:xfrm>
        </p:grpSpPr>
        <p:sp>
          <p:nvSpPr>
            <p:cNvPr id="79" name="TextBox 78">
              <a:extLst>
                <a:ext uri="{FF2B5EF4-FFF2-40B4-BE49-F238E27FC236}">
                  <a16:creationId xmlns:a16="http://schemas.microsoft.com/office/drawing/2014/main" id="{C88B6807-58C2-8865-B82C-FECA6C19BAF6}"/>
                </a:ext>
              </a:extLst>
            </p:cNvPr>
            <p:cNvSpPr txBox="1"/>
            <p:nvPr/>
          </p:nvSpPr>
          <p:spPr>
            <a:xfrm>
              <a:off x="572660" y="735799"/>
              <a:ext cx="4417195" cy="630942"/>
            </a:xfrm>
            <a:prstGeom prst="rect">
              <a:avLst/>
            </a:prstGeom>
            <a:noFill/>
          </p:spPr>
          <p:txBody>
            <a:bodyPr wrap="square" rtlCol="0">
              <a:spAutoFit/>
            </a:bodyPr>
            <a:lstStyle/>
            <a:p>
              <a:r>
                <a:rPr lang="en-US" sz="3500" dirty="0"/>
                <a:t>Classification</a:t>
              </a:r>
            </a:p>
          </p:txBody>
        </p:sp>
        <p:sp>
          <p:nvSpPr>
            <p:cNvPr id="80" name="TextBox 79">
              <a:extLst>
                <a:ext uri="{FF2B5EF4-FFF2-40B4-BE49-F238E27FC236}">
                  <a16:creationId xmlns:a16="http://schemas.microsoft.com/office/drawing/2014/main" id="{32A1C095-BA86-B54C-4FCB-58D23875CF20}"/>
                </a:ext>
              </a:extLst>
            </p:cNvPr>
            <p:cNvSpPr txBox="1"/>
            <p:nvPr/>
          </p:nvSpPr>
          <p:spPr>
            <a:xfrm>
              <a:off x="572660" y="1191597"/>
              <a:ext cx="4114800" cy="646331"/>
            </a:xfrm>
            <a:prstGeom prst="rect">
              <a:avLst/>
            </a:prstGeom>
            <a:noFill/>
          </p:spPr>
          <p:txBody>
            <a:bodyPr wrap="square" rtlCol="0">
              <a:spAutoFit/>
            </a:bodyPr>
            <a:lstStyle/>
            <a:p>
              <a:r>
                <a:rPr lang="en-IN" sz="3600" b="1" i="0" dirty="0">
                  <a:effectLst/>
                  <a:latin typeface="Avenir Next" panose="020B0503020202020204" pitchFamily="34" charset="0"/>
                </a:rPr>
                <a:t>Statistics</a:t>
              </a:r>
              <a:endParaRPr lang="en-US" sz="3500" b="1" dirty="0"/>
            </a:p>
          </p:txBody>
        </p:sp>
        <p:grpSp>
          <p:nvGrpSpPr>
            <p:cNvPr id="81" name="Group 80">
              <a:extLst>
                <a:ext uri="{FF2B5EF4-FFF2-40B4-BE49-F238E27FC236}">
                  <a16:creationId xmlns:a16="http://schemas.microsoft.com/office/drawing/2014/main" id="{761E125F-6C9D-9E9F-9962-565873FF76AC}"/>
                </a:ext>
              </a:extLst>
            </p:cNvPr>
            <p:cNvGrpSpPr/>
            <p:nvPr/>
          </p:nvGrpSpPr>
          <p:grpSpPr>
            <a:xfrm>
              <a:off x="688673" y="1770564"/>
              <a:ext cx="1915042" cy="166723"/>
              <a:chOff x="657676" y="1739568"/>
              <a:chExt cx="1765572" cy="0"/>
            </a:xfrm>
          </p:grpSpPr>
          <p:cxnSp>
            <p:nvCxnSpPr>
              <p:cNvPr id="82" name="Straight Connector 81">
                <a:extLst>
                  <a:ext uri="{FF2B5EF4-FFF2-40B4-BE49-F238E27FC236}">
                    <a16:creationId xmlns:a16="http://schemas.microsoft.com/office/drawing/2014/main" id="{C76BFD3C-D8BA-BE10-7C32-F19A3E4A51D3}"/>
                  </a:ext>
                </a:extLst>
              </p:cNvPr>
              <p:cNvCxnSpPr>
                <a:cxnSpLocks/>
              </p:cNvCxnSpPr>
              <p:nvPr/>
            </p:nvCxnSpPr>
            <p:spPr>
              <a:xfrm>
                <a:off x="657676" y="1739568"/>
                <a:ext cx="443597" cy="0"/>
              </a:xfrm>
              <a:prstGeom prst="line">
                <a:avLst/>
              </a:prstGeom>
              <a:ln w="63500" cmpd="sng">
                <a:solidFill>
                  <a:srgbClr val="C1D7E9"/>
                </a:solidFill>
                <a:prstDash val="solid"/>
              </a:ln>
            </p:spPr>
            <p:style>
              <a:lnRef idx="2">
                <a:schemeClr val="accent1"/>
              </a:lnRef>
              <a:fillRef idx="0">
                <a:schemeClr val="accent1"/>
              </a:fillRef>
              <a:effectRef idx="1">
                <a:schemeClr val="accent1"/>
              </a:effectRef>
              <a:fontRef idx="minor">
                <a:schemeClr val="tx1"/>
              </a:fontRef>
            </p:style>
          </p:cxnSp>
          <p:cxnSp>
            <p:nvCxnSpPr>
              <p:cNvPr id="83" name="Straight Connector 82">
                <a:extLst>
                  <a:ext uri="{FF2B5EF4-FFF2-40B4-BE49-F238E27FC236}">
                    <a16:creationId xmlns:a16="http://schemas.microsoft.com/office/drawing/2014/main" id="{6363C75C-E90D-D831-1A1D-B0F7A7F2E451}"/>
                  </a:ext>
                </a:extLst>
              </p:cNvPr>
              <p:cNvCxnSpPr>
                <a:cxnSpLocks/>
              </p:cNvCxnSpPr>
              <p:nvPr/>
            </p:nvCxnSpPr>
            <p:spPr>
              <a:xfrm>
                <a:off x="1098334" y="1739568"/>
                <a:ext cx="443597" cy="0"/>
              </a:xfrm>
              <a:prstGeom prst="line">
                <a:avLst/>
              </a:prstGeom>
              <a:ln w="63500" cmpd="sng">
                <a:solidFill>
                  <a:srgbClr val="FCF9DD"/>
                </a:solidFill>
                <a:prstDash val="solid"/>
              </a:ln>
            </p:spPr>
            <p:style>
              <a:lnRef idx="2">
                <a:schemeClr val="accent1"/>
              </a:lnRef>
              <a:fillRef idx="0">
                <a:schemeClr val="accent1"/>
              </a:fillRef>
              <a:effectRef idx="1">
                <a:schemeClr val="accent1"/>
              </a:effectRef>
              <a:fontRef idx="minor">
                <a:schemeClr val="tx1"/>
              </a:fontRef>
            </p:style>
          </p:cxnSp>
          <p:cxnSp>
            <p:nvCxnSpPr>
              <p:cNvPr id="84" name="Straight Connector 83">
                <a:extLst>
                  <a:ext uri="{FF2B5EF4-FFF2-40B4-BE49-F238E27FC236}">
                    <a16:creationId xmlns:a16="http://schemas.microsoft.com/office/drawing/2014/main" id="{D6E6604E-E64C-CF95-7E5B-4D7CD12CCDC8}"/>
                  </a:ext>
                </a:extLst>
              </p:cNvPr>
              <p:cNvCxnSpPr>
                <a:cxnSpLocks/>
              </p:cNvCxnSpPr>
              <p:nvPr/>
            </p:nvCxnSpPr>
            <p:spPr>
              <a:xfrm>
                <a:off x="1538992" y="1739568"/>
                <a:ext cx="443597" cy="0"/>
              </a:xfrm>
              <a:prstGeom prst="line">
                <a:avLst/>
              </a:prstGeom>
              <a:ln w="63500" cmpd="sng">
                <a:solidFill>
                  <a:srgbClr val="EAC974"/>
                </a:solidFill>
                <a:prstDash val="solid"/>
              </a:ln>
            </p:spPr>
            <p:style>
              <a:lnRef idx="2">
                <a:schemeClr val="accent1"/>
              </a:lnRef>
              <a:fillRef idx="0">
                <a:schemeClr val="accent1"/>
              </a:fillRef>
              <a:effectRef idx="1">
                <a:schemeClr val="accent1"/>
              </a:effectRef>
              <a:fontRef idx="minor">
                <a:schemeClr val="tx1"/>
              </a:fontRef>
            </p:style>
          </p:cxnSp>
          <p:cxnSp>
            <p:nvCxnSpPr>
              <p:cNvPr id="85" name="Straight Connector 84">
                <a:extLst>
                  <a:ext uri="{FF2B5EF4-FFF2-40B4-BE49-F238E27FC236}">
                    <a16:creationId xmlns:a16="http://schemas.microsoft.com/office/drawing/2014/main" id="{85773235-5D96-EBF6-BC97-E5E9717278B6}"/>
                  </a:ext>
                </a:extLst>
              </p:cNvPr>
              <p:cNvCxnSpPr>
                <a:cxnSpLocks/>
              </p:cNvCxnSpPr>
              <p:nvPr/>
            </p:nvCxnSpPr>
            <p:spPr>
              <a:xfrm>
                <a:off x="1979651" y="1739568"/>
                <a:ext cx="443597" cy="0"/>
              </a:xfrm>
              <a:prstGeom prst="line">
                <a:avLst/>
              </a:prstGeom>
              <a:ln w="63500" cmpd="sng">
                <a:solidFill>
                  <a:srgbClr val="A44343"/>
                </a:solidFill>
                <a:prstDash val="solid"/>
              </a:ln>
            </p:spPr>
            <p:style>
              <a:lnRef idx="2">
                <a:schemeClr val="accent1"/>
              </a:lnRef>
              <a:fillRef idx="0">
                <a:schemeClr val="accent1"/>
              </a:fillRef>
              <a:effectRef idx="1">
                <a:schemeClr val="accent1"/>
              </a:effectRef>
              <a:fontRef idx="minor">
                <a:schemeClr val="tx1"/>
              </a:fontRef>
            </p:style>
          </p:cxnSp>
        </p:grpSp>
      </p:grpSp>
      <p:sp>
        <p:nvSpPr>
          <p:cNvPr id="87" name="TextBox 86">
            <a:extLst>
              <a:ext uri="{FF2B5EF4-FFF2-40B4-BE49-F238E27FC236}">
                <a16:creationId xmlns:a16="http://schemas.microsoft.com/office/drawing/2014/main" id="{F6512F4A-5B39-0BCC-05A3-09D1F00F25B1}"/>
              </a:ext>
            </a:extLst>
          </p:cNvPr>
          <p:cNvSpPr txBox="1"/>
          <p:nvPr/>
        </p:nvSpPr>
        <p:spPr>
          <a:xfrm>
            <a:off x="1139686" y="2456096"/>
            <a:ext cx="4784036" cy="2308324"/>
          </a:xfrm>
          <a:prstGeom prst="rect">
            <a:avLst/>
          </a:prstGeom>
          <a:noFill/>
        </p:spPr>
        <p:txBody>
          <a:bodyPr wrap="square">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Accuracy </a:t>
            </a:r>
            <a:r>
              <a:rPr lang="en-IN" sz="1800" b="0" i="0" u="none" strike="noStrike" dirty="0">
                <a:solidFill>
                  <a:srgbClr val="000000"/>
                </a:solidFill>
                <a:effectLst/>
                <a:latin typeface="Avenir Next" panose="020B0503020202020204" pitchFamily="34" charset="0"/>
              </a:rPr>
              <a:t>  </a:t>
            </a:r>
            <a:br>
              <a:rPr lang="en-IN" sz="1800" b="0" i="0" u="none" strike="noStrike" dirty="0">
                <a:solidFill>
                  <a:srgbClr val="000000"/>
                </a:solidFill>
                <a:effectLst/>
                <a:latin typeface="Avenir Next" panose="020B0503020202020204" pitchFamily="34" charset="0"/>
              </a:rPr>
            </a:br>
            <a:r>
              <a:rPr lang="en-IN" sz="1800" b="0" i="0" u="none" strike="noStrike" dirty="0">
                <a:solidFill>
                  <a:srgbClr val="000000"/>
                </a:solidFill>
                <a:effectLst/>
                <a:latin typeface="Avenir Next" panose="020B0503020202020204" pitchFamily="34" charset="0"/>
              </a:rPr>
              <a:t>Accuracy provides a detailed summary of the information conveyed by the confusion matrix. It is computed by dividing the sum of true positives and true negatives by the total number of observations, offering a measure of the fitted model's overall correctness. It is measures as follows .</a:t>
            </a:r>
            <a:endParaRPr lang="en-IN" sz="1800" b="0" dirty="0">
              <a:effectLst/>
              <a:latin typeface="Avenir Next" panose="020B0503020202020204" pitchFamily="34" charset="0"/>
            </a:endParaRPr>
          </a:p>
        </p:txBody>
      </p:sp>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BB8E6AEA-DE76-1404-8264-96B78DE196B2}"/>
                  </a:ext>
                </a:extLst>
              </p:cNvPr>
              <p:cNvSpPr txBox="1"/>
              <p:nvPr/>
            </p:nvSpPr>
            <p:spPr>
              <a:xfrm>
                <a:off x="1139686" y="4756195"/>
                <a:ext cx="3396058" cy="52315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𝐴𝑐𝑐𝑢𝑟𝑎𝑐𝑦</m:t>
                      </m:r>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𝑇𝑃</m:t>
                          </m:r>
                          <m:r>
                            <a:rPr lang="en-US" b="0" i="1" smtClean="0">
                              <a:latin typeface="Cambria Math" panose="02040503050406030204" pitchFamily="18" charset="0"/>
                            </a:rPr>
                            <m:t>+</m:t>
                          </m:r>
                          <m:r>
                            <a:rPr lang="en-US" b="0" i="1" smtClean="0">
                              <a:latin typeface="Cambria Math" panose="02040503050406030204" pitchFamily="18" charset="0"/>
                            </a:rPr>
                            <m:t>𝑇𝑁</m:t>
                          </m:r>
                        </m:num>
                        <m:den>
                          <m:r>
                            <a:rPr lang="en-US" b="0" i="1" smtClean="0">
                              <a:latin typeface="Cambria Math" panose="02040503050406030204" pitchFamily="18" charset="0"/>
                            </a:rPr>
                            <m:t>𝑇𝑃</m:t>
                          </m:r>
                          <m:r>
                            <a:rPr lang="en-US" b="0" i="1" smtClean="0">
                              <a:latin typeface="Cambria Math" panose="02040503050406030204" pitchFamily="18" charset="0"/>
                            </a:rPr>
                            <m:t>+</m:t>
                          </m:r>
                          <m:r>
                            <a:rPr lang="en-US" b="0" i="1" smtClean="0">
                              <a:latin typeface="Cambria Math" panose="02040503050406030204" pitchFamily="18" charset="0"/>
                            </a:rPr>
                            <m:t>𝐹𝑃</m:t>
                          </m:r>
                          <m:r>
                            <a:rPr lang="en-US" b="0" i="1" smtClean="0">
                              <a:latin typeface="Cambria Math" panose="02040503050406030204" pitchFamily="18" charset="0"/>
                            </a:rPr>
                            <m:t>+</m:t>
                          </m:r>
                          <m:r>
                            <a:rPr lang="en-US" b="0" i="1" smtClean="0">
                              <a:latin typeface="Cambria Math" panose="02040503050406030204" pitchFamily="18" charset="0"/>
                            </a:rPr>
                            <m:t>𝑇𝑁</m:t>
                          </m:r>
                          <m:r>
                            <a:rPr lang="en-US" b="0" i="1" smtClean="0">
                              <a:latin typeface="Cambria Math" panose="02040503050406030204" pitchFamily="18" charset="0"/>
                            </a:rPr>
                            <m:t>+</m:t>
                          </m:r>
                          <m:r>
                            <a:rPr lang="en-US" b="0" i="1" smtClean="0">
                              <a:latin typeface="Cambria Math" panose="02040503050406030204" pitchFamily="18" charset="0"/>
                            </a:rPr>
                            <m:t>𝐹𝑁</m:t>
                          </m:r>
                        </m:den>
                      </m:f>
                    </m:oMath>
                  </m:oMathPara>
                </a14:m>
                <a:endParaRPr lang="en-US" dirty="0"/>
              </a:p>
            </p:txBody>
          </p:sp>
        </mc:Choice>
        <mc:Fallback xmlns="">
          <p:sp>
            <p:nvSpPr>
              <p:cNvPr id="95" name="TextBox 94">
                <a:extLst>
                  <a:ext uri="{FF2B5EF4-FFF2-40B4-BE49-F238E27FC236}">
                    <a16:creationId xmlns:a16="http://schemas.microsoft.com/office/drawing/2014/main" id="{BB8E6AEA-DE76-1404-8264-96B78DE196B2}"/>
                  </a:ext>
                </a:extLst>
              </p:cNvPr>
              <p:cNvSpPr txBox="1">
                <a:spLocks noRot="1" noChangeAspect="1" noMove="1" noResize="1" noEditPoints="1" noAdjustHandles="1" noChangeArrowheads="1" noChangeShapeType="1" noTextEdit="1"/>
              </p:cNvSpPr>
              <p:nvPr/>
            </p:nvSpPr>
            <p:spPr>
              <a:xfrm>
                <a:off x="1139686" y="4756195"/>
                <a:ext cx="3396058" cy="523157"/>
              </a:xfrm>
              <a:prstGeom prst="rect">
                <a:avLst/>
              </a:prstGeom>
              <a:blipFill>
                <a:blip r:embed="rId2"/>
                <a:stretch>
                  <a:fillRect l="-1859" t="-2381" r="-743" b="-11905"/>
                </a:stretch>
              </a:blipFill>
            </p:spPr>
            <p:txBody>
              <a:bodyPr/>
              <a:lstStyle/>
              <a:p>
                <a:r>
                  <a:rPr lang="en-US">
                    <a:noFill/>
                  </a:rPr>
                  <a:t> </a:t>
                </a:r>
              </a:p>
            </p:txBody>
          </p:sp>
        </mc:Fallback>
      </mc:AlternateContent>
      <p:sp>
        <p:nvSpPr>
          <p:cNvPr id="97" name="TextBox 96">
            <a:extLst>
              <a:ext uri="{FF2B5EF4-FFF2-40B4-BE49-F238E27FC236}">
                <a16:creationId xmlns:a16="http://schemas.microsoft.com/office/drawing/2014/main" id="{722AB759-A2D4-F670-4EBB-9D1D4981F16F}"/>
              </a:ext>
            </a:extLst>
          </p:cNvPr>
          <p:cNvSpPr txBox="1"/>
          <p:nvPr/>
        </p:nvSpPr>
        <p:spPr>
          <a:xfrm>
            <a:off x="6658379" y="2446984"/>
            <a:ext cx="3657600" cy="323165"/>
          </a:xfrm>
          <a:prstGeom prst="rect">
            <a:avLst/>
          </a:prstGeom>
          <a:noFill/>
        </p:spPr>
        <p:txBody>
          <a:bodyPr wrap="square" rtlCol="0">
            <a:spAutoFit/>
          </a:bodyPr>
          <a:lstStyle/>
          <a:p>
            <a:r>
              <a:rPr lang="en-US" sz="1500" dirty="0">
                <a:latin typeface="Avenir Next" panose="020B0503020202020204" pitchFamily="34" charset="0"/>
              </a:rPr>
              <a:t>Confusion Matrix of the </a:t>
            </a:r>
            <a:r>
              <a:rPr lang="en-US" sz="1500" b="1" dirty="0">
                <a:latin typeface="Avenir Next" panose="020B0503020202020204" pitchFamily="34" charset="0"/>
              </a:rPr>
              <a:t>Chosen Model</a:t>
            </a:r>
          </a:p>
        </p:txBody>
      </p:sp>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004554F9-8DB6-8715-8127-43749D16CEB5}"/>
                  </a:ext>
                </a:extLst>
              </p:cNvPr>
              <p:cNvSpPr txBox="1"/>
              <p:nvPr/>
            </p:nvSpPr>
            <p:spPr>
              <a:xfrm>
                <a:off x="1017307" y="5825472"/>
                <a:ext cx="5281061" cy="52501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𝐴𝑐𝑐𝑢𝑟𝑎𝑐𝑦</m:t>
                      </m:r>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2308+18</m:t>
                          </m:r>
                        </m:num>
                        <m:den>
                          <m:r>
                            <a:rPr lang="en-US" b="0" i="1" smtClean="0">
                              <a:latin typeface="Cambria Math" panose="02040503050406030204" pitchFamily="18" charset="0"/>
                            </a:rPr>
                            <m:t>2308+411+18+6</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2326</m:t>
                          </m:r>
                        </m:num>
                        <m:den>
                          <m:r>
                            <a:rPr lang="en-US" b="0" i="1" smtClean="0">
                              <a:latin typeface="Cambria Math" panose="02040503050406030204" pitchFamily="18" charset="0"/>
                            </a:rPr>
                            <m:t>2743</m:t>
                          </m:r>
                        </m:den>
                      </m:f>
                      <m:r>
                        <a:rPr lang="en-US" b="0" i="1" smtClean="0">
                          <a:latin typeface="Cambria Math" panose="02040503050406030204" pitchFamily="18" charset="0"/>
                        </a:rPr>
                        <m:t>=0.8479</m:t>
                      </m:r>
                    </m:oMath>
                  </m:oMathPara>
                </a14:m>
                <a:endParaRPr lang="en-US" dirty="0"/>
              </a:p>
            </p:txBody>
          </p:sp>
        </mc:Choice>
        <mc:Fallback xmlns="">
          <p:sp>
            <p:nvSpPr>
              <p:cNvPr id="98" name="TextBox 97">
                <a:extLst>
                  <a:ext uri="{FF2B5EF4-FFF2-40B4-BE49-F238E27FC236}">
                    <a16:creationId xmlns:a16="http://schemas.microsoft.com/office/drawing/2014/main" id="{004554F9-8DB6-8715-8127-43749D16CEB5}"/>
                  </a:ext>
                </a:extLst>
              </p:cNvPr>
              <p:cNvSpPr txBox="1">
                <a:spLocks noRot="1" noChangeAspect="1" noMove="1" noResize="1" noEditPoints="1" noAdjustHandles="1" noChangeArrowheads="1" noChangeShapeType="1" noTextEdit="1"/>
              </p:cNvSpPr>
              <p:nvPr/>
            </p:nvSpPr>
            <p:spPr>
              <a:xfrm>
                <a:off x="1017307" y="5825472"/>
                <a:ext cx="5281061" cy="525016"/>
              </a:xfrm>
              <a:prstGeom prst="rect">
                <a:avLst/>
              </a:prstGeom>
              <a:blipFill>
                <a:blip r:embed="rId3"/>
                <a:stretch>
                  <a:fillRect l="-1202" t="-4651" r="-721" b="-9302"/>
                </a:stretch>
              </a:blipFill>
            </p:spPr>
            <p:txBody>
              <a:bodyPr/>
              <a:lstStyle/>
              <a:p>
                <a:r>
                  <a:rPr lang="en-US">
                    <a:noFill/>
                  </a:rPr>
                  <a:t> </a:t>
                </a:r>
              </a:p>
            </p:txBody>
          </p:sp>
        </mc:Fallback>
      </mc:AlternateContent>
      <p:sp>
        <p:nvSpPr>
          <p:cNvPr id="99" name="TextBox 98">
            <a:extLst>
              <a:ext uri="{FF2B5EF4-FFF2-40B4-BE49-F238E27FC236}">
                <a16:creationId xmlns:a16="http://schemas.microsoft.com/office/drawing/2014/main" id="{FFB4A193-8EF0-829F-AA12-7D9748B4415C}"/>
              </a:ext>
            </a:extLst>
          </p:cNvPr>
          <p:cNvSpPr txBox="1"/>
          <p:nvPr/>
        </p:nvSpPr>
        <p:spPr>
          <a:xfrm>
            <a:off x="1066799" y="5404338"/>
            <a:ext cx="4865077" cy="369332"/>
          </a:xfrm>
          <a:prstGeom prst="rect">
            <a:avLst/>
          </a:prstGeom>
          <a:noFill/>
        </p:spPr>
        <p:txBody>
          <a:bodyPr wrap="square" rtlCol="0">
            <a:spAutoFit/>
          </a:bodyPr>
          <a:lstStyle/>
          <a:p>
            <a:r>
              <a:rPr lang="en-US" dirty="0">
                <a:latin typeface="Avenir Next" panose="020B0503020202020204" pitchFamily="34" charset="0"/>
              </a:rPr>
              <a:t>For this chosen logistic regression model , </a:t>
            </a:r>
          </a:p>
        </p:txBody>
      </p:sp>
      <p:sp>
        <p:nvSpPr>
          <p:cNvPr id="100" name="TextBox 99">
            <a:extLst>
              <a:ext uri="{FF2B5EF4-FFF2-40B4-BE49-F238E27FC236}">
                <a16:creationId xmlns:a16="http://schemas.microsoft.com/office/drawing/2014/main" id="{141B1B4B-D8CB-B46E-BAEF-DE889EF26B46}"/>
              </a:ext>
            </a:extLst>
          </p:cNvPr>
          <p:cNvSpPr txBox="1"/>
          <p:nvPr/>
        </p:nvSpPr>
        <p:spPr>
          <a:xfrm>
            <a:off x="6693876" y="5615355"/>
            <a:ext cx="3856893" cy="923330"/>
          </a:xfrm>
          <a:prstGeom prst="rect">
            <a:avLst/>
          </a:prstGeom>
          <a:noFill/>
        </p:spPr>
        <p:txBody>
          <a:bodyPr wrap="square" rtlCol="0">
            <a:spAutoFit/>
          </a:bodyPr>
          <a:lstStyle/>
          <a:p>
            <a:r>
              <a:rPr lang="en-US" dirty="0">
                <a:latin typeface="Avenir Book" panose="02000503020000020003" pitchFamily="2" charset="0"/>
              </a:rPr>
              <a:t>This model can classify and predict the Cardiovascular Disease with 84.79 % Accuracy</a:t>
            </a:r>
          </a:p>
        </p:txBody>
      </p:sp>
      <p:sp>
        <p:nvSpPr>
          <p:cNvPr id="101" name="TextBox 100">
            <a:extLst>
              <a:ext uri="{FF2B5EF4-FFF2-40B4-BE49-F238E27FC236}">
                <a16:creationId xmlns:a16="http://schemas.microsoft.com/office/drawing/2014/main" id="{7D772FBF-4C23-AF0E-A490-FCE77583B980}"/>
              </a:ext>
            </a:extLst>
          </p:cNvPr>
          <p:cNvSpPr txBox="1"/>
          <p:nvPr/>
        </p:nvSpPr>
        <p:spPr>
          <a:xfrm>
            <a:off x="6693876" y="5334001"/>
            <a:ext cx="1676401" cy="369332"/>
          </a:xfrm>
          <a:prstGeom prst="rect">
            <a:avLst/>
          </a:prstGeom>
          <a:noFill/>
        </p:spPr>
        <p:txBody>
          <a:bodyPr wrap="square" rtlCol="0">
            <a:spAutoFit/>
          </a:bodyPr>
          <a:lstStyle/>
          <a:p>
            <a:r>
              <a:rPr lang="en-US" b="1" dirty="0">
                <a:latin typeface="Avenir Next" panose="020B0503020202020204" pitchFamily="34" charset="0"/>
              </a:rPr>
              <a:t>Conclusion</a:t>
            </a:r>
          </a:p>
        </p:txBody>
      </p:sp>
      <p:sp>
        <p:nvSpPr>
          <p:cNvPr id="102" name="Rectangle 101">
            <a:extLst>
              <a:ext uri="{FF2B5EF4-FFF2-40B4-BE49-F238E27FC236}">
                <a16:creationId xmlns:a16="http://schemas.microsoft.com/office/drawing/2014/main" id="{5D00BA4E-2255-D0C6-311F-D981EEE70166}"/>
              </a:ext>
            </a:extLst>
          </p:cNvPr>
          <p:cNvSpPr/>
          <p:nvPr/>
        </p:nvSpPr>
        <p:spPr>
          <a:xfrm>
            <a:off x="6283570" y="2215661"/>
            <a:ext cx="36000" cy="4478216"/>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4" name="Picture 103" descr="A table with text and images&#10;&#10;Description automatically generated with medium confidence">
            <a:extLst>
              <a:ext uri="{FF2B5EF4-FFF2-40B4-BE49-F238E27FC236}">
                <a16:creationId xmlns:a16="http://schemas.microsoft.com/office/drawing/2014/main" id="{8E5B6C6B-9665-7521-79EF-77E1F99F4DC5}"/>
              </a:ext>
            </a:extLst>
          </p:cNvPr>
          <p:cNvPicPr>
            <a:picLocks noChangeAspect="1"/>
          </p:cNvPicPr>
          <p:nvPr/>
        </p:nvPicPr>
        <p:blipFill rotWithShape="1">
          <a:blip r:embed="rId4"/>
          <a:srcRect l="3811" t="4760"/>
          <a:stretch/>
        </p:blipFill>
        <p:spPr>
          <a:xfrm>
            <a:off x="6719776" y="2784651"/>
            <a:ext cx="3253563" cy="2528139"/>
          </a:xfrm>
          <a:prstGeom prst="rect">
            <a:avLst/>
          </a:prstGeom>
        </p:spPr>
      </p:pic>
    </p:spTree>
    <p:extLst>
      <p:ext uri="{BB962C8B-B14F-4D97-AF65-F5344CB8AC3E}">
        <p14:creationId xmlns:p14="http://schemas.microsoft.com/office/powerpoint/2010/main" val="32959538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78" name="Group 77">
            <a:extLst>
              <a:ext uri="{FF2B5EF4-FFF2-40B4-BE49-F238E27FC236}">
                <a16:creationId xmlns:a16="http://schemas.microsoft.com/office/drawing/2014/main" id="{801AEF69-9519-E36A-E5F2-6DF18E1F8773}"/>
              </a:ext>
            </a:extLst>
          </p:cNvPr>
          <p:cNvGrpSpPr/>
          <p:nvPr/>
        </p:nvGrpSpPr>
        <p:grpSpPr>
          <a:xfrm rot="17422652">
            <a:off x="-3717418" y="1792637"/>
            <a:ext cx="4704890" cy="4671257"/>
            <a:chOff x="-3637904" y="890124"/>
            <a:chExt cx="4704890" cy="4671257"/>
          </a:xfrm>
        </p:grpSpPr>
        <p:grpSp>
          <p:nvGrpSpPr>
            <p:cNvPr id="64" name="Group 63">
              <a:extLst>
                <a:ext uri="{FF2B5EF4-FFF2-40B4-BE49-F238E27FC236}">
                  <a16:creationId xmlns:a16="http://schemas.microsoft.com/office/drawing/2014/main" id="{7A4E487C-B406-D268-C37C-9514877C4003}"/>
                </a:ext>
              </a:extLst>
            </p:cNvPr>
            <p:cNvGrpSpPr/>
            <p:nvPr/>
          </p:nvGrpSpPr>
          <p:grpSpPr>
            <a:xfrm rot="7417898">
              <a:off x="-3621088" y="873308"/>
              <a:ext cx="4671257" cy="4704890"/>
              <a:chOff x="3687343" y="1149433"/>
              <a:chExt cx="4671257" cy="4704889"/>
            </a:xfrm>
          </p:grpSpPr>
          <p:sp>
            <p:nvSpPr>
              <p:cNvPr id="57" name="Freeform 56">
                <a:extLst>
                  <a:ext uri="{FF2B5EF4-FFF2-40B4-BE49-F238E27FC236}">
                    <a16:creationId xmlns:a16="http://schemas.microsoft.com/office/drawing/2014/main" id="{91828BDF-F150-ECDD-4CE2-839E33EF52F2}"/>
                  </a:ext>
                </a:extLst>
              </p:cNvPr>
              <p:cNvSpPr/>
              <p:nvPr/>
            </p:nvSpPr>
            <p:spPr>
              <a:xfrm>
                <a:off x="6069665" y="1149433"/>
                <a:ext cx="2164452" cy="1819662"/>
              </a:xfrm>
              <a:custGeom>
                <a:avLst/>
                <a:gdLst>
                  <a:gd name="connsiteX0" fmla="*/ 0 w 2164452"/>
                  <a:gd name="connsiteY0" fmla="*/ 0 h 1819662"/>
                  <a:gd name="connsiteX1" fmla="*/ 2164452 w 2164452"/>
                  <a:gd name="connsiteY1" fmla="*/ 1572567 h 1819662"/>
                  <a:gd name="connsiteX2" fmla="*/ 1403972 w 2164452"/>
                  <a:gd name="connsiteY2" fmla="*/ 1819662 h 1819662"/>
                  <a:gd name="connsiteX3" fmla="*/ 1362586 w 2164452"/>
                  <a:gd name="connsiteY3" fmla="*/ 1706587 h 1819662"/>
                  <a:gd name="connsiteX4" fmla="*/ 1298158 w 2164452"/>
                  <a:gd name="connsiteY4" fmla="*/ 1572843 h 1819662"/>
                  <a:gd name="connsiteX5" fmla="*/ 1221521 w 2164452"/>
                  <a:gd name="connsiteY5" fmla="*/ 1446694 h 1819662"/>
                  <a:gd name="connsiteX6" fmla="*/ 1133443 w 2164452"/>
                  <a:gd name="connsiteY6" fmla="*/ 1328910 h 1819662"/>
                  <a:gd name="connsiteX7" fmla="*/ 1034695 w 2164452"/>
                  <a:gd name="connsiteY7" fmla="*/ 1220259 h 1819662"/>
                  <a:gd name="connsiteX8" fmla="*/ 926043 w 2164452"/>
                  <a:gd name="connsiteY8" fmla="*/ 1121510 h 1819662"/>
                  <a:gd name="connsiteX9" fmla="*/ 808259 w 2164452"/>
                  <a:gd name="connsiteY9" fmla="*/ 1033432 h 1819662"/>
                  <a:gd name="connsiteX10" fmla="*/ 682110 w 2164452"/>
                  <a:gd name="connsiteY10" fmla="*/ 956795 h 1819662"/>
                  <a:gd name="connsiteX11" fmla="*/ 548366 w 2164452"/>
                  <a:gd name="connsiteY11" fmla="*/ 892367 h 1819662"/>
                  <a:gd name="connsiteX12" fmla="*/ 407796 w 2164452"/>
                  <a:gd name="connsiteY12" fmla="*/ 840918 h 1819662"/>
                  <a:gd name="connsiteX13" fmla="*/ 261169 w 2164452"/>
                  <a:gd name="connsiteY13" fmla="*/ 803216 h 1819662"/>
                  <a:gd name="connsiteX14" fmla="*/ 109255 w 2164452"/>
                  <a:gd name="connsiteY14" fmla="*/ 780031 h 1819662"/>
                  <a:gd name="connsiteX15" fmla="*/ 0 w 2164452"/>
                  <a:gd name="connsiteY15" fmla="*/ 774514 h 1819662"/>
                  <a:gd name="connsiteX16" fmla="*/ 0 w 2164452"/>
                  <a:gd name="connsiteY16" fmla="*/ 0 h 1819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164452" h="1819662">
                    <a:moveTo>
                      <a:pt x="0" y="0"/>
                    </a:moveTo>
                    <a:cubicBezTo>
                      <a:pt x="985954" y="0"/>
                      <a:pt x="1859776" y="634869"/>
                      <a:pt x="2164452" y="1572567"/>
                    </a:cubicBezTo>
                    <a:lnTo>
                      <a:pt x="1403972" y="1819662"/>
                    </a:lnTo>
                    <a:lnTo>
                      <a:pt x="1362586" y="1706587"/>
                    </a:lnTo>
                    <a:cubicBezTo>
                      <a:pt x="1343231" y="1660825"/>
                      <a:pt x="1321712" y="1616201"/>
                      <a:pt x="1298158" y="1572843"/>
                    </a:cubicBezTo>
                    <a:cubicBezTo>
                      <a:pt x="1274605" y="1529485"/>
                      <a:pt x="1249017" y="1487393"/>
                      <a:pt x="1221521" y="1446694"/>
                    </a:cubicBezTo>
                    <a:cubicBezTo>
                      <a:pt x="1194026" y="1405996"/>
                      <a:pt x="1164624" y="1366692"/>
                      <a:pt x="1133443" y="1328910"/>
                    </a:cubicBezTo>
                    <a:cubicBezTo>
                      <a:pt x="1102263" y="1291128"/>
                      <a:pt x="1069304" y="1254868"/>
                      <a:pt x="1034695" y="1220259"/>
                    </a:cubicBezTo>
                    <a:cubicBezTo>
                      <a:pt x="1000085" y="1185649"/>
                      <a:pt x="963825" y="1152690"/>
                      <a:pt x="926043" y="1121510"/>
                    </a:cubicBezTo>
                    <a:cubicBezTo>
                      <a:pt x="888261" y="1090329"/>
                      <a:pt x="848957" y="1060927"/>
                      <a:pt x="808259" y="1033432"/>
                    </a:cubicBezTo>
                    <a:cubicBezTo>
                      <a:pt x="767561" y="1005937"/>
                      <a:pt x="725468" y="980348"/>
                      <a:pt x="682110" y="956795"/>
                    </a:cubicBezTo>
                    <a:cubicBezTo>
                      <a:pt x="638752" y="933241"/>
                      <a:pt x="594128" y="911723"/>
                      <a:pt x="548366" y="892367"/>
                    </a:cubicBezTo>
                    <a:cubicBezTo>
                      <a:pt x="502605" y="873011"/>
                      <a:pt x="455705" y="855819"/>
                      <a:pt x="407796" y="840918"/>
                    </a:cubicBezTo>
                    <a:cubicBezTo>
                      <a:pt x="359888" y="826017"/>
                      <a:pt x="310969" y="813407"/>
                      <a:pt x="261169" y="803216"/>
                    </a:cubicBezTo>
                    <a:cubicBezTo>
                      <a:pt x="211370" y="793026"/>
                      <a:pt x="160689" y="785255"/>
                      <a:pt x="109255" y="780031"/>
                    </a:cubicBezTo>
                    <a:lnTo>
                      <a:pt x="0" y="774514"/>
                    </a:lnTo>
                    <a:lnTo>
                      <a:pt x="0" y="0"/>
                    </a:lnTo>
                    <a:close/>
                  </a:path>
                </a:pathLst>
              </a:custGeom>
              <a:solidFill>
                <a:srgbClr val="5F374B"/>
              </a:solid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2413288" tIns="760053" rIns="754092" bIns="2895007" numCol="1" spcCol="1270" anchor="ctr" anchorCtr="0">
                <a:noAutofit/>
              </a:bodyPr>
              <a:lstStyle/>
              <a:p>
                <a:pPr marL="0" lvl="0" indent="0" algn="ctr" defTabSz="2800350">
                  <a:lnSpc>
                    <a:spcPct val="90000"/>
                  </a:lnSpc>
                  <a:spcBef>
                    <a:spcPct val="0"/>
                  </a:spcBef>
                  <a:spcAft>
                    <a:spcPct val="35000"/>
                  </a:spcAft>
                  <a:buNone/>
                </a:pPr>
                <a:r>
                  <a:rPr lang="en-GB" sz="6300" kern="1200" dirty="0"/>
                  <a:t> </a:t>
                </a:r>
              </a:p>
            </p:txBody>
          </p:sp>
          <p:sp>
            <p:nvSpPr>
              <p:cNvPr id="56" name="Freeform 55">
                <a:extLst>
                  <a:ext uri="{FF2B5EF4-FFF2-40B4-BE49-F238E27FC236}">
                    <a16:creationId xmlns:a16="http://schemas.microsoft.com/office/drawing/2014/main" id="{074378C7-EDF0-BD50-9A6B-1A624410CD62}"/>
                  </a:ext>
                </a:extLst>
              </p:cNvPr>
              <p:cNvSpPr/>
              <p:nvPr/>
            </p:nvSpPr>
            <p:spPr>
              <a:xfrm>
                <a:off x="3825389" y="1156873"/>
                <a:ext cx="2164452" cy="1814651"/>
              </a:xfrm>
              <a:custGeom>
                <a:avLst/>
                <a:gdLst>
                  <a:gd name="connsiteX0" fmla="*/ 2164452 w 2164452"/>
                  <a:gd name="connsiteY0" fmla="*/ 0 h 1814651"/>
                  <a:gd name="connsiteX1" fmla="*/ 2164452 w 2164452"/>
                  <a:gd name="connsiteY1" fmla="*/ 766341 h 1814651"/>
                  <a:gd name="connsiteX2" fmla="*/ 2040663 w 2164452"/>
                  <a:gd name="connsiteY2" fmla="*/ 772592 h 1814651"/>
                  <a:gd name="connsiteX3" fmla="*/ 1888749 w 2164452"/>
                  <a:gd name="connsiteY3" fmla="*/ 795777 h 1814651"/>
                  <a:gd name="connsiteX4" fmla="*/ 1742122 w 2164452"/>
                  <a:gd name="connsiteY4" fmla="*/ 833479 h 1814651"/>
                  <a:gd name="connsiteX5" fmla="*/ 1601552 w 2164452"/>
                  <a:gd name="connsiteY5" fmla="*/ 884928 h 1814651"/>
                  <a:gd name="connsiteX6" fmla="*/ 1467808 w 2164452"/>
                  <a:gd name="connsiteY6" fmla="*/ 949356 h 1814651"/>
                  <a:gd name="connsiteX7" fmla="*/ 1341659 w 2164452"/>
                  <a:gd name="connsiteY7" fmla="*/ 1025993 h 1814651"/>
                  <a:gd name="connsiteX8" fmla="*/ 1223875 w 2164452"/>
                  <a:gd name="connsiteY8" fmla="*/ 1114071 h 1814651"/>
                  <a:gd name="connsiteX9" fmla="*/ 1115224 w 2164452"/>
                  <a:gd name="connsiteY9" fmla="*/ 1212820 h 1814651"/>
                  <a:gd name="connsiteX10" fmla="*/ 1016475 w 2164452"/>
                  <a:gd name="connsiteY10" fmla="*/ 1321471 h 1814651"/>
                  <a:gd name="connsiteX11" fmla="*/ 928397 w 2164452"/>
                  <a:gd name="connsiteY11" fmla="*/ 1439255 h 1814651"/>
                  <a:gd name="connsiteX12" fmla="*/ 787332 w 2164452"/>
                  <a:gd name="connsiteY12" fmla="*/ 1699148 h 1814651"/>
                  <a:gd name="connsiteX13" fmla="*/ 745058 w 2164452"/>
                  <a:gd name="connsiteY13" fmla="*/ 1814651 h 1814651"/>
                  <a:gd name="connsiteX14" fmla="*/ 0 w 2164452"/>
                  <a:gd name="connsiteY14" fmla="*/ 1572567 h 1814651"/>
                  <a:gd name="connsiteX15" fmla="*/ 2164452 w 2164452"/>
                  <a:gd name="connsiteY15" fmla="*/ 0 h 1814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64452" h="1814651">
                    <a:moveTo>
                      <a:pt x="2164452" y="0"/>
                    </a:moveTo>
                    <a:lnTo>
                      <a:pt x="2164452" y="766341"/>
                    </a:lnTo>
                    <a:lnTo>
                      <a:pt x="2040663" y="772592"/>
                    </a:lnTo>
                    <a:cubicBezTo>
                      <a:pt x="1989229" y="777816"/>
                      <a:pt x="1938548" y="785587"/>
                      <a:pt x="1888749" y="795777"/>
                    </a:cubicBezTo>
                    <a:cubicBezTo>
                      <a:pt x="1838949" y="805968"/>
                      <a:pt x="1790031" y="818578"/>
                      <a:pt x="1742122" y="833479"/>
                    </a:cubicBezTo>
                    <a:cubicBezTo>
                      <a:pt x="1694213" y="848380"/>
                      <a:pt x="1647314" y="865572"/>
                      <a:pt x="1601552" y="884928"/>
                    </a:cubicBezTo>
                    <a:cubicBezTo>
                      <a:pt x="1555790" y="904284"/>
                      <a:pt x="1511166" y="925802"/>
                      <a:pt x="1467808" y="949356"/>
                    </a:cubicBezTo>
                    <a:cubicBezTo>
                      <a:pt x="1424450" y="972909"/>
                      <a:pt x="1382358" y="998498"/>
                      <a:pt x="1341659" y="1025993"/>
                    </a:cubicBezTo>
                    <a:cubicBezTo>
                      <a:pt x="1300961" y="1053488"/>
                      <a:pt x="1261657" y="1082890"/>
                      <a:pt x="1223875" y="1114071"/>
                    </a:cubicBezTo>
                    <a:cubicBezTo>
                      <a:pt x="1186093" y="1145251"/>
                      <a:pt x="1149833" y="1178210"/>
                      <a:pt x="1115224" y="1212820"/>
                    </a:cubicBezTo>
                    <a:cubicBezTo>
                      <a:pt x="1080614" y="1247429"/>
                      <a:pt x="1047655" y="1283689"/>
                      <a:pt x="1016475" y="1321471"/>
                    </a:cubicBezTo>
                    <a:cubicBezTo>
                      <a:pt x="985294" y="1359253"/>
                      <a:pt x="955892" y="1398557"/>
                      <a:pt x="928397" y="1439255"/>
                    </a:cubicBezTo>
                    <a:cubicBezTo>
                      <a:pt x="873407" y="1520652"/>
                      <a:pt x="826043" y="1607625"/>
                      <a:pt x="787332" y="1699148"/>
                    </a:cubicBezTo>
                    <a:lnTo>
                      <a:pt x="745058" y="1814651"/>
                    </a:lnTo>
                    <a:lnTo>
                      <a:pt x="0" y="1572567"/>
                    </a:lnTo>
                    <a:cubicBezTo>
                      <a:pt x="304676" y="634869"/>
                      <a:pt x="1178499" y="0"/>
                      <a:pt x="2164452" y="0"/>
                    </a:cubicBezTo>
                    <a:close/>
                  </a:path>
                </a:pathLst>
              </a:custGeom>
              <a:solidFill>
                <a:srgbClr val="F0BC9B"/>
              </a:solid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2413288" tIns="760053" rIns="754092" bIns="2895007" numCol="1" spcCol="1270" anchor="ctr" anchorCtr="0">
                <a:noAutofit/>
              </a:bodyPr>
              <a:lstStyle/>
              <a:p>
                <a:pPr marL="0" lvl="0" indent="0" algn="ctr" defTabSz="2800350">
                  <a:lnSpc>
                    <a:spcPct val="90000"/>
                  </a:lnSpc>
                  <a:spcBef>
                    <a:spcPct val="0"/>
                  </a:spcBef>
                  <a:spcAft>
                    <a:spcPct val="35000"/>
                  </a:spcAft>
                  <a:buNone/>
                </a:pPr>
                <a:r>
                  <a:rPr lang="en-GB" sz="6300" kern="1200" dirty="0"/>
                  <a:t> </a:t>
                </a:r>
              </a:p>
            </p:txBody>
          </p:sp>
          <p:sp>
            <p:nvSpPr>
              <p:cNvPr id="54" name="Freeform 53">
                <a:extLst>
                  <a:ext uri="{FF2B5EF4-FFF2-40B4-BE49-F238E27FC236}">
                    <a16:creationId xmlns:a16="http://schemas.microsoft.com/office/drawing/2014/main" id="{A89526CC-09FB-139E-B246-4F30910BFAFD}"/>
                  </a:ext>
                </a:extLst>
              </p:cNvPr>
              <p:cNvSpPr/>
              <p:nvPr/>
            </p:nvSpPr>
            <p:spPr>
              <a:xfrm>
                <a:off x="3687343" y="2835454"/>
                <a:ext cx="1439437" cy="2544466"/>
              </a:xfrm>
              <a:custGeom>
                <a:avLst/>
                <a:gdLst>
                  <a:gd name="connsiteX0" fmla="*/ 111543 w 1439437"/>
                  <a:gd name="connsiteY0" fmla="*/ 0 h 2544466"/>
                  <a:gd name="connsiteX1" fmla="*/ 853385 w 1439437"/>
                  <a:gd name="connsiteY1" fmla="*/ 241039 h 2544466"/>
                  <a:gd name="connsiteX2" fmla="*/ 836228 w 1439437"/>
                  <a:gd name="connsiteY2" fmla="*/ 307762 h 2544466"/>
                  <a:gd name="connsiteX3" fmla="*/ 813043 w 1439437"/>
                  <a:gd name="connsiteY3" fmla="*/ 459676 h 2544466"/>
                  <a:gd name="connsiteX4" fmla="*/ 805144 w 1439437"/>
                  <a:gd name="connsiteY4" fmla="*/ 616110 h 2544466"/>
                  <a:gd name="connsiteX5" fmla="*/ 813043 w 1439437"/>
                  <a:gd name="connsiteY5" fmla="*/ 772544 h 2544466"/>
                  <a:gd name="connsiteX6" fmla="*/ 836228 w 1439437"/>
                  <a:gd name="connsiteY6" fmla="*/ 924458 h 2544466"/>
                  <a:gd name="connsiteX7" fmla="*/ 873930 w 1439437"/>
                  <a:gd name="connsiteY7" fmla="*/ 1071085 h 2544466"/>
                  <a:gd name="connsiteX8" fmla="*/ 925379 w 1439437"/>
                  <a:gd name="connsiteY8" fmla="*/ 1211655 h 2544466"/>
                  <a:gd name="connsiteX9" fmla="*/ 989807 w 1439437"/>
                  <a:gd name="connsiteY9" fmla="*/ 1345399 h 2544466"/>
                  <a:gd name="connsiteX10" fmla="*/ 1066444 w 1439437"/>
                  <a:gd name="connsiteY10" fmla="*/ 1471548 h 2544466"/>
                  <a:gd name="connsiteX11" fmla="*/ 1154522 w 1439437"/>
                  <a:gd name="connsiteY11" fmla="*/ 1589332 h 2544466"/>
                  <a:gd name="connsiteX12" fmla="*/ 1253271 w 1439437"/>
                  <a:gd name="connsiteY12" fmla="*/ 1697984 h 2544466"/>
                  <a:gd name="connsiteX13" fmla="*/ 1361922 w 1439437"/>
                  <a:gd name="connsiteY13" fmla="*/ 1796732 h 2544466"/>
                  <a:gd name="connsiteX14" fmla="*/ 1439437 w 1439437"/>
                  <a:gd name="connsiteY14" fmla="*/ 1854697 h 2544466"/>
                  <a:gd name="connsiteX15" fmla="*/ 938290 w 1439437"/>
                  <a:gd name="connsiteY15" fmla="*/ 2544466 h 2544466"/>
                  <a:gd name="connsiteX16" fmla="*/ 111543 w 1439437"/>
                  <a:gd name="connsiteY16" fmla="*/ 0 h 2544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39437" h="2544466">
                    <a:moveTo>
                      <a:pt x="111543" y="0"/>
                    </a:moveTo>
                    <a:lnTo>
                      <a:pt x="853385" y="241039"/>
                    </a:lnTo>
                    <a:lnTo>
                      <a:pt x="836228" y="307762"/>
                    </a:lnTo>
                    <a:cubicBezTo>
                      <a:pt x="826038" y="357561"/>
                      <a:pt x="818267" y="408242"/>
                      <a:pt x="813043" y="459676"/>
                    </a:cubicBezTo>
                    <a:cubicBezTo>
                      <a:pt x="807820" y="511111"/>
                      <a:pt x="805144" y="563298"/>
                      <a:pt x="805144" y="616110"/>
                    </a:cubicBezTo>
                    <a:cubicBezTo>
                      <a:pt x="805144" y="668922"/>
                      <a:pt x="807820" y="721110"/>
                      <a:pt x="813043" y="772544"/>
                    </a:cubicBezTo>
                    <a:cubicBezTo>
                      <a:pt x="818267" y="823978"/>
                      <a:pt x="826038" y="874659"/>
                      <a:pt x="836228" y="924458"/>
                    </a:cubicBezTo>
                    <a:cubicBezTo>
                      <a:pt x="846419" y="974258"/>
                      <a:pt x="859029" y="1023177"/>
                      <a:pt x="873930" y="1071085"/>
                    </a:cubicBezTo>
                    <a:cubicBezTo>
                      <a:pt x="888831" y="1118994"/>
                      <a:pt x="906024" y="1165894"/>
                      <a:pt x="925379" y="1211655"/>
                    </a:cubicBezTo>
                    <a:cubicBezTo>
                      <a:pt x="944735" y="1257417"/>
                      <a:pt x="966253" y="1302041"/>
                      <a:pt x="989807" y="1345399"/>
                    </a:cubicBezTo>
                    <a:cubicBezTo>
                      <a:pt x="1013360" y="1388757"/>
                      <a:pt x="1038949" y="1430850"/>
                      <a:pt x="1066444" y="1471548"/>
                    </a:cubicBezTo>
                    <a:cubicBezTo>
                      <a:pt x="1093939" y="1512246"/>
                      <a:pt x="1123341" y="1551550"/>
                      <a:pt x="1154522" y="1589332"/>
                    </a:cubicBezTo>
                    <a:cubicBezTo>
                      <a:pt x="1185702" y="1627114"/>
                      <a:pt x="1218661" y="1663374"/>
                      <a:pt x="1253271" y="1697984"/>
                    </a:cubicBezTo>
                    <a:cubicBezTo>
                      <a:pt x="1287880" y="1732593"/>
                      <a:pt x="1324140" y="1765552"/>
                      <a:pt x="1361922" y="1796732"/>
                    </a:cubicBezTo>
                    <a:lnTo>
                      <a:pt x="1439437" y="1854697"/>
                    </a:lnTo>
                    <a:lnTo>
                      <a:pt x="938290" y="2544466"/>
                    </a:lnTo>
                    <a:cubicBezTo>
                      <a:pt x="140637" y="1964937"/>
                      <a:pt x="-193134" y="937697"/>
                      <a:pt x="111543" y="0"/>
                    </a:cubicBezTo>
                    <a:close/>
                  </a:path>
                </a:pathLst>
              </a:custGeom>
              <a:solidFill>
                <a:srgbClr val="F06E6F"/>
              </a:solid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2413288" tIns="760053" rIns="754092" bIns="2895007" numCol="1" spcCol="1270" anchor="ctr" anchorCtr="0">
                <a:noAutofit/>
              </a:bodyPr>
              <a:lstStyle/>
              <a:p>
                <a:pPr marL="0" lvl="0" indent="0" algn="ctr" defTabSz="2800350">
                  <a:lnSpc>
                    <a:spcPct val="90000"/>
                  </a:lnSpc>
                  <a:spcBef>
                    <a:spcPct val="0"/>
                  </a:spcBef>
                  <a:spcAft>
                    <a:spcPct val="35000"/>
                  </a:spcAft>
                  <a:buNone/>
                </a:pPr>
                <a:r>
                  <a:rPr lang="en-GB" sz="6300" kern="1200" dirty="0"/>
                  <a:t> </a:t>
                </a:r>
              </a:p>
            </p:txBody>
          </p:sp>
          <p:sp>
            <p:nvSpPr>
              <p:cNvPr id="53" name="Freeform 52">
                <a:extLst>
                  <a:ext uri="{FF2B5EF4-FFF2-40B4-BE49-F238E27FC236}">
                    <a16:creationId xmlns:a16="http://schemas.microsoft.com/office/drawing/2014/main" id="{CAF1A722-1040-5FCB-6802-5F295858FBEC}"/>
                  </a:ext>
                </a:extLst>
              </p:cNvPr>
              <p:cNvSpPr/>
              <p:nvPr/>
            </p:nvSpPr>
            <p:spPr>
              <a:xfrm>
                <a:off x="6918823" y="2835454"/>
                <a:ext cx="1439777" cy="2544466"/>
              </a:xfrm>
              <a:custGeom>
                <a:avLst/>
                <a:gdLst>
                  <a:gd name="connsiteX0" fmla="*/ 1328235 w 1439777"/>
                  <a:gd name="connsiteY0" fmla="*/ 0 h 2544466"/>
                  <a:gd name="connsiteX1" fmla="*/ 501488 w 1439777"/>
                  <a:gd name="connsiteY1" fmla="*/ 2544466 h 2544466"/>
                  <a:gd name="connsiteX2" fmla="*/ 0 w 1439777"/>
                  <a:gd name="connsiteY2" fmla="*/ 1854227 h 2544466"/>
                  <a:gd name="connsiteX3" fmla="*/ 76886 w 1439777"/>
                  <a:gd name="connsiteY3" fmla="*/ 1796732 h 2544466"/>
                  <a:gd name="connsiteX4" fmla="*/ 185538 w 1439777"/>
                  <a:gd name="connsiteY4" fmla="*/ 1697984 h 2544466"/>
                  <a:gd name="connsiteX5" fmla="*/ 284286 w 1439777"/>
                  <a:gd name="connsiteY5" fmla="*/ 1589332 h 2544466"/>
                  <a:gd name="connsiteX6" fmla="*/ 372364 w 1439777"/>
                  <a:gd name="connsiteY6" fmla="*/ 1471548 h 2544466"/>
                  <a:gd name="connsiteX7" fmla="*/ 449001 w 1439777"/>
                  <a:gd name="connsiteY7" fmla="*/ 1345399 h 2544466"/>
                  <a:gd name="connsiteX8" fmla="*/ 513429 w 1439777"/>
                  <a:gd name="connsiteY8" fmla="*/ 1211655 h 2544466"/>
                  <a:gd name="connsiteX9" fmla="*/ 564878 w 1439777"/>
                  <a:gd name="connsiteY9" fmla="*/ 1071085 h 2544466"/>
                  <a:gd name="connsiteX10" fmla="*/ 602580 w 1439777"/>
                  <a:gd name="connsiteY10" fmla="*/ 924458 h 2544466"/>
                  <a:gd name="connsiteX11" fmla="*/ 625765 w 1439777"/>
                  <a:gd name="connsiteY11" fmla="*/ 772544 h 2544466"/>
                  <a:gd name="connsiteX12" fmla="*/ 633664 w 1439777"/>
                  <a:gd name="connsiteY12" fmla="*/ 616110 h 2544466"/>
                  <a:gd name="connsiteX13" fmla="*/ 625765 w 1439777"/>
                  <a:gd name="connsiteY13" fmla="*/ 459676 h 2544466"/>
                  <a:gd name="connsiteX14" fmla="*/ 602580 w 1439777"/>
                  <a:gd name="connsiteY14" fmla="*/ 307762 h 2544466"/>
                  <a:gd name="connsiteX15" fmla="*/ 585499 w 1439777"/>
                  <a:gd name="connsiteY15" fmla="*/ 241330 h 2544466"/>
                  <a:gd name="connsiteX16" fmla="*/ 1328235 w 1439777"/>
                  <a:gd name="connsiteY16" fmla="*/ 0 h 2544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39777" h="2544466">
                    <a:moveTo>
                      <a:pt x="1328235" y="0"/>
                    </a:moveTo>
                    <a:cubicBezTo>
                      <a:pt x="1632911" y="937698"/>
                      <a:pt x="1299141" y="1964937"/>
                      <a:pt x="501488" y="2544466"/>
                    </a:cubicBezTo>
                    <a:lnTo>
                      <a:pt x="0" y="1854227"/>
                    </a:lnTo>
                    <a:lnTo>
                      <a:pt x="76886" y="1796732"/>
                    </a:lnTo>
                    <a:cubicBezTo>
                      <a:pt x="114668" y="1765552"/>
                      <a:pt x="150928" y="1732593"/>
                      <a:pt x="185538" y="1697984"/>
                    </a:cubicBezTo>
                    <a:cubicBezTo>
                      <a:pt x="220147" y="1663374"/>
                      <a:pt x="253106" y="1627114"/>
                      <a:pt x="284286" y="1589332"/>
                    </a:cubicBezTo>
                    <a:cubicBezTo>
                      <a:pt x="315467" y="1551550"/>
                      <a:pt x="344869" y="1512246"/>
                      <a:pt x="372364" y="1471548"/>
                    </a:cubicBezTo>
                    <a:cubicBezTo>
                      <a:pt x="399860" y="1430850"/>
                      <a:pt x="425448" y="1388757"/>
                      <a:pt x="449001" y="1345399"/>
                    </a:cubicBezTo>
                    <a:cubicBezTo>
                      <a:pt x="472555" y="1302041"/>
                      <a:pt x="494074" y="1257417"/>
                      <a:pt x="513429" y="1211655"/>
                    </a:cubicBezTo>
                    <a:cubicBezTo>
                      <a:pt x="532785" y="1165894"/>
                      <a:pt x="549977" y="1118994"/>
                      <a:pt x="564878" y="1071085"/>
                    </a:cubicBezTo>
                    <a:cubicBezTo>
                      <a:pt x="579780" y="1023177"/>
                      <a:pt x="592390" y="974258"/>
                      <a:pt x="602580" y="924458"/>
                    </a:cubicBezTo>
                    <a:cubicBezTo>
                      <a:pt x="612771" y="874659"/>
                      <a:pt x="620542" y="823978"/>
                      <a:pt x="625765" y="772544"/>
                    </a:cubicBezTo>
                    <a:cubicBezTo>
                      <a:pt x="630988" y="721110"/>
                      <a:pt x="633664" y="668922"/>
                      <a:pt x="633664" y="616110"/>
                    </a:cubicBezTo>
                    <a:cubicBezTo>
                      <a:pt x="633664" y="563298"/>
                      <a:pt x="630988" y="511111"/>
                      <a:pt x="625765" y="459676"/>
                    </a:cubicBezTo>
                    <a:cubicBezTo>
                      <a:pt x="620542" y="408242"/>
                      <a:pt x="612771" y="357561"/>
                      <a:pt x="602580" y="307762"/>
                    </a:cubicBezTo>
                    <a:lnTo>
                      <a:pt x="585499" y="241330"/>
                    </a:lnTo>
                    <a:lnTo>
                      <a:pt x="1328235" y="0"/>
                    </a:lnTo>
                    <a:close/>
                  </a:path>
                </a:pathLst>
              </a:custGeom>
              <a:solidFill>
                <a:srgbClr val="C6EBC6"/>
              </a:solid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2413288" tIns="760053" rIns="754092" bIns="2895007" numCol="1" spcCol="1270" anchor="ctr" anchorCtr="0">
                <a:noAutofit/>
              </a:bodyPr>
              <a:lstStyle/>
              <a:p>
                <a:pPr marL="0" lvl="0" indent="0" algn="ctr" defTabSz="2800350">
                  <a:lnSpc>
                    <a:spcPct val="90000"/>
                  </a:lnSpc>
                  <a:spcBef>
                    <a:spcPct val="0"/>
                  </a:spcBef>
                  <a:spcAft>
                    <a:spcPct val="35000"/>
                  </a:spcAft>
                  <a:buNone/>
                </a:pPr>
                <a:r>
                  <a:rPr lang="en-GB" sz="6300" kern="1200" dirty="0"/>
                  <a:t> </a:t>
                </a:r>
              </a:p>
            </p:txBody>
          </p:sp>
          <p:sp>
            <p:nvSpPr>
              <p:cNvPr id="52" name="Freeform 51">
                <a:extLst>
                  <a:ext uri="{FF2B5EF4-FFF2-40B4-BE49-F238E27FC236}">
                    <a16:creationId xmlns:a16="http://schemas.microsoft.com/office/drawing/2014/main" id="{86B0990C-4711-3E58-0F10-57B065EED899}"/>
                  </a:ext>
                </a:extLst>
              </p:cNvPr>
              <p:cNvSpPr/>
              <p:nvPr/>
            </p:nvSpPr>
            <p:spPr>
              <a:xfrm>
                <a:off x="4678640" y="4728586"/>
                <a:ext cx="2675410" cy="1125736"/>
              </a:xfrm>
              <a:custGeom>
                <a:avLst/>
                <a:gdLst>
                  <a:gd name="connsiteX0" fmla="*/ 502107 w 2675410"/>
                  <a:gd name="connsiteY0" fmla="*/ 0 h 1125736"/>
                  <a:gd name="connsiteX1" fmla="*/ 614557 w 2675410"/>
                  <a:gd name="connsiteY1" fmla="*/ 68315 h 1125736"/>
                  <a:gd name="connsiteX2" fmla="*/ 748301 w 2675410"/>
                  <a:gd name="connsiteY2" fmla="*/ 132743 h 1125736"/>
                  <a:gd name="connsiteX3" fmla="*/ 888871 w 2675410"/>
                  <a:gd name="connsiteY3" fmla="*/ 184192 h 1125736"/>
                  <a:gd name="connsiteX4" fmla="*/ 1035498 w 2675410"/>
                  <a:gd name="connsiteY4" fmla="*/ 221894 h 1125736"/>
                  <a:gd name="connsiteX5" fmla="*/ 1187412 w 2675410"/>
                  <a:gd name="connsiteY5" fmla="*/ 245079 h 1125736"/>
                  <a:gd name="connsiteX6" fmla="*/ 1343846 w 2675410"/>
                  <a:gd name="connsiteY6" fmla="*/ 252978 h 1125736"/>
                  <a:gd name="connsiteX7" fmla="*/ 1500280 w 2675410"/>
                  <a:gd name="connsiteY7" fmla="*/ 245079 h 1125736"/>
                  <a:gd name="connsiteX8" fmla="*/ 1652194 w 2675410"/>
                  <a:gd name="connsiteY8" fmla="*/ 221894 h 1125736"/>
                  <a:gd name="connsiteX9" fmla="*/ 1798821 w 2675410"/>
                  <a:gd name="connsiteY9" fmla="*/ 184192 h 1125736"/>
                  <a:gd name="connsiteX10" fmla="*/ 1939391 w 2675410"/>
                  <a:gd name="connsiteY10" fmla="*/ 132743 h 1125736"/>
                  <a:gd name="connsiteX11" fmla="*/ 2073135 w 2675410"/>
                  <a:gd name="connsiteY11" fmla="*/ 68315 h 1125736"/>
                  <a:gd name="connsiteX12" fmla="*/ 2177065 w 2675410"/>
                  <a:gd name="connsiteY12" fmla="*/ 5177 h 1125736"/>
                  <a:gd name="connsiteX13" fmla="*/ 2675410 w 2675410"/>
                  <a:gd name="connsiteY13" fmla="*/ 691090 h 1125736"/>
                  <a:gd name="connsiteX14" fmla="*/ 0 w 2675410"/>
                  <a:gd name="connsiteY14" fmla="*/ 691090 h 1125736"/>
                  <a:gd name="connsiteX15" fmla="*/ 502107 w 2675410"/>
                  <a:gd name="connsiteY15" fmla="*/ 0 h 1125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675410" h="1125736">
                    <a:moveTo>
                      <a:pt x="502107" y="0"/>
                    </a:moveTo>
                    <a:lnTo>
                      <a:pt x="614557" y="68315"/>
                    </a:lnTo>
                    <a:cubicBezTo>
                      <a:pt x="657915" y="91869"/>
                      <a:pt x="702539" y="113388"/>
                      <a:pt x="748301" y="132743"/>
                    </a:cubicBezTo>
                    <a:cubicBezTo>
                      <a:pt x="794063" y="152099"/>
                      <a:pt x="840962" y="169291"/>
                      <a:pt x="888871" y="184192"/>
                    </a:cubicBezTo>
                    <a:cubicBezTo>
                      <a:pt x="936780" y="199094"/>
                      <a:pt x="985698" y="211704"/>
                      <a:pt x="1035498" y="221894"/>
                    </a:cubicBezTo>
                    <a:cubicBezTo>
                      <a:pt x="1085297" y="232085"/>
                      <a:pt x="1135978" y="239856"/>
                      <a:pt x="1187412" y="245079"/>
                    </a:cubicBezTo>
                    <a:cubicBezTo>
                      <a:pt x="1238847" y="250302"/>
                      <a:pt x="1291034" y="252978"/>
                      <a:pt x="1343846" y="252978"/>
                    </a:cubicBezTo>
                    <a:cubicBezTo>
                      <a:pt x="1396658" y="252978"/>
                      <a:pt x="1448846" y="250302"/>
                      <a:pt x="1500280" y="245079"/>
                    </a:cubicBezTo>
                    <a:cubicBezTo>
                      <a:pt x="1551714" y="239856"/>
                      <a:pt x="1602395" y="232085"/>
                      <a:pt x="1652194" y="221894"/>
                    </a:cubicBezTo>
                    <a:cubicBezTo>
                      <a:pt x="1701994" y="211704"/>
                      <a:pt x="1750913" y="199094"/>
                      <a:pt x="1798821" y="184192"/>
                    </a:cubicBezTo>
                    <a:cubicBezTo>
                      <a:pt x="1846730" y="169291"/>
                      <a:pt x="1893630" y="152099"/>
                      <a:pt x="1939391" y="132743"/>
                    </a:cubicBezTo>
                    <a:cubicBezTo>
                      <a:pt x="1985153" y="113388"/>
                      <a:pt x="2029777" y="91869"/>
                      <a:pt x="2073135" y="68315"/>
                    </a:cubicBezTo>
                    <a:lnTo>
                      <a:pt x="2177065" y="5177"/>
                    </a:lnTo>
                    <a:lnTo>
                      <a:pt x="2675410" y="691090"/>
                    </a:lnTo>
                    <a:cubicBezTo>
                      <a:pt x="1877757" y="1270619"/>
                      <a:pt x="797653" y="1270619"/>
                      <a:pt x="0" y="691090"/>
                    </a:cubicBezTo>
                    <a:lnTo>
                      <a:pt x="502107" y="0"/>
                    </a:lnTo>
                    <a:close/>
                  </a:path>
                </a:pathLst>
              </a:custGeom>
              <a:solidFill>
                <a:srgbClr val="A2C398"/>
              </a:solid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2413288" tIns="760053" rIns="754092" bIns="2895007" numCol="1" spcCol="1270" anchor="ctr" anchorCtr="0">
                <a:noAutofit/>
              </a:bodyPr>
              <a:lstStyle/>
              <a:p>
                <a:pPr marL="0" lvl="0" indent="0" algn="ctr" defTabSz="2800350">
                  <a:lnSpc>
                    <a:spcPct val="90000"/>
                  </a:lnSpc>
                  <a:spcBef>
                    <a:spcPct val="0"/>
                  </a:spcBef>
                  <a:spcAft>
                    <a:spcPct val="35000"/>
                  </a:spcAft>
                  <a:buNone/>
                </a:pPr>
                <a:r>
                  <a:rPr lang="en-GB" sz="6300" kern="1200" dirty="0"/>
                  <a:t> </a:t>
                </a:r>
              </a:p>
            </p:txBody>
          </p:sp>
        </p:grpSp>
        <p:sp>
          <p:nvSpPr>
            <p:cNvPr id="65" name="TextBox 64">
              <a:extLst>
                <a:ext uri="{FF2B5EF4-FFF2-40B4-BE49-F238E27FC236}">
                  <a16:creationId xmlns:a16="http://schemas.microsoft.com/office/drawing/2014/main" id="{07E41F93-6639-476C-C448-A898E512DD40}"/>
                </a:ext>
              </a:extLst>
            </p:cNvPr>
            <p:cNvSpPr txBox="1"/>
            <p:nvPr/>
          </p:nvSpPr>
          <p:spPr>
            <a:xfrm rot="5356632">
              <a:off x="-70503" y="3041829"/>
              <a:ext cx="1338470" cy="400110"/>
            </a:xfrm>
            <a:prstGeom prst="rect">
              <a:avLst/>
            </a:prstGeom>
            <a:noFill/>
          </p:spPr>
          <p:txBody>
            <a:bodyPr wrap="square" rtlCol="0">
              <a:spAutoFit/>
            </a:bodyPr>
            <a:lstStyle/>
            <a:p>
              <a:r>
                <a:rPr lang="en-US" sz="2000" b="1" dirty="0">
                  <a:latin typeface="Avenir Next" panose="020B0503020202020204" pitchFamily="34" charset="0"/>
                </a:rPr>
                <a:t>Accuracy</a:t>
              </a:r>
            </a:p>
          </p:txBody>
        </p:sp>
        <p:sp>
          <p:nvSpPr>
            <p:cNvPr id="67" name="TextBox 66">
              <a:extLst>
                <a:ext uri="{FF2B5EF4-FFF2-40B4-BE49-F238E27FC236}">
                  <a16:creationId xmlns:a16="http://schemas.microsoft.com/office/drawing/2014/main" id="{24F8AC52-84E4-028A-38FD-B28395220720}"/>
                </a:ext>
              </a:extLst>
            </p:cNvPr>
            <p:cNvSpPr txBox="1"/>
            <p:nvPr/>
          </p:nvSpPr>
          <p:spPr>
            <a:xfrm rot="9458027">
              <a:off x="-1342734" y="4828032"/>
              <a:ext cx="1325216" cy="400110"/>
            </a:xfrm>
            <a:prstGeom prst="rect">
              <a:avLst/>
            </a:prstGeom>
            <a:noFill/>
          </p:spPr>
          <p:txBody>
            <a:bodyPr wrap="square" rtlCol="0">
              <a:spAutoFit/>
            </a:bodyPr>
            <a:lstStyle/>
            <a:p>
              <a:r>
                <a:rPr lang="en-IN" sz="2000" b="1" i="0" u="none" strike="noStrike" dirty="0">
                  <a:solidFill>
                    <a:schemeClr val="bg1"/>
                  </a:solidFill>
                  <a:effectLst/>
                  <a:latin typeface="Avenir Next" panose="020B0503020202020204" pitchFamily="34" charset="0"/>
                </a:rPr>
                <a:t>Precision</a:t>
              </a:r>
              <a:endParaRPr lang="en-US" sz="2000" dirty="0">
                <a:solidFill>
                  <a:schemeClr val="bg1"/>
                </a:solidFill>
                <a:latin typeface="Avenir Next" panose="020B0503020202020204" pitchFamily="34" charset="0"/>
              </a:endParaRPr>
            </a:p>
          </p:txBody>
        </p:sp>
        <p:sp>
          <p:nvSpPr>
            <p:cNvPr id="70" name="TextBox 69">
              <a:extLst>
                <a:ext uri="{FF2B5EF4-FFF2-40B4-BE49-F238E27FC236}">
                  <a16:creationId xmlns:a16="http://schemas.microsoft.com/office/drawing/2014/main" id="{4419FB42-8F58-66DA-4E0C-F08C4EAF79DF}"/>
                </a:ext>
              </a:extLst>
            </p:cNvPr>
            <p:cNvSpPr txBox="1"/>
            <p:nvPr/>
          </p:nvSpPr>
          <p:spPr>
            <a:xfrm rot="13974620">
              <a:off x="-3516029" y="4105973"/>
              <a:ext cx="1470991" cy="400110"/>
            </a:xfrm>
            <a:prstGeom prst="rect">
              <a:avLst/>
            </a:prstGeom>
            <a:noFill/>
          </p:spPr>
          <p:txBody>
            <a:bodyPr wrap="square" rtlCol="0">
              <a:spAutoFit/>
            </a:bodyPr>
            <a:lstStyle/>
            <a:p>
              <a:r>
                <a:rPr lang="en-IN" sz="2000" b="1" i="0" u="none" strike="noStrike" dirty="0">
                  <a:solidFill>
                    <a:srgbClr val="000000"/>
                  </a:solidFill>
                  <a:effectLst/>
                  <a:latin typeface="Avenir Next" panose="020B0503020202020204" pitchFamily="34" charset="0"/>
                </a:rPr>
                <a:t>Specificity</a:t>
              </a:r>
              <a:endParaRPr lang="en-US" sz="2000" dirty="0">
                <a:latin typeface="Avenir Next" panose="020B0503020202020204" pitchFamily="34" charset="0"/>
              </a:endParaRPr>
            </a:p>
          </p:txBody>
        </p:sp>
        <p:sp>
          <p:nvSpPr>
            <p:cNvPr id="72" name="TextBox 71">
              <a:extLst>
                <a:ext uri="{FF2B5EF4-FFF2-40B4-BE49-F238E27FC236}">
                  <a16:creationId xmlns:a16="http://schemas.microsoft.com/office/drawing/2014/main" id="{38378D61-2D61-30FF-473C-933ED61B06E9}"/>
                </a:ext>
              </a:extLst>
            </p:cNvPr>
            <p:cNvSpPr txBox="1"/>
            <p:nvPr/>
          </p:nvSpPr>
          <p:spPr>
            <a:xfrm rot="17933704">
              <a:off x="-3656668" y="1874613"/>
              <a:ext cx="1802296" cy="400110"/>
            </a:xfrm>
            <a:prstGeom prst="rect">
              <a:avLst/>
            </a:prstGeom>
            <a:noFill/>
          </p:spPr>
          <p:txBody>
            <a:bodyPr wrap="square" rtlCol="0">
              <a:spAutoFit/>
            </a:bodyPr>
            <a:lstStyle/>
            <a:p>
              <a:pPr algn="just" rtl="0">
                <a:spcBef>
                  <a:spcPts val="0"/>
                </a:spcBef>
                <a:spcAft>
                  <a:spcPts val="0"/>
                </a:spcAft>
              </a:pPr>
              <a:r>
                <a:rPr lang="en-IN" sz="2000" b="1" i="0" u="none" strike="noStrike" dirty="0">
                  <a:solidFill>
                    <a:srgbClr val="000000"/>
                  </a:solidFill>
                  <a:effectLst/>
                  <a:latin typeface="Avenir Next" panose="020B0503020202020204" pitchFamily="34" charset="0"/>
                </a:rPr>
                <a:t>Sensitivity</a:t>
              </a:r>
              <a:endParaRPr lang="en-IN" sz="2000" b="0" dirty="0">
                <a:effectLst/>
                <a:latin typeface="Avenir Next" panose="020B0503020202020204" pitchFamily="34" charset="0"/>
              </a:endParaRPr>
            </a:p>
          </p:txBody>
        </p:sp>
        <p:sp>
          <p:nvSpPr>
            <p:cNvPr id="76" name="TextBox 75">
              <a:extLst>
                <a:ext uri="{FF2B5EF4-FFF2-40B4-BE49-F238E27FC236}">
                  <a16:creationId xmlns:a16="http://schemas.microsoft.com/office/drawing/2014/main" id="{E97B9C43-8120-AD70-3062-724A7C152FF3}"/>
                </a:ext>
              </a:extLst>
            </p:cNvPr>
            <p:cNvSpPr txBox="1"/>
            <p:nvPr/>
          </p:nvSpPr>
          <p:spPr>
            <a:xfrm rot="941518">
              <a:off x="-2053321" y="1117678"/>
              <a:ext cx="2292626" cy="646331"/>
            </a:xfrm>
            <a:prstGeom prst="rect">
              <a:avLst/>
            </a:prstGeom>
            <a:noFill/>
          </p:spPr>
          <p:txBody>
            <a:bodyPr wrap="square" rtlCol="0">
              <a:spAutoFit/>
            </a:bodyPr>
            <a:lstStyle/>
            <a:p>
              <a:pPr algn="ctr"/>
              <a:r>
                <a:rPr lang="en-US" b="1" dirty="0">
                  <a:solidFill>
                    <a:schemeClr val="bg1"/>
                  </a:solidFill>
                  <a:latin typeface="Avenir Next" panose="020B0503020202020204" pitchFamily="34" charset="0"/>
                </a:rPr>
                <a:t>Misclassification Rate</a:t>
              </a:r>
            </a:p>
          </p:txBody>
        </p:sp>
      </p:grpSp>
      <p:sp>
        <p:nvSpPr>
          <p:cNvPr id="2" name="Rectangle 1">
            <a:extLst>
              <a:ext uri="{FF2B5EF4-FFF2-40B4-BE49-F238E27FC236}">
                <a16:creationId xmlns:a16="http://schemas.microsoft.com/office/drawing/2014/main" id="{4CF55217-329A-4134-E6DF-A7548EFEBDE0}"/>
              </a:ext>
            </a:extLst>
          </p:cNvPr>
          <p:cNvSpPr/>
          <p:nvPr/>
        </p:nvSpPr>
        <p:spPr>
          <a:xfrm>
            <a:off x="0" y="0"/>
            <a:ext cx="12192000" cy="1948070"/>
          </a:xfrm>
          <a:prstGeom prst="rect">
            <a:avLst/>
          </a:prstGeom>
          <a:solidFill>
            <a:srgbClr val="EEEEE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a:extLst>
              <a:ext uri="{FF2B5EF4-FFF2-40B4-BE49-F238E27FC236}">
                <a16:creationId xmlns:a16="http://schemas.microsoft.com/office/drawing/2014/main" id="{8D7027F4-4A17-B718-6D69-3D46A153D5AD}"/>
              </a:ext>
            </a:extLst>
          </p:cNvPr>
          <p:cNvGrpSpPr/>
          <p:nvPr/>
        </p:nvGrpSpPr>
        <p:grpSpPr>
          <a:xfrm>
            <a:off x="1139686" y="537016"/>
            <a:ext cx="4417195" cy="1201488"/>
            <a:chOff x="572660" y="735799"/>
            <a:chExt cx="4417195" cy="1201488"/>
          </a:xfrm>
        </p:grpSpPr>
        <p:sp>
          <p:nvSpPr>
            <p:cNvPr id="4" name="TextBox 3">
              <a:extLst>
                <a:ext uri="{FF2B5EF4-FFF2-40B4-BE49-F238E27FC236}">
                  <a16:creationId xmlns:a16="http://schemas.microsoft.com/office/drawing/2014/main" id="{AC727C4F-5DB5-910E-2A4E-8304DF663760}"/>
                </a:ext>
              </a:extLst>
            </p:cNvPr>
            <p:cNvSpPr txBox="1"/>
            <p:nvPr/>
          </p:nvSpPr>
          <p:spPr>
            <a:xfrm>
              <a:off x="572660" y="735799"/>
              <a:ext cx="4417195" cy="630942"/>
            </a:xfrm>
            <a:prstGeom prst="rect">
              <a:avLst/>
            </a:prstGeom>
            <a:noFill/>
          </p:spPr>
          <p:txBody>
            <a:bodyPr wrap="square" rtlCol="0">
              <a:spAutoFit/>
            </a:bodyPr>
            <a:lstStyle/>
            <a:p>
              <a:r>
                <a:rPr lang="en-US" sz="3500" dirty="0"/>
                <a:t>Classification</a:t>
              </a:r>
            </a:p>
          </p:txBody>
        </p:sp>
        <p:sp>
          <p:nvSpPr>
            <p:cNvPr id="5" name="TextBox 4">
              <a:extLst>
                <a:ext uri="{FF2B5EF4-FFF2-40B4-BE49-F238E27FC236}">
                  <a16:creationId xmlns:a16="http://schemas.microsoft.com/office/drawing/2014/main" id="{F04C5D86-66C1-31B9-13B8-BC3A8AC93F9B}"/>
                </a:ext>
              </a:extLst>
            </p:cNvPr>
            <p:cNvSpPr txBox="1"/>
            <p:nvPr/>
          </p:nvSpPr>
          <p:spPr>
            <a:xfrm>
              <a:off x="572660" y="1191597"/>
              <a:ext cx="4114800" cy="646331"/>
            </a:xfrm>
            <a:prstGeom prst="rect">
              <a:avLst/>
            </a:prstGeom>
            <a:noFill/>
          </p:spPr>
          <p:txBody>
            <a:bodyPr wrap="square" rtlCol="0">
              <a:spAutoFit/>
            </a:bodyPr>
            <a:lstStyle/>
            <a:p>
              <a:r>
                <a:rPr lang="en-IN" sz="3600" b="1" i="0" dirty="0">
                  <a:effectLst/>
                  <a:latin typeface="Avenir Next" panose="020B0503020202020204" pitchFamily="34" charset="0"/>
                </a:rPr>
                <a:t>Statistics</a:t>
              </a:r>
              <a:endParaRPr lang="en-US" sz="3500" b="1" dirty="0"/>
            </a:p>
          </p:txBody>
        </p:sp>
        <p:grpSp>
          <p:nvGrpSpPr>
            <p:cNvPr id="6" name="Group 5">
              <a:extLst>
                <a:ext uri="{FF2B5EF4-FFF2-40B4-BE49-F238E27FC236}">
                  <a16:creationId xmlns:a16="http://schemas.microsoft.com/office/drawing/2014/main" id="{315C906C-3C5E-682C-D4D5-DD79AA8B4AAC}"/>
                </a:ext>
              </a:extLst>
            </p:cNvPr>
            <p:cNvGrpSpPr/>
            <p:nvPr/>
          </p:nvGrpSpPr>
          <p:grpSpPr>
            <a:xfrm>
              <a:off x="688673" y="1770564"/>
              <a:ext cx="1915042" cy="166723"/>
              <a:chOff x="657676" y="1739568"/>
              <a:chExt cx="1765572" cy="0"/>
            </a:xfrm>
          </p:grpSpPr>
          <p:cxnSp>
            <p:nvCxnSpPr>
              <p:cNvPr id="7" name="Straight Connector 6">
                <a:extLst>
                  <a:ext uri="{FF2B5EF4-FFF2-40B4-BE49-F238E27FC236}">
                    <a16:creationId xmlns:a16="http://schemas.microsoft.com/office/drawing/2014/main" id="{7E9F71D2-9C32-511E-EF76-1E314E82F719}"/>
                  </a:ext>
                </a:extLst>
              </p:cNvPr>
              <p:cNvCxnSpPr>
                <a:cxnSpLocks/>
              </p:cNvCxnSpPr>
              <p:nvPr/>
            </p:nvCxnSpPr>
            <p:spPr>
              <a:xfrm>
                <a:off x="657676" y="1739568"/>
                <a:ext cx="443597" cy="0"/>
              </a:xfrm>
              <a:prstGeom prst="line">
                <a:avLst/>
              </a:prstGeom>
              <a:ln w="63500" cmpd="sng">
                <a:solidFill>
                  <a:srgbClr val="C1D7E9"/>
                </a:solidFill>
                <a:prstDash val="solid"/>
              </a:ln>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28733F1A-585E-97C5-3931-F336A5759C87}"/>
                  </a:ext>
                </a:extLst>
              </p:cNvPr>
              <p:cNvCxnSpPr>
                <a:cxnSpLocks/>
              </p:cNvCxnSpPr>
              <p:nvPr/>
            </p:nvCxnSpPr>
            <p:spPr>
              <a:xfrm>
                <a:off x="1098334" y="1739568"/>
                <a:ext cx="443597" cy="0"/>
              </a:xfrm>
              <a:prstGeom prst="line">
                <a:avLst/>
              </a:prstGeom>
              <a:ln w="63500" cmpd="sng">
                <a:solidFill>
                  <a:srgbClr val="FCF9DD"/>
                </a:solidFill>
                <a:prstDash val="solid"/>
              </a:ln>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500E2731-6026-2A5D-7862-C92BD47A1A9D}"/>
                  </a:ext>
                </a:extLst>
              </p:cNvPr>
              <p:cNvCxnSpPr>
                <a:cxnSpLocks/>
              </p:cNvCxnSpPr>
              <p:nvPr/>
            </p:nvCxnSpPr>
            <p:spPr>
              <a:xfrm>
                <a:off x="1538992" y="1739568"/>
                <a:ext cx="443597" cy="0"/>
              </a:xfrm>
              <a:prstGeom prst="line">
                <a:avLst/>
              </a:prstGeom>
              <a:ln w="63500" cmpd="sng">
                <a:solidFill>
                  <a:srgbClr val="EAC974"/>
                </a:solidFill>
                <a:prstDash val="solid"/>
              </a:ln>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7CD73F36-4E07-7D83-E660-689B7F01FB00}"/>
                  </a:ext>
                </a:extLst>
              </p:cNvPr>
              <p:cNvCxnSpPr>
                <a:cxnSpLocks/>
              </p:cNvCxnSpPr>
              <p:nvPr/>
            </p:nvCxnSpPr>
            <p:spPr>
              <a:xfrm>
                <a:off x="1979651" y="1739568"/>
                <a:ext cx="443597" cy="0"/>
              </a:xfrm>
              <a:prstGeom prst="line">
                <a:avLst/>
              </a:prstGeom>
              <a:ln w="63500" cmpd="sng">
                <a:solidFill>
                  <a:srgbClr val="A44343"/>
                </a:solidFill>
                <a:prstDash val="solid"/>
              </a:ln>
            </p:spPr>
            <p:style>
              <a:lnRef idx="2">
                <a:schemeClr val="accent1"/>
              </a:lnRef>
              <a:fillRef idx="0">
                <a:schemeClr val="accent1"/>
              </a:fillRef>
              <a:effectRef idx="1">
                <a:schemeClr val="accent1"/>
              </a:effectRef>
              <a:fontRef idx="minor">
                <a:schemeClr val="tx1"/>
              </a:fontRef>
            </p:style>
          </p:cxnSp>
        </p:grpSp>
      </p:grpSp>
      <p:sp>
        <p:nvSpPr>
          <p:cNvPr id="11" name="TextBox 10">
            <a:extLst>
              <a:ext uri="{FF2B5EF4-FFF2-40B4-BE49-F238E27FC236}">
                <a16:creationId xmlns:a16="http://schemas.microsoft.com/office/drawing/2014/main" id="{37C42C06-2F5A-47E5-C54F-FEB41506DD4A}"/>
              </a:ext>
            </a:extLst>
          </p:cNvPr>
          <p:cNvSpPr txBox="1"/>
          <p:nvPr/>
        </p:nvSpPr>
        <p:spPr>
          <a:xfrm>
            <a:off x="1139686" y="2388003"/>
            <a:ext cx="4784036" cy="2308324"/>
          </a:xfrm>
          <a:prstGeom prst="rect">
            <a:avLst/>
          </a:prstGeom>
          <a:noFill/>
        </p:spPr>
        <p:txBody>
          <a:bodyPr wrap="square">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Precision </a:t>
            </a:r>
            <a:r>
              <a:rPr lang="en-IN" sz="1800" b="0" i="0" u="none" strike="noStrike" dirty="0">
                <a:solidFill>
                  <a:srgbClr val="000000"/>
                </a:solidFill>
                <a:effectLst/>
                <a:latin typeface="Avenir Next" panose="020B0503020202020204" pitchFamily="34" charset="0"/>
              </a:rPr>
              <a:t>  </a:t>
            </a:r>
            <a:br>
              <a:rPr lang="en-IN" sz="1800" b="0" i="0" u="none" strike="noStrike" dirty="0">
                <a:solidFill>
                  <a:srgbClr val="000000"/>
                </a:solidFill>
                <a:effectLst/>
                <a:latin typeface="Avenir Next" panose="020B0503020202020204" pitchFamily="34" charset="0"/>
              </a:rPr>
            </a:br>
            <a:r>
              <a:rPr lang="en-IN" sz="1800" b="0" i="0" u="none" strike="noStrike" dirty="0">
                <a:solidFill>
                  <a:srgbClr val="000000"/>
                </a:solidFill>
                <a:effectLst/>
                <a:highlight>
                  <a:srgbClr val="FFFFFF"/>
                </a:highlight>
                <a:latin typeface="Avenir Next" panose="020B0503020202020204" pitchFamily="34" charset="0"/>
              </a:rPr>
              <a:t>Precision denotes the accuracy level of a model's positive predictions. It quantifies the proportion of true positive predictions relative to the overall number of positive predictions generated by the model.</a:t>
            </a:r>
            <a:endParaRPr lang="en-IN" b="0" dirty="0">
              <a:effectLst/>
              <a:highlight>
                <a:srgbClr val="FFFFFF"/>
              </a:highlight>
              <a:latin typeface="Avenir Next" panose="020B0503020202020204" pitchFamily="34" charset="0"/>
            </a:endParaRPr>
          </a:p>
          <a:p>
            <a:br>
              <a:rPr lang="en-IN" dirty="0">
                <a:latin typeface="Avenir Next" panose="020B0503020202020204" pitchFamily="34" charset="0"/>
              </a:rPr>
            </a:br>
            <a:endParaRPr lang="en-IN" sz="1800" b="0" dirty="0">
              <a:effectLst/>
              <a:latin typeface="Avenir Next" panose="020B0503020202020204" pitchFamily="34" charset="0"/>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0D575A86-BFBF-4DC7-42B1-4C2FCB949952}"/>
                  </a:ext>
                </a:extLst>
              </p:cNvPr>
              <p:cNvSpPr txBox="1"/>
              <p:nvPr/>
            </p:nvSpPr>
            <p:spPr>
              <a:xfrm>
                <a:off x="1139686" y="4688102"/>
                <a:ext cx="2238626" cy="52315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𝑃𝑟𝑒𝑐𝑖𝑠𝑖𝑜𝑛</m:t>
                      </m:r>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𝑇𝑃</m:t>
                          </m:r>
                        </m:num>
                        <m:den>
                          <m:r>
                            <a:rPr lang="en-US" b="0" i="1" smtClean="0">
                              <a:latin typeface="Cambria Math" panose="02040503050406030204" pitchFamily="18" charset="0"/>
                            </a:rPr>
                            <m:t>𝑇𝑃</m:t>
                          </m:r>
                          <m:r>
                            <a:rPr lang="en-US" b="0" i="1" smtClean="0">
                              <a:latin typeface="Cambria Math" panose="02040503050406030204" pitchFamily="18" charset="0"/>
                            </a:rPr>
                            <m:t>+</m:t>
                          </m:r>
                          <m:r>
                            <a:rPr lang="en-US" b="0" i="1" smtClean="0">
                              <a:latin typeface="Cambria Math" panose="02040503050406030204" pitchFamily="18" charset="0"/>
                            </a:rPr>
                            <m:t>𝐹𝑃</m:t>
                          </m:r>
                        </m:den>
                      </m:f>
                    </m:oMath>
                  </m:oMathPara>
                </a14:m>
                <a:endParaRPr lang="en-US" dirty="0"/>
              </a:p>
            </p:txBody>
          </p:sp>
        </mc:Choice>
        <mc:Fallback xmlns="">
          <p:sp>
            <p:nvSpPr>
              <p:cNvPr id="12" name="TextBox 11">
                <a:extLst>
                  <a:ext uri="{FF2B5EF4-FFF2-40B4-BE49-F238E27FC236}">
                    <a16:creationId xmlns:a16="http://schemas.microsoft.com/office/drawing/2014/main" id="{0D575A86-BFBF-4DC7-42B1-4C2FCB949952}"/>
                  </a:ext>
                </a:extLst>
              </p:cNvPr>
              <p:cNvSpPr txBox="1">
                <a:spLocks noRot="1" noChangeAspect="1" noMove="1" noResize="1" noEditPoints="1" noAdjustHandles="1" noChangeArrowheads="1" noChangeShapeType="1" noTextEdit="1"/>
              </p:cNvSpPr>
              <p:nvPr/>
            </p:nvSpPr>
            <p:spPr>
              <a:xfrm>
                <a:off x="1139686" y="4688102"/>
                <a:ext cx="2238626" cy="523157"/>
              </a:xfrm>
              <a:prstGeom prst="rect">
                <a:avLst/>
              </a:prstGeom>
              <a:blipFill>
                <a:blip r:embed="rId2"/>
                <a:stretch>
                  <a:fillRect l="-2260" t="-2381" r="-2260" b="-11905"/>
                </a:stretch>
              </a:blipFill>
            </p:spPr>
            <p:txBody>
              <a:bodyPr/>
              <a:lstStyle/>
              <a:p>
                <a:r>
                  <a:rPr lang="en-US">
                    <a:noFill/>
                  </a:rPr>
                  <a:t> </a:t>
                </a:r>
              </a:p>
            </p:txBody>
          </p:sp>
        </mc:Fallback>
      </mc:AlternateContent>
      <p:sp>
        <p:nvSpPr>
          <p:cNvPr id="16" name="TextBox 15">
            <a:extLst>
              <a:ext uri="{FF2B5EF4-FFF2-40B4-BE49-F238E27FC236}">
                <a16:creationId xmlns:a16="http://schemas.microsoft.com/office/drawing/2014/main" id="{DED4F646-5606-5D3A-97E3-E17E36AE1E70}"/>
              </a:ext>
            </a:extLst>
          </p:cNvPr>
          <p:cNvSpPr txBox="1"/>
          <p:nvPr/>
        </p:nvSpPr>
        <p:spPr>
          <a:xfrm>
            <a:off x="6658379" y="2446984"/>
            <a:ext cx="3657600" cy="323165"/>
          </a:xfrm>
          <a:prstGeom prst="rect">
            <a:avLst/>
          </a:prstGeom>
          <a:noFill/>
        </p:spPr>
        <p:txBody>
          <a:bodyPr wrap="square" rtlCol="0">
            <a:spAutoFit/>
          </a:bodyPr>
          <a:lstStyle/>
          <a:p>
            <a:r>
              <a:rPr lang="en-US" sz="1500" dirty="0">
                <a:latin typeface="Avenir Next" panose="020B0503020202020204" pitchFamily="34" charset="0"/>
              </a:rPr>
              <a:t>Confusion Matrix of the </a:t>
            </a:r>
            <a:r>
              <a:rPr lang="en-US" sz="1500" b="1" dirty="0">
                <a:latin typeface="Avenir Next" panose="020B0503020202020204" pitchFamily="34" charset="0"/>
              </a:rPr>
              <a:t>Chosen Model</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49E423BE-78EB-E77F-42ED-9A36814DFB77}"/>
                  </a:ext>
                </a:extLst>
              </p:cNvPr>
              <p:cNvSpPr txBox="1"/>
              <p:nvPr/>
            </p:nvSpPr>
            <p:spPr>
              <a:xfrm>
                <a:off x="1102371" y="5708241"/>
                <a:ext cx="4365747" cy="52501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𝑃𝑟𝑒𝑐𝑖𝑠𝑖𝑜𝑛</m:t>
                      </m:r>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2308</m:t>
                          </m:r>
                        </m:num>
                        <m:den>
                          <m:r>
                            <a:rPr lang="en-US" b="0" i="1" smtClean="0">
                              <a:latin typeface="Cambria Math" panose="02040503050406030204" pitchFamily="18" charset="0"/>
                            </a:rPr>
                            <m:t>2308+411</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2308</m:t>
                          </m:r>
                        </m:num>
                        <m:den>
                          <m:r>
                            <a:rPr lang="en-US" b="0" i="1" smtClean="0">
                              <a:latin typeface="Cambria Math" panose="02040503050406030204" pitchFamily="18" charset="0"/>
                            </a:rPr>
                            <m:t>2719</m:t>
                          </m:r>
                        </m:den>
                      </m:f>
                      <m:r>
                        <a:rPr lang="en-US" b="0" i="1" smtClean="0">
                          <a:latin typeface="Cambria Math" panose="02040503050406030204" pitchFamily="18" charset="0"/>
                        </a:rPr>
                        <m:t>=0.8488</m:t>
                      </m:r>
                    </m:oMath>
                  </m:oMathPara>
                </a14:m>
                <a:endParaRPr lang="en-US" dirty="0"/>
              </a:p>
            </p:txBody>
          </p:sp>
        </mc:Choice>
        <mc:Fallback xmlns="">
          <p:sp>
            <p:nvSpPr>
              <p:cNvPr id="17" name="TextBox 16">
                <a:extLst>
                  <a:ext uri="{FF2B5EF4-FFF2-40B4-BE49-F238E27FC236}">
                    <a16:creationId xmlns:a16="http://schemas.microsoft.com/office/drawing/2014/main" id="{49E423BE-78EB-E77F-42ED-9A36814DFB77}"/>
                  </a:ext>
                </a:extLst>
              </p:cNvPr>
              <p:cNvSpPr txBox="1">
                <a:spLocks noRot="1" noChangeAspect="1" noMove="1" noResize="1" noEditPoints="1" noAdjustHandles="1" noChangeArrowheads="1" noChangeShapeType="1" noTextEdit="1"/>
              </p:cNvSpPr>
              <p:nvPr/>
            </p:nvSpPr>
            <p:spPr>
              <a:xfrm>
                <a:off x="1102371" y="5708241"/>
                <a:ext cx="4365747" cy="525016"/>
              </a:xfrm>
              <a:prstGeom prst="rect">
                <a:avLst/>
              </a:prstGeom>
              <a:blipFill>
                <a:blip r:embed="rId3"/>
                <a:stretch>
                  <a:fillRect l="-580" t="-4651" r="-870" b="-9302"/>
                </a:stretch>
              </a:blipFill>
            </p:spPr>
            <p:txBody>
              <a:bodyPr/>
              <a:lstStyle/>
              <a:p>
                <a:r>
                  <a:rPr lang="en-US">
                    <a:noFill/>
                  </a:rPr>
                  <a:t> </a:t>
                </a:r>
              </a:p>
            </p:txBody>
          </p:sp>
        </mc:Fallback>
      </mc:AlternateContent>
      <p:sp>
        <p:nvSpPr>
          <p:cNvPr id="18" name="TextBox 17">
            <a:extLst>
              <a:ext uri="{FF2B5EF4-FFF2-40B4-BE49-F238E27FC236}">
                <a16:creationId xmlns:a16="http://schemas.microsoft.com/office/drawing/2014/main" id="{7AE28800-6C22-58C8-395C-9DBF08E23D87}"/>
              </a:ext>
            </a:extLst>
          </p:cNvPr>
          <p:cNvSpPr txBox="1"/>
          <p:nvPr/>
        </p:nvSpPr>
        <p:spPr>
          <a:xfrm>
            <a:off x="1066799" y="5287107"/>
            <a:ext cx="4865077" cy="369332"/>
          </a:xfrm>
          <a:prstGeom prst="rect">
            <a:avLst/>
          </a:prstGeom>
          <a:noFill/>
        </p:spPr>
        <p:txBody>
          <a:bodyPr wrap="square" rtlCol="0">
            <a:spAutoFit/>
          </a:bodyPr>
          <a:lstStyle/>
          <a:p>
            <a:r>
              <a:rPr lang="en-US" dirty="0">
                <a:latin typeface="Avenir Next" panose="020B0503020202020204" pitchFamily="34" charset="0"/>
              </a:rPr>
              <a:t>For this chosen logistic regression model , </a:t>
            </a:r>
          </a:p>
        </p:txBody>
      </p:sp>
      <p:sp>
        <p:nvSpPr>
          <p:cNvPr id="19" name="TextBox 18">
            <a:extLst>
              <a:ext uri="{FF2B5EF4-FFF2-40B4-BE49-F238E27FC236}">
                <a16:creationId xmlns:a16="http://schemas.microsoft.com/office/drawing/2014/main" id="{D083B283-9EC1-37AC-4077-22776736D543}"/>
              </a:ext>
            </a:extLst>
          </p:cNvPr>
          <p:cNvSpPr txBox="1"/>
          <p:nvPr/>
        </p:nvSpPr>
        <p:spPr>
          <a:xfrm>
            <a:off x="6693876" y="5534561"/>
            <a:ext cx="4314093" cy="1323439"/>
          </a:xfrm>
          <a:prstGeom prst="rect">
            <a:avLst/>
          </a:prstGeom>
          <a:noFill/>
        </p:spPr>
        <p:txBody>
          <a:bodyPr wrap="square" rtlCol="0">
            <a:spAutoFit/>
          </a:bodyPr>
          <a:lstStyle/>
          <a:p>
            <a:r>
              <a:rPr lang="en-IN" sz="1600" b="0" i="0" dirty="0">
                <a:solidFill>
                  <a:srgbClr val="0D0D0D"/>
                </a:solidFill>
                <a:effectLst/>
                <a:highlight>
                  <a:srgbClr val="FFFFFF"/>
                </a:highlight>
                <a:latin typeface="Avenir Next" panose="020B0503020202020204" pitchFamily="34" charset="0"/>
              </a:rPr>
              <a:t>Approximately 89.35% of the positive predictions made by the model are correct. In other words, when the model predicts a positive outcome, it is accurate about 84.88% of the time.</a:t>
            </a:r>
            <a:endParaRPr lang="en-US" sz="1600" dirty="0">
              <a:latin typeface="Avenir Next" panose="020B0503020202020204" pitchFamily="34" charset="0"/>
            </a:endParaRPr>
          </a:p>
        </p:txBody>
      </p:sp>
      <p:sp>
        <p:nvSpPr>
          <p:cNvPr id="20" name="TextBox 19">
            <a:extLst>
              <a:ext uri="{FF2B5EF4-FFF2-40B4-BE49-F238E27FC236}">
                <a16:creationId xmlns:a16="http://schemas.microsoft.com/office/drawing/2014/main" id="{6D7F3DA1-BA4D-869E-3F59-E05E477B3E64}"/>
              </a:ext>
            </a:extLst>
          </p:cNvPr>
          <p:cNvSpPr txBox="1"/>
          <p:nvPr/>
        </p:nvSpPr>
        <p:spPr>
          <a:xfrm>
            <a:off x="6693876" y="5264931"/>
            <a:ext cx="1676401" cy="369332"/>
          </a:xfrm>
          <a:prstGeom prst="rect">
            <a:avLst/>
          </a:prstGeom>
          <a:noFill/>
        </p:spPr>
        <p:txBody>
          <a:bodyPr wrap="square" rtlCol="0">
            <a:spAutoFit/>
          </a:bodyPr>
          <a:lstStyle/>
          <a:p>
            <a:r>
              <a:rPr lang="en-US" b="1" dirty="0">
                <a:latin typeface="Avenir Next" panose="020B0503020202020204" pitchFamily="34" charset="0"/>
              </a:rPr>
              <a:t>Conclusion</a:t>
            </a:r>
          </a:p>
        </p:txBody>
      </p:sp>
      <p:sp>
        <p:nvSpPr>
          <p:cNvPr id="21" name="Rectangle 20">
            <a:extLst>
              <a:ext uri="{FF2B5EF4-FFF2-40B4-BE49-F238E27FC236}">
                <a16:creationId xmlns:a16="http://schemas.microsoft.com/office/drawing/2014/main" id="{CD3602C0-9AE3-CD32-AF21-F54977726161}"/>
              </a:ext>
            </a:extLst>
          </p:cNvPr>
          <p:cNvSpPr/>
          <p:nvPr/>
        </p:nvSpPr>
        <p:spPr>
          <a:xfrm>
            <a:off x="6283570" y="2215661"/>
            <a:ext cx="36000" cy="4478216"/>
          </a:xfrm>
          <a:prstGeom prst="rect">
            <a:avLst/>
          </a:prstGeom>
          <a:solidFill>
            <a:srgbClr val="76ABA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descr="A table with text and images&#10;&#10;Description automatically generated with medium confidence">
            <a:extLst>
              <a:ext uri="{FF2B5EF4-FFF2-40B4-BE49-F238E27FC236}">
                <a16:creationId xmlns:a16="http://schemas.microsoft.com/office/drawing/2014/main" id="{A5438E56-F295-1DA8-1B13-50A4BE11AB17}"/>
              </a:ext>
            </a:extLst>
          </p:cNvPr>
          <p:cNvPicPr>
            <a:picLocks noChangeAspect="1"/>
          </p:cNvPicPr>
          <p:nvPr/>
        </p:nvPicPr>
        <p:blipFill rotWithShape="1">
          <a:blip r:embed="rId4"/>
          <a:srcRect l="3811" t="4760"/>
          <a:stretch/>
        </p:blipFill>
        <p:spPr>
          <a:xfrm>
            <a:off x="6719776" y="2784651"/>
            <a:ext cx="3253563" cy="2528139"/>
          </a:xfrm>
          <a:prstGeom prst="rect">
            <a:avLst/>
          </a:prstGeom>
        </p:spPr>
      </p:pic>
    </p:spTree>
    <p:extLst>
      <p:ext uri="{BB962C8B-B14F-4D97-AF65-F5344CB8AC3E}">
        <p14:creationId xmlns:p14="http://schemas.microsoft.com/office/powerpoint/2010/main" val="12573732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78" name="Group 77">
            <a:extLst>
              <a:ext uri="{FF2B5EF4-FFF2-40B4-BE49-F238E27FC236}">
                <a16:creationId xmlns:a16="http://schemas.microsoft.com/office/drawing/2014/main" id="{801AEF69-9519-E36A-E5F2-6DF18E1F8773}"/>
              </a:ext>
            </a:extLst>
          </p:cNvPr>
          <p:cNvGrpSpPr/>
          <p:nvPr/>
        </p:nvGrpSpPr>
        <p:grpSpPr>
          <a:xfrm rot="13114741">
            <a:off x="-3717418" y="1828275"/>
            <a:ext cx="4704890" cy="4671257"/>
            <a:chOff x="-3637905" y="890125"/>
            <a:chExt cx="4704890" cy="4671257"/>
          </a:xfrm>
        </p:grpSpPr>
        <p:grpSp>
          <p:nvGrpSpPr>
            <p:cNvPr id="64" name="Group 63">
              <a:extLst>
                <a:ext uri="{FF2B5EF4-FFF2-40B4-BE49-F238E27FC236}">
                  <a16:creationId xmlns:a16="http://schemas.microsoft.com/office/drawing/2014/main" id="{7A4E487C-B406-D268-C37C-9514877C4003}"/>
                </a:ext>
              </a:extLst>
            </p:cNvPr>
            <p:cNvGrpSpPr/>
            <p:nvPr/>
          </p:nvGrpSpPr>
          <p:grpSpPr>
            <a:xfrm rot="7417898">
              <a:off x="-3621089" y="873309"/>
              <a:ext cx="4671257" cy="4704890"/>
              <a:chOff x="3687343" y="1149432"/>
              <a:chExt cx="4671257" cy="4704890"/>
            </a:xfrm>
          </p:grpSpPr>
          <p:sp>
            <p:nvSpPr>
              <p:cNvPr id="57" name="Freeform 56">
                <a:extLst>
                  <a:ext uri="{FF2B5EF4-FFF2-40B4-BE49-F238E27FC236}">
                    <a16:creationId xmlns:a16="http://schemas.microsoft.com/office/drawing/2014/main" id="{91828BDF-F150-ECDD-4CE2-839E33EF52F2}"/>
                  </a:ext>
                </a:extLst>
              </p:cNvPr>
              <p:cNvSpPr/>
              <p:nvPr/>
            </p:nvSpPr>
            <p:spPr>
              <a:xfrm>
                <a:off x="6069665" y="1149432"/>
                <a:ext cx="2164452" cy="1819662"/>
              </a:xfrm>
              <a:custGeom>
                <a:avLst/>
                <a:gdLst>
                  <a:gd name="connsiteX0" fmla="*/ 0 w 2164452"/>
                  <a:gd name="connsiteY0" fmla="*/ 0 h 1819662"/>
                  <a:gd name="connsiteX1" fmla="*/ 2164452 w 2164452"/>
                  <a:gd name="connsiteY1" fmla="*/ 1572567 h 1819662"/>
                  <a:gd name="connsiteX2" fmla="*/ 1403972 w 2164452"/>
                  <a:gd name="connsiteY2" fmla="*/ 1819662 h 1819662"/>
                  <a:gd name="connsiteX3" fmla="*/ 1362586 w 2164452"/>
                  <a:gd name="connsiteY3" fmla="*/ 1706587 h 1819662"/>
                  <a:gd name="connsiteX4" fmla="*/ 1298158 w 2164452"/>
                  <a:gd name="connsiteY4" fmla="*/ 1572843 h 1819662"/>
                  <a:gd name="connsiteX5" fmla="*/ 1221521 w 2164452"/>
                  <a:gd name="connsiteY5" fmla="*/ 1446694 h 1819662"/>
                  <a:gd name="connsiteX6" fmla="*/ 1133443 w 2164452"/>
                  <a:gd name="connsiteY6" fmla="*/ 1328910 h 1819662"/>
                  <a:gd name="connsiteX7" fmla="*/ 1034695 w 2164452"/>
                  <a:gd name="connsiteY7" fmla="*/ 1220259 h 1819662"/>
                  <a:gd name="connsiteX8" fmla="*/ 926043 w 2164452"/>
                  <a:gd name="connsiteY8" fmla="*/ 1121510 h 1819662"/>
                  <a:gd name="connsiteX9" fmla="*/ 808259 w 2164452"/>
                  <a:gd name="connsiteY9" fmla="*/ 1033432 h 1819662"/>
                  <a:gd name="connsiteX10" fmla="*/ 682110 w 2164452"/>
                  <a:gd name="connsiteY10" fmla="*/ 956795 h 1819662"/>
                  <a:gd name="connsiteX11" fmla="*/ 548366 w 2164452"/>
                  <a:gd name="connsiteY11" fmla="*/ 892367 h 1819662"/>
                  <a:gd name="connsiteX12" fmla="*/ 407796 w 2164452"/>
                  <a:gd name="connsiteY12" fmla="*/ 840918 h 1819662"/>
                  <a:gd name="connsiteX13" fmla="*/ 261169 w 2164452"/>
                  <a:gd name="connsiteY13" fmla="*/ 803216 h 1819662"/>
                  <a:gd name="connsiteX14" fmla="*/ 109255 w 2164452"/>
                  <a:gd name="connsiteY14" fmla="*/ 780031 h 1819662"/>
                  <a:gd name="connsiteX15" fmla="*/ 0 w 2164452"/>
                  <a:gd name="connsiteY15" fmla="*/ 774514 h 1819662"/>
                  <a:gd name="connsiteX16" fmla="*/ 0 w 2164452"/>
                  <a:gd name="connsiteY16" fmla="*/ 0 h 1819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164452" h="1819662">
                    <a:moveTo>
                      <a:pt x="0" y="0"/>
                    </a:moveTo>
                    <a:cubicBezTo>
                      <a:pt x="985954" y="0"/>
                      <a:pt x="1859776" y="634869"/>
                      <a:pt x="2164452" y="1572567"/>
                    </a:cubicBezTo>
                    <a:lnTo>
                      <a:pt x="1403972" y="1819662"/>
                    </a:lnTo>
                    <a:lnTo>
                      <a:pt x="1362586" y="1706587"/>
                    </a:lnTo>
                    <a:cubicBezTo>
                      <a:pt x="1343231" y="1660825"/>
                      <a:pt x="1321712" y="1616201"/>
                      <a:pt x="1298158" y="1572843"/>
                    </a:cubicBezTo>
                    <a:cubicBezTo>
                      <a:pt x="1274605" y="1529485"/>
                      <a:pt x="1249017" y="1487393"/>
                      <a:pt x="1221521" y="1446694"/>
                    </a:cubicBezTo>
                    <a:cubicBezTo>
                      <a:pt x="1194026" y="1405996"/>
                      <a:pt x="1164624" y="1366692"/>
                      <a:pt x="1133443" y="1328910"/>
                    </a:cubicBezTo>
                    <a:cubicBezTo>
                      <a:pt x="1102263" y="1291128"/>
                      <a:pt x="1069304" y="1254868"/>
                      <a:pt x="1034695" y="1220259"/>
                    </a:cubicBezTo>
                    <a:cubicBezTo>
                      <a:pt x="1000085" y="1185649"/>
                      <a:pt x="963825" y="1152690"/>
                      <a:pt x="926043" y="1121510"/>
                    </a:cubicBezTo>
                    <a:cubicBezTo>
                      <a:pt x="888261" y="1090329"/>
                      <a:pt x="848957" y="1060927"/>
                      <a:pt x="808259" y="1033432"/>
                    </a:cubicBezTo>
                    <a:cubicBezTo>
                      <a:pt x="767561" y="1005937"/>
                      <a:pt x="725468" y="980348"/>
                      <a:pt x="682110" y="956795"/>
                    </a:cubicBezTo>
                    <a:cubicBezTo>
                      <a:pt x="638752" y="933241"/>
                      <a:pt x="594128" y="911723"/>
                      <a:pt x="548366" y="892367"/>
                    </a:cubicBezTo>
                    <a:cubicBezTo>
                      <a:pt x="502605" y="873011"/>
                      <a:pt x="455705" y="855819"/>
                      <a:pt x="407796" y="840918"/>
                    </a:cubicBezTo>
                    <a:cubicBezTo>
                      <a:pt x="359888" y="826017"/>
                      <a:pt x="310969" y="813407"/>
                      <a:pt x="261169" y="803216"/>
                    </a:cubicBezTo>
                    <a:cubicBezTo>
                      <a:pt x="211370" y="793026"/>
                      <a:pt x="160689" y="785255"/>
                      <a:pt x="109255" y="780031"/>
                    </a:cubicBezTo>
                    <a:lnTo>
                      <a:pt x="0" y="774514"/>
                    </a:lnTo>
                    <a:lnTo>
                      <a:pt x="0" y="0"/>
                    </a:lnTo>
                    <a:close/>
                  </a:path>
                </a:pathLst>
              </a:custGeom>
              <a:solidFill>
                <a:srgbClr val="5F374B"/>
              </a:solid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2413288" tIns="760053" rIns="754092" bIns="2895007" numCol="1" spcCol="1270" anchor="ctr" anchorCtr="0">
                <a:noAutofit/>
              </a:bodyPr>
              <a:lstStyle/>
              <a:p>
                <a:pPr marL="0" lvl="0" indent="0" algn="ctr" defTabSz="2800350">
                  <a:lnSpc>
                    <a:spcPct val="90000"/>
                  </a:lnSpc>
                  <a:spcBef>
                    <a:spcPct val="0"/>
                  </a:spcBef>
                  <a:spcAft>
                    <a:spcPct val="35000"/>
                  </a:spcAft>
                  <a:buNone/>
                </a:pPr>
                <a:r>
                  <a:rPr lang="en-GB" sz="6300" kern="1200" dirty="0"/>
                  <a:t> </a:t>
                </a:r>
              </a:p>
            </p:txBody>
          </p:sp>
          <p:sp>
            <p:nvSpPr>
              <p:cNvPr id="56" name="Freeform 55">
                <a:extLst>
                  <a:ext uri="{FF2B5EF4-FFF2-40B4-BE49-F238E27FC236}">
                    <a16:creationId xmlns:a16="http://schemas.microsoft.com/office/drawing/2014/main" id="{074378C7-EDF0-BD50-9A6B-1A624410CD62}"/>
                  </a:ext>
                </a:extLst>
              </p:cNvPr>
              <p:cNvSpPr/>
              <p:nvPr/>
            </p:nvSpPr>
            <p:spPr>
              <a:xfrm>
                <a:off x="3825389" y="1156872"/>
                <a:ext cx="2164452" cy="1814651"/>
              </a:xfrm>
              <a:custGeom>
                <a:avLst/>
                <a:gdLst>
                  <a:gd name="connsiteX0" fmla="*/ 2164452 w 2164452"/>
                  <a:gd name="connsiteY0" fmla="*/ 0 h 1814651"/>
                  <a:gd name="connsiteX1" fmla="*/ 2164452 w 2164452"/>
                  <a:gd name="connsiteY1" fmla="*/ 766341 h 1814651"/>
                  <a:gd name="connsiteX2" fmla="*/ 2040663 w 2164452"/>
                  <a:gd name="connsiteY2" fmla="*/ 772592 h 1814651"/>
                  <a:gd name="connsiteX3" fmla="*/ 1888749 w 2164452"/>
                  <a:gd name="connsiteY3" fmla="*/ 795777 h 1814651"/>
                  <a:gd name="connsiteX4" fmla="*/ 1742122 w 2164452"/>
                  <a:gd name="connsiteY4" fmla="*/ 833479 h 1814651"/>
                  <a:gd name="connsiteX5" fmla="*/ 1601552 w 2164452"/>
                  <a:gd name="connsiteY5" fmla="*/ 884928 h 1814651"/>
                  <a:gd name="connsiteX6" fmla="*/ 1467808 w 2164452"/>
                  <a:gd name="connsiteY6" fmla="*/ 949356 h 1814651"/>
                  <a:gd name="connsiteX7" fmla="*/ 1341659 w 2164452"/>
                  <a:gd name="connsiteY7" fmla="*/ 1025993 h 1814651"/>
                  <a:gd name="connsiteX8" fmla="*/ 1223875 w 2164452"/>
                  <a:gd name="connsiteY8" fmla="*/ 1114071 h 1814651"/>
                  <a:gd name="connsiteX9" fmla="*/ 1115224 w 2164452"/>
                  <a:gd name="connsiteY9" fmla="*/ 1212820 h 1814651"/>
                  <a:gd name="connsiteX10" fmla="*/ 1016475 w 2164452"/>
                  <a:gd name="connsiteY10" fmla="*/ 1321471 h 1814651"/>
                  <a:gd name="connsiteX11" fmla="*/ 928397 w 2164452"/>
                  <a:gd name="connsiteY11" fmla="*/ 1439255 h 1814651"/>
                  <a:gd name="connsiteX12" fmla="*/ 787332 w 2164452"/>
                  <a:gd name="connsiteY12" fmla="*/ 1699148 h 1814651"/>
                  <a:gd name="connsiteX13" fmla="*/ 745058 w 2164452"/>
                  <a:gd name="connsiteY13" fmla="*/ 1814651 h 1814651"/>
                  <a:gd name="connsiteX14" fmla="*/ 0 w 2164452"/>
                  <a:gd name="connsiteY14" fmla="*/ 1572567 h 1814651"/>
                  <a:gd name="connsiteX15" fmla="*/ 2164452 w 2164452"/>
                  <a:gd name="connsiteY15" fmla="*/ 0 h 1814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64452" h="1814651">
                    <a:moveTo>
                      <a:pt x="2164452" y="0"/>
                    </a:moveTo>
                    <a:lnTo>
                      <a:pt x="2164452" y="766341"/>
                    </a:lnTo>
                    <a:lnTo>
                      <a:pt x="2040663" y="772592"/>
                    </a:lnTo>
                    <a:cubicBezTo>
                      <a:pt x="1989229" y="777816"/>
                      <a:pt x="1938548" y="785587"/>
                      <a:pt x="1888749" y="795777"/>
                    </a:cubicBezTo>
                    <a:cubicBezTo>
                      <a:pt x="1838949" y="805968"/>
                      <a:pt x="1790031" y="818578"/>
                      <a:pt x="1742122" y="833479"/>
                    </a:cubicBezTo>
                    <a:cubicBezTo>
                      <a:pt x="1694213" y="848380"/>
                      <a:pt x="1647314" y="865572"/>
                      <a:pt x="1601552" y="884928"/>
                    </a:cubicBezTo>
                    <a:cubicBezTo>
                      <a:pt x="1555790" y="904284"/>
                      <a:pt x="1511166" y="925802"/>
                      <a:pt x="1467808" y="949356"/>
                    </a:cubicBezTo>
                    <a:cubicBezTo>
                      <a:pt x="1424450" y="972909"/>
                      <a:pt x="1382358" y="998498"/>
                      <a:pt x="1341659" y="1025993"/>
                    </a:cubicBezTo>
                    <a:cubicBezTo>
                      <a:pt x="1300961" y="1053488"/>
                      <a:pt x="1261657" y="1082890"/>
                      <a:pt x="1223875" y="1114071"/>
                    </a:cubicBezTo>
                    <a:cubicBezTo>
                      <a:pt x="1186093" y="1145251"/>
                      <a:pt x="1149833" y="1178210"/>
                      <a:pt x="1115224" y="1212820"/>
                    </a:cubicBezTo>
                    <a:cubicBezTo>
                      <a:pt x="1080614" y="1247429"/>
                      <a:pt x="1047655" y="1283689"/>
                      <a:pt x="1016475" y="1321471"/>
                    </a:cubicBezTo>
                    <a:cubicBezTo>
                      <a:pt x="985294" y="1359253"/>
                      <a:pt x="955892" y="1398557"/>
                      <a:pt x="928397" y="1439255"/>
                    </a:cubicBezTo>
                    <a:cubicBezTo>
                      <a:pt x="873407" y="1520652"/>
                      <a:pt x="826043" y="1607625"/>
                      <a:pt x="787332" y="1699148"/>
                    </a:cubicBezTo>
                    <a:lnTo>
                      <a:pt x="745058" y="1814651"/>
                    </a:lnTo>
                    <a:lnTo>
                      <a:pt x="0" y="1572567"/>
                    </a:lnTo>
                    <a:cubicBezTo>
                      <a:pt x="304676" y="634869"/>
                      <a:pt x="1178499" y="0"/>
                      <a:pt x="2164452" y="0"/>
                    </a:cubicBezTo>
                    <a:close/>
                  </a:path>
                </a:pathLst>
              </a:custGeom>
              <a:solidFill>
                <a:srgbClr val="F0BC9B"/>
              </a:solid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2413288" tIns="760053" rIns="754092" bIns="2895007" numCol="1" spcCol="1270" anchor="ctr" anchorCtr="0">
                <a:noAutofit/>
              </a:bodyPr>
              <a:lstStyle/>
              <a:p>
                <a:pPr marL="0" lvl="0" indent="0" algn="ctr" defTabSz="2800350">
                  <a:lnSpc>
                    <a:spcPct val="90000"/>
                  </a:lnSpc>
                  <a:spcBef>
                    <a:spcPct val="0"/>
                  </a:spcBef>
                  <a:spcAft>
                    <a:spcPct val="35000"/>
                  </a:spcAft>
                  <a:buNone/>
                </a:pPr>
                <a:r>
                  <a:rPr lang="en-GB" sz="6300" kern="1200" dirty="0"/>
                  <a:t> </a:t>
                </a:r>
              </a:p>
            </p:txBody>
          </p:sp>
          <p:sp>
            <p:nvSpPr>
              <p:cNvPr id="54" name="Freeform 53">
                <a:extLst>
                  <a:ext uri="{FF2B5EF4-FFF2-40B4-BE49-F238E27FC236}">
                    <a16:creationId xmlns:a16="http://schemas.microsoft.com/office/drawing/2014/main" id="{A89526CC-09FB-139E-B246-4F30910BFAFD}"/>
                  </a:ext>
                </a:extLst>
              </p:cNvPr>
              <p:cNvSpPr/>
              <p:nvPr/>
            </p:nvSpPr>
            <p:spPr>
              <a:xfrm>
                <a:off x="3687343" y="2835454"/>
                <a:ext cx="1439437" cy="2544466"/>
              </a:xfrm>
              <a:custGeom>
                <a:avLst/>
                <a:gdLst>
                  <a:gd name="connsiteX0" fmla="*/ 111543 w 1439437"/>
                  <a:gd name="connsiteY0" fmla="*/ 0 h 2544466"/>
                  <a:gd name="connsiteX1" fmla="*/ 853385 w 1439437"/>
                  <a:gd name="connsiteY1" fmla="*/ 241039 h 2544466"/>
                  <a:gd name="connsiteX2" fmla="*/ 836228 w 1439437"/>
                  <a:gd name="connsiteY2" fmla="*/ 307762 h 2544466"/>
                  <a:gd name="connsiteX3" fmla="*/ 813043 w 1439437"/>
                  <a:gd name="connsiteY3" fmla="*/ 459676 h 2544466"/>
                  <a:gd name="connsiteX4" fmla="*/ 805144 w 1439437"/>
                  <a:gd name="connsiteY4" fmla="*/ 616110 h 2544466"/>
                  <a:gd name="connsiteX5" fmla="*/ 813043 w 1439437"/>
                  <a:gd name="connsiteY5" fmla="*/ 772544 h 2544466"/>
                  <a:gd name="connsiteX6" fmla="*/ 836228 w 1439437"/>
                  <a:gd name="connsiteY6" fmla="*/ 924458 h 2544466"/>
                  <a:gd name="connsiteX7" fmla="*/ 873930 w 1439437"/>
                  <a:gd name="connsiteY7" fmla="*/ 1071085 h 2544466"/>
                  <a:gd name="connsiteX8" fmla="*/ 925379 w 1439437"/>
                  <a:gd name="connsiteY8" fmla="*/ 1211655 h 2544466"/>
                  <a:gd name="connsiteX9" fmla="*/ 989807 w 1439437"/>
                  <a:gd name="connsiteY9" fmla="*/ 1345399 h 2544466"/>
                  <a:gd name="connsiteX10" fmla="*/ 1066444 w 1439437"/>
                  <a:gd name="connsiteY10" fmla="*/ 1471548 h 2544466"/>
                  <a:gd name="connsiteX11" fmla="*/ 1154522 w 1439437"/>
                  <a:gd name="connsiteY11" fmla="*/ 1589332 h 2544466"/>
                  <a:gd name="connsiteX12" fmla="*/ 1253271 w 1439437"/>
                  <a:gd name="connsiteY12" fmla="*/ 1697984 h 2544466"/>
                  <a:gd name="connsiteX13" fmla="*/ 1361922 w 1439437"/>
                  <a:gd name="connsiteY13" fmla="*/ 1796732 h 2544466"/>
                  <a:gd name="connsiteX14" fmla="*/ 1439437 w 1439437"/>
                  <a:gd name="connsiteY14" fmla="*/ 1854697 h 2544466"/>
                  <a:gd name="connsiteX15" fmla="*/ 938290 w 1439437"/>
                  <a:gd name="connsiteY15" fmla="*/ 2544466 h 2544466"/>
                  <a:gd name="connsiteX16" fmla="*/ 111543 w 1439437"/>
                  <a:gd name="connsiteY16" fmla="*/ 0 h 2544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39437" h="2544466">
                    <a:moveTo>
                      <a:pt x="111543" y="0"/>
                    </a:moveTo>
                    <a:lnTo>
                      <a:pt x="853385" y="241039"/>
                    </a:lnTo>
                    <a:lnTo>
                      <a:pt x="836228" y="307762"/>
                    </a:lnTo>
                    <a:cubicBezTo>
                      <a:pt x="826038" y="357561"/>
                      <a:pt x="818267" y="408242"/>
                      <a:pt x="813043" y="459676"/>
                    </a:cubicBezTo>
                    <a:cubicBezTo>
                      <a:pt x="807820" y="511111"/>
                      <a:pt x="805144" y="563298"/>
                      <a:pt x="805144" y="616110"/>
                    </a:cubicBezTo>
                    <a:cubicBezTo>
                      <a:pt x="805144" y="668922"/>
                      <a:pt x="807820" y="721110"/>
                      <a:pt x="813043" y="772544"/>
                    </a:cubicBezTo>
                    <a:cubicBezTo>
                      <a:pt x="818267" y="823978"/>
                      <a:pt x="826038" y="874659"/>
                      <a:pt x="836228" y="924458"/>
                    </a:cubicBezTo>
                    <a:cubicBezTo>
                      <a:pt x="846419" y="974258"/>
                      <a:pt x="859029" y="1023177"/>
                      <a:pt x="873930" y="1071085"/>
                    </a:cubicBezTo>
                    <a:cubicBezTo>
                      <a:pt x="888831" y="1118994"/>
                      <a:pt x="906024" y="1165894"/>
                      <a:pt x="925379" y="1211655"/>
                    </a:cubicBezTo>
                    <a:cubicBezTo>
                      <a:pt x="944735" y="1257417"/>
                      <a:pt x="966253" y="1302041"/>
                      <a:pt x="989807" y="1345399"/>
                    </a:cubicBezTo>
                    <a:cubicBezTo>
                      <a:pt x="1013360" y="1388757"/>
                      <a:pt x="1038949" y="1430850"/>
                      <a:pt x="1066444" y="1471548"/>
                    </a:cubicBezTo>
                    <a:cubicBezTo>
                      <a:pt x="1093939" y="1512246"/>
                      <a:pt x="1123341" y="1551550"/>
                      <a:pt x="1154522" y="1589332"/>
                    </a:cubicBezTo>
                    <a:cubicBezTo>
                      <a:pt x="1185702" y="1627114"/>
                      <a:pt x="1218661" y="1663374"/>
                      <a:pt x="1253271" y="1697984"/>
                    </a:cubicBezTo>
                    <a:cubicBezTo>
                      <a:pt x="1287880" y="1732593"/>
                      <a:pt x="1324140" y="1765552"/>
                      <a:pt x="1361922" y="1796732"/>
                    </a:cubicBezTo>
                    <a:lnTo>
                      <a:pt x="1439437" y="1854697"/>
                    </a:lnTo>
                    <a:lnTo>
                      <a:pt x="938290" y="2544466"/>
                    </a:lnTo>
                    <a:cubicBezTo>
                      <a:pt x="140637" y="1964937"/>
                      <a:pt x="-193134" y="937697"/>
                      <a:pt x="111543" y="0"/>
                    </a:cubicBezTo>
                    <a:close/>
                  </a:path>
                </a:pathLst>
              </a:custGeom>
              <a:solidFill>
                <a:srgbClr val="F06E6F"/>
              </a:solid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2413288" tIns="760053" rIns="754092" bIns="2895007" numCol="1" spcCol="1270" anchor="ctr" anchorCtr="0">
                <a:noAutofit/>
              </a:bodyPr>
              <a:lstStyle/>
              <a:p>
                <a:pPr marL="0" lvl="0" indent="0" algn="ctr" defTabSz="2800350">
                  <a:lnSpc>
                    <a:spcPct val="90000"/>
                  </a:lnSpc>
                  <a:spcBef>
                    <a:spcPct val="0"/>
                  </a:spcBef>
                  <a:spcAft>
                    <a:spcPct val="35000"/>
                  </a:spcAft>
                  <a:buNone/>
                </a:pPr>
                <a:r>
                  <a:rPr lang="en-GB" sz="6300" kern="1200" dirty="0"/>
                  <a:t> </a:t>
                </a:r>
              </a:p>
            </p:txBody>
          </p:sp>
          <p:sp>
            <p:nvSpPr>
              <p:cNvPr id="53" name="Freeform 52">
                <a:extLst>
                  <a:ext uri="{FF2B5EF4-FFF2-40B4-BE49-F238E27FC236}">
                    <a16:creationId xmlns:a16="http://schemas.microsoft.com/office/drawing/2014/main" id="{CAF1A722-1040-5FCB-6802-5F295858FBEC}"/>
                  </a:ext>
                </a:extLst>
              </p:cNvPr>
              <p:cNvSpPr/>
              <p:nvPr/>
            </p:nvSpPr>
            <p:spPr>
              <a:xfrm>
                <a:off x="6918823" y="2835454"/>
                <a:ext cx="1439777" cy="2544466"/>
              </a:xfrm>
              <a:custGeom>
                <a:avLst/>
                <a:gdLst>
                  <a:gd name="connsiteX0" fmla="*/ 1328235 w 1439777"/>
                  <a:gd name="connsiteY0" fmla="*/ 0 h 2544466"/>
                  <a:gd name="connsiteX1" fmla="*/ 501488 w 1439777"/>
                  <a:gd name="connsiteY1" fmla="*/ 2544466 h 2544466"/>
                  <a:gd name="connsiteX2" fmla="*/ 0 w 1439777"/>
                  <a:gd name="connsiteY2" fmla="*/ 1854227 h 2544466"/>
                  <a:gd name="connsiteX3" fmla="*/ 76886 w 1439777"/>
                  <a:gd name="connsiteY3" fmla="*/ 1796732 h 2544466"/>
                  <a:gd name="connsiteX4" fmla="*/ 185538 w 1439777"/>
                  <a:gd name="connsiteY4" fmla="*/ 1697984 h 2544466"/>
                  <a:gd name="connsiteX5" fmla="*/ 284286 w 1439777"/>
                  <a:gd name="connsiteY5" fmla="*/ 1589332 h 2544466"/>
                  <a:gd name="connsiteX6" fmla="*/ 372364 w 1439777"/>
                  <a:gd name="connsiteY6" fmla="*/ 1471548 h 2544466"/>
                  <a:gd name="connsiteX7" fmla="*/ 449001 w 1439777"/>
                  <a:gd name="connsiteY7" fmla="*/ 1345399 h 2544466"/>
                  <a:gd name="connsiteX8" fmla="*/ 513429 w 1439777"/>
                  <a:gd name="connsiteY8" fmla="*/ 1211655 h 2544466"/>
                  <a:gd name="connsiteX9" fmla="*/ 564878 w 1439777"/>
                  <a:gd name="connsiteY9" fmla="*/ 1071085 h 2544466"/>
                  <a:gd name="connsiteX10" fmla="*/ 602580 w 1439777"/>
                  <a:gd name="connsiteY10" fmla="*/ 924458 h 2544466"/>
                  <a:gd name="connsiteX11" fmla="*/ 625765 w 1439777"/>
                  <a:gd name="connsiteY11" fmla="*/ 772544 h 2544466"/>
                  <a:gd name="connsiteX12" fmla="*/ 633664 w 1439777"/>
                  <a:gd name="connsiteY12" fmla="*/ 616110 h 2544466"/>
                  <a:gd name="connsiteX13" fmla="*/ 625765 w 1439777"/>
                  <a:gd name="connsiteY13" fmla="*/ 459676 h 2544466"/>
                  <a:gd name="connsiteX14" fmla="*/ 602580 w 1439777"/>
                  <a:gd name="connsiteY14" fmla="*/ 307762 h 2544466"/>
                  <a:gd name="connsiteX15" fmla="*/ 585499 w 1439777"/>
                  <a:gd name="connsiteY15" fmla="*/ 241330 h 2544466"/>
                  <a:gd name="connsiteX16" fmla="*/ 1328235 w 1439777"/>
                  <a:gd name="connsiteY16" fmla="*/ 0 h 2544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39777" h="2544466">
                    <a:moveTo>
                      <a:pt x="1328235" y="0"/>
                    </a:moveTo>
                    <a:cubicBezTo>
                      <a:pt x="1632911" y="937698"/>
                      <a:pt x="1299141" y="1964937"/>
                      <a:pt x="501488" y="2544466"/>
                    </a:cubicBezTo>
                    <a:lnTo>
                      <a:pt x="0" y="1854227"/>
                    </a:lnTo>
                    <a:lnTo>
                      <a:pt x="76886" y="1796732"/>
                    </a:lnTo>
                    <a:cubicBezTo>
                      <a:pt x="114668" y="1765552"/>
                      <a:pt x="150928" y="1732593"/>
                      <a:pt x="185538" y="1697984"/>
                    </a:cubicBezTo>
                    <a:cubicBezTo>
                      <a:pt x="220147" y="1663374"/>
                      <a:pt x="253106" y="1627114"/>
                      <a:pt x="284286" y="1589332"/>
                    </a:cubicBezTo>
                    <a:cubicBezTo>
                      <a:pt x="315467" y="1551550"/>
                      <a:pt x="344869" y="1512246"/>
                      <a:pt x="372364" y="1471548"/>
                    </a:cubicBezTo>
                    <a:cubicBezTo>
                      <a:pt x="399860" y="1430850"/>
                      <a:pt x="425448" y="1388757"/>
                      <a:pt x="449001" y="1345399"/>
                    </a:cubicBezTo>
                    <a:cubicBezTo>
                      <a:pt x="472555" y="1302041"/>
                      <a:pt x="494074" y="1257417"/>
                      <a:pt x="513429" y="1211655"/>
                    </a:cubicBezTo>
                    <a:cubicBezTo>
                      <a:pt x="532785" y="1165894"/>
                      <a:pt x="549977" y="1118994"/>
                      <a:pt x="564878" y="1071085"/>
                    </a:cubicBezTo>
                    <a:cubicBezTo>
                      <a:pt x="579780" y="1023177"/>
                      <a:pt x="592390" y="974258"/>
                      <a:pt x="602580" y="924458"/>
                    </a:cubicBezTo>
                    <a:cubicBezTo>
                      <a:pt x="612771" y="874659"/>
                      <a:pt x="620542" y="823978"/>
                      <a:pt x="625765" y="772544"/>
                    </a:cubicBezTo>
                    <a:cubicBezTo>
                      <a:pt x="630988" y="721110"/>
                      <a:pt x="633664" y="668922"/>
                      <a:pt x="633664" y="616110"/>
                    </a:cubicBezTo>
                    <a:cubicBezTo>
                      <a:pt x="633664" y="563298"/>
                      <a:pt x="630988" y="511111"/>
                      <a:pt x="625765" y="459676"/>
                    </a:cubicBezTo>
                    <a:cubicBezTo>
                      <a:pt x="620542" y="408242"/>
                      <a:pt x="612771" y="357561"/>
                      <a:pt x="602580" y="307762"/>
                    </a:cubicBezTo>
                    <a:lnTo>
                      <a:pt x="585499" y="241330"/>
                    </a:lnTo>
                    <a:lnTo>
                      <a:pt x="1328235" y="0"/>
                    </a:lnTo>
                    <a:close/>
                  </a:path>
                </a:pathLst>
              </a:custGeom>
              <a:solidFill>
                <a:srgbClr val="C6EBC6"/>
              </a:solid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2413288" tIns="760053" rIns="754092" bIns="2895007" numCol="1" spcCol="1270" anchor="ctr" anchorCtr="0">
                <a:noAutofit/>
              </a:bodyPr>
              <a:lstStyle/>
              <a:p>
                <a:pPr marL="0" lvl="0" indent="0" algn="ctr" defTabSz="2800350">
                  <a:lnSpc>
                    <a:spcPct val="90000"/>
                  </a:lnSpc>
                  <a:spcBef>
                    <a:spcPct val="0"/>
                  </a:spcBef>
                  <a:spcAft>
                    <a:spcPct val="35000"/>
                  </a:spcAft>
                  <a:buNone/>
                </a:pPr>
                <a:r>
                  <a:rPr lang="en-GB" sz="6300" kern="1200" dirty="0"/>
                  <a:t> </a:t>
                </a:r>
              </a:p>
            </p:txBody>
          </p:sp>
          <p:sp>
            <p:nvSpPr>
              <p:cNvPr id="52" name="Freeform 51">
                <a:extLst>
                  <a:ext uri="{FF2B5EF4-FFF2-40B4-BE49-F238E27FC236}">
                    <a16:creationId xmlns:a16="http://schemas.microsoft.com/office/drawing/2014/main" id="{86B0990C-4711-3E58-0F10-57B065EED899}"/>
                  </a:ext>
                </a:extLst>
              </p:cNvPr>
              <p:cNvSpPr/>
              <p:nvPr/>
            </p:nvSpPr>
            <p:spPr>
              <a:xfrm>
                <a:off x="4678640" y="4728586"/>
                <a:ext cx="2675410" cy="1125736"/>
              </a:xfrm>
              <a:custGeom>
                <a:avLst/>
                <a:gdLst>
                  <a:gd name="connsiteX0" fmla="*/ 502107 w 2675410"/>
                  <a:gd name="connsiteY0" fmla="*/ 0 h 1125736"/>
                  <a:gd name="connsiteX1" fmla="*/ 614557 w 2675410"/>
                  <a:gd name="connsiteY1" fmla="*/ 68315 h 1125736"/>
                  <a:gd name="connsiteX2" fmla="*/ 748301 w 2675410"/>
                  <a:gd name="connsiteY2" fmla="*/ 132743 h 1125736"/>
                  <a:gd name="connsiteX3" fmla="*/ 888871 w 2675410"/>
                  <a:gd name="connsiteY3" fmla="*/ 184192 h 1125736"/>
                  <a:gd name="connsiteX4" fmla="*/ 1035498 w 2675410"/>
                  <a:gd name="connsiteY4" fmla="*/ 221894 h 1125736"/>
                  <a:gd name="connsiteX5" fmla="*/ 1187412 w 2675410"/>
                  <a:gd name="connsiteY5" fmla="*/ 245079 h 1125736"/>
                  <a:gd name="connsiteX6" fmla="*/ 1343846 w 2675410"/>
                  <a:gd name="connsiteY6" fmla="*/ 252978 h 1125736"/>
                  <a:gd name="connsiteX7" fmla="*/ 1500280 w 2675410"/>
                  <a:gd name="connsiteY7" fmla="*/ 245079 h 1125736"/>
                  <a:gd name="connsiteX8" fmla="*/ 1652194 w 2675410"/>
                  <a:gd name="connsiteY8" fmla="*/ 221894 h 1125736"/>
                  <a:gd name="connsiteX9" fmla="*/ 1798821 w 2675410"/>
                  <a:gd name="connsiteY9" fmla="*/ 184192 h 1125736"/>
                  <a:gd name="connsiteX10" fmla="*/ 1939391 w 2675410"/>
                  <a:gd name="connsiteY10" fmla="*/ 132743 h 1125736"/>
                  <a:gd name="connsiteX11" fmla="*/ 2073135 w 2675410"/>
                  <a:gd name="connsiteY11" fmla="*/ 68315 h 1125736"/>
                  <a:gd name="connsiteX12" fmla="*/ 2177065 w 2675410"/>
                  <a:gd name="connsiteY12" fmla="*/ 5177 h 1125736"/>
                  <a:gd name="connsiteX13" fmla="*/ 2675410 w 2675410"/>
                  <a:gd name="connsiteY13" fmla="*/ 691090 h 1125736"/>
                  <a:gd name="connsiteX14" fmla="*/ 0 w 2675410"/>
                  <a:gd name="connsiteY14" fmla="*/ 691090 h 1125736"/>
                  <a:gd name="connsiteX15" fmla="*/ 502107 w 2675410"/>
                  <a:gd name="connsiteY15" fmla="*/ 0 h 1125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675410" h="1125736">
                    <a:moveTo>
                      <a:pt x="502107" y="0"/>
                    </a:moveTo>
                    <a:lnTo>
                      <a:pt x="614557" y="68315"/>
                    </a:lnTo>
                    <a:cubicBezTo>
                      <a:pt x="657915" y="91869"/>
                      <a:pt x="702539" y="113388"/>
                      <a:pt x="748301" y="132743"/>
                    </a:cubicBezTo>
                    <a:cubicBezTo>
                      <a:pt x="794063" y="152099"/>
                      <a:pt x="840962" y="169291"/>
                      <a:pt x="888871" y="184192"/>
                    </a:cubicBezTo>
                    <a:cubicBezTo>
                      <a:pt x="936780" y="199094"/>
                      <a:pt x="985698" y="211704"/>
                      <a:pt x="1035498" y="221894"/>
                    </a:cubicBezTo>
                    <a:cubicBezTo>
                      <a:pt x="1085297" y="232085"/>
                      <a:pt x="1135978" y="239856"/>
                      <a:pt x="1187412" y="245079"/>
                    </a:cubicBezTo>
                    <a:cubicBezTo>
                      <a:pt x="1238847" y="250302"/>
                      <a:pt x="1291034" y="252978"/>
                      <a:pt x="1343846" y="252978"/>
                    </a:cubicBezTo>
                    <a:cubicBezTo>
                      <a:pt x="1396658" y="252978"/>
                      <a:pt x="1448846" y="250302"/>
                      <a:pt x="1500280" y="245079"/>
                    </a:cubicBezTo>
                    <a:cubicBezTo>
                      <a:pt x="1551714" y="239856"/>
                      <a:pt x="1602395" y="232085"/>
                      <a:pt x="1652194" y="221894"/>
                    </a:cubicBezTo>
                    <a:cubicBezTo>
                      <a:pt x="1701994" y="211704"/>
                      <a:pt x="1750913" y="199094"/>
                      <a:pt x="1798821" y="184192"/>
                    </a:cubicBezTo>
                    <a:cubicBezTo>
                      <a:pt x="1846730" y="169291"/>
                      <a:pt x="1893630" y="152099"/>
                      <a:pt x="1939391" y="132743"/>
                    </a:cubicBezTo>
                    <a:cubicBezTo>
                      <a:pt x="1985153" y="113388"/>
                      <a:pt x="2029777" y="91869"/>
                      <a:pt x="2073135" y="68315"/>
                    </a:cubicBezTo>
                    <a:lnTo>
                      <a:pt x="2177065" y="5177"/>
                    </a:lnTo>
                    <a:lnTo>
                      <a:pt x="2675410" y="691090"/>
                    </a:lnTo>
                    <a:cubicBezTo>
                      <a:pt x="1877757" y="1270619"/>
                      <a:pt x="797653" y="1270619"/>
                      <a:pt x="0" y="691090"/>
                    </a:cubicBezTo>
                    <a:lnTo>
                      <a:pt x="502107" y="0"/>
                    </a:lnTo>
                    <a:close/>
                  </a:path>
                </a:pathLst>
              </a:custGeom>
              <a:solidFill>
                <a:srgbClr val="A2C398"/>
              </a:solid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2413288" tIns="760053" rIns="754092" bIns="2895007" numCol="1" spcCol="1270" anchor="ctr" anchorCtr="0">
                <a:noAutofit/>
              </a:bodyPr>
              <a:lstStyle/>
              <a:p>
                <a:pPr marL="0" lvl="0" indent="0" algn="ctr" defTabSz="2800350">
                  <a:lnSpc>
                    <a:spcPct val="90000"/>
                  </a:lnSpc>
                  <a:spcBef>
                    <a:spcPct val="0"/>
                  </a:spcBef>
                  <a:spcAft>
                    <a:spcPct val="35000"/>
                  </a:spcAft>
                  <a:buNone/>
                </a:pPr>
                <a:r>
                  <a:rPr lang="en-GB" sz="6300" kern="1200" dirty="0"/>
                  <a:t> </a:t>
                </a:r>
              </a:p>
            </p:txBody>
          </p:sp>
        </p:grpSp>
        <p:sp>
          <p:nvSpPr>
            <p:cNvPr id="65" name="TextBox 64">
              <a:extLst>
                <a:ext uri="{FF2B5EF4-FFF2-40B4-BE49-F238E27FC236}">
                  <a16:creationId xmlns:a16="http://schemas.microsoft.com/office/drawing/2014/main" id="{07E41F93-6639-476C-C448-A898E512DD40}"/>
                </a:ext>
              </a:extLst>
            </p:cNvPr>
            <p:cNvSpPr txBox="1"/>
            <p:nvPr/>
          </p:nvSpPr>
          <p:spPr>
            <a:xfrm rot="5356632">
              <a:off x="-70503" y="3041830"/>
              <a:ext cx="1338470" cy="400110"/>
            </a:xfrm>
            <a:prstGeom prst="rect">
              <a:avLst/>
            </a:prstGeom>
            <a:noFill/>
          </p:spPr>
          <p:txBody>
            <a:bodyPr wrap="square" rtlCol="0">
              <a:spAutoFit/>
            </a:bodyPr>
            <a:lstStyle/>
            <a:p>
              <a:r>
                <a:rPr lang="en-US" sz="2000" b="1" dirty="0">
                  <a:latin typeface="Avenir Next" panose="020B0503020202020204" pitchFamily="34" charset="0"/>
                </a:rPr>
                <a:t>Accuracy</a:t>
              </a:r>
            </a:p>
          </p:txBody>
        </p:sp>
        <p:sp>
          <p:nvSpPr>
            <p:cNvPr id="67" name="TextBox 66">
              <a:extLst>
                <a:ext uri="{FF2B5EF4-FFF2-40B4-BE49-F238E27FC236}">
                  <a16:creationId xmlns:a16="http://schemas.microsoft.com/office/drawing/2014/main" id="{24F8AC52-84E4-028A-38FD-B28395220720}"/>
                </a:ext>
              </a:extLst>
            </p:cNvPr>
            <p:cNvSpPr txBox="1"/>
            <p:nvPr/>
          </p:nvSpPr>
          <p:spPr>
            <a:xfrm rot="9458027">
              <a:off x="-1342734" y="4828033"/>
              <a:ext cx="1325216" cy="400110"/>
            </a:xfrm>
            <a:prstGeom prst="rect">
              <a:avLst/>
            </a:prstGeom>
            <a:noFill/>
          </p:spPr>
          <p:txBody>
            <a:bodyPr wrap="square" rtlCol="0">
              <a:spAutoFit/>
            </a:bodyPr>
            <a:lstStyle/>
            <a:p>
              <a:r>
                <a:rPr lang="en-IN" sz="2000" b="1" i="0" u="none" strike="noStrike" dirty="0">
                  <a:solidFill>
                    <a:schemeClr val="bg1"/>
                  </a:solidFill>
                  <a:effectLst/>
                  <a:latin typeface="Avenir Next" panose="020B0503020202020204" pitchFamily="34" charset="0"/>
                </a:rPr>
                <a:t>Precision</a:t>
              </a:r>
              <a:endParaRPr lang="en-US" sz="2000" dirty="0">
                <a:solidFill>
                  <a:schemeClr val="bg1"/>
                </a:solidFill>
                <a:latin typeface="Avenir Next" panose="020B0503020202020204" pitchFamily="34" charset="0"/>
              </a:endParaRPr>
            </a:p>
          </p:txBody>
        </p:sp>
        <p:sp>
          <p:nvSpPr>
            <p:cNvPr id="70" name="TextBox 69">
              <a:extLst>
                <a:ext uri="{FF2B5EF4-FFF2-40B4-BE49-F238E27FC236}">
                  <a16:creationId xmlns:a16="http://schemas.microsoft.com/office/drawing/2014/main" id="{4419FB42-8F58-66DA-4E0C-F08C4EAF79DF}"/>
                </a:ext>
              </a:extLst>
            </p:cNvPr>
            <p:cNvSpPr txBox="1"/>
            <p:nvPr/>
          </p:nvSpPr>
          <p:spPr>
            <a:xfrm rot="13974620">
              <a:off x="-3516029" y="4105973"/>
              <a:ext cx="1470991" cy="400110"/>
            </a:xfrm>
            <a:prstGeom prst="rect">
              <a:avLst/>
            </a:prstGeom>
            <a:noFill/>
          </p:spPr>
          <p:txBody>
            <a:bodyPr wrap="square" rtlCol="0">
              <a:spAutoFit/>
            </a:bodyPr>
            <a:lstStyle/>
            <a:p>
              <a:r>
                <a:rPr lang="en-IN" sz="2000" b="1" i="0" u="none" strike="noStrike" dirty="0">
                  <a:solidFill>
                    <a:srgbClr val="000000"/>
                  </a:solidFill>
                  <a:effectLst/>
                  <a:latin typeface="Avenir Next" panose="020B0503020202020204" pitchFamily="34" charset="0"/>
                </a:rPr>
                <a:t>Specificity</a:t>
              </a:r>
              <a:endParaRPr lang="en-US" sz="2000" dirty="0">
                <a:latin typeface="Avenir Next" panose="020B0503020202020204" pitchFamily="34" charset="0"/>
              </a:endParaRPr>
            </a:p>
          </p:txBody>
        </p:sp>
        <p:sp>
          <p:nvSpPr>
            <p:cNvPr id="72" name="TextBox 71">
              <a:extLst>
                <a:ext uri="{FF2B5EF4-FFF2-40B4-BE49-F238E27FC236}">
                  <a16:creationId xmlns:a16="http://schemas.microsoft.com/office/drawing/2014/main" id="{38378D61-2D61-30FF-473C-933ED61B06E9}"/>
                </a:ext>
              </a:extLst>
            </p:cNvPr>
            <p:cNvSpPr txBox="1"/>
            <p:nvPr/>
          </p:nvSpPr>
          <p:spPr>
            <a:xfrm rot="17933704">
              <a:off x="-3656668" y="1874614"/>
              <a:ext cx="1802296" cy="400110"/>
            </a:xfrm>
            <a:prstGeom prst="rect">
              <a:avLst/>
            </a:prstGeom>
            <a:noFill/>
          </p:spPr>
          <p:txBody>
            <a:bodyPr wrap="square" rtlCol="0">
              <a:spAutoFit/>
            </a:bodyPr>
            <a:lstStyle/>
            <a:p>
              <a:pPr algn="just" rtl="0">
                <a:spcBef>
                  <a:spcPts val="0"/>
                </a:spcBef>
                <a:spcAft>
                  <a:spcPts val="0"/>
                </a:spcAft>
              </a:pPr>
              <a:r>
                <a:rPr lang="en-IN" sz="2000" b="1" i="0" u="none" strike="noStrike" dirty="0">
                  <a:solidFill>
                    <a:srgbClr val="000000"/>
                  </a:solidFill>
                  <a:effectLst/>
                  <a:latin typeface="Avenir Next" panose="020B0503020202020204" pitchFamily="34" charset="0"/>
                </a:rPr>
                <a:t>Sensitivity</a:t>
              </a:r>
              <a:endParaRPr lang="en-IN" sz="2000" b="0" dirty="0">
                <a:effectLst/>
                <a:latin typeface="Avenir Next" panose="020B0503020202020204" pitchFamily="34" charset="0"/>
              </a:endParaRPr>
            </a:p>
          </p:txBody>
        </p:sp>
        <p:sp>
          <p:nvSpPr>
            <p:cNvPr id="76" name="TextBox 75">
              <a:extLst>
                <a:ext uri="{FF2B5EF4-FFF2-40B4-BE49-F238E27FC236}">
                  <a16:creationId xmlns:a16="http://schemas.microsoft.com/office/drawing/2014/main" id="{E97B9C43-8120-AD70-3062-724A7C152FF3}"/>
                </a:ext>
              </a:extLst>
            </p:cNvPr>
            <p:cNvSpPr txBox="1"/>
            <p:nvPr/>
          </p:nvSpPr>
          <p:spPr>
            <a:xfrm rot="941518">
              <a:off x="-2053321" y="1117678"/>
              <a:ext cx="2292626" cy="646331"/>
            </a:xfrm>
            <a:prstGeom prst="rect">
              <a:avLst/>
            </a:prstGeom>
            <a:noFill/>
          </p:spPr>
          <p:txBody>
            <a:bodyPr wrap="square" rtlCol="0">
              <a:spAutoFit/>
            </a:bodyPr>
            <a:lstStyle/>
            <a:p>
              <a:pPr algn="ctr"/>
              <a:r>
                <a:rPr lang="en-US" b="1" dirty="0">
                  <a:solidFill>
                    <a:schemeClr val="bg1"/>
                  </a:solidFill>
                  <a:latin typeface="Avenir Next" panose="020B0503020202020204" pitchFamily="34" charset="0"/>
                </a:rPr>
                <a:t>Misclassification Rate</a:t>
              </a:r>
            </a:p>
          </p:txBody>
        </p:sp>
      </p:grpSp>
      <p:sp>
        <p:nvSpPr>
          <p:cNvPr id="2" name="Rectangle 1">
            <a:extLst>
              <a:ext uri="{FF2B5EF4-FFF2-40B4-BE49-F238E27FC236}">
                <a16:creationId xmlns:a16="http://schemas.microsoft.com/office/drawing/2014/main" id="{49709A8E-1C51-4A9C-53F3-3925F7312332}"/>
              </a:ext>
            </a:extLst>
          </p:cNvPr>
          <p:cNvSpPr/>
          <p:nvPr/>
        </p:nvSpPr>
        <p:spPr>
          <a:xfrm>
            <a:off x="0" y="0"/>
            <a:ext cx="12192000" cy="1948070"/>
          </a:xfrm>
          <a:prstGeom prst="rect">
            <a:avLst/>
          </a:prstGeom>
          <a:solidFill>
            <a:schemeClr val="tx2">
              <a:lumMod val="50000"/>
              <a:lumOff val="50000"/>
              <a:alpha val="6621"/>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a:extLst>
              <a:ext uri="{FF2B5EF4-FFF2-40B4-BE49-F238E27FC236}">
                <a16:creationId xmlns:a16="http://schemas.microsoft.com/office/drawing/2014/main" id="{914378F1-B6DA-DB44-0728-00E1A3D4BB66}"/>
              </a:ext>
            </a:extLst>
          </p:cNvPr>
          <p:cNvGrpSpPr/>
          <p:nvPr/>
        </p:nvGrpSpPr>
        <p:grpSpPr>
          <a:xfrm>
            <a:off x="1139686" y="537016"/>
            <a:ext cx="4417195" cy="1201488"/>
            <a:chOff x="572660" y="735799"/>
            <a:chExt cx="4417195" cy="1201488"/>
          </a:xfrm>
        </p:grpSpPr>
        <p:sp>
          <p:nvSpPr>
            <p:cNvPr id="8" name="TextBox 7">
              <a:extLst>
                <a:ext uri="{FF2B5EF4-FFF2-40B4-BE49-F238E27FC236}">
                  <a16:creationId xmlns:a16="http://schemas.microsoft.com/office/drawing/2014/main" id="{427225FA-CF84-D174-6DB3-349161954132}"/>
                </a:ext>
              </a:extLst>
            </p:cNvPr>
            <p:cNvSpPr txBox="1"/>
            <p:nvPr/>
          </p:nvSpPr>
          <p:spPr>
            <a:xfrm>
              <a:off x="572660" y="735799"/>
              <a:ext cx="4417195" cy="630942"/>
            </a:xfrm>
            <a:prstGeom prst="rect">
              <a:avLst/>
            </a:prstGeom>
            <a:noFill/>
          </p:spPr>
          <p:txBody>
            <a:bodyPr wrap="square" rtlCol="0">
              <a:spAutoFit/>
            </a:bodyPr>
            <a:lstStyle/>
            <a:p>
              <a:r>
                <a:rPr lang="en-US" sz="3500" dirty="0"/>
                <a:t>Classification</a:t>
              </a:r>
            </a:p>
          </p:txBody>
        </p:sp>
        <p:sp>
          <p:nvSpPr>
            <p:cNvPr id="9" name="TextBox 8">
              <a:extLst>
                <a:ext uri="{FF2B5EF4-FFF2-40B4-BE49-F238E27FC236}">
                  <a16:creationId xmlns:a16="http://schemas.microsoft.com/office/drawing/2014/main" id="{9C813ACB-BC92-7AB4-BB53-BE0016AF6943}"/>
                </a:ext>
              </a:extLst>
            </p:cNvPr>
            <p:cNvSpPr txBox="1"/>
            <p:nvPr/>
          </p:nvSpPr>
          <p:spPr>
            <a:xfrm>
              <a:off x="572660" y="1191597"/>
              <a:ext cx="4114800" cy="646331"/>
            </a:xfrm>
            <a:prstGeom prst="rect">
              <a:avLst/>
            </a:prstGeom>
            <a:noFill/>
          </p:spPr>
          <p:txBody>
            <a:bodyPr wrap="square" rtlCol="0">
              <a:spAutoFit/>
            </a:bodyPr>
            <a:lstStyle/>
            <a:p>
              <a:r>
                <a:rPr lang="en-IN" sz="3600" b="1" i="0" dirty="0">
                  <a:effectLst/>
                  <a:latin typeface="Avenir Next" panose="020B0503020202020204" pitchFamily="34" charset="0"/>
                </a:rPr>
                <a:t>Statistics</a:t>
              </a:r>
              <a:endParaRPr lang="en-US" sz="3500" b="1" dirty="0"/>
            </a:p>
          </p:txBody>
        </p:sp>
        <p:grpSp>
          <p:nvGrpSpPr>
            <p:cNvPr id="10" name="Group 9">
              <a:extLst>
                <a:ext uri="{FF2B5EF4-FFF2-40B4-BE49-F238E27FC236}">
                  <a16:creationId xmlns:a16="http://schemas.microsoft.com/office/drawing/2014/main" id="{E0606C63-4F2E-88CC-F17A-862593F5C9B7}"/>
                </a:ext>
              </a:extLst>
            </p:cNvPr>
            <p:cNvGrpSpPr/>
            <p:nvPr/>
          </p:nvGrpSpPr>
          <p:grpSpPr>
            <a:xfrm>
              <a:off x="688673" y="1770564"/>
              <a:ext cx="1915042" cy="166723"/>
              <a:chOff x="657676" y="1739568"/>
              <a:chExt cx="1765572" cy="0"/>
            </a:xfrm>
          </p:grpSpPr>
          <p:cxnSp>
            <p:nvCxnSpPr>
              <p:cNvPr id="11" name="Straight Connector 10">
                <a:extLst>
                  <a:ext uri="{FF2B5EF4-FFF2-40B4-BE49-F238E27FC236}">
                    <a16:creationId xmlns:a16="http://schemas.microsoft.com/office/drawing/2014/main" id="{6619869C-605F-2F0F-3A4F-0E174FBE308E}"/>
                  </a:ext>
                </a:extLst>
              </p:cNvPr>
              <p:cNvCxnSpPr>
                <a:cxnSpLocks/>
              </p:cNvCxnSpPr>
              <p:nvPr/>
            </p:nvCxnSpPr>
            <p:spPr>
              <a:xfrm>
                <a:off x="657676" y="1739568"/>
                <a:ext cx="443597" cy="0"/>
              </a:xfrm>
              <a:prstGeom prst="line">
                <a:avLst/>
              </a:prstGeom>
              <a:ln w="63500" cmpd="sng">
                <a:solidFill>
                  <a:srgbClr val="C1D7E9"/>
                </a:solidFill>
                <a:prstDash val="solid"/>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B6A34798-AC3C-5125-559E-0173A5099FAB}"/>
                  </a:ext>
                </a:extLst>
              </p:cNvPr>
              <p:cNvCxnSpPr>
                <a:cxnSpLocks/>
              </p:cNvCxnSpPr>
              <p:nvPr/>
            </p:nvCxnSpPr>
            <p:spPr>
              <a:xfrm>
                <a:off x="1098334" y="1739568"/>
                <a:ext cx="443597" cy="0"/>
              </a:xfrm>
              <a:prstGeom prst="line">
                <a:avLst/>
              </a:prstGeom>
              <a:ln w="63500" cmpd="sng">
                <a:solidFill>
                  <a:srgbClr val="FCF9DD"/>
                </a:solidFill>
                <a:prstDash val="solid"/>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39DA568F-8AAC-DD0F-4348-3A76D9F951AF}"/>
                  </a:ext>
                </a:extLst>
              </p:cNvPr>
              <p:cNvCxnSpPr>
                <a:cxnSpLocks/>
              </p:cNvCxnSpPr>
              <p:nvPr/>
            </p:nvCxnSpPr>
            <p:spPr>
              <a:xfrm>
                <a:off x="1538992" y="1739568"/>
                <a:ext cx="443597" cy="0"/>
              </a:xfrm>
              <a:prstGeom prst="line">
                <a:avLst/>
              </a:prstGeom>
              <a:ln w="63500" cmpd="sng">
                <a:solidFill>
                  <a:srgbClr val="EAC974"/>
                </a:solidFill>
                <a:prstDash val="solid"/>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82569086-564C-126F-706F-62D9D34D6ED4}"/>
                  </a:ext>
                </a:extLst>
              </p:cNvPr>
              <p:cNvCxnSpPr>
                <a:cxnSpLocks/>
              </p:cNvCxnSpPr>
              <p:nvPr/>
            </p:nvCxnSpPr>
            <p:spPr>
              <a:xfrm>
                <a:off x="1979651" y="1739568"/>
                <a:ext cx="443597" cy="0"/>
              </a:xfrm>
              <a:prstGeom prst="line">
                <a:avLst/>
              </a:prstGeom>
              <a:ln w="63500" cmpd="sng">
                <a:solidFill>
                  <a:srgbClr val="A44343"/>
                </a:solidFill>
                <a:prstDash val="solid"/>
              </a:ln>
            </p:spPr>
            <p:style>
              <a:lnRef idx="2">
                <a:schemeClr val="accent1"/>
              </a:lnRef>
              <a:fillRef idx="0">
                <a:schemeClr val="accent1"/>
              </a:fillRef>
              <a:effectRef idx="1">
                <a:schemeClr val="accent1"/>
              </a:effectRef>
              <a:fontRef idx="minor">
                <a:schemeClr val="tx1"/>
              </a:fontRef>
            </p:style>
          </p:cxnSp>
        </p:grpSp>
      </p:grpSp>
      <p:sp>
        <p:nvSpPr>
          <p:cNvPr id="3" name="TextBox 2">
            <a:extLst>
              <a:ext uri="{FF2B5EF4-FFF2-40B4-BE49-F238E27FC236}">
                <a16:creationId xmlns:a16="http://schemas.microsoft.com/office/drawing/2014/main" id="{B576EE7A-8C23-1F36-09EE-D2F4FE929A56}"/>
              </a:ext>
            </a:extLst>
          </p:cNvPr>
          <p:cNvSpPr txBox="1"/>
          <p:nvPr/>
        </p:nvSpPr>
        <p:spPr>
          <a:xfrm>
            <a:off x="1139686" y="2426913"/>
            <a:ext cx="4784036" cy="2585323"/>
          </a:xfrm>
          <a:prstGeom prst="rect">
            <a:avLst/>
          </a:prstGeom>
          <a:noFill/>
        </p:spPr>
        <p:txBody>
          <a:bodyPr wrap="square">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Specificity </a:t>
            </a:r>
            <a:r>
              <a:rPr lang="en-IN" sz="1800" b="0" i="0" u="none" strike="noStrike" dirty="0">
                <a:solidFill>
                  <a:srgbClr val="000000"/>
                </a:solidFill>
                <a:effectLst/>
                <a:latin typeface="Avenir Next" panose="020B0503020202020204" pitchFamily="34" charset="0"/>
              </a:rPr>
              <a:t>  </a:t>
            </a:r>
            <a:br>
              <a:rPr lang="en-IN" sz="1800" b="0" i="0" u="none" strike="noStrike" dirty="0">
                <a:solidFill>
                  <a:srgbClr val="000000"/>
                </a:solidFill>
                <a:effectLst/>
                <a:latin typeface="Avenir Next" panose="020B0503020202020204" pitchFamily="34" charset="0"/>
              </a:rPr>
            </a:br>
            <a:r>
              <a:rPr lang="en-IN" sz="1800" b="0" i="0" u="none" strike="noStrike" dirty="0">
                <a:solidFill>
                  <a:srgbClr val="000000"/>
                </a:solidFill>
                <a:effectLst/>
                <a:highlight>
                  <a:srgbClr val="FFFFFF"/>
                </a:highlight>
                <a:latin typeface="Avenir Next" panose="020B0503020202020204" pitchFamily="34" charset="0"/>
              </a:rPr>
              <a:t>Specificity, also referred to as the True Negative Rate, gauges the model's capacity to accurately identify negative instances. It is determined by dividing the number of true negative predictions by the total count of actual negative instances.</a:t>
            </a:r>
            <a:endParaRPr lang="en-IN" b="0" dirty="0">
              <a:effectLst/>
              <a:highlight>
                <a:srgbClr val="FFFFFF"/>
              </a:highlight>
              <a:latin typeface="Avenir Next" panose="020B0503020202020204" pitchFamily="34" charset="0"/>
            </a:endParaRPr>
          </a:p>
          <a:p>
            <a:br>
              <a:rPr lang="en-IN" dirty="0"/>
            </a:br>
            <a:endParaRPr lang="en-IN" sz="1800" b="0" dirty="0">
              <a:effectLst/>
              <a:latin typeface="Avenir Next" panose="020B0503020202020204" pitchFamily="34" charset="0"/>
            </a:endParaRP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4645BA05-1137-D866-D060-843C1A77DF99}"/>
                  </a:ext>
                </a:extLst>
              </p:cNvPr>
              <p:cNvSpPr txBox="1"/>
              <p:nvPr/>
            </p:nvSpPr>
            <p:spPr>
              <a:xfrm>
                <a:off x="1139686" y="4679511"/>
                <a:ext cx="2424573" cy="52315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𝑆𝑝𝑒𝑐𝑖𝑓𝑖𝑐𝑖𝑡𝑦</m:t>
                      </m:r>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𝑇𝑁</m:t>
                          </m:r>
                        </m:num>
                        <m:den>
                          <m:r>
                            <a:rPr lang="en-US" b="0" i="1" smtClean="0">
                              <a:latin typeface="Cambria Math" panose="02040503050406030204" pitchFamily="18" charset="0"/>
                            </a:rPr>
                            <m:t>𝐹𝑃</m:t>
                          </m:r>
                          <m:r>
                            <a:rPr lang="en-US" b="0" i="1" smtClean="0">
                              <a:latin typeface="Cambria Math" panose="02040503050406030204" pitchFamily="18" charset="0"/>
                            </a:rPr>
                            <m:t>+</m:t>
                          </m:r>
                          <m:r>
                            <a:rPr lang="en-US" b="0" i="1" smtClean="0">
                              <a:latin typeface="Cambria Math" panose="02040503050406030204" pitchFamily="18" charset="0"/>
                            </a:rPr>
                            <m:t>𝑇𝑁</m:t>
                          </m:r>
                        </m:den>
                      </m:f>
                    </m:oMath>
                  </m:oMathPara>
                </a14:m>
                <a:endParaRPr lang="en-US" dirty="0"/>
              </a:p>
            </p:txBody>
          </p:sp>
        </mc:Choice>
        <mc:Fallback xmlns="">
          <p:sp>
            <p:nvSpPr>
              <p:cNvPr id="5" name="TextBox 4">
                <a:extLst>
                  <a:ext uri="{FF2B5EF4-FFF2-40B4-BE49-F238E27FC236}">
                    <a16:creationId xmlns:a16="http://schemas.microsoft.com/office/drawing/2014/main" id="{4645BA05-1137-D866-D060-843C1A77DF99}"/>
                  </a:ext>
                </a:extLst>
              </p:cNvPr>
              <p:cNvSpPr txBox="1">
                <a:spLocks noRot="1" noChangeAspect="1" noMove="1" noResize="1" noEditPoints="1" noAdjustHandles="1" noChangeArrowheads="1" noChangeShapeType="1" noTextEdit="1"/>
              </p:cNvSpPr>
              <p:nvPr/>
            </p:nvSpPr>
            <p:spPr>
              <a:xfrm>
                <a:off x="1139686" y="4679511"/>
                <a:ext cx="2424573" cy="523157"/>
              </a:xfrm>
              <a:prstGeom prst="rect">
                <a:avLst/>
              </a:prstGeom>
              <a:blipFill>
                <a:blip r:embed="rId2"/>
                <a:stretch>
                  <a:fillRect l="-3125" t="-2381" r="-1563" b="-11905"/>
                </a:stretch>
              </a:blipFill>
            </p:spPr>
            <p:txBody>
              <a:bodyPr/>
              <a:lstStyle/>
              <a:p>
                <a:r>
                  <a:rPr lang="en-US">
                    <a:noFill/>
                  </a:rPr>
                  <a:t> </a:t>
                </a:r>
              </a:p>
            </p:txBody>
          </p:sp>
        </mc:Fallback>
      </mc:AlternateContent>
      <p:sp>
        <p:nvSpPr>
          <p:cNvPr id="20" name="TextBox 19">
            <a:extLst>
              <a:ext uri="{FF2B5EF4-FFF2-40B4-BE49-F238E27FC236}">
                <a16:creationId xmlns:a16="http://schemas.microsoft.com/office/drawing/2014/main" id="{B993CFF7-B34B-F8CA-F8AB-356942BB88F0}"/>
              </a:ext>
            </a:extLst>
          </p:cNvPr>
          <p:cNvSpPr txBox="1"/>
          <p:nvPr/>
        </p:nvSpPr>
        <p:spPr>
          <a:xfrm>
            <a:off x="6658379" y="2446984"/>
            <a:ext cx="3657600" cy="323165"/>
          </a:xfrm>
          <a:prstGeom prst="rect">
            <a:avLst/>
          </a:prstGeom>
          <a:noFill/>
        </p:spPr>
        <p:txBody>
          <a:bodyPr wrap="square" rtlCol="0">
            <a:spAutoFit/>
          </a:bodyPr>
          <a:lstStyle/>
          <a:p>
            <a:r>
              <a:rPr lang="en-US" sz="1500" dirty="0">
                <a:latin typeface="Avenir Next" panose="020B0503020202020204" pitchFamily="34" charset="0"/>
              </a:rPr>
              <a:t>Confusion Matrix of the </a:t>
            </a:r>
            <a:r>
              <a:rPr lang="en-US" sz="1500" b="1" dirty="0">
                <a:latin typeface="Avenir Next" panose="020B0503020202020204" pitchFamily="34" charset="0"/>
              </a:rPr>
              <a:t>Chosen Model</a:t>
            </a: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94642410-5B62-161F-6776-64DC0AE2F7D9}"/>
                  </a:ext>
                </a:extLst>
              </p:cNvPr>
              <p:cNvSpPr txBox="1"/>
              <p:nvPr/>
            </p:nvSpPr>
            <p:spPr>
              <a:xfrm>
                <a:off x="1102371" y="5708241"/>
                <a:ext cx="4269567" cy="52501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𝑆𝑝𝑒𝑐𝑖𝑓𝑖𝑐𝑖𝑡𝑦</m:t>
                      </m:r>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18</m:t>
                          </m:r>
                        </m:num>
                        <m:den>
                          <m:r>
                            <a:rPr lang="en-US" b="0" i="1" smtClean="0">
                              <a:latin typeface="Cambria Math" panose="02040503050406030204" pitchFamily="18" charset="0"/>
                            </a:rPr>
                            <m:t>411+18</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18</m:t>
                          </m:r>
                        </m:num>
                        <m:den>
                          <m:r>
                            <a:rPr lang="en-US" b="0" i="1" smtClean="0">
                              <a:latin typeface="Cambria Math" panose="02040503050406030204" pitchFamily="18" charset="0"/>
                            </a:rPr>
                            <m:t>429</m:t>
                          </m:r>
                        </m:den>
                      </m:f>
                      <m:r>
                        <a:rPr lang="en-US" b="0" i="1" smtClean="0">
                          <a:latin typeface="Cambria Math" panose="02040503050406030204" pitchFamily="18" charset="0"/>
                        </a:rPr>
                        <m:t>=0.04195</m:t>
                      </m:r>
                    </m:oMath>
                  </m:oMathPara>
                </a14:m>
                <a:endParaRPr lang="en-US" dirty="0"/>
              </a:p>
            </p:txBody>
          </p:sp>
        </mc:Choice>
        <mc:Fallback xmlns="">
          <p:sp>
            <p:nvSpPr>
              <p:cNvPr id="21" name="TextBox 20">
                <a:extLst>
                  <a:ext uri="{FF2B5EF4-FFF2-40B4-BE49-F238E27FC236}">
                    <a16:creationId xmlns:a16="http://schemas.microsoft.com/office/drawing/2014/main" id="{94642410-5B62-161F-6776-64DC0AE2F7D9}"/>
                  </a:ext>
                </a:extLst>
              </p:cNvPr>
              <p:cNvSpPr txBox="1">
                <a:spLocks noRot="1" noChangeAspect="1" noMove="1" noResize="1" noEditPoints="1" noAdjustHandles="1" noChangeArrowheads="1" noChangeShapeType="1" noTextEdit="1"/>
              </p:cNvSpPr>
              <p:nvPr/>
            </p:nvSpPr>
            <p:spPr>
              <a:xfrm>
                <a:off x="1102371" y="5708241"/>
                <a:ext cx="4269567" cy="525016"/>
              </a:xfrm>
              <a:prstGeom prst="rect">
                <a:avLst/>
              </a:prstGeom>
              <a:blipFill>
                <a:blip r:embed="rId3"/>
                <a:stretch>
                  <a:fillRect l="-1484" t="-4651" r="-1187" b="-9302"/>
                </a:stretch>
              </a:blipFill>
            </p:spPr>
            <p:txBody>
              <a:bodyPr/>
              <a:lstStyle/>
              <a:p>
                <a:r>
                  <a:rPr lang="en-US">
                    <a:noFill/>
                  </a:rPr>
                  <a:t> </a:t>
                </a:r>
              </a:p>
            </p:txBody>
          </p:sp>
        </mc:Fallback>
      </mc:AlternateContent>
      <p:sp>
        <p:nvSpPr>
          <p:cNvPr id="22" name="TextBox 21">
            <a:extLst>
              <a:ext uri="{FF2B5EF4-FFF2-40B4-BE49-F238E27FC236}">
                <a16:creationId xmlns:a16="http://schemas.microsoft.com/office/drawing/2014/main" id="{2DDE72D3-171B-5522-ABD6-0A465129D00B}"/>
              </a:ext>
            </a:extLst>
          </p:cNvPr>
          <p:cNvSpPr txBox="1"/>
          <p:nvPr/>
        </p:nvSpPr>
        <p:spPr>
          <a:xfrm>
            <a:off x="1066799" y="5287107"/>
            <a:ext cx="4865077" cy="369332"/>
          </a:xfrm>
          <a:prstGeom prst="rect">
            <a:avLst/>
          </a:prstGeom>
          <a:noFill/>
        </p:spPr>
        <p:txBody>
          <a:bodyPr wrap="square" rtlCol="0">
            <a:spAutoFit/>
          </a:bodyPr>
          <a:lstStyle/>
          <a:p>
            <a:r>
              <a:rPr lang="en-US" dirty="0">
                <a:latin typeface="Avenir Next" panose="020B0503020202020204" pitchFamily="34" charset="0"/>
              </a:rPr>
              <a:t>For this chosen logistic regression model , </a:t>
            </a:r>
          </a:p>
        </p:txBody>
      </p:sp>
      <p:sp>
        <p:nvSpPr>
          <p:cNvPr id="23" name="TextBox 22">
            <a:extLst>
              <a:ext uri="{FF2B5EF4-FFF2-40B4-BE49-F238E27FC236}">
                <a16:creationId xmlns:a16="http://schemas.microsoft.com/office/drawing/2014/main" id="{ABDD49F6-BD8D-20EA-D7C3-FE666ACCB087}"/>
              </a:ext>
            </a:extLst>
          </p:cNvPr>
          <p:cNvSpPr txBox="1"/>
          <p:nvPr/>
        </p:nvSpPr>
        <p:spPr>
          <a:xfrm>
            <a:off x="6693876" y="5534561"/>
            <a:ext cx="4314093" cy="877163"/>
          </a:xfrm>
          <a:prstGeom prst="rect">
            <a:avLst/>
          </a:prstGeom>
          <a:noFill/>
        </p:spPr>
        <p:txBody>
          <a:bodyPr wrap="square" rtlCol="0">
            <a:spAutoFit/>
          </a:bodyPr>
          <a:lstStyle/>
          <a:p>
            <a:r>
              <a:rPr lang="en-IN" sz="1700" b="0" i="0" dirty="0">
                <a:solidFill>
                  <a:srgbClr val="0D0D0D"/>
                </a:solidFill>
                <a:effectLst/>
                <a:highlight>
                  <a:srgbClr val="FFFFFF"/>
                </a:highlight>
                <a:latin typeface="Avenir Next" panose="020B0503020202020204" pitchFamily="34" charset="0"/>
              </a:rPr>
              <a:t>it means that approximately 4.195% of the true negative cases are correctly identified by the model.</a:t>
            </a:r>
            <a:endParaRPr lang="en-US" sz="1700" dirty="0">
              <a:latin typeface="Avenir Next" panose="020B0503020202020204" pitchFamily="34" charset="0"/>
            </a:endParaRPr>
          </a:p>
        </p:txBody>
      </p:sp>
      <p:sp>
        <p:nvSpPr>
          <p:cNvPr id="24" name="TextBox 23">
            <a:extLst>
              <a:ext uri="{FF2B5EF4-FFF2-40B4-BE49-F238E27FC236}">
                <a16:creationId xmlns:a16="http://schemas.microsoft.com/office/drawing/2014/main" id="{BC0CC32F-6896-482F-42E7-D68A4552BF0D}"/>
              </a:ext>
            </a:extLst>
          </p:cNvPr>
          <p:cNvSpPr txBox="1"/>
          <p:nvPr/>
        </p:nvSpPr>
        <p:spPr>
          <a:xfrm>
            <a:off x="6693876" y="5264931"/>
            <a:ext cx="1676401" cy="369332"/>
          </a:xfrm>
          <a:prstGeom prst="rect">
            <a:avLst/>
          </a:prstGeom>
          <a:noFill/>
        </p:spPr>
        <p:txBody>
          <a:bodyPr wrap="square" rtlCol="0">
            <a:spAutoFit/>
          </a:bodyPr>
          <a:lstStyle/>
          <a:p>
            <a:r>
              <a:rPr lang="en-US" b="1" dirty="0">
                <a:latin typeface="Avenir Next" panose="020B0503020202020204" pitchFamily="34" charset="0"/>
              </a:rPr>
              <a:t>Conclusion</a:t>
            </a:r>
          </a:p>
        </p:txBody>
      </p:sp>
      <p:sp>
        <p:nvSpPr>
          <p:cNvPr id="25" name="Rectangle 24">
            <a:extLst>
              <a:ext uri="{FF2B5EF4-FFF2-40B4-BE49-F238E27FC236}">
                <a16:creationId xmlns:a16="http://schemas.microsoft.com/office/drawing/2014/main" id="{24338562-8BC9-6940-5DE4-A2ADB87F0068}"/>
              </a:ext>
            </a:extLst>
          </p:cNvPr>
          <p:cNvSpPr/>
          <p:nvPr/>
        </p:nvSpPr>
        <p:spPr>
          <a:xfrm>
            <a:off x="6283570" y="2215661"/>
            <a:ext cx="36000" cy="4478216"/>
          </a:xfrm>
          <a:prstGeom prst="rect">
            <a:avLst/>
          </a:prstGeom>
          <a:solidFill>
            <a:srgbClr val="0B349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descr="A table with text and images&#10;&#10;Description automatically generated with medium confidence">
            <a:extLst>
              <a:ext uri="{FF2B5EF4-FFF2-40B4-BE49-F238E27FC236}">
                <a16:creationId xmlns:a16="http://schemas.microsoft.com/office/drawing/2014/main" id="{CD0B885F-A774-0FA6-1813-6CEB60B08961}"/>
              </a:ext>
            </a:extLst>
          </p:cNvPr>
          <p:cNvPicPr>
            <a:picLocks noChangeAspect="1"/>
          </p:cNvPicPr>
          <p:nvPr/>
        </p:nvPicPr>
        <p:blipFill rotWithShape="1">
          <a:blip r:embed="rId4"/>
          <a:srcRect l="3811" t="4760"/>
          <a:stretch/>
        </p:blipFill>
        <p:spPr>
          <a:xfrm>
            <a:off x="6719776" y="2784651"/>
            <a:ext cx="3253563" cy="2528139"/>
          </a:xfrm>
          <a:prstGeom prst="rect">
            <a:avLst/>
          </a:prstGeom>
        </p:spPr>
      </p:pic>
    </p:spTree>
    <p:extLst>
      <p:ext uri="{BB962C8B-B14F-4D97-AF65-F5344CB8AC3E}">
        <p14:creationId xmlns:p14="http://schemas.microsoft.com/office/powerpoint/2010/main" val="32722502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78" name="Group 77">
            <a:extLst>
              <a:ext uri="{FF2B5EF4-FFF2-40B4-BE49-F238E27FC236}">
                <a16:creationId xmlns:a16="http://schemas.microsoft.com/office/drawing/2014/main" id="{801AEF69-9519-E36A-E5F2-6DF18E1F8773}"/>
              </a:ext>
            </a:extLst>
          </p:cNvPr>
          <p:cNvGrpSpPr/>
          <p:nvPr/>
        </p:nvGrpSpPr>
        <p:grpSpPr>
          <a:xfrm rot="8939382">
            <a:off x="-3717418" y="1792650"/>
            <a:ext cx="4704890" cy="4671257"/>
            <a:chOff x="-3637905" y="890125"/>
            <a:chExt cx="4704890" cy="4671257"/>
          </a:xfrm>
        </p:grpSpPr>
        <p:grpSp>
          <p:nvGrpSpPr>
            <p:cNvPr id="64" name="Group 63">
              <a:extLst>
                <a:ext uri="{FF2B5EF4-FFF2-40B4-BE49-F238E27FC236}">
                  <a16:creationId xmlns:a16="http://schemas.microsoft.com/office/drawing/2014/main" id="{7A4E487C-B406-D268-C37C-9514877C4003}"/>
                </a:ext>
              </a:extLst>
            </p:cNvPr>
            <p:cNvGrpSpPr/>
            <p:nvPr/>
          </p:nvGrpSpPr>
          <p:grpSpPr>
            <a:xfrm rot="7417898">
              <a:off x="-3621089" y="873309"/>
              <a:ext cx="4671257" cy="4704890"/>
              <a:chOff x="3687343" y="1149432"/>
              <a:chExt cx="4671257" cy="4704890"/>
            </a:xfrm>
          </p:grpSpPr>
          <p:sp>
            <p:nvSpPr>
              <p:cNvPr id="57" name="Freeform 56">
                <a:extLst>
                  <a:ext uri="{FF2B5EF4-FFF2-40B4-BE49-F238E27FC236}">
                    <a16:creationId xmlns:a16="http://schemas.microsoft.com/office/drawing/2014/main" id="{91828BDF-F150-ECDD-4CE2-839E33EF52F2}"/>
                  </a:ext>
                </a:extLst>
              </p:cNvPr>
              <p:cNvSpPr/>
              <p:nvPr/>
            </p:nvSpPr>
            <p:spPr>
              <a:xfrm>
                <a:off x="6069665" y="1149432"/>
                <a:ext cx="2164452" cy="1819662"/>
              </a:xfrm>
              <a:custGeom>
                <a:avLst/>
                <a:gdLst>
                  <a:gd name="connsiteX0" fmla="*/ 0 w 2164452"/>
                  <a:gd name="connsiteY0" fmla="*/ 0 h 1819662"/>
                  <a:gd name="connsiteX1" fmla="*/ 2164452 w 2164452"/>
                  <a:gd name="connsiteY1" fmla="*/ 1572567 h 1819662"/>
                  <a:gd name="connsiteX2" fmla="*/ 1403972 w 2164452"/>
                  <a:gd name="connsiteY2" fmla="*/ 1819662 h 1819662"/>
                  <a:gd name="connsiteX3" fmla="*/ 1362586 w 2164452"/>
                  <a:gd name="connsiteY3" fmla="*/ 1706587 h 1819662"/>
                  <a:gd name="connsiteX4" fmla="*/ 1298158 w 2164452"/>
                  <a:gd name="connsiteY4" fmla="*/ 1572843 h 1819662"/>
                  <a:gd name="connsiteX5" fmla="*/ 1221521 w 2164452"/>
                  <a:gd name="connsiteY5" fmla="*/ 1446694 h 1819662"/>
                  <a:gd name="connsiteX6" fmla="*/ 1133443 w 2164452"/>
                  <a:gd name="connsiteY6" fmla="*/ 1328910 h 1819662"/>
                  <a:gd name="connsiteX7" fmla="*/ 1034695 w 2164452"/>
                  <a:gd name="connsiteY7" fmla="*/ 1220259 h 1819662"/>
                  <a:gd name="connsiteX8" fmla="*/ 926043 w 2164452"/>
                  <a:gd name="connsiteY8" fmla="*/ 1121510 h 1819662"/>
                  <a:gd name="connsiteX9" fmla="*/ 808259 w 2164452"/>
                  <a:gd name="connsiteY9" fmla="*/ 1033432 h 1819662"/>
                  <a:gd name="connsiteX10" fmla="*/ 682110 w 2164452"/>
                  <a:gd name="connsiteY10" fmla="*/ 956795 h 1819662"/>
                  <a:gd name="connsiteX11" fmla="*/ 548366 w 2164452"/>
                  <a:gd name="connsiteY11" fmla="*/ 892367 h 1819662"/>
                  <a:gd name="connsiteX12" fmla="*/ 407796 w 2164452"/>
                  <a:gd name="connsiteY12" fmla="*/ 840918 h 1819662"/>
                  <a:gd name="connsiteX13" fmla="*/ 261169 w 2164452"/>
                  <a:gd name="connsiteY13" fmla="*/ 803216 h 1819662"/>
                  <a:gd name="connsiteX14" fmla="*/ 109255 w 2164452"/>
                  <a:gd name="connsiteY14" fmla="*/ 780031 h 1819662"/>
                  <a:gd name="connsiteX15" fmla="*/ 0 w 2164452"/>
                  <a:gd name="connsiteY15" fmla="*/ 774514 h 1819662"/>
                  <a:gd name="connsiteX16" fmla="*/ 0 w 2164452"/>
                  <a:gd name="connsiteY16" fmla="*/ 0 h 1819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164452" h="1819662">
                    <a:moveTo>
                      <a:pt x="0" y="0"/>
                    </a:moveTo>
                    <a:cubicBezTo>
                      <a:pt x="985954" y="0"/>
                      <a:pt x="1859776" y="634869"/>
                      <a:pt x="2164452" y="1572567"/>
                    </a:cubicBezTo>
                    <a:lnTo>
                      <a:pt x="1403972" y="1819662"/>
                    </a:lnTo>
                    <a:lnTo>
                      <a:pt x="1362586" y="1706587"/>
                    </a:lnTo>
                    <a:cubicBezTo>
                      <a:pt x="1343231" y="1660825"/>
                      <a:pt x="1321712" y="1616201"/>
                      <a:pt x="1298158" y="1572843"/>
                    </a:cubicBezTo>
                    <a:cubicBezTo>
                      <a:pt x="1274605" y="1529485"/>
                      <a:pt x="1249017" y="1487393"/>
                      <a:pt x="1221521" y="1446694"/>
                    </a:cubicBezTo>
                    <a:cubicBezTo>
                      <a:pt x="1194026" y="1405996"/>
                      <a:pt x="1164624" y="1366692"/>
                      <a:pt x="1133443" y="1328910"/>
                    </a:cubicBezTo>
                    <a:cubicBezTo>
                      <a:pt x="1102263" y="1291128"/>
                      <a:pt x="1069304" y="1254868"/>
                      <a:pt x="1034695" y="1220259"/>
                    </a:cubicBezTo>
                    <a:cubicBezTo>
                      <a:pt x="1000085" y="1185649"/>
                      <a:pt x="963825" y="1152690"/>
                      <a:pt x="926043" y="1121510"/>
                    </a:cubicBezTo>
                    <a:cubicBezTo>
                      <a:pt x="888261" y="1090329"/>
                      <a:pt x="848957" y="1060927"/>
                      <a:pt x="808259" y="1033432"/>
                    </a:cubicBezTo>
                    <a:cubicBezTo>
                      <a:pt x="767561" y="1005937"/>
                      <a:pt x="725468" y="980348"/>
                      <a:pt x="682110" y="956795"/>
                    </a:cubicBezTo>
                    <a:cubicBezTo>
                      <a:pt x="638752" y="933241"/>
                      <a:pt x="594128" y="911723"/>
                      <a:pt x="548366" y="892367"/>
                    </a:cubicBezTo>
                    <a:cubicBezTo>
                      <a:pt x="502605" y="873011"/>
                      <a:pt x="455705" y="855819"/>
                      <a:pt x="407796" y="840918"/>
                    </a:cubicBezTo>
                    <a:cubicBezTo>
                      <a:pt x="359888" y="826017"/>
                      <a:pt x="310969" y="813407"/>
                      <a:pt x="261169" y="803216"/>
                    </a:cubicBezTo>
                    <a:cubicBezTo>
                      <a:pt x="211370" y="793026"/>
                      <a:pt x="160689" y="785255"/>
                      <a:pt x="109255" y="780031"/>
                    </a:cubicBezTo>
                    <a:lnTo>
                      <a:pt x="0" y="774514"/>
                    </a:lnTo>
                    <a:lnTo>
                      <a:pt x="0" y="0"/>
                    </a:lnTo>
                    <a:close/>
                  </a:path>
                </a:pathLst>
              </a:custGeom>
              <a:solidFill>
                <a:srgbClr val="5F374B"/>
              </a:solid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2413288" tIns="760053" rIns="754092" bIns="2895007" numCol="1" spcCol="1270" anchor="ctr" anchorCtr="0">
                <a:noAutofit/>
              </a:bodyPr>
              <a:lstStyle/>
              <a:p>
                <a:pPr marL="0" lvl="0" indent="0" algn="ctr" defTabSz="2800350">
                  <a:lnSpc>
                    <a:spcPct val="90000"/>
                  </a:lnSpc>
                  <a:spcBef>
                    <a:spcPct val="0"/>
                  </a:spcBef>
                  <a:spcAft>
                    <a:spcPct val="35000"/>
                  </a:spcAft>
                  <a:buNone/>
                </a:pPr>
                <a:r>
                  <a:rPr lang="en-GB" sz="6300" kern="1200" dirty="0"/>
                  <a:t> </a:t>
                </a:r>
              </a:p>
            </p:txBody>
          </p:sp>
          <p:sp>
            <p:nvSpPr>
              <p:cNvPr id="56" name="Freeform 55">
                <a:extLst>
                  <a:ext uri="{FF2B5EF4-FFF2-40B4-BE49-F238E27FC236}">
                    <a16:creationId xmlns:a16="http://schemas.microsoft.com/office/drawing/2014/main" id="{074378C7-EDF0-BD50-9A6B-1A624410CD62}"/>
                  </a:ext>
                </a:extLst>
              </p:cNvPr>
              <p:cNvSpPr/>
              <p:nvPr/>
            </p:nvSpPr>
            <p:spPr>
              <a:xfrm>
                <a:off x="3825389" y="1156872"/>
                <a:ext cx="2164452" cy="1814651"/>
              </a:xfrm>
              <a:custGeom>
                <a:avLst/>
                <a:gdLst>
                  <a:gd name="connsiteX0" fmla="*/ 2164452 w 2164452"/>
                  <a:gd name="connsiteY0" fmla="*/ 0 h 1814651"/>
                  <a:gd name="connsiteX1" fmla="*/ 2164452 w 2164452"/>
                  <a:gd name="connsiteY1" fmla="*/ 766341 h 1814651"/>
                  <a:gd name="connsiteX2" fmla="*/ 2040663 w 2164452"/>
                  <a:gd name="connsiteY2" fmla="*/ 772592 h 1814651"/>
                  <a:gd name="connsiteX3" fmla="*/ 1888749 w 2164452"/>
                  <a:gd name="connsiteY3" fmla="*/ 795777 h 1814651"/>
                  <a:gd name="connsiteX4" fmla="*/ 1742122 w 2164452"/>
                  <a:gd name="connsiteY4" fmla="*/ 833479 h 1814651"/>
                  <a:gd name="connsiteX5" fmla="*/ 1601552 w 2164452"/>
                  <a:gd name="connsiteY5" fmla="*/ 884928 h 1814651"/>
                  <a:gd name="connsiteX6" fmla="*/ 1467808 w 2164452"/>
                  <a:gd name="connsiteY6" fmla="*/ 949356 h 1814651"/>
                  <a:gd name="connsiteX7" fmla="*/ 1341659 w 2164452"/>
                  <a:gd name="connsiteY7" fmla="*/ 1025993 h 1814651"/>
                  <a:gd name="connsiteX8" fmla="*/ 1223875 w 2164452"/>
                  <a:gd name="connsiteY8" fmla="*/ 1114071 h 1814651"/>
                  <a:gd name="connsiteX9" fmla="*/ 1115224 w 2164452"/>
                  <a:gd name="connsiteY9" fmla="*/ 1212820 h 1814651"/>
                  <a:gd name="connsiteX10" fmla="*/ 1016475 w 2164452"/>
                  <a:gd name="connsiteY10" fmla="*/ 1321471 h 1814651"/>
                  <a:gd name="connsiteX11" fmla="*/ 928397 w 2164452"/>
                  <a:gd name="connsiteY11" fmla="*/ 1439255 h 1814651"/>
                  <a:gd name="connsiteX12" fmla="*/ 787332 w 2164452"/>
                  <a:gd name="connsiteY12" fmla="*/ 1699148 h 1814651"/>
                  <a:gd name="connsiteX13" fmla="*/ 745058 w 2164452"/>
                  <a:gd name="connsiteY13" fmla="*/ 1814651 h 1814651"/>
                  <a:gd name="connsiteX14" fmla="*/ 0 w 2164452"/>
                  <a:gd name="connsiteY14" fmla="*/ 1572567 h 1814651"/>
                  <a:gd name="connsiteX15" fmla="*/ 2164452 w 2164452"/>
                  <a:gd name="connsiteY15" fmla="*/ 0 h 1814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64452" h="1814651">
                    <a:moveTo>
                      <a:pt x="2164452" y="0"/>
                    </a:moveTo>
                    <a:lnTo>
                      <a:pt x="2164452" y="766341"/>
                    </a:lnTo>
                    <a:lnTo>
                      <a:pt x="2040663" y="772592"/>
                    </a:lnTo>
                    <a:cubicBezTo>
                      <a:pt x="1989229" y="777816"/>
                      <a:pt x="1938548" y="785587"/>
                      <a:pt x="1888749" y="795777"/>
                    </a:cubicBezTo>
                    <a:cubicBezTo>
                      <a:pt x="1838949" y="805968"/>
                      <a:pt x="1790031" y="818578"/>
                      <a:pt x="1742122" y="833479"/>
                    </a:cubicBezTo>
                    <a:cubicBezTo>
                      <a:pt x="1694213" y="848380"/>
                      <a:pt x="1647314" y="865572"/>
                      <a:pt x="1601552" y="884928"/>
                    </a:cubicBezTo>
                    <a:cubicBezTo>
                      <a:pt x="1555790" y="904284"/>
                      <a:pt x="1511166" y="925802"/>
                      <a:pt x="1467808" y="949356"/>
                    </a:cubicBezTo>
                    <a:cubicBezTo>
                      <a:pt x="1424450" y="972909"/>
                      <a:pt x="1382358" y="998498"/>
                      <a:pt x="1341659" y="1025993"/>
                    </a:cubicBezTo>
                    <a:cubicBezTo>
                      <a:pt x="1300961" y="1053488"/>
                      <a:pt x="1261657" y="1082890"/>
                      <a:pt x="1223875" y="1114071"/>
                    </a:cubicBezTo>
                    <a:cubicBezTo>
                      <a:pt x="1186093" y="1145251"/>
                      <a:pt x="1149833" y="1178210"/>
                      <a:pt x="1115224" y="1212820"/>
                    </a:cubicBezTo>
                    <a:cubicBezTo>
                      <a:pt x="1080614" y="1247429"/>
                      <a:pt x="1047655" y="1283689"/>
                      <a:pt x="1016475" y="1321471"/>
                    </a:cubicBezTo>
                    <a:cubicBezTo>
                      <a:pt x="985294" y="1359253"/>
                      <a:pt x="955892" y="1398557"/>
                      <a:pt x="928397" y="1439255"/>
                    </a:cubicBezTo>
                    <a:cubicBezTo>
                      <a:pt x="873407" y="1520652"/>
                      <a:pt x="826043" y="1607625"/>
                      <a:pt x="787332" y="1699148"/>
                    </a:cubicBezTo>
                    <a:lnTo>
                      <a:pt x="745058" y="1814651"/>
                    </a:lnTo>
                    <a:lnTo>
                      <a:pt x="0" y="1572567"/>
                    </a:lnTo>
                    <a:cubicBezTo>
                      <a:pt x="304676" y="634869"/>
                      <a:pt x="1178499" y="0"/>
                      <a:pt x="2164452" y="0"/>
                    </a:cubicBezTo>
                    <a:close/>
                  </a:path>
                </a:pathLst>
              </a:custGeom>
              <a:solidFill>
                <a:srgbClr val="F0BC9B"/>
              </a:solid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2413288" tIns="760053" rIns="754092" bIns="2895007" numCol="1" spcCol="1270" anchor="ctr" anchorCtr="0">
                <a:noAutofit/>
              </a:bodyPr>
              <a:lstStyle/>
              <a:p>
                <a:pPr marL="0" lvl="0" indent="0" algn="ctr" defTabSz="2800350">
                  <a:lnSpc>
                    <a:spcPct val="90000"/>
                  </a:lnSpc>
                  <a:spcBef>
                    <a:spcPct val="0"/>
                  </a:spcBef>
                  <a:spcAft>
                    <a:spcPct val="35000"/>
                  </a:spcAft>
                  <a:buNone/>
                </a:pPr>
                <a:r>
                  <a:rPr lang="en-GB" sz="6300" kern="1200" dirty="0"/>
                  <a:t> </a:t>
                </a:r>
              </a:p>
            </p:txBody>
          </p:sp>
          <p:sp>
            <p:nvSpPr>
              <p:cNvPr id="54" name="Freeform 53">
                <a:extLst>
                  <a:ext uri="{FF2B5EF4-FFF2-40B4-BE49-F238E27FC236}">
                    <a16:creationId xmlns:a16="http://schemas.microsoft.com/office/drawing/2014/main" id="{A89526CC-09FB-139E-B246-4F30910BFAFD}"/>
                  </a:ext>
                </a:extLst>
              </p:cNvPr>
              <p:cNvSpPr/>
              <p:nvPr/>
            </p:nvSpPr>
            <p:spPr>
              <a:xfrm>
                <a:off x="3687343" y="2835454"/>
                <a:ext cx="1439437" cy="2544466"/>
              </a:xfrm>
              <a:custGeom>
                <a:avLst/>
                <a:gdLst>
                  <a:gd name="connsiteX0" fmla="*/ 111543 w 1439437"/>
                  <a:gd name="connsiteY0" fmla="*/ 0 h 2544466"/>
                  <a:gd name="connsiteX1" fmla="*/ 853385 w 1439437"/>
                  <a:gd name="connsiteY1" fmla="*/ 241039 h 2544466"/>
                  <a:gd name="connsiteX2" fmla="*/ 836228 w 1439437"/>
                  <a:gd name="connsiteY2" fmla="*/ 307762 h 2544466"/>
                  <a:gd name="connsiteX3" fmla="*/ 813043 w 1439437"/>
                  <a:gd name="connsiteY3" fmla="*/ 459676 h 2544466"/>
                  <a:gd name="connsiteX4" fmla="*/ 805144 w 1439437"/>
                  <a:gd name="connsiteY4" fmla="*/ 616110 h 2544466"/>
                  <a:gd name="connsiteX5" fmla="*/ 813043 w 1439437"/>
                  <a:gd name="connsiteY5" fmla="*/ 772544 h 2544466"/>
                  <a:gd name="connsiteX6" fmla="*/ 836228 w 1439437"/>
                  <a:gd name="connsiteY6" fmla="*/ 924458 h 2544466"/>
                  <a:gd name="connsiteX7" fmla="*/ 873930 w 1439437"/>
                  <a:gd name="connsiteY7" fmla="*/ 1071085 h 2544466"/>
                  <a:gd name="connsiteX8" fmla="*/ 925379 w 1439437"/>
                  <a:gd name="connsiteY8" fmla="*/ 1211655 h 2544466"/>
                  <a:gd name="connsiteX9" fmla="*/ 989807 w 1439437"/>
                  <a:gd name="connsiteY9" fmla="*/ 1345399 h 2544466"/>
                  <a:gd name="connsiteX10" fmla="*/ 1066444 w 1439437"/>
                  <a:gd name="connsiteY10" fmla="*/ 1471548 h 2544466"/>
                  <a:gd name="connsiteX11" fmla="*/ 1154522 w 1439437"/>
                  <a:gd name="connsiteY11" fmla="*/ 1589332 h 2544466"/>
                  <a:gd name="connsiteX12" fmla="*/ 1253271 w 1439437"/>
                  <a:gd name="connsiteY12" fmla="*/ 1697984 h 2544466"/>
                  <a:gd name="connsiteX13" fmla="*/ 1361922 w 1439437"/>
                  <a:gd name="connsiteY13" fmla="*/ 1796732 h 2544466"/>
                  <a:gd name="connsiteX14" fmla="*/ 1439437 w 1439437"/>
                  <a:gd name="connsiteY14" fmla="*/ 1854697 h 2544466"/>
                  <a:gd name="connsiteX15" fmla="*/ 938290 w 1439437"/>
                  <a:gd name="connsiteY15" fmla="*/ 2544466 h 2544466"/>
                  <a:gd name="connsiteX16" fmla="*/ 111543 w 1439437"/>
                  <a:gd name="connsiteY16" fmla="*/ 0 h 2544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39437" h="2544466">
                    <a:moveTo>
                      <a:pt x="111543" y="0"/>
                    </a:moveTo>
                    <a:lnTo>
                      <a:pt x="853385" y="241039"/>
                    </a:lnTo>
                    <a:lnTo>
                      <a:pt x="836228" y="307762"/>
                    </a:lnTo>
                    <a:cubicBezTo>
                      <a:pt x="826038" y="357561"/>
                      <a:pt x="818267" y="408242"/>
                      <a:pt x="813043" y="459676"/>
                    </a:cubicBezTo>
                    <a:cubicBezTo>
                      <a:pt x="807820" y="511111"/>
                      <a:pt x="805144" y="563298"/>
                      <a:pt x="805144" y="616110"/>
                    </a:cubicBezTo>
                    <a:cubicBezTo>
                      <a:pt x="805144" y="668922"/>
                      <a:pt x="807820" y="721110"/>
                      <a:pt x="813043" y="772544"/>
                    </a:cubicBezTo>
                    <a:cubicBezTo>
                      <a:pt x="818267" y="823978"/>
                      <a:pt x="826038" y="874659"/>
                      <a:pt x="836228" y="924458"/>
                    </a:cubicBezTo>
                    <a:cubicBezTo>
                      <a:pt x="846419" y="974258"/>
                      <a:pt x="859029" y="1023177"/>
                      <a:pt x="873930" y="1071085"/>
                    </a:cubicBezTo>
                    <a:cubicBezTo>
                      <a:pt x="888831" y="1118994"/>
                      <a:pt x="906024" y="1165894"/>
                      <a:pt x="925379" y="1211655"/>
                    </a:cubicBezTo>
                    <a:cubicBezTo>
                      <a:pt x="944735" y="1257417"/>
                      <a:pt x="966253" y="1302041"/>
                      <a:pt x="989807" y="1345399"/>
                    </a:cubicBezTo>
                    <a:cubicBezTo>
                      <a:pt x="1013360" y="1388757"/>
                      <a:pt x="1038949" y="1430850"/>
                      <a:pt x="1066444" y="1471548"/>
                    </a:cubicBezTo>
                    <a:cubicBezTo>
                      <a:pt x="1093939" y="1512246"/>
                      <a:pt x="1123341" y="1551550"/>
                      <a:pt x="1154522" y="1589332"/>
                    </a:cubicBezTo>
                    <a:cubicBezTo>
                      <a:pt x="1185702" y="1627114"/>
                      <a:pt x="1218661" y="1663374"/>
                      <a:pt x="1253271" y="1697984"/>
                    </a:cubicBezTo>
                    <a:cubicBezTo>
                      <a:pt x="1287880" y="1732593"/>
                      <a:pt x="1324140" y="1765552"/>
                      <a:pt x="1361922" y="1796732"/>
                    </a:cubicBezTo>
                    <a:lnTo>
                      <a:pt x="1439437" y="1854697"/>
                    </a:lnTo>
                    <a:lnTo>
                      <a:pt x="938290" y="2544466"/>
                    </a:lnTo>
                    <a:cubicBezTo>
                      <a:pt x="140637" y="1964937"/>
                      <a:pt x="-193134" y="937697"/>
                      <a:pt x="111543" y="0"/>
                    </a:cubicBezTo>
                    <a:close/>
                  </a:path>
                </a:pathLst>
              </a:custGeom>
              <a:solidFill>
                <a:srgbClr val="F06E6F"/>
              </a:solid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2413288" tIns="760053" rIns="754092" bIns="2895007" numCol="1" spcCol="1270" anchor="ctr" anchorCtr="0">
                <a:noAutofit/>
              </a:bodyPr>
              <a:lstStyle/>
              <a:p>
                <a:pPr marL="0" lvl="0" indent="0" algn="ctr" defTabSz="2800350">
                  <a:lnSpc>
                    <a:spcPct val="90000"/>
                  </a:lnSpc>
                  <a:spcBef>
                    <a:spcPct val="0"/>
                  </a:spcBef>
                  <a:spcAft>
                    <a:spcPct val="35000"/>
                  </a:spcAft>
                  <a:buNone/>
                </a:pPr>
                <a:r>
                  <a:rPr lang="en-GB" sz="6300" kern="1200" dirty="0"/>
                  <a:t> </a:t>
                </a:r>
              </a:p>
            </p:txBody>
          </p:sp>
          <p:sp>
            <p:nvSpPr>
              <p:cNvPr id="53" name="Freeform 52">
                <a:extLst>
                  <a:ext uri="{FF2B5EF4-FFF2-40B4-BE49-F238E27FC236}">
                    <a16:creationId xmlns:a16="http://schemas.microsoft.com/office/drawing/2014/main" id="{CAF1A722-1040-5FCB-6802-5F295858FBEC}"/>
                  </a:ext>
                </a:extLst>
              </p:cNvPr>
              <p:cNvSpPr/>
              <p:nvPr/>
            </p:nvSpPr>
            <p:spPr>
              <a:xfrm>
                <a:off x="6918823" y="2835454"/>
                <a:ext cx="1439777" cy="2544466"/>
              </a:xfrm>
              <a:custGeom>
                <a:avLst/>
                <a:gdLst>
                  <a:gd name="connsiteX0" fmla="*/ 1328235 w 1439777"/>
                  <a:gd name="connsiteY0" fmla="*/ 0 h 2544466"/>
                  <a:gd name="connsiteX1" fmla="*/ 501488 w 1439777"/>
                  <a:gd name="connsiteY1" fmla="*/ 2544466 h 2544466"/>
                  <a:gd name="connsiteX2" fmla="*/ 0 w 1439777"/>
                  <a:gd name="connsiteY2" fmla="*/ 1854227 h 2544466"/>
                  <a:gd name="connsiteX3" fmla="*/ 76886 w 1439777"/>
                  <a:gd name="connsiteY3" fmla="*/ 1796732 h 2544466"/>
                  <a:gd name="connsiteX4" fmla="*/ 185538 w 1439777"/>
                  <a:gd name="connsiteY4" fmla="*/ 1697984 h 2544466"/>
                  <a:gd name="connsiteX5" fmla="*/ 284286 w 1439777"/>
                  <a:gd name="connsiteY5" fmla="*/ 1589332 h 2544466"/>
                  <a:gd name="connsiteX6" fmla="*/ 372364 w 1439777"/>
                  <a:gd name="connsiteY6" fmla="*/ 1471548 h 2544466"/>
                  <a:gd name="connsiteX7" fmla="*/ 449001 w 1439777"/>
                  <a:gd name="connsiteY7" fmla="*/ 1345399 h 2544466"/>
                  <a:gd name="connsiteX8" fmla="*/ 513429 w 1439777"/>
                  <a:gd name="connsiteY8" fmla="*/ 1211655 h 2544466"/>
                  <a:gd name="connsiteX9" fmla="*/ 564878 w 1439777"/>
                  <a:gd name="connsiteY9" fmla="*/ 1071085 h 2544466"/>
                  <a:gd name="connsiteX10" fmla="*/ 602580 w 1439777"/>
                  <a:gd name="connsiteY10" fmla="*/ 924458 h 2544466"/>
                  <a:gd name="connsiteX11" fmla="*/ 625765 w 1439777"/>
                  <a:gd name="connsiteY11" fmla="*/ 772544 h 2544466"/>
                  <a:gd name="connsiteX12" fmla="*/ 633664 w 1439777"/>
                  <a:gd name="connsiteY12" fmla="*/ 616110 h 2544466"/>
                  <a:gd name="connsiteX13" fmla="*/ 625765 w 1439777"/>
                  <a:gd name="connsiteY13" fmla="*/ 459676 h 2544466"/>
                  <a:gd name="connsiteX14" fmla="*/ 602580 w 1439777"/>
                  <a:gd name="connsiteY14" fmla="*/ 307762 h 2544466"/>
                  <a:gd name="connsiteX15" fmla="*/ 585499 w 1439777"/>
                  <a:gd name="connsiteY15" fmla="*/ 241330 h 2544466"/>
                  <a:gd name="connsiteX16" fmla="*/ 1328235 w 1439777"/>
                  <a:gd name="connsiteY16" fmla="*/ 0 h 2544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39777" h="2544466">
                    <a:moveTo>
                      <a:pt x="1328235" y="0"/>
                    </a:moveTo>
                    <a:cubicBezTo>
                      <a:pt x="1632911" y="937698"/>
                      <a:pt x="1299141" y="1964937"/>
                      <a:pt x="501488" y="2544466"/>
                    </a:cubicBezTo>
                    <a:lnTo>
                      <a:pt x="0" y="1854227"/>
                    </a:lnTo>
                    <a:lnTo>
                      <a:pt x="76886" y="1796732"/>
                    </a:lnTo>
                    <a:cubicBezTo>
                      <a:pt x="114668" y="1765552"/>
                      <a:pt x="150928" y="1732593"/>
                      <a:pt x="185538" y="1697984"/>
                    </a:cubicBezTo>
                    <a:cubicBezTo>
                      <a:pt x="220147" y="1663374"/>
                      <a:pt x="253106" y="1627114"/>
                      <a:pt x="284286" y="1589332"/>
                    </a:cubicBezTo>
                    <a:cubicBezTo>
                      <a:pt x="315467" y="1551550"/>
                      <a:pt x="344869" y="1512246"/>
                      <a:pt x="372364" y="1471548"/>
                    </a:cubicBezTo>
                    <a:cubicBezTo>
                      <a:pt x="399860" y="1430850"/>
                      <a:pt x="425448" y="1388757"/>
                      <a:pt x="449001" y="1345399"/>
                    </a:cubicBezTo>
                    <a:cubicBezTo>
                      <a:pt x="472555" y="1302041"/>
                      <a:pt x="494074" y="1257417"/>
                      <a:pt x="513429" y="1211655"/>
                    </a:cubicBezTo>
                    <a:cubicBezTo>
                      <a:pt x="532785" y="1165894"/>
                      <a:pt x="549977" y="1118994"/>
                      <a:pt x="564878" y="1071085"/>
                    </a:cubicBezTo>
                    <a:cubicBezTo>
                      <a:pt x="579780" y="1023177"/>
                      <a:pt x="592390" y="974258"/>
                      <a:pt x="602580" y="924458"/>
                    </a:cubicBezTo>
                    <a:cubicBezTo>
                      <a:pt x="612771" y="874659"/>
                      <a:pt x="620542" y="823978"/>
                      <a:pt x="625765" y="772544"/>
                    </a:cubicBezTo>
                    <a:cubicBezTo>
                      <a:pt x="630988" y="721110"/>
                      <a:pt x="633664" y="668922"/>
                      <a:pt x="633664" y="616110"/>
                    </a:cubicBezTo>
                    <a:cubicBezTo>
                      <a:pt x="633664" y="563298"/>
                      <a:pt x="630988" y="511111"/>
                      <a:pt x="625765" y="459676"/>
                    </a:cubicBezTo>
                    <a:cubicBezTo>
                      <a:pt x="620542" y="408242"/>
                      <a:pt x="612771" y="357561"/>
                      <a:pt x="602580" y="307762"/>
                    </a:cubicBezTo>
                    <a:lnTo>
                      <a:pt x="585499" y="241330"/>
                    </a:lnTo>
                    <a:lnTo>
                      <a:pt x="1328235" y="0"/>
                    </a:lnTo>
                    <a:close/>
                  </a:path>
                </a:pathLst>
              </a:custGeom>
              <a:solidFill>
                <a:srgbClr val="C6EBC6"/>
              </a:solid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2413288" tIns="760053" rIns="754092" bIns="2895007" numCol="1" spcCol="1270" anchor="ctr" anchorCtr="0">
                <a:noAutofit/>
              </a:bodyPr>
              <a:lstStyle/>
              <a:p>
                <a:pPr marL="0" lvl="0" indent="0" algn="ctr" defTabSz="2800350">
                  <a:lnSpc>
                    <a:spcPct val="90000"/>
                  </a:lnSpc>
                  <a:spcBef>
                    <a:spcPct val="0"/>
                  </a:spcBef>
                  <a:spcAft>
                    <a:spcPct val="35000"/>
                  </a:spcAft>
                  <a:buNone/>
                </a:pPr>
                <a:r>
                  <a:rPr lang="en-GB" sz="6300" kern="1200" dirty="0"/>
                  <a:t> </a:t>
                </a:r>
              </a:p>
            </p:txBody>
          </p:sp>
          <p:sp>
            <p:nvSpPr>
              <p:cNvPr id="52" name="Freeform 51">
                <a:extLst>
                  <a:ext uri="{FF2B5EF4-FFF2-40B4-BE49-F238E27FC236}">
                    <a16:creationId xmlns:a16="http://schemas.microsoft.com/office/drawing/2014/main" id="{86B0990C-4711-3E58-0F10-57B065EED899}"/>
                  </a:ext>
                </a:extLst>
              </p:cNvPr>
              <p:cNvSpPr/>
              <p:nvPr/>
            </p:nvSpPr>
            <p:spPr>
              <a:xfrm>
                <a:off x="4678640" y="4728586"/>
                <a:ext cx="2675410" cy="1125736"/>
              </a:xfrm>
              <a:custGeom>
                <a:avLst/>
                <a:gdLst>
                  <a:gd name="connsiteX0" fmla="*/ 502107 w 2675410"/>
                  <a:gd name="connsiteY0" fmla="*/ 0 h 1125736"/>
                  <a:gd name="connsiteX1" fmla="*/ 614557 w 2675410"/>
                  <a:gd name="connsiteY1" fmla="*/ 68315 h 1125736"/>
                  <a:gd name="connsiteX2" fmla="*/ 748301 w 2675410"/>
                  <a:gd name="connsiteY2" fmla="*/ 132743 h 1125736"/>
                  <a:gd name="connsiteX3" fmla="*/ 888871 w 2675410"/>
                  <a:gd name="connsiteY3" fmla="*/ 184192 h 1125736"/>
                  <a:gd name="connsiteX4" fmla="*/ 1035498 w 2675410"/>
                  <a:gd name="connsiteY4" fmla="*/ 221894 h 1125736"/>
                  <a:gd name="connsiteX5" fmla="*/ 1187412 w 2675410"/>
                  <a:gd name="connsiteY5" fmla="*/ 245079 h 1125736"/>
                  <a:gd name="connsiteX6" fmla="*/ 1343846 w 2675410"/>
                  <a:gd name="connsiteY6" fmla="*/ 252978 h 1125736"/>
                  <a:gd name="connsiteX7" fmla="*/ 1500280 w 2675410"/>
                  <a:gd name="connsiteY7" fmla="*/ 245079 h 1125736"/>
                  <a:gd name="connsiteX8" fmla="*/ 1652194 w 2675410"/>
                  <a:gd name="connsiteY8" fmla="*/ 221894 h 1125736"/>
                  <a:gd name="connsiteX9" fmla="*/ 1798821 w 2675410"/>
                  <a:gd name="connsiteY9" fmla="*/ 184192 h 1125736"/>
                  <a:gd name="connsiteX10" fmla="*/ 1939391 w 2675410"/>
                  <a:gd name="connsiteY10" fmla="*/ 132743 h 1125736"/>
                  <a:gd name="connsiteX11" fmla="*/ 2073135 w 2675410"/>
                  <a:gd name="connsiteY11" fmla="*/ 68315 h 1125736"/>
                  <a:gd name="connsiteX12" fmla="*/ 2177065 w 2675410"/>
                  <a:gd name="connsiteY12" fmla="*/ 5177 h 1125736"/>
                  <a:gd name="connsiteX13" fmla="*/ 2675410 w 2675410"/>
                  <a:gd name="connsiteY13" fmla="*/ 691090 h 1125736"/>
                  <a:gd name="connsiteX14" fmla="*/ 0 w 2675410"/>
                  <a:gd name="connsiteY14" fmla="*/ 691090 h 1125736"/>
                  <a:gd name="connsiteX15" fmla="*/ 502107 w 2675410"/>
                  <a:gd name="connsiteY15" fmla="*/ 0 h 1125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675410" h="1125736">
                    <a:moveTo>
                      <a:pt x="502107" y="0"/>
                    </a:moveTo>
                    <a:lnTo>
                      <a:pt x="614557" y="68315"/>
                    </a:lnTo>
                    <a:cubicBezTo>
                      <a:pt x="657915" y="91869"/>
                      <a:pt x="702539" y="113388"/>
                      <a:pt x="748301" y="132743"/>
                    </a:cubicBezTo>
                    <a:cubicBezTo>
                      <a:pt x="794063" y="152099"/>
                      <a:pt x="840962" y="169291"/>
                      <a:pt x="888871" y="184192"/>
                    </a:cubicBezTo>
                    <a:cubicBezTo>
                      <a:pt x="936780" y="199094"/>
                      <a:pt x="985698" y="211704"/>
                      <a:pt x="1035498" y="221894"/>
                    </a:cubicBezTo>
                    <a:cubicBezTo>
                      <a:pt x="1085297" y="232085"/>
                      <a:pt x="1135978" y="239856"/>
                      <a:pt x="1187412" y="245079"/>
                    </a:cubicBezTo>
                    <a:cubicBezTo>
                      <a:pt x="1238847" y="250302"/>
                      <a:pt x="1291034" y="252978"/>
                      <a:pt x="1343846" y="252978"/>
                    </a:cubicBezTo>
                    <a:cubicBezTo>
                      <a:pt x="1396658" y="252978"/>
                      <a:pt x="1448846" y="250302"/>
                      <a:pt x="1500280" y="245079"/>
                    </a:cubicBezTo>
                    <a:cubicBezTo>
                      <a:pt x="1551714" y="239856"/>
                      <a:pt x="1602395" y="232085"/>
                      <a:pt x="1652194" y="221894"/>
                    </a:cubicBezTo>
                    <a:cubicBezTo>
                      <a:pt x="1701994" y="211704"/>
                      <a:pt x="1750913" y="199094"/>
                      <a:pt x="1798821" y="184192"/>
                    </a:cubicBezTo>
                    <a:cubicBezTo>
                      <a:pt x="1846730" y="169291"/>
                      <a:pt x="1893630" y="152099"/>
                      <a:pt x="1939391" y="132743"/>
                    </a:cubicBezTo>
                    <a:cubicBezTo>
                      <a:pt x="1985153" y="113388"/>
                      <a:pt x="2029777" y="91869"/>
                      <a:pt x="2073135" y="68315"/>
                    </a:cubicBezTo>
                    <a:lnTo>
                      <a:pt x="2177065" y="5177"/>
                    </a:lnTo>
                    <a:lnTo>
                      <a:pt x="2675410" y="691090"/>
                    </a:lnTo>
                    <a:cubicBezTo>
                      <a:pt x="1877757" y="1270619"/>
                      <a:pt x="797653" y="1270619"/>
                      <a:pt x="0" y="691090"/>
                    </a:cubicBezTo>
                    <a:lnTo>
                      <a:pt x="502107" y="0"/>
                    </a:lnTo>
                    <a:close/>
                  </a:path>
                </a:pathLst>
              </a:custGeom>
              <a:solidFill>
                <a:srgbClr val="A2C398"/>
              </a:solid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2413288" tIns="760053" rIns="754092" bIns="2895007" numCol="1" spcCol="1270" anchor="ctr" anchorCtr="0">
                <a:noAutofit/>
              </a:bodyPr>
              <a:lstStyle/>
              <a:p>
                <a:pPr marL="0" lvl="0" indent="0" algn="ctr" defTabSz="2800350">
                  <a:lnSpc>
                    <a:spcPct val="90000"/>
                  </a:lnSpc>
                  <a:spcBef>
                    <a:spcPct val="0"/>
                  </a:spcBef>
                  <a:spcAft>
                    <a:spcPct val="35000"/>
                  </a:spcAft>
                  <a:buNone/>
                </a:pPr>
                <a:r>
                  <a:rPr lang="en-GB" sz="6300" kern="1200" dirty="0"/>
                  <a:t> </a:t>
                </a:r>
              </a:p>
            </p:txBody>
          </p:sp>
        </p:grpSp>
        <p:sp>
          <p:nvSpPr>
            <p:cNvPr id="65" name="TextBox 64">
              <a:extLst>
                <a:ext uri="{FF2B5EF4-FFF2-40B4-BE49-F238E27FC236}">
                  <a16:creationId xmlns:a16="http://schemas.microsoft.com/office/drawing/2014/main" id="{07E41F93-6639-476C-C448-A898E512DD40}"/>
                </a:ext>
              </a:extLst>
            </p:cNvPr>
            <p:cNvSpPr txBox="1"/>
            <p:nvPr/>
          </p:nvSpPr>
          <p:spPr>
            <a:xfrm rot="5356632">
              <a:off x="-70503" y="3041830"/>
              <a:ext cx="1338470" cy="400110"/>
            </a:xfrm>
            <a:prstGeom prst="rect">
              <a:avLst/>
            </a:prstGeom>
            <a:noFill/>
          </p:spPr>
          <p:txBody>
            <a:bodyPr wrap="square" rtlCol="0">
              <a:spAutoFit/>
            </a:bodyPr>
            <a:lstStyle/>
            <a:p>
              <a:r>
                <a:rPr lang="en-US" sz="2000" b="1" dirty="0">
                  <a:latin typeface="Avenir Next" panose="020B0503020202020204" pitchFamily="34" charset="0"/>
                </a:rPr>
                <a:t>Accuracy</a:t>
              </a:r>
            </a:p>
          </p:txBody>
        </p:sp>
        <p:sp>
          <p:nvSpPr>
            <p:cNvPr id="67" name="TextBox 66">
              <a:extLst>
                <a:ext uri="{FF2B5EF4-FFF2-40B4-BE49-F238E27FC236}">
                  <a16:creationId xmlns:a16="http://schemas.microsoft.com/office/drawing/2014/main" id="{24F8AC52-84E4-028A-38FD-B28395220720}"/>
                </a:ext>
              </a:extLst>
            </p:cNvPr>
            <p:cNvSpPr txBox="1"/>
            <p:nvPr/>
          </p:nvSpPr>
          <p:spPr>
            <a:xfrm rot="9458027">
              <a:off x="-1342734" y="4828033"/>
              <a:ext cx="1325216" cy="400110"/>
            </a:xfrm>
            <a:prstGeom prst="rect">
              <a:avLst/>
            </a:prstGeom>
            <a:noFill/>
          </p:spPr>
          <p:txBody>
            <a:bodyPr wrap="square" rtlCol="0">
              <a:spAutoFit/>
            </a:bodyPr>
            <a:lstStyle/>
            <a:p>
              <a:r>
                <a:rPr lang="en-IN" sz="2000" b="1" i="0" u="none" strike="noStrike" dirty="0">
                  <a:solidFill>
                    <a:schemeClr val="bg1"/>
                  </a:solidFill>
                  <a:effectLst/>
                  <a:latin typeface="Avenir Next" panose="020B0503020202020204" pitchFamily="34" charset="0"/>
                </a:rPr>
                <a:t>Precision</a:t>
              </a:r>
              <a:endParaRPr lang="en-US" sz="2000" dirty="0">
                <a:solidFill>
                  <a:schemeClr val="bg1"/>
                </a:solidFill>
                <a:latin typeface="Avenir Next" panose="020B0503020202020204" pitchFamily="34" charset="0"/>
              </a:endParaRPr>
            </a:p>
          </p:txBody>
        </p:sp>
        <p:sp>
          <p:nvSpPr>
            <p:cNvPr id="70" name="TextBox 69">
              <a:extLst>
                <a:ext uri="{FF2B5EF4-FFF2-40B4-BE49-F238E27FC236}">
                  <a16:creationId xmlns:a16="http://schemas.microsoft.com/office/drawing/2014/main" id="{4419FB42-8F58-66DA-4E0C-F08C4EAF79DF}"/>
                </a:ext>
              </a:extLst>
            </p:cNvPr>
            <p:cNvSpPr txBox="1"/>
            <p:nvPr/>
          </p:nvSpPr>
          <p:spPr>
            <a:xfrm rot="13974620">
              <a:off x="-3516029" y="4105973"/>
              <a:ext cx="1470991" cy="400110"/>
            </a:xfrm>
            <a:prstGeom prst="rect">
              <a:avLst/>
            </a:prstGeom>
            <a:noFill/>
          </p:spPr>
          <p:txBody>
            <a:bodyPr wrap="square" rtlCol="0">
              <a:spAutoFit/>
            </a:bodyPr>
            <a:lstStyle/>
            <a:p>
              <a:r>
                <a:rPr lang="en-IN" sz="2000" b="1" i="0" u="none" strike="noStrike" dirty="0">
                  <a:solidFill>
                    <a:srgbClr val="000000"/>
                  </a:solidFill>
                  <a:effectLst/>
                  <a:latin typeface="Avenir Next" panose="020B0503020202020204" pitchFamily="34" charset="0"/>
                </a:rPr>
                <a:t>Specificity</a:t>
              </a:r>
              <a:endParaRPr lang="en-US" sz="2000" dirty="0">
                <a:latin typeface="Avenir Next" panose="020B0503020202020204" pitchFamily="34" charset="0"/>
              </a:endParaRPr>
            </a:p>
          </p:txBody>
        </p:sp>
        <p:sp>
          <p:nvSpPr>
            <p:cNvPr id="72" name="TextBox 71">
              <a:extLst>
                <a:ext uri="{FF2B5EF4-FFF2-40B4-BE49-F238E27FC236}">
                  <a16:creationId xmlns:a16="http://schemas.microsoft.com/office/drawing/2014/main" id="{38378D61-2D61-30FF-473C-933ED61B06E9}"/>
                </a:ext>
              </a:extLst>
            </p:cNvPr>
            <p:cNvSpPr txBox="1"/>
            <p:nvPr/>
          </p:nvSpPr>
          <p:spPr>
            <a:xfrm rot="17933704">
              <a:off x="-3656668" y="1874614"/>
              <a:ext cx="1802296" cy="400110"/>
            </a:xfrm>
            <a:prstGeom prst="rect">
              <a:avLst/>
            </a:prstGeom>
            <a:noFill/>
          </p:spPr>
          <p:txBody>
            <a:bodyPr wrap="square" rtlCol="0">
              <a:spAutoFit/>
            </a:bodyPr>
            <a:lstStyle/>
            <a:p>
              <a:pPr algn="just" rtl="0">
                <a:spcBef>
                  <a:spcPts val="0"/>
                </a:spcBef>
                <a:spcAft>
                  <a:spcPts val="0"/>
                </a:spcAft>
              </a:pPr>
              <a:r>
                <a:rPr lang="en-IN" sz="2000" b="1" i="0" u="none" strike="noStrike" dirty="0">
                  <a:solidFill>
                    <a:srgbClr val="000000"/>
                  </a:solidFill>
                  <a:effectLst/>
                  <a:latin typeface="Avenir Next" panose="020B0503020202020204" pitchFamily="34" charset="0"/>
                </a:rPr>
                <a:t>Sensitivity</a:t>
              </a:r>
              <a:endParaRPr lang="en-IN" sz="2000" b="0" dirty="0">
                <a:effectLst/>
                <a:latin typeface="Avenir Next" panose="020B0503020202020204" pitchFamily="34" charset="0"/>
              </a:endParaRPr>
            </a:p>
          </p:txBody>
        </p:sp>
        <p:sp>
          <p:nvSpPr>
            <p:cNvPr id="76" name="TextBox 75">
              <a:extLst>
                <a:ext uri="{FF2B5EF4-FFF2-40B4-BE49-F238E27FC236}">
                  <a16:creationId xmlns:a16="http://schemas.microsoft.com/office/drawing/2014/main" id="{E97B9C43-8120-AD70-3062-724A7C152FF3}"/>
                </a:ext>
              </a:extLst>
            </p:cNvPr>
            <p:cNvSpPr txBox="1"/>
            <p:nvPr/>
          </p:nvSpPr>
          <p:spPr>
            <a:xfrm rot="941518">
              <a:off x="-1844280" y="1181484"/>
              <a:ext cx="2292626" cy="646331"/>
            </a:xfrm>
            <a:prstGeom prst="rect">
              <a:avLst/>
            </a:prstGeom>
            <a:noFill/>
          </p:spPr>
          <p:txBody>
            <a:bodyPr wrap="square" rtlCol="0">
              <a:spAutoFit/>
            </a:bodyPr>
            <a:lstStyle/>
            <a:p>
              <a:pPr algn="ctr"/>
              <a:r>
                <a:rPr lang="en-US" b="1" dirty="0">
                  <a:solidFill>
                    <a:schemeClr val="bg1"/>
                  </a:solidFill>
                  <a:latin typeface="Avenir Next" panose="020B0503020202020204" pitchFamily="34" charset="0"/>
                </a:rPr>
                <a:t>Misclassification Rate</a:t>
              </a:r>
            </a:p>
          </p:txBody>
        </p:sp>
      </p:grpSp>
      <p:sp>
        <p:nvSpPr>
          <p:cNvPr id="2" name="Rectangle 1">
            <a:extLst>
              <a:ext uri="{FF2B5EF4-FFF2-40B4-BE49-F238E27FC236}">
                <a16:creationId xmlns:a16="http://schemas.microsoft.com/office/drawing/2014/main" id="{AC875B08-B8A8-6904-1C12-3F72F6A7BAF0}"/>
              </a:ext>
            </a:extLst>
          </p:cNvPr>
          <p:cNvSpPr/>
          <p:nvPr/>
        </p:nvSpPr>
        <p:spPr>
          <a:xfrm>
            <a:off x="0" y="0"/>
            <a:ext cx="12192000" cy="1948070"/>
          </a:xfrm>
          <a:prstGeom prst="rect">
            <a:avLst/>
          </a:prstGeom>
          <a:solidFill>
            <a:schemeClr val="bg2">
              <a:lumMod val="90000"/>
              <a:alpha val="2140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a:extLst>
              <a:ext uri="{FF2B5EF4-FFF2-40B4-BE49-F238E27FC236}">
                <a16:creationId xmlns:a16="http://schemas.microsoft.com/office/drawing/2014/main" id="{5EC5F6E5-A4B4-DC0A-8E6E-5091CAFE1A35}"/>
              </a:ext>
            </a:extLst>
          </p:cNvPr>
          <p:cNvGrpSpPr/>
          <p:nvPr/>
        </p:nvGrpSpPr>
        <p:grpSpPr>
          <a:xfrm>
            <a:off x="1139686" y="537016"/>
            <a:ext cx="4417195" cy="1201488"/>
            <a:chOff x="572660" y="735799"/>
            <a:chExt cx="4417195" cy="1201488"/>
          </a:xfrm>
        </p:grpSpPr>
        <p:sp>
          <p:nvSpPr>
            <p:cNvPr id="7" name="TextBox 6">
              <a:extLst>
                <a:ext uri="{FF2B5EF4-FFF2-40B4-BE49-F238E27FC236}">
                  <a16:creationId xmlns:a16="http://schemas.microsoft.com/office/drawing/2014/main" id="{1747BF0F-191F-1A66-EFBC-14A7471F7957}"/>
                </a:ext>
              </a:extLst>
            </p:cNvPr>
            <p:cNvSpPr txBox="1"/>
            <p:nvPr/>
          </p:nvSpPr>
          <p:spPr>
            <a:xfrm>
              <a:off x="572660" y="735799"/>
              <a:ext cx="4417195" cy="630942"/>
            </a:xfrm>
            <a:prstGeom prst="rect">
              <a:avLst/>
            </a:prstGeom>
            <a:noFill/>
          </p:spPr>
          <p:txBody>
            <a:bodyPr wrap="square" rtlCol="0">
              <a:spAutoFit/>
            </a:bodyPr>
            <a:lstStyle/>
            <a:p>
              <a:r>
                <a:rPr lang="en-US" sz="3500" dirty="0"/>
                <a:t>Classification</a:t>
              </a:r>
            </a:p>
          </p:txBody>
        </p:sp>
        <p:sp>
          <p:nvSpPr>
            <p:cNvPr id="8" name="TextBox 7">
              <a:extLst>
                <a:ext uri="{FF2B5EF4-FFF2-40B4-BE49-F238E27FC236}">
                  <a16:creationId xmlns:a16="http://schemas.microsoft.com/office/drawing/2014/main" id="{627CF60D-2AEC-CB38-2009-B8912B94D668}"/>
                </a:ext>
              </a:extLst>
            </p:cNvPr>
            <p:cNvSpPr txBox="1"/>
            <p:nvPr/>
          </p:nvSpPr>
          <p:spPr>
            <a:xfrm>
              <a:off x="572660" y="1191597"/>
              <a:ext cx="4114800" cy="646331"/>
            </a:xfrm>
            <a:prstGeom prst="rect">
              <a:avLst/>
            </a:prstGeom>
            <a:noFill/>
          </p:spPr>
          <p:txBody>
            <a:bodyPr wrap="square" rtlCol="0">
              <a:spAutoFit/>
            </a:bodyPr>
            <a:lstStyle/>
            <a:p>
              <a:r>
                <a:rPr lang="en-IN" sz="3600" b="1" i="0" dirty="0">
                  <a:effectLst/>
                  <a:latin typeface="Avenir Next" panose="020B0503020202020204" pitchFamily="34" charset="0"/>
                </a:rPr>
                <a:t>Statistics</a:t>
              </a:r>
              <a:endParaRPr lang="en-US" sz="3500" b="1" dirty="0"/>
            </a:p>
          </p:txBody>
        </p:sp>
        <p:grpSp>
          <p:nvGrpSpPr>
            <p:cNvPr id="9" name="Group 8">
              <a:extLst>
                <a:ext uri="{FF2B5EF4-FFF2-40B4-BE49-F238E27FC236}">
                  <a16:creationId xmlns:a16="http://schemas.microsoft.com/office/drawing/2014/main" id="{4641FF18-A205-7F93-BC24-474C177D1C7F}"/>
                </a:ext>
              </a:extLst>
            </p:cNvPr>
            <p:cNvGrpSpPr/>
            <p:nvPr/>
          </p:nvGrpSpPr>
          <p:grpSpPr>
            <a:xfrm>
              <a:off x="688673" y="1770564"/>
              <a:ext cx="1915042" cy="166723"/>
              <a:chOff x="657676" y="1739568"/>
              <a:chExt cx="1765572" cy="0"/>
            </a:xfrm>
          </p:grpSpPr>
          <p:cxnSp>
            <p:nvCxnSpPr>
              <p:cNvPr id="10" name="Straight Connector 9">
                <a:extLst>
                  <a:ext uri="{FF2B5EF4-FFF2-40B4-BE49-F238E27FC236}">
                    <a16:creationId xmlns:a16="http://schemas.microsoft.com/office/drawing/2014/main" id="{D3F84E65-A97C-7280-CF33-6F134E8BE092}"/>
                  </a:ext>
                </a:extLst>
              </p:cNvPr>
              <p:cNvCxnSpPr>
                <a:cxnSpLocks/>
              </p:cNvCxnSpPr>
              <p:nvPr/>
            </p:nvCxnSpPr>
            <p:spPr>
              <a:xfrm>
                <a:off x="657676" y="1739568"/>
                <a:ext cx="443597" cy="0"/>
              </a:xfrm>
              <a:prstGeom prst="line">
                <a:avLst/>
              </a:prstGeom>
              <a:ln w="63500" cmpd="sng">
                <a:solidFill>
                  <a:srgbClr val="C1D7E9"/>
                </a:solidFill>
                <a:prstDash val="solid"/>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49B227EE-A2A7-5804-A3A4-FC746ADC06FA}"/>
                  </a:ext>
                </a:extLst>
              </p:cNvPr>
              <p:cNvCxnSpPr>
                <a:cxnSpLocks/>
              </p:cNvCxnSpPr>
              <p:nvPr/>
            </p:nvCxnSpPr>
            <p:spPr>
              <a:xfrm>
                <a:off x="1098334" y="1739568"/>
                <a:ext cx="443597" cy="0"/>
              </a:xfrm>
              <a:prstGeom prst="line">
                <a:avLst/>
              </a:prstGeom>
              <a:ln w="63500" cmpd="sng">
                <a:solidFill>
                  <a:srgbClr val="FCF9DD"/>
                </a:solidFill>
                <a:prstDash val="solid"/>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5352AE58-9EE9-AB3B-E52C-C1040CB37CFB}"/>
                  </a:ext>
                </a:extLst>
              </p:cNvPr>
              <p:cNvCxnSpPr>
                <a:cxnSpLocks/>
              </p:cNvCxnSpPr>
              <p:nvPr/>
            </p:nvCxnSpPr>
            <p:spPr>
              <a:xfrm>
                <a:off x="1538992" y="1739568"/>
                <a:ext cx="443597" cy="0"/>
              </a:xfrm>
              <a:prstGeom prst="line">
                <a:avLst/>
              </a:prstGeom>
              <a:ln w="63500" cmpd="sng">
                <a:solidFill>
                  <a:srgbClr val="EAC974"/>
                </a:solidFill>
                <a:prstDash val="solid"/>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6008D2FA-D416-AD35-66CA-396848F9F19A}"/>
                  </a:ext>
                </a:extLst>
              </p:cNvPr>
              <p:cNvCxnSpPr>
                <a:cxnSpLocks/>
              </p:cNvCxnSpPr>
              <p:nvPr/>
            </p:nvCxnSpPr>
            <p:spPr>
              <a:xfrm>
                <a:off x="1979651" y="1739568"/>
                <a:ext cx="443597" cy="0"/>
              </a:xfrm>
              <a:prstGeom prst="line">
                <a:avLst/>
              </a:prstGeom>
              <a:ln w="63500" cmpd="sng">
                <a:solidFill>
                  <a:srgbClr val="A44343"/>
                </a:solidFill>
                <a:prstDash val="solid"/>
              </a:ln>
            </p:spPr>
            <p:style>
              <a:lnRef idx="2">
                <a:schemeClr val="accent1"/>
              </a:lnRef>
              <a:fillRef idx="0">
                <a:schemeClr val="accent1"/>
              </a:fillRef>
              <a:effectRef idx="1">
                <a:schemeClr val="accent1"/>
              </a:effectRef>
              <a:fontRef idx="minor">
                <a:schemeClr val="tx1"/>
              </a:fontRef>
            </p:style>
          </p:cxnSp>
        </p:grpSp>
      </p:grpSp>
      <p:sp>
        <p:nvSpPr>
          <p:cNvPr id="3" name="TextBox 2">
            <a:extLst>
              <a:ext uri="{FF2B5EF4-FFF2-40B4-BE49-F238E27FC236}">
                <a16:creationId xmlns:a16="http://schemas.microsoft.com/office/drawing/2014/main" id="{0E750C27-1931-03DC-D36F-E9F20857C507}"/>
              </a:ext>
            </a:extLst>
          </p:cNvPr>
          <p:cNvSpPr txBox="1"/>
          <p:nvPr/>
        </p:nvSpPr>
        <p:spPr>
          <a:xfrm>
            <a:off x="1139686" y="2436641"/>
            <a:ext cx="4607971" cy="2308324"/>
          </a:xfrm>
          <a:prstGeom prst="rect">
            <a:avLst/>
          </a:prstGeom>
          <a:noFill/>
        </p:spPr>
        <p:txBody>
          <a:bodyPr wrap="square">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Sensitivity </a:t>
            </a:r>
            <a:r>
              <a:rPr lang="en-IN" sz="1800" b="0" i="0" u="none" strike="noStrike" dirty="0">
                <a:solidFill>
                  <a:srgbClr val="000000"/>
                </a:solidFill>
                <a:effectLst/>
                <a:latin typeface="Avenir Next" panose="020B0503020202020204" pitchFamily="34" charset="0"/>
              </a:rPr>
              <a:t>  </a:t>
            </a:r>
            <a:br>
              <a:rPr lang="en-IN" sz="1800" b="0" i="0" u="none" strike="noStrike" dirty="0">
                <a:solidFill>
                  <a:srgbClr val="000000"/>
                </a:solidFill>
                <a:effectLst/>
                <a:latin typeface="Avenir Next" panose="020B0503020202020204" pitchFamily="34" charset="0"/>
              </a:rPr>
            </a:br>
            <a:r>
              <a:rPr lang="en-IN" sz="1800" b="0" i="0" u="none" strike="noStrike" dirty="0">
                <a:solidFill>
                  <a:srgbClr val="000000"/>
                </a:solidFill>
                <a:effectLst/>
                <a:highlight>
                  <a:srgbClr val="FFFFFF"/>
                </a:highlight>
                <a:latin typeface="Avenir Next" panose="020B0503020202020204" pitchFamily="34" charset="0"/>
              </a:rPr>
              <a:t>Similarly termed as the True Positive Rate or Recall, sensitivity assesses the model's ability to correctly identify positive instances. It is computed by dividing the number of true positive predictions by the total count of actual positive instances</a:t>
            </a:r>
            <a:br>
              <a:rPr lang="en-IN" dirty="0">
                <a:latin typeface="Avenir Next" panose="020B0503020202020204" pitchFamily="34" charset="0"/>
              </a:rPr>
            </a:br>
            <a:endParaRPr lang="en-IN" sz="1800" b="0" dirty="0">
              <a:effectLst/>
              <a:latin typeface="Avenir Next" panose="020B0503020202020204" pitchFamily="34" charset="0"/>
            </a:endParaRP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402A6FD-E107-EAC3-89D9-82A4B86AA158}"/>
                  </a:ext>
                </a:extLst>
              </p:cNvPr>
              <p:cNvSpPr txBox="1"/>
              <p:nvPr/>
            </p:nvSpPr>
            <p:spPr>
              <a:xfrm>
                <a:off x="1139686" y="4689239"/>
                <a:ext cx="2414956" cy="52315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𝑆𝑒𝑛𝑠𝑖𝑡𝑖𝑣𝑖𝑡𝑦</m:t>
                      </m:r>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𝑇𝑃</m:t>
                          </m:r>
                        </m:num>
                        <m:den>
                          <m:r>
                            <a:rPr lang="en-US" b="0" i="1" smtClean="0">
                              <a:latin typeface="Cambria Math" panose="02040503050406030204" pitchFamily="18" charset="0"/>
                            </a:rPr>
                            <m:t>𝑇𝑃</m:t>
                          </m:r>
                          <m:r>
                            <a:rPr lang="en-US" b="0" i="1" smtClean="0">
                              <a:latin typeface="Cambria Math" panose="02040503050406030204" pitchFamily="18" charset="0"/>
                            </a:rPr>
                            <m:t>+</m:t>
                          </m:r>
                          <m:r>
                            <a:rPr lang="en-US" b="0" i="1" smtClean="0">
                              <a:latin typeface="Cambria Math" panose="02040503050406030204" pitchFamily="18" charset="0"/>
                            </a:rPr>
                            <m:t>𝐹𝑁</m:t>
                          </m:r>
                        </m:den>
                      </m:f>
                    </m:oMath>
                  </m:oMathPara>
                </a14:m>
                <a:endParaRPr lang="en-US" dirty="0"/>
              </a:p>
            </p:txBody>
          </p:sp>
        </mc:Choice>
        <mc:Fallback xmlns="">
          <p:sp>
            <p:nvSpPr>
              <p:cNvPr id="5" name="TextBox 4">
                <a:extLst>
                  <a:ext uri="{FF2B5EF4-FFF2-40B4-BE49-F238E27FC236}">
                    <a16:creationId xmlns:a16="http://schemas.microsoft.com/office/drawing/2014/main" id="{5402A6FD-E107-EAC3-89D9-82A4B86AA158}"/>
                  </a:ext>
                </a:extLst>
              </p:cNvPr>
              <p:cNvSpPr txBox="1">
                <a:spLocks noRot="1" noChangeAspect="1" noMove="1" noResize="1" noEditPoints="1" noAdjustHandles="1" noChangeArrowheads="1" noChangeShapeType="1" noTextEdit="1"/>
              </p:cNvSpPr>
              <p:nvPr/>
            </p:nvSpPr>
            <p:spPr>
              <a:xfrm>
                <a:off x="1139686" y="4689239"/>
                <a:ext cx="2414956" cy="523157"/>
              </a:xfrm>
              <a:prstGeom prst="rect">
                <a:avLst/>
              </a:prstGeom>
              <a:blipFill>
                <a:blip r:embed="rId2"/>
                <a:stretch>
                  <a:fillRect l="-2618" t="-2381" r="-1571" b="-11905"/>
                </a:stretch>
              </a:blipFill>
            </p:spPr>
            <p:txBody>
              <a:bodyPr/>
              <a:lstStyle/>
              <a:p>
                <a:r>
                  <a:rPr lang="en-US">
                    <a:noFill/>
                  </a:rPr>
                  <a:t> </a:t>
                </a:r>
              </a:p>
            </p:txBody>
          </p:sp>
        </mc:Fallback>
      </mc:AlternateContent>
      <p:sp>
        <p:nvSpPr>
          <p:cNvPr id="18" name="TextBox 17">
            <a:extLst>
              <a:ext uri="{FF2B5EF4-FFF2-40B4-BE49-F238E27FC236}">
                <a16:creationId xmlns:a16="http://schemas.microsoft.com/office/drawing/2014/main" id="{B96AA8F4-4B96-CFDB-00AA-E185C9894624}"/>
              </a:ext>
            </a:extLst>
          </p:cNvPr>
          <p:cNvSpPr txBox="1"/>
          <p:nvPr/>
        </p:nvSpPr>
        <p:spPr>
          <a:xfrm>
            <a:off x="6658379" y="2446984"/>
            <a:ext cx="3657600" cy="323165"/>
          </a:xfrm>
          <a:prstGeom prst="rect">
            <a:avLst/>
          </a:prstGeom>
          <a:noFill/>
        </p:spPr>
        <p:txBody>
          <a:bodyPr wrap="square" rtlCol="0">
            <a:spAutoFit/>
          </a:bodyPr>
          <a:lstStyle/>
          <a:p>
            <a:r>
              <a:rPr lang="en-US" sz="1500" dirty="0">
                <a:latin typeface="Avenir Next" panose="020B0503020202020204" pitchFamily="34" charset="0"/>
              </a:rPr>
              <a:t>Confusion Matrix of the </a:t>
            </a:r>
            <a:r>
              <a:rPr lang="en-US" sz="1500" b="1" dirty="0">
                <a:latin typeface="Avenir Next" panose="020B0503020202020204" pitchFamily="34" charset="0"/>
              </a:rPr>
              <a:t>Chosen Model</a:t>
            </a: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AD67FB10-9EFB-F84F-E251-3BD9A85981EF}"/>
                  </a:ext>
                </a:extLst>
              </p:cNvPr>
              <p:cNvSpPr txBox="1"/>
              <p:nvPr/>
            </p:nvSpPr>
            <p:spPr>
              <a:xfrm>
                <a:off x="1102371" y="5708241"/>
                <a:ext cx="4259949" cy="52501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𝑆𝑒𝑛𝑠𝑖𝑡𝑖𝑣𝑖𝑡𝑦</m:t>
                      </m:r>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2308</m:t>
                          </m:r>
                        </m:num>
                        <m:den>
                          <m:r>
                            <a:rPr lang="en-US" b="0" i="1" smtClean="0">
                              <a:latin typeface="Cambria Math" panose="02040503050406030204" pitchFamily="18" charset="0"/>
                            </a:rPr>
                            <m:t>2308+6</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2308</m:t>
                          </m:r>
                        </m:num>
                        <m:den>
                          <m:r>
                            <a:rPr lang="en-US" b="0" i="1" smtClean="0">
                              <a:latin typeface="Cambria Math" panose="02040503050406030204" pitchFamily="18" charset="0"/>
                            </a:rPr>
                            <m:t>2314</m:t>
                          </m:r>
                        </m:den>
                      </m:f>
                      <m:r>
                        <a:rPr lang="en-US" b="0" i="1" smtClean="0">
                          <a:latin typeface="Cambria Math" panose="02040503050406030204" pitchFamily="18" charset="0"/>
                        </a:rPr>
                        <m:t>=0.9974</m:t>
                      </m:r>
                    </m:oMath>
                  </m:oMathPara>
                </a14:m>
                <a:endParaRPr lang="en-US" dirty="0"/>
              </a:p>
            </p:txBody>
          </p:sp>
        </mc:Choice>
        <mc:Fallback xmlns="">
          <p:sp>
            <p:nvSpPr>
              <p:cNvPr id="19" name="TextBox 18">
                <a:extLst>
                  <a:ext uri="{FF2B5EF4-FFF2-40B4-BE49-F238E27FC236}">
                    <a16:creationId xmlns:a16="http://schemas.microsoft.com/office/drawing/2014/main" id="{AD67FB10-9EFB-F84F-E251-3BD9A85981EF}"/>
                  </a:ext>
                </a:extLst>
              </p:cNvPr>
              <p:cNvSpPr txBox="1">
                <a:spLocks noRot="1" noChangeAspect="1" noMove="1" noResize="1" noEditPoints="1" noAdjustHandles="1" noChangeArrowheads="1" noChangeShapeType="1" noTextEdit="1"/>
              </p:cNvSpPr>
              <p:nvPr/>
            </p:nvSpPr>
            <p:spPr>
              <a:xfrm>
                <a:off x="1102371" y="5708241"/>
                <a:ext cx="4259949" cy="525016"/>
              </a:xfrm>
              <a:prstGeom prst="rect">
                <a:avLst/>
              </a:prstGeom>
              <a:blipFill>
                <a:blip r:embed="rId3"/>
                <a:stretch>
                  <a:fillRect l="-1187" t="-4651" r="-593" b="-9302"/>
                </a:stretch>
              </a:blipFill>
            </p:spPr>
            <p:txBody>
              <a:bodyPr/>
              <a:lstStyle/>
              <a:p>
                <a:r>
                  <a:rPr lang="en-US">
                    <a:noFill/>
                  </a:rPr>
                  <a:t> </a:t>
                </a:r>
              </a:p>
            </p:txBody>
          </p:sp>
        </mc:Fallback>
      </mc:AlternateContent>
      <p:sp>
        <p:nvSpPr>
          <p:cNvPr id="20" name="TextBox 19">
            <a:extLst>
              <a:ext uri="{FF2B5EF4-FFF2-40B4-BE49-F238E27FC236}">
                <a16:creationId xmlns:a16="http://schemas.microsoft.com/office/drawing/2014/main" id="{3BDB77A8-0B15-4573-CF71-7CE52208682F}"/>
              </a:ext>
            </a:extLst>
          </p:cNvPr>
          <p:cNvSpPr txBox="1"/>
          <p:nvPr/>
        </p:nvSpPr>
        <p:spPr>
          <a:xfrm>
            <a:off x="1066799" y="5287107"/>
            <a:ext cx="4865077" cy="369332"/>
          </a:xfrm>
          <a:prstGeom prst="rect">
            <a:avLst/>
          </a:prstGeom>
          <a:noFill/>
        </p:spPr>
        <p:txBody>
          <a:bodyPr wrap="square" rtlCol="0">
            <a:spAutoFit/>
          </a:bodyPr>
          <a:lstStyle/>
          <a:p>
            <a:r>
              <a:rPr lang="en-US" dirty="0">
                <a:latin typeface="Avenir Next" panose="020B0503020202020204" pitchFamily="34" charset="0"/>
              </a:rPr>
              <a:t>For this chosen logistic regression model , </a:t>
            </a:r>
          </a:p>
        </p:txBody>
      </p:sp>
      <p:sp>
        <p:nvSpPr>
          <p:cNvPr id="21" name="TextBox 20">
            <a:extLst>
              <a:ext uri="{FF2B5EF4-FFF2-40B4-BE49-F238E27FC236}">
                <a16:creationId xmlns:a16="http://schemas.microsoft.com/office/drawing/2014/main" id="{4539FAAD-5347-51D8-5D60-79C481791915}"/>
              </a:ext>
            </a:extLst>
          </p:cNvPr>
          <p:cNvSpPr txBox="1"/>
          <p:nvPr/>
        </p:nvSpPr>
        <p:spPr>
          <a:xfrm>
            <a:off x="6693876" y="5534561"/>
            <a:ext cx="4314093" cy="877163"/>
          </a:xfrm>
          <a:prstGeom prst="rect">
            <a:avLst/>
          </a:prstGeom>
          <a:noFill/>
        </p:spPr>
        <p:txBody>
          <a:bodyPr wrap="square" rtlCol="0">
            <a:spAutoFit/>
          </a:bodyPr>
          <a:lstStyle/>
          <a:p>
            <a:r>
              <a:rPr lang="en-IN" sz="1700" dirty="0">
                <a:solidFill>
                  <a:srgbClr val="0D0D0D"/>
                </a:solidFill>
                <a:highlight>
                  <a:srgbClr val="FFFFFF"/>
                </a:highlight>
                <a:latin typeface="Avenir Next" panose="020B0503020202020204" pitchFamily="34" charset="0"/>
              </a:rPr>
              <a:t>I</a:t>
            </a:r>
            <a:r>
              <a:rPr lang="en-IN" sz="1700" b="0" i="0" dirty="0">
                <a:solidFill>
                  <a:srgbClr val="0D0D0D"/>
                </a:solidFill>
                <a:effectLst/>
                <a:highlight>
                  <a:srgbClr val="FFFFFF"/>
                </a:highlight>
                <a:latin typeface="Avenir Next" panose="020B0503020202020204" pitchFamily="34" charset="0"/>
              </a:rPr>
              <a:t>t means that approximately 99.74% of the true positive cases are correctly identified by the model.</a:t>
            </a:r>
            <a:endParaRPr lang="en-US" sz="1700" dirty="0">
              <a:latin typeface="Avenir Next" panose="020B0503020202020204" pitchFamily="34" charset="0"/>
            </a:endParaRPr>
          </a:p>
        </p:txBody>
      </p:sp>
      <p:sp>
        <p:nvSpPr>
          <p:cNvPr id="22" name="TextBox 21">
            <a:extLst>
              <a:ext uri="{FF2B5EF4-FFF2-40B4-BE49-F238E27FC236}">
                <a16:creationId xmlns:a16="http://schemas.microsoft.com/office/drawing/2014/main" id="{236DDDF3-426A-5D60-E34A-2913A4E1B91B}"/>
              </a:ext>
            </a:extLst>
          </p:cNvPr>
          <p:cNvSpPr txBox="1"/>
          <p:nvPr/>
        </p:nvSpPr>
        <p:spPr>
          <a:xfrm>
            <a:off x="6693876" y="5264931"/>
            <a:ext cx="1676401" cy="369332"/>
          </a:xfrm>
          <a:prstGeom prst="rect">
            <a:avLst/>
          </a:prstGeom>
          <a:noFill/>
        </p:spPr>
        <p:txBody>
          <a:bodyPr wrap="square" rtlCol="0">
            <a:spAutoFit/>
          </a:bodyPr>
          <a:lstStyle/>
          <a:p>
            <a:r>
              <a:rPr lang="en-US" b="1" dirty="0">
                <a:latin typeface="Avenir Next" panose="020B0503020202020204" pitchFamily="34" charset="0"/>
              </a:rPr>
              <a:t>Conclusion</a:t>
            </a:r>
          </a:p>
        </p:txBody>
      </p:sp>
      <p:sp>
        <p:nvSpPr>
          <p:cNvPr id="23" name="Rectangle 22">
            <a:extLst>
              <a:ext uri="{FF2B5EF4-FFF2-40B4-BE49-F238E27FC236}">
                <a16:creationId xmlns:a16="http://schemas.microsoft.com/office/drawing/2014/main" id="{73DD65CF-E9BF-64B0-1C8B-F5E50309F7F2}"/>
              </a:ext>
            </a:extLst>
          </p:cNvPr>
          <p:cNvSpPr/>
          <p:nvPr/>
        </p:nvSpPr>
        <p:spPr>
          <a:xfrm>
            <a:off x="6283570" y="2215661"/>
            <a:ext cx="36000" cy="4478216"/>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24" descr="A table with text and images&#10;&#10;Description automatically generated with medium confidence">
            <a:extLst>
              <a:ext uri="{FF2B5EF4-FFF2-40B4-BE49-F238E27FC236}">
                <a16:creationId xmlns:a16="http://schemas.microsoft.com/office/drawing/2014/main" id="{EF1B7162-58D0-210B-A8AF-DFF96BECAA85}"/>
              </a:ext>
            </a:extLst>
          </p:cNvPr>
          <p:cNvPicPr>
            <a:picLocks noChangeAspect="1"/>
          </p:cNvPicPr>
          <p:nvPr/>
        </p:nvPicPr>
        <p:blipFill rotWithShape="1">
          <a:blip r:embed="rId4"/>
          <a:srcRect l="3811" t="4760"/>
          <a:stretch/>
        </p:blipFill>
        <p:spPr>
          <a:xfrm>
            <a:off x="6719776" y="2784651"/>
            <a:ext cx="3253563" cy="2528139"/>
          </a:xfrm>
          <a:prstGeom prst="rect">
            <a:avLst/>
          </a:prstGeom>
        </p:spPr>
      </p:pic>
    </p:spTree>
    <p:extLst>
      <p:ext uri="{BB962C8B-B14F-4D97-AF65-F5344CB8AC3E}">
        <p14:creationId xmlns:p14="http://schemas.microsoft.com/office/powerpoint/2010/main" val="27173068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78" name="Group 77">
            <a:extLst>
              <a:ext uri="{FF2B5EF4-FFF2-40B4-BE49-F238E27FC236}">
                <a16:creationId xmlns:a16="http://schemas.microsoft.com/office/drawing/2014/main" id="{801AEF69-9519-E36A-E5F2-6DF18E1F8773}"/>
              </a:ext>
            </a:extLst>
          </p:cNvPr>
          <p:cNvGrpSpPr/>
          <p:nvPr/>
        </p:nvGrpSpPr>
        <p:grpSpPr>
          <a:xfrm rot="4540628">
            <a:off x="-3717418" y="1778767"/>
            <a:ext cx="4704890" cy="4671257"/>
            <a:chOff x="-3637905" y="890125"/>
            <a:chExt cx="4704890" cy="4671257"/>
          </a:xfrm>
        </p:grpSpPr>
        <p:grpSp>
          <p:nvGrpSpPr>
            <p:cNvPr id="64" name="Group 63">
              <a:extLst>
                <a:ext uri="{FF2B5EF4-FFF2-40B4-BE49-F238E27FC236}">
                  <a16:creationId xmlns:a16="http://schemas.microsoft.com/office/drawing/2014/main" id="{7A4E487C-B406-D268-C37C-9514877C4003}"/>
                </a:ext>
              </a:extLst>
            </p:cNvPr>
            <p:cNvGrpSpPr/>
            <p:nvPr/>
          </p:nvGrpSpPr>
          <p:grpSpPr>
            <a:xfrm rot="7417898">
              <a:off x="-3621089" y="873309"/>
              <a:ext cx="4671257" cy="4704890"/>
              <a:chOff x="3687343" y="1149432"/>
              <a:chExt cx="4671257" cy="4704890"/>
            </a:xfrm>
          </p:grpSpPr>
          <p:sp>
            <p:nvSpPr>
              <p:cNvPr id="57" name="Freeform 56">
                <a:extLst>
                  <a:ext uri="{FF2B5EF4-FFF2-40B4-BE49-F238E27FC236}">
                    <a16:creationId xmlns:a16="http://schemas.microsoft.com/office/drawing/2014/main" id="{91828BDF-F150-ECDD-4CE2-839E33EF52F2}"/>
                  </a:ext>
                </a:extLst>
              </p:cNvPr>
              <p:cNvSpPr/>
              <p:nvPr/>
            </p:nvSpPr>
            <p:spPr>
              <a:xfrm>
                <a:off x="6069665" y="1149432"/>
                <a:ext cx="2164452" cy="1819662"/>
              </a:xfrm>
              <a:custGeom>
                <a:avLst/>
                <a:gdLst>
                  <a:gd name="connsiteX0" fmla="*/ 0 w 2164452"/>
                  <a:gd name="connsiteY0" fmla="*/ 0 h 1819662"/>
                  <a:gd name="connsiteX1" fmla="*/ 2164452 w 2164452"/>
                  <a:gd name="connsiteY1" fmla="*/ 1572567 h 1819662"/>
                  <a:gd name="connsiteX2" fmla="*/ 1403972 w 2164452"/>
                  <a:gd name="connsiteY2" fmla="*/ 1819662 h 1819662"/>
                  <a:gd name="connsiteX3" fmla="*/ 1362586 w 2164452"/>
                  <a:gd name="connsiteY3" fmla="*/ 1706587 h 1819662"/>
                  <a:gd name="connsiteX4" fmla="*/ 1298158 w 2164452"/>
                  <a:gd name="connsiteY4" fmla="*/ 1572843 h 1819662"/>
                  <a:gd name="connsiteX5" fmla="*/ 1221521 w 2164452"/>
                  <a:gd name="connsiteY5" fmla="*/ 1446694 h 1819662"/>
                  <a:gd name="connsiteX6" fmla="*/ 1133443 w 2164452"/>
                  <a:gd name="connsiteY6" fmla="*/ 1328910 h 1819662"/>
                  <a:gd name="connsiteX7" fmla="*/ 1034695 w 2164452"/>
                  <a:gd name="connsiteY7" fmla="*/ 1220259 h 1819662"/>
                  <a:gd name="connsiteX8" fmla="*/ 926043 w 2164452"/>
                  <a:gd name="connsiteY8" fmla="*/ 1121510 h 1819662"/>
                  <a:gd name="connsiteX9" fmla="*/ 808259 w 2164452"/>
                  <a:gd name="connsiteY9" fmla="*/ 1033432 h 1819662"/>
                  <a:gd name="connsiteX10" fmla="*/ 682110 w 2164452"/>
                  <a:gd name="connsiteY10" fmla="*/ 956795 h 1819662"/>
                  <a:gd name="connsiteX11" fmla="*/ 548366 w 2164452"/>
                  <a:gd name="connsiteY11" fmla="*/ 892367 h 1819662"/>
                  <a:gd name="connsiteX12" fmla="*/ 407796 w 2164452"/>
                  <a:gd name="connsiteY12" fmla="*/ 840918 h 1819662"/>
                  <a:gd name="connsiteX13" fmla="*/ 261169 w 2164452"/>
                  <a:gd name="connsiteY13" fmla="*/ 803216 h 1819662"/>
                  <a:gd name="connsiteX14" fmla="*/ 109255 w 2164452"/>
                  <a:gd name="connsiteY14" fmla="*/ 780031 h 1819662"/>
                  <a:gd name="connsiteX15" fmla="*/ 0 w 2164452"/>
                  <a:gd name="connsiteY15" fmla="*/ 774514 h 1819662"/>
                  <a:gd name="connsiteX16" fmla="*/ 0 w 2164452"/>
                  <a:gd name="connsiteY16" fmla="*/ 0 h 1819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164452" h="1819662">
                    <a:moveTo>
                      <a:pt x="0" y="0"/>
                    </a:moveTo>
                    <a:cubicBezTo>
                      <a:pt x="985954" y="0"/>
                      <a:pt x="1859776" y="634869"/>
                      <a:pt x="2164452" y="1572567"/>
                    </a:cubicBezTo>
                    <a:lnTo>
                      <a:pt x="1403972" y="1819662"/>
                    </a:lnTo>
                    <a:lnTo>
                      <a:pt x="1362586" y="1706587"/>
                    </a:lnTo>
                    <a:cubicBezTo>
                      <a:pt x="1343231" y="1660825"/>
                      <a:pt x="1321712" y="1616201"/>
                      <a:pt x="1298158" y="1572843"/>
                    </a:cubicBezTo>
                    <a:cubicBezTo>
                      <a:pt x="1274605" y="1529485"/>
                      <a:pt x="1249017" y="1487393"/>
                      <a:pt x="1221521" y="1446694"/>
                    </a:cubicBezTo>
                    <a:cubicBezTo>
                      <a:pt x="1194026" y="1405996"/>
                      <a:pt x="1164624" y="1366692"/>
                      <a:pt x="1133443" y="1328910"/>
                    </a:cubicBezTo>
                    <a:cubicBezTo>
                      <a:pt x="1102263" y="1291128"/>
                      <a:pt x="1069304" y="1254868"/>
                      <a:pt x="1034695" y="1220259"/>
                    </a:cubicBezTo>
                    <a:cubicBezTo>
                      <a:pt x="1000085" y="1185649"/>
                      <a:pt x="963825" y="1152690"/>
                      <a:pt x="926043" y="1121510"/>
                    </a:cubicBezTo>
                    <a:cubicBezTo>
                      <a:pt x="888261" y="1090329"/>
                      <a:pt x="848957" y="1060927"/>
                      <a:pt x="808259" y="1033432"/>
                    </a:cubicBezTo>
                    <a:cubicBezTo>
                      <a:pt x="767561" y="1005937"/>
                      <a:pt x="725468" y="980348"/>
                      <a:pt x="682110" y="956795"/>
                    </a:cubicBezTo>
                    <a:cubicBezTo>
                      <a:pt x="638752" y="933241"/>
                      <a:pt x="594128" y="911723"/>
                      <a:pt x="548366" y="892367"/>
                    </a:cubicBezTo>
                    <a:cubicBezTo>
                      <a:pt x="502605" y="873011"/>
                      <a:pt x="455705" y="855819"/>
                      <a:pt x="407796" y="840918"/>
                    </a:cubicBezTo>
                    <a:cubicBezTo>
                      <a:pt x="359888" y="826017"/>
                      <a:pt x="310969" y="813407"/>
                      <a:pt x="261169" y="803216"/>
                    </a:cubicBezTo>
                    <a:cubicBezTo>
                      <a:pt x="211370" y="793026"/>
                      <a:pt x="160689" y="785255"/>
                      <a:pt x="109255" y="780031"/>
                    </a:cubicBezTo>
                    <a:lnTo>
                      <a:pt x="0" y="774514"/>
                    </a:lnTo>
                    <a:lnTo>
                      <a:pt x="0" y="0"/>
                    </a:lnTo>
                    <a:close/>
                  </a:path>
                </a:pathLst>
              </a:custGeom>
              <a:solidFill>
                <a:srgbClr val="5F374B"/>
              </a:solid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2413288" tIns="760053" rIns="754092" bIns="2895007" numCol="1" spcCol="1270" anchor="ctr" anchorCtr="0">
                <a:noAutofit/>
              </a:bodyPr>
              <a:lstStyle/>
              <a:p>
                <a:pPr marL="0" lvl="0" indent="0" algn="ctr" defTabSz="2800350">
                  <a:lnSpc>
                    <a:spcPct val="90000"/>
                  </a:lnSpc>
                  <a:spcBef>
                    <a:spcPct val="0"/>
                  </a:spcBef>
                  <a:spcAft>
                    <a:spcPct val="35000"/>
                  </a:spcAft>
                  <a:buNone/>
                </a:pPr>
                <a:r>
                  <a:rPr lang="en-GB" sz="6300" kern="1200" dirty="0"/>
                  <a:t> </a:t>
                </a:r>
              </a:p>
            </p:txBody>
          </p:sp>
          <p:sp>
            <p:nvSpPr>
              <p:cNvPr id="56" name="Freeform 55">
                <a:extLst>
                  <a:ext uri="{FF2B5EF4-FFF2-40B4-BE49-F238E27FC236}">
                    <a16:creationId xmlns:a16="http://schemas.microsoft.com/office/drawing/2014/main" id="{074378C7-EDF0-BD50-9A6B-1A624410CD62}"/>
                  </a:ext>
                </a:extLst>
              </p:cNvPr>
              <p:cNvSpPr/>
              <p:nvPr/>
            </p:nvSpPr>
            <p:spPr>
              <a:xfrm>
                <a:off x="3825389" y="1156872"/>
                <a:ext cx="2164452" cy="1814651"/>
              </a:xfrm>
              <a:custGeom>
                <a:avLst/>
                <a:gdLst>
                  <a:gd name="connsiteX0" fmla="*/ 2164452 w 2164452"/>
                  <a:gd name="connsiteY0" fmla="*/ 0 h 1814651"/>
                  <a:gd name="connsiteX1" fmla="*/ 2164452 w 2164452"/>
                  <a:gd name="connsiteY1" fmla="*/ 766341 h 1814651"/>
                  <a:gd name="connsiteX2" fmla="*/ 2040663 w 2164452"/>
                  <a:gd name="connsiteY2" fmla="*/ 772592 h 1814651"/>
                  <a:gd name="connsiteX3" fmla="*/ 1888749 w 2164452"/>
                  <a:gd name="connsiteY3" fmla="*/ 795777 h 1814651"/>
                  <a:gd name="connsiteX4" fmla="*/ 1742122 w 2164452"/>
                  <a:gd name="connsiteY4" fmla="*/ 833479 h 1814651"/>
                  <a:gd name="connsiteX5" fmla="*/ 1601552 w 2164452"/>
                  <a:gd name="connsiteY5" fmla="*/ 884928 h 1814651"/>
                  <a:gd name="connsiteX6" fmla="*/ 1467808 w 2164452"/>
                  <a:gd name="connsiteY6" fmla="*/ 949356 h 1814651"/>
                  <a:gd name="connsiteX7" fmla="*/ 1341659 w 2164452"/>
                  <a:gd name="connsiteY7" fmla="*/ 1025993 h 1814651"/>
                  <a:gd name="connsiteX8" fmla="*/ 1223875 w 2164452"/>
                  <a:gd name="connsiteY8" fmla="*/ 1114071 h 1814651"/>
                  <a:gd name="connsiteX9" fmla="*/ 1115224 w 2164452"/>
                  <a:gd name="connsiteY9" fmla="*/ 1212820 h 1814651"/>
                  <a:gd name="connsiteX10" fmla="*/ 1016475 w 2164452"/>
                  <a:gd name="connsiteY10" fmla="*/ 1321471 h 1814651"/>
                  <a:gd name="connsiteX11" fmla="*/ 928397 w 2164452"/>
                  <a:gd name="connsiteY11" fmla="*/ 1439255 h 1814651"/>
                  <a:gd name="connsiteX12" fmla="*/ 787332 w 2164452"/>
                  <a:gd name="connsiteY12" fmla="*/ 1699148 h 1814651"/>
                  <a:gd name="connsiteX13" fmla="*/ 745058 w 2164452"/>
                  <a:gd name="connsiteY13" fmla="*/ 1814651 h 1814651"/>
                  <a:gd name="connsiteX14" fmla="*/ 0 w 2164452"/>
                  <a:gd name="connsiteY14" fmla="*/ 1572567 h 1814651"/>
                  <a:gd name="connsiteX15" fmla="*/ 2164452 w 2164452"/>
                  <a:gd name="connsiteY15" fmla="*/ 0 h 1814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64452" h="1814651">
                    <a:moveTo>
                      <a:pt x="2164452" y="0"/>
                    </a:moveTo>
                    <a:lnTo>
                      <a:pt x="2164452" y="766341"/>
                    </a:lnTo>
                    <a:lnTo>
                      <a:pt x="2040663" y="772592"/>
                    </a:lnTo>
                    <a:cubicBezTo>
                      <a:pt x="1989229" y="777816"/>
                      <a:pt x="1938548" y="785587"/>
                      <a:pt x="1888749" y="795777"/>
                    </a:cubicBezTo>
                    <a:cubicBezTo>
                      <a:pt x="1838949" y="805968"/>
                      <a:pt x="1790031" y="818578"/>
                      <a:pt x="1742122" y="833479"/>
                    </a:cubicBezTo>
                    <a:cubicBezTo>
                      <a:pt x="1694213" y="848380"/>
                      <a:pt x="1647314" y="865572"/>
                      <a:pt x="1601552" y="884928"/>
                    </a:cubicBezTo>
                    <a:cubicBezTo>
                      <a:pt x="1555790" y="904284"/>
                      <a:pt x="1511166" y="925802"/>
                      <a:pt x="1467808" y="949356"/>
                    </a:cubicBezTo>
                    <a:cubicBezTo>
                      <a:pt x="1424450" y="972909"/>
                      <a:pt x="1382358" y="998498"/>
                      <a:pt x="1341659" y="1025993"/>
                    </a:cubicBezTo>
                    <a:cubicBezTo>
                      <a:pt x="1300961" y="1053488"/>
                      <a:pt x="1261657" y="1082890"/>
                      <a:pt x="1223875" y="1114071"/>
                    </a:cubicBezTo>
                    <a:cubicBezTo>
                      <a:pt x="1186093" y="1145251"/>
                      <a:pt x="1149833" y="1178210"/>
                      <a:pt x="1115224" y="1212820"/>
                    </a:cubicBezTo>
                    <a:cubicBezTo>
                      <a:pt x="1080614" y="1247429"/>
                      <a:pt x="1047655" y="1283689"/>
                      <a:pt x="1016475" y="1321471"/>
                    </a:cubicBezTo>
                    <a:cubicBezTo>
                      <a:pt x="985294" y="1359253"/>
                      <a:pt x="955892" y="1398557"/>
                      <a:pt x="928397" y="1439255"/>
                    </a:cubicBezTo>
                    <a:cubicBezTo>
                      <a:pt x="873407" y="1520652"/>
                      <a:pt x="826043" y="1607625"/>
                      <a:pt x="787332" y="1699148"/>
                    </a:cubicBezTo>
                    <a:lnTo>
                      <a:pt x="745058" y="1814651"/>
                    </a:lnTo>
                    <a:lnTo>
                      <a:pt x="0" y="1572567"/>
                    </a:lnTo>
                    <a:cubicBezTo>
                      <a:pt x="304676" y="634869"/>
                      <a:pt x="1178499" y="0"/>
                      <a:pt x="2164452" y="0"/>
                    </a:cubicBezTo>
                    <a:close/>
                  </a:path>
                </a:pathLst>
              </a:custGeom>
              <a:solidFill>
                <a:srgbClr val="F0BC9B"/>
              </a:solid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2413288" tIns="760053" rIns="754092" bIns="2895007" numCol="1" spcCol="1270" anchor="ctr" anchorCtr="0">
                <a:noAutofit/>
              </a:bodyPr>
              <a:lstStyle/>
              <a:p>
                <a:pPr marL="0" lvl="0" indent="0" algn="ctr" defTabSz="2800350">
                  <a:lnSpc>
                    <a:spcPct val="90000"/>
                  </a:lnSpc>
                  <a:spcBef>
                    <a:spcPct val="0"/>
                  </a:spcBef>
                  <a:spcAft>
                    <a:spcPct val="35000"/>
                  </a:spcAft>
                  <a:buNone/>
                </a:pPr>
                <a:r>
                  <a:rPr lang="en-GB" sz="6300" kern="1200" dirty="0"/>
                  <a:t> </a:t>
                </a:r>
              </a:p>
            </p:txBody>
          </p:sp>
          <p:sp>
            <p:nvSpPr>
              <p:cNvPr id="54" name="Freeform 53">
                <a:extLst>
                  <a:ext uri="{FF2B5EF4-FFF2-40B4-BE49-F238E27FC236}">
                    <a16:creationId xmlns:a16="http://schemas.microsoft.com/office/drawing/2014/main" id="{A89526CC-09FB-139E-B246-4F30910BFAFD}"/>
                  </a:ext>
                </a:extLst>
              </p:cNvPr>
              <p:cNvSpPr/>
              <p:nvPr/>
            </p:nvSpPr>
            <p:spPr>
              <a:xfrm>
                <a:off x="3687343" y="2835454"/>
                <a:ext cx="1439437" cy="2544466"/>
              </a:xfrm>
              <a:custGeom>
                <a:avLst/>
                <a:gdLst>
                  <a:gd name="connsiteX0" fmla="*/ 111543 w 1439437"/>
                  <a:gd name="connsiteY0" fmla="*/ 0 h 2544466"/>
                  <a:gd name="connsiteX1" fmla="*/ 853385 w 1439437"/>
                  <a:gd name="connsiteY1" fmla="*/ 241039 h 2544466"/>
                  <a:gd name="connsiteX2" fmla="*/ 836228 w 1439437"/>
                  <a:gd name="connsiteY2" fmla="*/ 307762 h 2544466"/>
                  <a:gd name="connsiteX3" fmla="*/ 813043 w 1439437"/>
                  <a:gd name="connsiteY3" fmla="*/ 459676 h 2544466"/>
                  <a:gd name="connsiteX4" fmla="*/ 805144 w 1439437"/>
                  <a:gd name="connsiteY4" fmla="*/ 616110 h 2544466"/>
                  <a:gd name="connsiteX5" fmla="*/ 813043 w 1439437"/>
                  <a:gd name="connsiteY5" fmla="*/ 772544 h 2544466"/>
                  <a:gd name="connsiteX6" fmla="*/ 836228 w 1439437"/>
                  <a:gd name="connsiteY6" fmla="*/ 924458 h 2544466"/>
                  <a:gd name="connsiteX7" fmla="*/ 873930 w 1439437"/>
                  <a:gd name="connsiteY7" fmla="*/ 1071085 h 2544466"/>
                  <a:gd name="connsiteX8" fmla="*/ 925379 w 1439437"/>
                  <a:gd name="connsiteY8" fmla="*/ 1211655 h 2544466"/>
                  <a:gd name="connsiteX9" fmla="*/ 989807 w 1439437"/>
                  <a:gd name="connsiteY9" fmla="*/ 1345399 h 2544466"/>
                  <a:gd name="connsiteX10" fmla="*/ 1066444 w 1439437"/>
                  <a:gd name="connsiteY10" fmla="*/ 1471548 h 2544466"/>
                  <a:gd name="connsiteX11" fmla="*/ 1154522 w 1439437"/>
                  <a:gd name="connsiteY11" fmla="*/ 1589332 h 2544466"/>
                  <a:gd name="connsiteX12" fmla="*/ 1253271 w 1439437"/>
                  <a:gd name="connsiteY12" fmla="*/ 1697984 h 2544466"/>
                  <a:gd name="connsiteX13" fmla="*/ 1361922 w 1439437"/>
                  <a:gd name="connsiteY13" fmla="*/ 1796732 h 2544466"/>
                  <a:gd name="connsiteX14" fmla="*/ 1439437 w 1439437"/>
                  <a:gd name="connsiteY14" fmla="*/ 1854697 h 2544466"/>
                  <a:gd name="connsiteX15" fmla="*/ 938290 w 1439437"/>
                  <a:gd name="connsiteY15" fmla="*/ 2544466 h 2544466"/>
                  <a:gd name="connsiteX16" fmla="*/ 111543 w 1439437"/>
                  <a:gd name="connsiteY16" fmla="*/ 0 h 2544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39437" h="2544466">
                    <a:moveTo>
                      <a:pt x="111543" y="0"/>
                    </a:moveTo>
                    <a:lnTo>
                      <a:pt x="853385" y="241039"/>
                    </a:lnTo>
                    <a:lnTo>
                      <a:pt x="836228" y="307762"/>
                    </a:lnTo>
                    <a:cubicBezTo>
                      <a:pt x="826038" y="357561"/>
                      <a:pt x="818267" y="408242"/>
                      <a:pt x="813043" y="459676"/>
                    </a:cubicBezTo>
                    <a:cubicBezTo>
                      <a:pt x="807820" y="511111"/>
                      <a:pt x="805144" y="563298"/>
                      <a:pt x="805144" y="616110"/>
                    </a:cubicBezTo>
                    <a:cubicBezTo>
                      <a:pt x="805144" y="668922"/>
                      <a:pt x="807820" y="721110"/>
                      <a:pt x="813043" y="772544"/>
                    </a:cubicBezTo>
                    <a:cubicBezTo>
                      <a:pt x="818267" y="823978"/>
                      <a:pt x="826038" y="874659"/>
                      <a:pt x="836228" y="924458"/>
                    </a:cubicBezTo>
                    <a:cubicBezTo>
                      <a:pt x="846419" y="974258"/>
                      <a:pt x="859029" y="1023177"/>
                      <a:pt x="873930" y="1071085"/>
                    </a:cubicBezTo>
                    <a:cubicBezTo>
                      <a:pt x="888831" y="1118994"/>
                      <a:pt x="906024" y="1165894"/>
                      <a:pt x="925379" y="1211655"/>
                    </a:cubicBezTo>
                    <a:cubicBezTo>
                      <a:pt x="944735" y="1257417"/>
                      <a:pt x="966253" y="1302041"/>
                      <a:pt x="989807" y="1345399"/>
                    </a:cubicBezTo>
                    <a:cubicBezTo>
                      <a:pt x="1013360" y="1388757"/>
                      <a:pt x="1038949" y="1430850"/>
                      <a:pt x="1066444" y="1471548"/>
                    </a:cubicBezTo>
                    <a:cubicBezTo>
                      <a:pt x="1093939" y="1512246"/>
                      <a:pt x="1123341" y="1551550"/>
                      <a:pt x="1154522" y="1589332"/>
                    </a:cubicBezTo>
                    <a:cubicBezTo>
                      <a:pt x="1185702" y="1627114"/>
                      <a:pt x="1218661" y="1663374"/>
                      <a:pt x="1253271" y="1697984"/>
                    </a:cubicBezTo>
                    <a:cubicBezTo>
                      <a:pt x="1287880" y="1732593"/>
                      <a:pt x="1324140" y="1765552"/>
                      <a:pt x="1361922" y="1796732"/>
                    </a:cubicBezTo>
                    <a:lnTo>
                      <a:pt x="1439437" y="1854697"/>
                    </a:lnTo>
                    <a:lnTo>
                      <a:pt x="938290" y="2544466"/>
                    </a:lnTo>
                    <a:cubicBezTo>
                      <a:pt x="140637" y="1964937"/>
                      <a:pt x="-193134" y="937697"/>
                      <a:pt x="111543" y="0"/>
                    </a:cubicBezTo>
                    <a:close/>
                  </a:path>
                </a:pathLst>
              </a:custGeom>
              <a:solidFill>
                <a:srgbClr val="F06E6F"/>
              </a:solid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2413288" tIns="760053" rIns="754092" bIns="2895007" numCol="1" spcCol="1270" anchor="ctr" anchorCtr="0">
                <a:noAutofit/>
              </a:bodyPr>
              <a:lstStyle/>
              <a:p>
                <a:pPr marL="0" lvl="0" indent="0" algn="ctr" defTabSz="2800350">
                  <a:lnSpc>
                    <a:spcPct val="90000"/>
                  </a:lnSpc>
                  <a:spcBef>
                    <a:spcPct val="0"/>
                  </a:spcBef>
                  <a:spcAft>
                    <a:spcPct val="35000"/>
                  </a:spcAft>
                  <a:buNone/>
                </a:pPr>
                <a:r>
                  <a:rPr lang="en-GB" sz="6300" kern="1200" dirty="0"/>
                  <a:t> </a:t>
                </a:r>
              </a:p>
            </p:txBody>
          </p:sp>
          <p:sp>
            <p:nvSpPr>
              <p:cNvPr id="53" name="Freeform 52">
                <a:extLst>
                  <a:ext uri="{FF2B5EF4-FFF2-40B4-BE49-F238E27FC236}">
                    <a16:creationId xmlns:a16="http://schemas.microsoft.com/office/drawing/2014/main" id="{CAF1A722-1040-5FCB-6802-5F295858FBEC}"/>
                  </a:ext>
                </a:extLst>
              </p:cNvPr>
              <p:cNvSpPr/>
              <p:nvPr/>
            </p:nvSpPr>
            <p:spPr>
              <a:xfrm>
                <a:off x="6918823" y="2835454"/>
                <a:ext cx="1439777" cy="2544466"/>
              </a:xfrm>
              <a:custGeom>
                <a:avLst/>
                <a:gdLst>
                  <a:gd name="connsiteX0" fmla="*/ 1328235 w 1439777"/>
                  <a:gd name="connsiteY0" fmla="*/ 0 h 2544466"/>
                  <a:gd name="connsiteX1" fmla="*/ 501488 w 1439777"/>
                  <a:gd name="connsiteY1" fmla="*/ 2544466 h 2544466"/>
                  <a:gd name="connsiteX2" fmla="*/ 0 w 1439777"/>
                  <a:gd name="connsiteY2" fmla="*/ 1854227 h 2544466"/>
                  <a:gd name="connsiteX3" fmla="*/ 76886 w 1439777"/>
                  <a:gd name="connsiteY3" fmla="*/ 1796732 h 2544466"/>
                  <a:gd name="connsiteX4" fmla="*/ 185538 w 1439777"/>
                  <a:gd name="connsiteY4" fmla="*/ 1697984 h 2544466"/>
                  <a:gd name="connsiteX5" fmla="*/ 284286 w 1439777"/>
                  <a:gd name="connsiteY5" fmla="*/ 1589332 h 2544466"/>
                  <a:gd name="connsiteX6" fmla="*/ 372364 w 1439777"/>
                  <a:gd name="connsiteY6" fmla="*/ 1471548 h 2544466"/>
                  <a:gd name="connsiteX7" fmla="*/ 449001 w 1439777"/>
                  <a:gd name="connsiteY7" fmla="*/ 1345399 h 2544466"/>
                  <a:gd name="connsiteX8" fmla="*/ 513429 w 1439777"/>
                  <a:gd name="connsiteY8" fmla="*/ 1211655 h 2544466"/>
                  <a:gd name="connsiteX9" fmla="*/ 564878 w 1439777"/>
                  <a:gd name="connsiteY9" fmla="*/ 1071085 h 2544466"/>
                  <a:gd name="connsiteX10" fmla="*/ 602580 w 1439777"/>
                  <a:gd name="connsiteY10" fmla="*/ 924458 h 2544466"/>
                  <a:gd name="connsiteX11" fmla="*/ 625765 w 1439777"/>
                  <a:gd name="connsiteY11" fmla="*/ 772544 h 2544466"/>
                  <a:gd name="connsiteX12" fmla="*/ 633664 w 1439777"/>
                  <a:gd name="connsiteY12" fmla="*/ 616110 h 2544466"/>
                  <a:gd name="connsiteX13" fmla="*/ 625765 w 1439777"/>
                  <a:gd name="connsiteY13" fmla="*/ 459676 h 2544466"/>
                  <a:gd name="connsiteX14" fmla="*/ 602580 w 1439777"/>
                  <a:gd name="connsiteY14" fmla="*/ 307762 h 2544466"/>
                  <a:gd name="connsiteX15" fmla="*/ 585499 w 1439777"/>
                  <a:gd name="connsiteY15" fmla="*/ 241330 h 2544466"/>
                  <a:gd name="connsiteX16" fmla="*/ 1328235 w 1439777"/>
                  <a:gd name="connsiteY16" fmla="*/ 0 h 2544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39777" h="2544466">
                    <a:moveTo>
                      <a:pt x="1328235" y="0"/>
                    </a:moveTo>
                    <a:cubicBezTo>
                      <a:pt x="1632911" y="937698"/>
                      <a:pt x="1299141" y="1964937"/>
                      <a:pt x="501488" y="2544466"/>
                    </a:cubicBezTo>
                    <a:lnTo>
                      <a:pt x="0" y="1854227"/>
                    </a:lnTo>
                    <a:lnTo>
                      <a:pt x="76886" y="1796732"/>
                    </a:lnTo>
                    <a:cubicBezTo>
                      <a:pt x="114668" y="1765552"/>
                      <a:pt x="150928" y="1732593"/>
                      <a:pt x="185538" y="1697984"/>
                    </a:cubicBezTo>
                    <a:cubicBezTo>
                      <a:pt x="220147" y="1663374"/>
                      <a:pt x="253106" y="1627114"/>
                      <a:pt x="284286" y="1589332"/>
                    </a:cubicBezTo>
                    <a:cubicBezTo>
                      <a:pt x="315467" y="1551550"/>
                      <a:pt x="344869" y="1512246"/>
                      <a:pt x="372364" y="1471548"/>
                    </a:cubicBezTo>
                    <a:cubicBezTo>
                      <a:pt x="399860" y="1430850"/>
                      <a:pt x="425448" y="1388757"/>
                      <a:pt x="449001" y="1345399"/>
                    </a:cubicBezTo>
                    <a:cubicBezTo>
                      <a:pt x="472555" y="1302041"/>
                      <a:pt x="494074" y="1257417"/>
                      <a:pt x="513429" y="1211655"/>
                    </a:cubicBezTo>
                    <a:cubicBezTo>
                      <a:pt x="532785" y="1165894"/>
                      <a:pt x="549977" y="1118994"/>
                      <a:pt x="564878" y="1071085"/>
                    </a:cubicBezTo>
                    <a:cubicBezTo>
                      <a:pt x="579780" y="1023177"/>
                      <a:pt x="592390" y="974258"/>
                      <a:pt x="602580" y="924458"/>
                    </a:cubicBezTo>
                    <a:cubicBezTo>
                      <a:pt x="612771" y="874659"/>
                      <a:pt x="620542" y="823978"/>
                      <a:pt x="625765" y="772544"/>
                    </a:cubicBezTo>
                    <a:cubicBezTo>
                      <a:pt x="630988" y="721110"/>
                      <a:pt x="633664" y="668922"/>
                      <a:pt x="633664" y="616110"/>
                    </a:cubicBezTo>
                    <a:cubicBezTo>
                      <a:pt x="633664" y="563298"/>
                      <a:pt x="630988" y="511111"/>
                      <a:pt x="625765" y="459676"/>
                    </a:cubicBezTo>
                    <a:cubicBezTo>
                      <a:pt x="620542" y="408242"/>
                      <a:pt x="612771" y="357561"/>
                      <a:pt x="602580" y="307762"/>
                    </a:cubicBezTo>
                    <a:lnTo>
                      <a:pt x="585499" y="241330"/>
                    </a:lnTo>
                    <a:lnTo>
                      <a:pt x="1328235" y="0"/>
                    </a:lnTo>
                    <a:close/>
                  </a:path>
                </a:pathLst>
              </a:custGeom>
              <a:solidFill>
                <a:srgbClr val="C6EBC6"/>
              </a:solid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2413288" tIns="760053" rIns="754092" bIns="2895007" numCol="1" spcCol="1270" anchor="ctr" anchorCtr="0">
                <a:noAutofit/>
              </a:bodyPr>
              <a:lstStyle/>
              <a:p>
                <a:pPr marL="0" lvl="0" indent="0" algn="ctr" defTabSz="2800350">
                  <a:lnSpc>
                    <a:spcPct val="90000"/>
                  </a:lnSpc>
                  <a:spcBef>
                    <a:spcPct val="0"/>
                  </a:spcBef>
                  <a:spcAft>
                    <a:spcPct val="35000"/>
                  </a:spcAft>
                  <a:buNone/>
                </a:pPr>
                <a:r>
                  <a:rPr lang="en-GB" sz="6300" kern="1200" dirty="0"/>
                  <a:t> </a:t>
                </a:r>
              </a:p>
            </p:txBody>
          </p:sp>
          <p:sp>
            <p:nvSpPr>
              <p:cNvPr id="52" name="Freeform 51">
                <a:extLst>
                  <a:ext uri="{FF2B5EF4-FFF2-40B4-BE49-F238E27FC236}">
                    <a16:creationId xmlns:a16="http://schemas.microsoft.com/office/drawing/2014/main" id="{86B0990C-4711-3E58-0F10-57B065EED899}"/>
                  </a:ext>
                </a:extLst>
              </p:cNvPr>
              <p:cNvSpPr/>
              <p:nvPr/>
            </p:nvSpPr>
            <p:spPr>
              <a:xfrm>
                <a:off x="4678640" y="4728586"/>
                <a:ext cx="2675410" cy="1125736"/>
              </a:xfrm>
              <a:custGeom>
                <a:avLst/>
                <a:gdLst>
                  <a:gd name="connsiteX0" fmla="*/ 502107 w 2675410"/>
                  <a:gd name="connsiteY0" fmla="*/ 0 h 1125736"/>
                  <a:gd name="connsiteX1" fmla="*/ 614557 w 2675410"/>
                  <a:gd name="connsiteY1" fmla="*/ 68315 h 1125736"/>
                  <a:gd name="connsiteX2" fmla="*/ 748301 w 2675410"/>
                  <a:gd name="connsiteY2" fmla="*/ 132743 h 1125736"/>
                  <a:gd name="connsiteX3" fmla="*/ 888871 w 2675410"/>
                  <a:gd name="connsiteY3" fmla="*/ 184192 h 1125736"/>
                  <a:gd name="connsiteX4" fmla="*/ 1035498 w 2675410"/>
                  <a:gd name="connsiteY4" fmla="*/ 221894 h 1125736"/>
                  <a:gd name="connsiteX5" fmla="*/ 1187412 w 2675410"/>
                  <a:gd name="connsiteY5" fmla="*/ 245079 h 1125736"/>
                  <a:gd name="connsiteX6" fmla="*/ 1343846 w 2675410"/>
                  <a:gd name="connsiteY6" fmla="*/ 252978 h 1125736"/>
                  <a:gd name="connsiteX7" fmla="*/ 1500280 w 2675410"/>
                  <a:gd name="connsiteY7" fmla="*/ 245079 h 1125736"/>
                  <a:gd name="connsiteX8" fmla="*/ 1652194 w 2675410"/>
                  <a:gd name="connsiteY8" fmla="*/ 221894 h 1125736"/>
                  <a:gd name="connsiteX9" fmla="*/ 1798821 w 2675410"/>
                  <a:gd name="connsiteY9" fmla="*/ 184192 h 1125736"/>
                  <a:gd name="connsiteX10" fmla="*/ 1939391 w 2675410"/>
                  <a:gd name="connsiteY10" fmla="*/ 132743 h 1125736"/>
                  <a:gd name="connsiteX11" fmla="*/ 2073135 w 2675410"/>
                  <a:gd name="connsiteY11" fmla="*/ 68315 h 1125736"/>
                  <a:gd name="connsiteX12" fmla="*/ 2177065 w 2675410"/>
                  <a:gd name="connsiteY12" fmla="*/ 5177 h 1125736"/>
                  <a:gd name="connsiteX13" fmla="*/ 2675410 w 2675410"/>
                  <a:gd name="connsiteY13" fmla="*/ 691090 h 1125736"/>
                  <a:gd name="connsiteX14" fmla="*/ 0 w 2675410"/>
                  <a:gd name="connsiteY14" fmla="*/ 691090 h 1125736"/>
                  <a:gd name="connsiteX15" fmla="*/ 502107 w 2675410"/>
                  <a:gd name="connsiteY15" fmla="*/ 0 h 1125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675410" h="1125736">
                    <a:moveTo>
                      <a:pt x="502107" y="0"/>
                    </a:moveTo>
                    <a:lnTo>
                      <a:pt x="614557" y="68315"/>
                    </a:lnTo>
                    <a:cubicBezTo>
                      <a:pt x="657915" y="91869"/>
                      <a:pt x="702539" y="113388"/>
                      <a:pt x="748301" y="132743"/>
                    </a:cubicBezTo>
                    <a:cubicBezTo>
                      <a:pt x="794063" y="152099"/>
                      <a:pt x="840962" y="169291"/>
                      <a:pt x="888871" y="184192"/>
                    </a:cubicBezTo>
                    <a:cubicBezTo>
                      <a:pt x="936780" y="199094"/>
                      <a:pt x="985698" y="211704"/>
                      <a:pt x="1035498" y="221894"/>
                    </a:cubicBezTo>
                    <a:cubicBezTo>
                      <a:pt x="1085297" y="232085"/>
                      <a:pt x="1135978" y="239856"/>
                      <a:pt x="1187412" y="245079"/>
                    </a:cubicBezTo>
                    <a:cubicBezTo>
                      <a:pt x="1238847" y="250302"/>
                      <a:pt x="1291034" y="252978"/>
                      <a:pt x="1343846" y="252978"/>
                    </a:cubicBezTo>
                    <a:cubicBezTo>
                      <a:pt x="1396658" y="252978"/>
                      <a:pt x="1448846" y="250302"/>
                      <a:pt x="1500280" y="245079"/>
                    </a:cubicBezTo>
                    <a:cubicBezTo>
                      <a:pt x="1551714" y="239856"/>
                      <a:pt x="1602395" y="232085"/>
                      <a:pt x="1652194" y="221894"/>
                    </a:cubicBezTo>
                    <a:cubicBezTo>
                      <a:pt x="1701994" y="211704"/>
                      <a:pt x="1750913" y="199094"/>
                      <a:pt x="1798821" y="184192"/>
                    </a:cubicBezTo>
                    <a:cubicBezTo>
                      <a:pt x="1846730" y="169291"/>
                      <a:pt x="1893630" y="152099"/>
                      <a:pt x="1939391" y="132743"/>
                    </a:cubicBezTo>
                    <a:cubicBezTo>
                      <a:pt x="1985153" y="113388"/>
                      <a:pt x="2029777" y="91869"/>
                      <a:pt x="2073135" y="68315"/>
                    </a:cubicBezTo>
                    <a:lnTo>
                      <a:pt x="2177065" y="5177"/>
                    </a:lnTo>
                    <a:lnTo>
                      <a:pt x="2675410" y="691090"/>
                    </a:lnTo>
                    <a:cubicBezTo>
                      <a:pt x="1877757" y="1270619"/>
                      <a:pt x="797653" y="1270619"/>
                      <a:pt x="0" y="691090"/>
                    </a:cubicBezTo>
                    <a:lnTo>
                      <a:pt x="502107" y="0"/>
                    </a:lnTo>
                    <a:close/>
                  </a:path>
                </a:pathLst>
              </a:custGeom>
              <a:solidFill>
                <a:srgbClr val="A2C398"/>
              </a:solid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2413288" tIns="760053" rIns="754092" bIns="2895007" numCol="1" spcCol="1270" anchor="ctr" anchorCtr="0">
                <a:noAutofit/>
              </a:bodyPr>
              <a:lstStyle/>
              <a:p>
                <a:pPr marL="0" lvl="0" indent="0" algn="ctr" defTabSz="2800350">
                  <a:lnSpc>
                    <a:spcPct val="90000"/>
                  </a:lnSpc>
                  <a:spcBef>
                    <a:spcPct val="0"/>
                  </a:spcBef>
                  <a:spcAft>
                    <a:spcPct val="35000"/>
                  </a:spcAft>
                  <a:buNone/>
                </a:pPr>
                <a:r>
                  <a:rPr lang="en-GB" sz="6300" kern="1200" dirty="0"/>
                  <a:t> </a:t>
                </a:r>
              </a:p>
            </p:txBody>
          </p:sp>
        </p:grpSp>
        <p:sp>
          <p:nvSpPr>
            <p:cNvPr id="65" name="TextBox 64">
              <a:extLst>
                <a:ext uri="{FF2B5EF4-FFF2-40B4-BE49-F238E27FC236}">
                  <a16:creationId xmlns:a16="http://schemas.microsoft.com/office/drawing/2014/main" id="{07E41F93-6639-476C-C448-A898E512DD40}"/>
                </a:ext>
              </a:extLst>
            </p:cNvPr>
            <p:cNvSpPr txBox="1"/>
            <p:nvPr/>
          </p:nvSpPr>
          <p:spPr>
            <a:xfrm rot="5356632">
              <a:off x="-70503" y="3041830"/>
              <a:ext cx="1338470" cy="400110"/>
            </a:xfrm>
            <a:prstGeom prst="rect">
              <a:avLst/>
            </a:prstGeom>
            <a:noFill/>
          </p:spPr>
          <p:txBody>
            <a:bodyPr wrap="square" rtlCol="0">
              <a:spAutoFit/>
            </a:bodyPr>
            <a:lstStyle/>
            <a:p>
              <a:r>
                <a:rPr lang="en-US" sz="2000" b="1" dirty="0">
                  <a:latin typeface="Avenir Next" panose="020B0503020202020204" pitchFamily="34" charset="0"/>
                </a:rPr>
                <a:t>Accuracy</a:t>
              </a:r>
            </a:p>
          </p:txBody>
        </p:sp>
        <p:sp>
          <p:nvSpPr>
            <p:cNvPr id="67" name="TextBox 66">
              <a:extLst>
                <a:ext uri="{FF2B5EF4-FFF2-40B4-BE49-F238E27FC236}">
                  <a16:creationId xmlns:a16="http://schemas.microsoft.com/office/drawing/2014/main" id="{24F8AC52-84E4-028A-38FD-B28395220720}"/>
                </a:ext>
              </a:extLst>
            </p:cNvPr>
            <p:cNvSpPr txBox="1"/>
            <p:nvPr/>
          </p:nvSpPr>
          <p:spPr>
            <a:xfrm rot="9458027">
              <a:off x="-1342734" y="4828033"/>
              <a:ext cx="1325216" cy="400110"/>
            </a:xfrm>
            <a:prstGeom prst="rect">
              <a:avLst/>
            </a:prstGeom>
            <a:noFill/>
          </p:spPr>
          <p:txBody>
            <a:bodyPr wrap="square" rtlCol="0">
              <a:spAutoFit/>
            </a:bodyPr>
            <a:lstStyle/>
            <a:p>
              <a:r>
                <a:rPr lang="en-IN" sz="2000" b="1" i="0" u="none" strike="noStrike" dirty="0">
                  <a:solidFill>
                    <a:schemeClr val="bg1"/>
                  </a:solidFill>
                  <a:effectLst/>
                  <a:latin typeface="Avenir Next" panose="020B0503020202020204" pitchFamily="34" charset="0"/>
                </a:rPr>
                <a:t>Precision</a:t>
              </a:r>
              <a:endParaRPr lang="en-US" sz="2000" dirty="0">
                <a:solidFill>
                  <a:schemeClr val="bg1"/>
                </a:solidFill>
                <a:latin typeface="Avenir Next" panose="020B0503020202020204" pitchFamily="34" charset="0"/>
              </a:endParaRPr>
            </a:p>
          </p:txBody>
        </p:sp>
        <p:sp>
          <p:nvSpPr>
            <p:cNvPr id="70" name="TextBox 69">
              <a:extLst>
                <a:ext uri="{FF2B5EF4-FFF2-40B4-BE49-F238E27FC236}">
                  <a16:creationId xmlns:a16="http://schemas.microsoft.com/office/drawing/2014/main" id="{4419FB42-8F58-66DA-4E0C-F08C4EAF79DF}"/>
                </a:ext>
              </a:extLst>
            </p:cNvPr>
            <p:cNvSpPr txBox="1"/>
            <p:nvPr/>
          </p:nvSpPr>
          <p:spPr>
            <a:xfrm rot="13974620">
              <a:off x="-3516029" y="4105973"/>
              <a:ext cx="1470991" cy="400110"/>
            </a:xfrm>
            <a:prstGeom prst="rect">
              <a:avLst/>
            </a:prstGeom>
            <a:noFill/>
          </p:spPr>
          <p:txBody>
            <a:bodyPr wrap="square" rtlCol="0">
              <a:spAutoFit/>
            </a:bodyPr>
            <a:lstStyle/>
            <a:p>
              <a:r>
                <a:rPr lang="en-IN" sz="2000" b="1" i="0" u="none" strike="noStrike" dirty="0">
                  <a:solidFill>
                    <a:srgbClr val="000000"/>
                  </a:solidFill>
                  <a:effectLst/>
                  <a:latin typeface="Avenir Next" panose="020B0503020202020204" pitchFamily="34" charset="0"/>
                </a:rPr>
                <a:t>Specificity</a:t>
              </a:r>
              <a:endParaRPr lang="en-US" sz="2000" dirty="0">
                <a:latin typeface="Avenir Next" panose="020B0503020202020204" pitchFamily="34" charset="0"/>
              </a:endParaRPr>
            </a:p>
          </p:txBody>
        </p:sp>
        <p:sp>
          <p:nvSpPr>
            <p:cNvPr id="72" name="TextBox 71">
              <a:extLst>
                <a:ext uri="{FF2B5EF4-FFF2-40B4-BE49-F238E27FC236}">
                  <a16:creationId xmlns:a16="http://schemas.microsoft.com/office/drawing/2014/main" id="{38378D61-2D61-30FF-473C-933ED61B06E9}"/>
                </a:ext>
              </a:extLst>
            </p:cNvPr>
            <p:cNvSpPr txBox="1"/>
            <p:nvPr/>
          </p:nvSpPr>
          <p:spPr>
            <a:xfrm rot="17933704">
              <a:off x="-3656668" y="1874614"/>
              <a:ext cx="1802296" cy="400110"/>
            </a:xfrm>
            <a:prstGeom prst="rect">
              <a:avLst/>
            </a:prstGeom>
            <a:noFill/>
          </p:spPr>
          <p:txBody>
            <a:bodyPr wrap="square" rtlCol="0">
              <a:spAutoFit/>
            </a:bodyPr>
            <a:lstStyle/>
            <a:p>
              <a:pPr algn="just" rtl="0">
                <a:spcBef>
                  <a:spcPts val="0"/>
                </a:spcBef>
                <a:spcAft>
                  <a:spcPts val="0"/>
                </a:spcAft>
              </a:pPr>
              <a:r>
                <a:rPr lang="en-IN" sz="2000" b="1" i="0" u="none" strike="noStrike" dirty="0">
                  <a:solidFill>
                    <a:srgbClr val="000000"/>
                  </a:solidFill>
                  <a:effectLst/>
                  <a:latin typeface="Avenir Next" panose="020B0503020202020204" pitchFamily="34" charset="0"/>
                </a:rPr>
                <a:t>Sensitivity</a:t>
              </a:r>
              <a:endParaRPr lang="en-IN" sz="2000" b="0" dirty="0">
                <a:effectLst/>
                <a:latin typeface="Avenir Next" panose="020B0503020202020204" pitchFamily="34" charset="0"/>
              </a:endParaRPr>
            </a:p>
          </p:txBody>
        </p:sp>
        <p:sp>
          <p:nvSpPr>
            <p:cNvPr id="76" name="TextBox 75">
              <a:extLst>
                <a:ext uri="{FF2B5EF4-FFF2-40B4-BE49-F238E27FC236}">
                  <a16:creationId xmlns:a16="http://schemas.microsoft.com/office/drawing/2014/main" id="{E97B9C43-8120-AD70-3062-724A7C152FF3}"/>
                </a:ext>
              </a:extLst>
            </p:cNvPr>
            <p:cNvSpPr txBox="1"/>
            <p:nvPr/>
          </p:nvSpPr>
          <p:spPr>
            <a:xfrm rot="941518">
              <a:off x="-1918044" y="1148974"/>
              <a:ext cx="2292626" cy="646331"/>
            </a:xfrm>
            <a:prstGeom prst="rect">
              <a:avLst/>
            </a:prstGeom>
            <a:noFill/>
          </p:spPr>
          <p:txBody>
            <a:bodyPr wrap="square" rtlCol="0">
              <a:spAutoFit/>
            </a:bodyPr>
            <a:lstStyle/>
            <a:p>
              <a:pPr algn="ctr"/>
              <a:r>
                <a:rPr lang="en-US" b="1" dirty="0">
                  <a:solidFill>
                    <a:schemeClr val="bg1"/>
                  </a:solidFill>
                  <a:latin typeface="Avenir Next" panose="020B0503020202020204" pitchFamily="34" charset="0"/>
                </a:rPr>
                <a:t>Misclassification Rate</a:t>
              </a:r>
            </a:p>
          </p:txBody>
        </p:sp>
      </p:grpSp>
      <p:sp>
        <p:nvSpPr>
          <p:cNvPr id="2" name="Rectangle 1">
            <a:extLst>
              <a:ext uri="{FF2B5EF4-FFF2-40B4-BE49-F238E27FC236}">
                <a16:creationId xmlns:a16="http://schemas.microsoft.com/office/drawing/2014/main" id="{770E370B-0EF2-48B0-D9BF-197BB5F60AF4}"/>
              </a:ext>
            </a:extLst>
          </p:cNvPr>
          <p:cNvSpPr/>
          <p:nvPr/>
        </p:nvSpPr>
        <p:spPr>
          <a:xfrm>
            <a:off x="0" y="0"/>
            <a:ext cx="12192000" cy="1948070"/>
          </a:xfrm>
          <a:prstGeom prst="rect">
            <a:avLst/>
          </a:prstGeom>
          <a:solidFill>
            <a:srgbClr val="FF0000">
              <a:alpha val="432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a:extLst>
              <a:ext uri="{FF2B5EF4-FFF2-40B4-BE49-F238E27FC236}">
                <a16:creationId xmlns:a16="http://schemas.microsoft.com/office/drawing/2014/main" id="{79F4BB65-7A5E-CB88-63BE-83EEA40A0246}"/>
              </a:ext>
            </a:extLst>
          </p:cNvPr>
          <p:cNvGrpSpPr/>
          <p:nvPr/>
        </p:nvGrpSpPr>
        <p:grpSpPr>
          <a:xfrm>
            <a:off x="1139686" y="537016"/>
            <a:ext cx="4417195" cy="1201488"/>
            <a:chOff x="572660" y="735799"/>
            <a:chExt cx="4417195" cy="1201488"/>
          </a:xfrm>
        </p:grpSpPr>
        <p:sp>
          <p:nvSpPr>
            <p:cNvPr id="4" name="TextBox 3">
              <a:extLst>
                <a:ext uri="{FF2B5EF4-FFF2-40B4-BE49-F238E27FC236}">
                  <a16:creationId xmlns:a16="http://schemas.microsoft.com/office/drawing/2014/main" id="{ADC9B1E8-2655-632D-5156-00BE323353E8}"/>
                </a:ext>
              </a:extLst>
            </p:cNvPr>
            <p:cNvSpPr txBox="1"/>
            <p:nvPr/>
          </p:nvSpPr>
          <p:spPr>
            <a:xfrm>
              <a:off x="572660" y="735799"/>
              <a:ext cx="4417195" cy="630942"/>
            </a:xfrm>
            <a:prstGeom prst="rect">
              <a:avLst/>
            </a:prstGeom>
            <a:noFill/>
          </p:spPr>
          <p:txBody>
            <a:bodyPr wrap="square" rtlCol="0">
              <a:spAutoFit/>
            </a:bodyPr>
            <a:lstStyle/>
            <a:p>
              <a:r>
                <a:rPr lang="en-US" sz="3500" dirty="0"/>
                <a:t>Classification</a:t>
              </a:r>
            </a:p>
          </p:txBody>
        </p:sp>
        <p:sp>
          <p:nvSpPr>
            <p:cNvPr id="5" name="TextBox 4">
              <a:extLst>
                <a:ext uri="{FF2B5EF4-FFF2-40B4-BE49-F238E27FC236}">
                  <a16:creationId xmlns:a16="http://schemas.microsoft.com/office/drawing/2014/main" id="{6FFD5E03-A0CD-FC2D-FE55-E6ADA0EF508B}"/>
                </a:ext>
              </a:extLst>
            </p:cNvPr>
            <p:cNvSpPr txBox="1"/>
            <p:nvPr/>
          </p:nvSpPr>
          <p:spPr>
            <a:xfrm>
              <a:off x="572660" y="1191597"/>
              <a:ext cx="4114800" cy="646331"/>
            </a:xfrm>
            <a:prstGeom prst="rect">
              <a:avLst/>
            </a:prstGeom>
            <a:noFill/>
          </p:spPr>
          <p:txBody>
            <a:bodyPr wrap="square" rtlCol="0">
              <a:spAutoFit/>
            </a:bodyPr>
            <a:lstStyle/>
            <a:p>
              <a:r>
                <a:rPr lang="en-IN" sz="3600" b="1" i="0" dirty="0">
                  <a:effectLst/>
                  <a:latin typeface="Avenir Next" panose="020B0503020202020204" pitchFamily="34" charset="0"/>
                </a:rPr>
                <a:t>Statistics</a:t>
              </a:r>
              <a:endParaRPr lang="en-US" sz="3500" b="1" dirty="0"/>
            </a:p>
          </p:txBody>
        </p:sp>
        <p:grpSp>
          <p:nvGrpSpPr>
            <p:cNvPr id="6" name="Group 5">
              <a:extLst>
                <a:ext uri="{FF2B5EF4-FFF2-40B4-BE49-F238E27FC236}">
                  <a16:creationId xmlns:a16="http://schemas.microsoft.com/office/drawing/2014/main" id="{258EFC12-CC3E-4325-BF66-A0266BADE1FB}"/>
                </a:ext>
              </a:extLst>
            </p:cNvPr>
            <p:cNvGrpSpPr/>
            <p:nvPr/>
          </p:nvGrpSpPr>
          <p:grpSpPr>
            <a:xfrm>
              <a:off x="688673" y="1770564"/>
              <a:ext cx="1915042" cy="166723"/>
              <a:chOff x="657676" y="1739568"/>
              <a:chExt cx="1765572" cy="0"/>
            </a:xfrm>
          </p:grpSpPr>
          <p:cxnSp>
            <p:nvCxnSpPr>
              <p:cNvPr id="7" name="Straight Connector 6">
                <a:extLst>
                  <a:ext uri="{FF2B5EF4-FFF2-40B4-BE49-F238E27FC236}">
                    <a16:creationId xmlns:a16="http://schemas.microsoft.com/office/drawing/2014/main" id="{E2BC5668-B30A-8553-627A-6746CDD44C81}"/>
                  </a:ext>
                </a:extLst>
              </p:cNvPr>
              <p:cNvCxnSpPr>
                <a:cxnSpLocks/>
              </p:cNvCxnSpPr>
              <p:nvPr/>
            </p:nvCxnSpPr>
            <p:spPr>
              <a:xfrm>
                <a:off x="657676" y="1739568"/>
                <a:ext cx="443597" cy="0"/>
              </a:xfrm>
              <a:prstGeom prst="line">
                <a:avLst/>
              </a:prstGeom>
              <a:ln w="63500" cmpd="sng">
                <a:solidFill>
                  <a:srgbClr val="C1D7E9"/>
                </a:solidFill>
                <a:prstDash val="solid"/>
              </a:ln>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4CB56EB3-2241-208B-4359-3D1BB49698BA}"/>
                  </a:ext>
                </a:extLst>
              </p:cNvPr>
              <p:cNvCxnSpPr>
                <a:cxnSpLocks/>
              </p:cNvCxnSpPr>
              <p:nvPr/>
            </p:nvCxnSpPr>
            <p:spPr>
              <a:xfrm>
                <a:off x="1098334" y="1739568"/>
                <a:ext cx="443597" cy="0"/>
              </a:xfrm>
              <a:prstGeom prst="line">
                <a:avLst/>
              </a:prstGeom>
              <a:ln w="63500" cmpd="sng">
                <a:solidFill>
                  <a:srgbClr val="FCF9DD"/>
                </a:solidFill>
                <a:prstDash val="solid"/>
              </a:ln>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A1DACC2E-3763-9ECC-B84B-A80DC5A89DB3}"/>
                  </a:ext>
                </a:extLst>
              </p:cNvPr>
              <p:cNvCxnSpPr>
                <a:cxnSpLocks/>
              </p:cNvCxnSpPr>
              <p:nvPr/>
            </p:nvCxnSpPr>
            <p:spPr>
              <a:xfrm>
                <a:off x="1538992" y="1739568"/>
                <a:ext cx="443597" cy="0"/>
              </a:xfrm>
              <a:prstGeom prst="line">
                <a:avLst/>
              </a:prstGeom>
              <a:ln w="63500" cmpd="sng">
                <a:solidFill>
                  <a:srgbClr val="EAC974"/>
                </a:solidFill>
                <a:prstDash val="solid"/>
              </a:ln>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87C621BF-CAFB-F3F6-08E2-BF560DBDFFFB}"/>
                  </a:ext>
                </a:extLst>
              </p:cNvPr>
              <p:cNvCxnSpPr>
                <a:cxnSpLocks/>
              </p:cNvCxnSpPr>
              <p:nvPr/>
            </p:nvCxnSpPr>
            <p:spPr>
              <a:xfrm>
                <a:off x="1979651" y="1739568"/>
                <a:ext cx="443597" cy="0"/>
              </a:xfrm>
              <a:prstGeom prst="line">
                <a:avLst/>
              </a:prstGeom>
              <a:ln w="63500" cmpd="sng">
                <a:solidFill>
                  <a:srgbClr val="A44343"/>
                </a:solidFill>
                <a:prstDash val="solid"/>
              </a:ln>
            </p:spPr>
            <p:style>
              <a:lnRef idx="2">
                <a:schemeClr val="accent1"/>
              </a:lnRef>
              <a:fillRef idx="0">
                <a:schemeClr val="accent1"/>
              </a:fillRef>
              <a:effectRef idx="1">
                <a:schemeClr val="accent1"/>
              </a:effectRef>
              <a:fontRef idx="minor">
                <a:schemeClr val="tx1"/>
              </a:fontRef>
            </p:style>
          </p:cxnSp>
        </p:grpSp>
      </p:grpSp>
      <p:sp>
        <p:nvSpPr>
          <p:cNvPr id="11" name="TextBox 10">
            <a:extLst>
              <a:ext uri="{FF2B5EF4-FFF2-40B4-BE49-F238E27FC236}">
                <a16:creationId xmlns:a16="http://schemas.microsoft.com/office/drawing/2014/main" id="{80DAADE3-7396-3326-7A9A-E9E47446D47F}"/>
              </a:ext>
            </a:extLst>
          </p:cNvPr>
          <p:cNvSpPr txBox="1"/>
          <p:nvPr/>
        </p:nvSpPr>
        <p:spPr>
          <a:xfrm>
            <a:off x="1139686" y="2456096"/>
            <a:ext cx="4784036" cy="1477328"/>
          </a:xfrm>
          <a:prstGeom prst="rect">
            <a:avLst/>
          </a:prstGeom>
          <a:noFill/>
        </p:spPr>
        <p:txBody>
          <a:bodyPr wrap="square">
            <a:spAutoFit/>
          </a:bodyPr>
          <a:lstStyle/>
          <a:p>
            <a:pPr rtl="0">
              <a:spcBef>
                <a:spcPts val="0"/>
              </a:spcBef>
              <a:spcAft>
                <a:spcPts val="0"/>
              </a:spcAft>
            </a:pPr>
            <a:r>
              <a:rPr lang="en-IN" sz="1800" b="1" i="0" u="none" strike="noStrike" dirty="0">
                <a:solidFill>
                  <a:srgbClr val="000000"/>
                </a:solidFill>
                <a:effectLst/>
                <a:latin typeface="Avenir Next" panose="020B0503020202020204" pitchFamily="34" charset="0"/>
              </a:rPr>
              <a:t>Misclassification Rate </a:t>
            </a:r>
            <a:r>
              <a:rPr lang="en-IN" sz="1800" b="0" i="0" u="none" strike="noStrike" dirty="0">
                <a:solidFill>
                  <a:srgbClr val="000000"/>
                </a:solidFill>
                <a:effectLst/>
                <a:latin typeface="Avenir Next" panose="020B0503020202020204" pitchFamily="34" charset="0"/>
              </a:rPr>
              <a:t>  </a:t>
            </a:r>
            <a:br>
              <a:rPr lang="en-IN" dirty="0"/>
            </a:br>
            <a:r>
              <a:rPr lang="en-IN" b="0" i="0" dirty="0">
                <a:solidFill>
                  <a:srgbClr val="0D0D0D"/>
                </a:solidFill>
                <a:effectLst/>
                <a:highlight>
                  <a:srgbClr val="FFFFFF"/>
                </a:highlight>
                <a:latin typeface="Söhne"/>
              </a:rPr>
              <a:t>The Misclassification Rate in Logistic Regression is the proportion of wrongly classified observations, indicating how accurately the model predicts outcomes.</a:t>
            </a:r>
            <a:endParaRPr lang="en-IN" sz="1800" b="0" dirty="0">
              <a:effectLst/>
              <a:latin typeface="Avenir Next" panose="020B0503020202020204" pitchFamily="34" charset="0"/>
            </a:endParaRPr>
          </a:p>
        </p:txBody>
      </p:sp>
      <p:pic>
        <p:nvPicPr>
          <p:cNvPr id="13" name="Picture 12" descr="A table with text and numbers&#10;&#10;Description automatically generated with medium confidence">
            <a:extLst>
              <a:ext uri="{FF2B5EF4-FFF2-40B4-BE49-F238E27FC236}">
                <a16:creationId xmlns:a16="http://schemas.microsoft.com/office/drawing/2014/main" id="{B2BC9591-C90E-AA8B-0007-7A72129785D3}"/>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8000"/>
                    </a14:imgEffect>
                    <a14:imgEffect>
                      <a14:brightnessContrast contrast="8000"/>
                    </a14:imgEffect>
                  </a14:imgLayer>
                </a14:imgProps>
              </a:ext>
            </a:extLst>
          </a:blip>
          <a:stretch>
            <a:fillRect/>
          </a:stretch>
        </p:blipFill>
        <p:spPr>
          <a:xfrm>
            <a:off x="6754696" y="2713673"/>
            <a:ext cx="3450557" cy="2551736"/>
          </a:xfrm>
          <a:prstGeom prst="rect">
            <a:avLst/>
          </a:prstGeom>
        </p:spPr>
      </p:pic>
      <p:sp>
        <p:nvSpPr>
          <p:cNvPr id="14" name="TextBox 13">
            <a:extLst>
              <a:ext uri="{FF2B5EF4-FFF2-40B4-BE49-F238E27FC236}">
                <a16:creationId xmlns:a16="http://schemas.microsoft.com/office/drawing/2014/main" id="{4B98F409-2D51-86C3-B807-A748A9748D88}"/>
              </a:ext>
            </a:extLst>
          </p:cNvPr>
          <p:cNvSpPr txBox="1"/>
          <p:nvPr/>
        </p:nvSpPr>
        <p:spPr>
          <a:xfrm>
            <a:off x="6658379" y="2446984"/>
            <a:ext cx="3657600" cy="323165"/>
          </a:xfrm>
          <a:prstGeom prst="rect">
            <a:avLst/>
          </a:prstGeom>
          <a:noFill/>
        </p:spPr>
        <p:txBody>
          <a:bodyPr wrap="square" rtlCol="0">
            <a:spAutoFit/>
          </a:bodyPr>
          <a:lstStyle/>
          <a:p>
            <a:r>
              <a:rPr lang="en-US" sz="1500" dirty="0">
                <a:latin typeface="Avenir Next" panose="020B0503020202020204" pitchFamily="34" charset="0"/>
              </a:rPr>
              <a:t>Confusion Matrix of the </a:t>
            </a:r>
            <a:r>
              <a:rPr lang="en-US" sz="1500" b="1" dirty="0">
                <a:latin typeface="Avenir Next" panose="020B0503020202020204" pitchFamily="34" charset="0"/>
              </a:rPr>
              <a:t>Chosen Model</a:t>
            </a:r>
          </a:p>
        </p:txBody>
      </p:sp>
      <p:grpSp>
        <p:nvGrpSpPr>
          <p:cNvPr id="17" name="Group 16">
            <a:extLst>
              <a:ext uri="{FF2B5EF4-FFF2-40B4-BE49-F238E27FC236}">
                <a16:creationId xmlns:a16="http://schemas.microsoft.com/office/drawing/2014/main" id="{1523E5EA-CDF7-8301-A69F-E5935074705D}"/>
              </a:ext>
            </a:extLst>
          </p:cNvPr>
          <p:cNvGrpSpPr/>
          <p:nvPr/>
        </p:nvGrpSpPr>
        <p:grpSpPr>
          <a:xfrm>
            <a:off x="1137540" y="3935251"/>
            <a:ext cx="3808415" cy="1667228"/>
            <a:chOff x="1137540" y="4099373"/>
            <a:chExt cx="3808415" cy="1667228"/>
          </a:xfrm>
        </p:grpSpPr>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D7E04C7D-C898-F47F-5388-6DB87D56A085}"/>
                    </a:ext>
                  </a:extLst>
                </p:cNvPr>
                <p:cNvSpPr txBox="1"/>
                <p:nvPr/>
              </p:nvSpPr>
              <p:spPr>
                <a:xfrm>
                  <a:off x="1137540" y="4099373"/>
                  <a:ext cx="3396058" cy="52315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𝐴𝑐𝑐𝑢𝑟𝑎𝑐𝑦</m:t>
                        </m:r>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𝑇𝑃</m:t>
                            </m:r>
                            <m:r>
                              <a:rPr lang="en-US" b="0" i="1" smtClean="0">
                                <a:latin typeface="Cambria Math" panose="02040503050406030204" pitchFamily="18" charset="0"/>
                              </a:rPr>
                              <m:t>+</m:t>
                            </m:r>
                            <m:r>
                              <a:rPr lang="en-US" b="0" i="1" smtClean="0">
                                <a:latin typeface="Cambria Math" panose="02040503050406030204" pitchFamily="18" charset="0"/>
                              </a:rPr>
                              <m:t>𝑇𝑁</m:t>
                            </m:r>
                          </m:num>
                          <m:den>
                            <m:r>
                              <a:rPr lang="en-US" b="0" i="1" smtClean="0">
                                <a:latin typeface="Cambria Math" panose="02040503050406030204" pitchFamily="18" charset="0"/>
                              </a:rPr>
                              <m:t>𝑇𝑃</m:t>
                            </m:r>
                            <m:r>
                              <a:rPr lang="en-US" b="0" i="1" smtClean="0">
                                <a:latin typeface="Cambria Math" panose="02040503050406030204" pitchFamily="18" charset="0"/>
                              </a:rPr>
                              <m:t>+</m:t>
                            </m:r>
                            <m:r>
                              <a:rPr lang="en-US" b="0" i="1" smtClean="0">
                                <a:latin typeface="Cambria Math" panose="02040503050406030204" pitchFamily="18" charset="0"/>
                              </a:rPr>
                              <m:t>𝐹𝑃</m:t>
                            </m:r>
                            <m:r>
                              <a:rPr lang="en-US" b="0" i="1" smtClean="0">
                                <a:latin typeface="Cambria Math" panose="02040503050406030204" pitchFamily="18" charset="0"/>
                              </a:rPr>
                              <m:t>+</m:t>
                            </m:r>
                            <m:r>
                              <a:rPr lang="en-US" b="0" i="1" smtClean="0">
                                <a:latin typeface="Cambria Math" panose="02040503050406030204" pitchFamily="18" charset="0"/>
                              </a:rPr>
                              <m:t>𝑇𝑁</m:t>
                            </m:r>
                            <m:r>
                              <a:rPr lang="en-US" b="0" i="1" smtClean="0">
                                <a:latin typeface="Cambria Math" panose="02040503050406030204" pitchFamily="18" charset="0"/>
                              </a:rPr>
                              <m:t>+</m:t>
                            </m:r>
                            <m:r>
                              <a:rPr lang="en-US" b="0" i="1" smtClean="0">
                                <a:latin typeface="Cambria Math" panose="02040503050406030204" pitchFamily="18" charset="0"/>
                              </a:rPr>
                              <m:t>𝐹𝑁</m:t>
                            </m:r>
                          </m:den>
                        </m:f>
                      </m:oMath>
                    </m:oMathPara>
                  </a14:m>
                  <a:endParaRPr lang="en-US" dirty="0"/>
                </a:p>
              </p:txBody>
            </p:sp>
          </mc:Choice>
          <mc:Fallback xmlns="">
            <p:sp>
              <p:nvSpPr>
                <p:cNvPr id="12" name="TextBox 11">
                  <a:extLst>
                    <a:ext uri="{FF2B5EF4-FFF2-40B4-BE49-F238E27FC236}">
                      <a16:creationId xmlns:a16="http://schemas.microsoft.com/office/drawing/2014/main" id="{D7E04C7D-C898-F47F-5388-6DB87D56A085}"/>
                    </a:ext>
                  </a:extLst>
                </p:cNvPr>
                <p:cNvSpPr txBox="1">
                  <a:spLocks noRot="1" noChangeAspect="1" noMove="1" noResize="1" noEditPoints="1" noAdjustHandles="1" noChangeArrowheads="1" noChangeShapeType="1" noTextEdit="1"/>
                </p:cNvSpPr>
                <p:nvPr/>
              </p:nvSpPr>
              <p:spPr>
                <a:xfrm>
                  <a:off x="1137540" y="4099373"/>
                  <a:ext cx="3396058" cy="523157"/>
                </a:xfrm>
                <a:prstGeom prst="rect">
                  <a:avLst/>
                </a:prstGeom>
                <a:blipFill>
                  <a:blip r:embed="rId4"/>
                  <a:stretch>
                    <a:fillRect l="-1859" t="-2439" r="-743" b="-1463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B58DA2C0-D7E9-BE9D-B821-78C7199BA7A9}"/>
                    </a:ext>
                  </a:extLst>
                </p:cNvPr>
                <p:cNvSpPr txBox="1"/>
                <p:nvPr/>
              </p:nvSpPr>
              <p:spPr>
                <a:xfrm>
                  <a:off x="1137540" y="5243444"/>
                  <a:ext cx="3808415" cy="52315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m:t>
                        </m:r>
                        <m:r>
                          <a:rPr lang="en-US" b="0" i="1" smtClean="0">
                            <a:latin typeface="Cambria Math" panose="02040503050406030204" pitchFamily="18" charset="0"/>
                          </a:rPr>
                          <m:t>𝑀𝑖𝑠𝑐</m:t>
                        </m:r>
                        <m:r>
                          <a:rPr lang="en-US" b="0" i="1" smtClean="0">
                            <a:latin typeface="Cambria Math" panose="02040503050406030204" pitchFamily="18" charset="0"/>
                          </a:rPr>
                          <m:t>. </m:t>
                        </m:r>
                        <m:r>
                          <a:rPr lang="en-US" b="0" i="1" smtClean="0">
                            <a:latin typeface="Cambria Math" panose="02040503050406030204" pitchFamily="18" charset="0"/>
                          </a:rPr>
                          <m:t>𝑅𝑎𝑡𝑒</m:t>
                        </m:r>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𝐹𝑃</m:t>
                            </m:r>
                            <m:r>
                              <a:rPr lang="en-US" b="0" i="1" smtClean="0">
                                <a:latin typeface="Cambria Math" panose="02040503050406030204" pitchFamily="18" charset="0"/>
                              </a:rPr>
                              <m:t>+</m:t>
                            </m:r>
                            <m:r>
                              <a:rPr lang="en-US" b="0" i="1" smtClean="0">
                                <a:latin typeface="Cambria Math" panose="02040503050406030204" pitchFamily="18" charset="0"/>
                              </a:rPr>
                              <m:t>𝐹𝑁</m:t>
                            </m:r>
                          </m:num>
                          <m:den>
                            <m:r>
                              <a:rPr lang="en-US" b="0" i="1" smtClean="0">
                                <a:latin typeface="Cambria Math" panose="02040503050406030204" pitchFamily="18" charset="0"/>
                              </a:rPr>
                              <m:t>𝑇𝑃</m:t>
                            </m:r>
                            <m:r>
                              <a:rPr lang="en-US" b="0" i="1" smtClean="0">
                                <a:latin typeface="Cambria Math" panose="02040503050406030204" pitchFamily="18" charset="0"/>
                              </a:rPr>
                              <m:t>+</m:t>
                            </m:r>
                            <m:r>
                              <a:rPr lang="en-US" b="0" i="1" smtClean="0">
                                <a:latin typeface="Cambria Math" panose="02040503050406030204" pitchFamily="18" charset="0"/>
                              </a:rPr>
                              <m:t>𝐹𝑃</m:t>
                            </m:r>
                            <m:r>
                              <a:rPr lang="en-US" b="0" i="1" smtClean="0">
                                <a:latin typeface="Cambria Math" panose="02040503050406030204" pitchFamily="18" charset="0"/>
                              </a:rPr>
                              <m:t>+</m:t>
                            </m:r>
                            <m:r>
                              <a:rPr lang="en-US" b="0" i="1" smtClean="0">
                                <a:latin typeface="Cambria Math" panose="02040503050406030204" pitchFamily="18" charset="0"/>
                              </a:rPr>
                              <m:t>𝑇𝑁</m:t>
                            </m:r>
                            <m:r>
                              <a:rPr lang="en-US" b="0" i="1" smtClean="0">
                                <a:latin typeface="Cambria Math" panose="02040503050406030204" pitchFamily="18" charset="0"/>
                              </a:rPr>
                              <m:t>+</m:t>
                            </m:r>
                            <m:r>
                              <a:rPr lang="en-US" b="0" i="1" smtClean="0">
                                <a:latin typeface="Cambria Math" panose="02040503050406030204" pitchFamily="18" charset="0"/>
                              </a:rPr>
                              <m:t>𝐹𝑁</m:t>
                            </m:r>
                          </m:den>
                        </m:f>
                      </m:oMath>
                    </m:oMathPara>
                  </a14:m>
                  <a:endParaRPr lang="en-US" dirty="0"/>
                </a:p>
              </p:txBody>
            </p:sp>
          </mc:Choice>
          <mc:Fallback xmlns="">
            <p:sp>
              <p:nvSpPr>
                <p:cNvPr id="15" name="TextBox 14">
                  <a:extLst>
                    <a:ext uri="{FF2B5EF4-FFF2-40B4-BE49-F238E27FC236}">
                      <a16:creationId xmlns:a16="http://schemas.microsoft.com/office/drawing/2014/main" id="{B58DA2C0-D7E9-BE9D-B821-78C7199BA7A9}"/>
                    </a:ext>
                  </a:extLst>
                </p:cNvPr>
                <p:cNvSpPr txBox="1">
                  <a:spLocks noRot="1" noChangeAspect="1" noMove="1" noResize="1" noEditPoints="1" noAdjustHandles="1" noChangeArrowheads="1" noChangeShapeType="1" noTextEdit="1"/>
                </p:cNvSpPr>
                <p:nvPr/>
              </p:nvSpPr>
              <p:spPr>
                <a:xfrm>
                  <a:off x="1137540" y="5243444"/>
                  <a:ext cx="3808415" cy="523157"/>
                </a:xfrm>
                <a:prstGeom prst="rect">
                  <a:avLst/>
                </a:prstGeom>
                <a:blipFill>
                  <a:blip r:embed="rId5"/>
                  <a:stretch>
                    <a:fillRect t="-2326" b="-1162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CB34078D-6008-456B-7547-D2F02E3EF21F}"/>
                    </a:ext>
                  </a:extLst>
                </p:cNvPr>
                <p:cNvSpPr txBox="1"/>
                <p:nvPr/>
              </p:nvSpPr>
              <p:spPr>
                <a:xfrm>
                  <a:off x="1137540" y="4794487"/>
                  <a:ext cx="301236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𝑀𝑖𝑠𝑐</m:t>
                        </m:r>
                        <m:r>
                          <a:rPr lang="en-US" b="0" i="1" smtClean="0">
                            <a:latin typeface="Cambria Math" panose="02040503050406030204" pitchFamily="18" charset="0"/>
                          </a:rPr>
                          <m:t> </m:t>
                        </m:r>
                        <m:r>
                          <a:rPr lang="en-US" b="0" i="1" smtClean="0">
                            <a:latin typeface="Cambria Math" panose="02040503050406030204" pitchFamily="18" charset="0"/>
                          </a:rPr>
                          <m:t>𝑅𝑎𝑡𝑒</m:t>
                        </m:r>
                        <m:r>
                          <a:rPr lang="en-US" b="0" i="1" smtClean="0">
                            <a:latin typeface="Cambria Math" panose="02040503050406030204" pitchFamily="18" charset="0"/>
                          </a:rPr>
                          <m:t>=1−</m:t>
                        </m:r>
                        <m:r>
                          <a:rPr lang="en-US" b="0" i="1" smtClean="0">
                            <a:latin typeface="Cambria Math" panose="02040503050406030204" pitchFamily="18" charset="0"/>
                          </a:rPr>
                          <m:t>𝐴𝑐𝑐𝑢𝑟𝑎𝑐𝑦</m:t>
                        </m:r>
                      </m:oMath>
                    </m:oMathPara>
                  </a14:m>
                  <a:endParaRPr lang="en-US" dirty="0"/>
                </a:p>
              </p:txBody>
            </p:sp>
          </mc:Choice>
          <mc:Fallback xmlns="">
            <p:sp>
              <p:nvSpPr>
                <p:cNvPr id="16" name="TextBox 15">
                  <a:extLst>
                    <a:ext uri="{FF2B5EF4-FFF2-40B4-BE49-F238E27FC236}">
                      <a16:creationId xmlns:a16="http://schemas.microsoft.com/office/drawing/2014/main" id="{CB34078D-6008-456B-7547-D2F02E3EF21F}"/>
                    </a:ext>
                  </a:extLst>
                </p:cNvPr>
                <p:cNvSpPr txBox="1">
                  <a:spLocks noRot="1" noChangeAspect="1" noMove="1" noResize="1" noEditPoints="1" noAdjustHandles="1" noChangeArrowheads="1" noChangeShapeType="1" noTextEdit="1"/>
                </p:cNvSpPr>
                <p:nvPr/>
              </p:nvSpPr>
              <p:spPr>
                <a:xfrm>
                  <a:off x="1137540" y="4794487"/>
                  <a:ext cx="3012363" cy="276999"/>
                </a:xfrm>
                <a:prstGeom prst="rect">
                  <a:avLst/>
                </a:prstGeom>
                <a:blipFill>
                  <a:blip r:embed="rId6"/>
                  <a:stretch>
                    <a:fillRect l="-840" t="-8696" r="-2101" b="-39130"/>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5D790016-EF09-2B1A-4A8B-698486FB5906}"/>
                  </a:ext>
                </a:extLst>
              </p:cNvPr>
              <p:cNvSpPr txBox="1"/>
              <p:nvPr/>
            </p:nvSpPr>
            <p:spPr>
              <a:xfrm>
                <a:off x="1043756" y="6154517"/>
                <a:ext cx="4951997" cy="276999"/>
              </a:xfrm>
              <a:prstGeom prst="rect">
                <a:avLst/>
              </a:prstGeom>
              <a:noFill/>
            </p:spPr>
            <p:txBody>
              <a:bodyPr wrap="none" lIns="0" tIns="0" rIns="0" bIns="0" rtlCol="0">
                <a:spAutoFit/>
              </a:bodyPr>
              <a:lstStyle/>
              <a:p>
                <a14:m>
                  <m:oMath xmlns:m="http://schemas.openxmlformats.org/officeDocument/2006/math">
                    <m:r>
                      <a:rPr lang="en-US" b="0" i="1" smtClean="0">
                        <a:latin typeface="Cambria Math" panose="02040503050406030204" pitchFamily="18" charset="0"/>
                      </a:rPr>
                      <m:t>𝑀𝑖𝑠𝑐</m:t>
                    </m:r>
                    <m:r>
                      <a:rPr lang="en-US" b="0" i="1" smtClean="0">
                        <a:latin typeface="Cambria Math" panose="02040503050406030204" pitchFamily="18" charset="0"/>
                      </a:rPr>
                      <m:t> </m:t>
                    </m:r>
                    <m:r>
                      <a:rPr lang="en-US" b="0" i="1" smtClean="0">
                        <a:latin typeface="Cambria Math" panose="02040503050406030204" pitchFamily="18" charset="0"/>
                      </a:rPr>
                      <m:t>𝑟𝑎𝑡𝑒</m:t>
                    </m:r>
                    <m:r>
                      <a:rPr lang="en-US" b="0" i="1" smtClean="0">
                        <a:latin typeface="Cambria Math" panose="02040503050406030204" pitchFamily="18" charset="0"/>
                      </a:rPr>
                      <m:t>=1−</m:t>
                    </m:r>
                    <m:r>
                      <a:rPr lang="en-US" b="0" i="1" smtClean="0">
                        <a:latin typeface="Cambria Math" panose="02040503050406030204" pitchFamily="18" charset="0"/>
                      </a:rPr>
                      <m:t>𝐴𝑐𝑐𝑢𝑟𝑎𝑐𝑦</m:t>
                    </m:r>
                    <m:r>
                      <a:rPr lang="en-US" b="0" i="1" smtClean="0">
                        <a:latin typeface="Cambria Math" panose="02040503050406030204" pitchFamily="18" charset="0"/>
                      </a:rPr>
                      <m:t>=1−</m:t>
                    </m:r>
                  </m:oMath>
                </a14:m>
                <a:r>
                  <a:rPr lang="en-US" dirty="0"/>
                  <a:t> </a:t>
                </a:r>
                <a14:m>
                  <m:oMath xmlns:m="http://schemas.openxmlformats.org/officeDocument/2006/math">
                    <m:r>
                      <a:rPr lang="en-US" b="0" i="1" smtClean="0">
                        <a:latin typeface="Cambria Math" panose="02040503050406030204" pitchFamily="18" charset="0"/>
                      </a:rPr>
                      <m:t>0.8479</m:t>
                    </m:r>
                  </m:oMath>
                </a14:m>
                <a:r>
                  <a:rPr lang="en-US" dirty="0"/>
                  <a:t> = 0.1521</a:t>
                </a:r>
              </a:p>
            </p:txBody>
          </p:sp>
        </mc:Choice>
        <mc:Fallback xmlns="">
          <p:sp>
            <p:nvSpPr>
              <p:cNvPr id="18" name="TextBox 17">
                <a:extLst>
                  <a:ext uri="{FF2B5EF4-FFF2-40B4-BE49-F238E27FC236}">
                    <a16:creationId xmlns:a16="http://schemas.microsoft.com/office/drawing/2014/main" id="{5D790016-EF09-2B1A-4A8B-698486FB5906}"/>
                  </a:ext>
                </a:extLst>
              </p:cNvPr>
              <p:cNvSpPr txBox="1">
                <a:spLocks noRot="1" noChangeAspect="1" noMove="1" noResize="1" noEditPoints="1" noAdjustHandles="1" noChangeArrowheads="1" noChangeShapeType="1" noTextEdit="1"/>
              </p:cNvSpPr>
              <p:nvPr/>
            </p:nvSpPr>
            <p:spPr>
              <a:xfrm>
                <a:off x="1043756" y="6154517"/>
                <a:ext cx="4951997" cy="276999"/>
              </a:xfrm>
              <a:prstGeom prst="rect">
                <a:avLst/>
              </a:prstGeom>
              <a:blipFill>
                <a:blip r:embed="rId7"/>
                <a:stretch>
                  <a:fillRect l="-1790" t="-21739" r="-1790" b="-47826"/>
                </a:stretch>
              </a:blipFill>
            </p:spPr>
            <p:txBody>
              <a:bodyPr/>
              <a:lstStyle/>
              <a:p>
                <a:r>
                  <a:rPr lang="en-US">
                    <a:noFill/>
                  </a:rPr>
                  <a:t> </a:t>
                </a:r>
              </a:p>
            </p:txBody>
          </p:sp>
        </mc:Fallback>
      </mc:AlternateContent>
      <p:sp>
        <p:nvSpPr>
          <p:cNvPr id="19" name="TextBox 18">
            <a:extLst>
              <a:ext uri="{FF2B5EF4-FFF2-40B4-BE49-F238E27FC236}">
                <a16:creationId xmlns:a16="http://schemas.microsoft.com/office/drawing/2014/main" id="{2AD0599E-774D-9DED-6882-6582D30A31A2}"/>
              </a:ext>
            </a:extLst>
          </p:cNvPr>
          <p:cNvSpPr txBox="1"/>
          <p:nvPr/>
        </p:nvSpPr>
        <p:spPr>
          <a:xfrm>
            <a:off x="1008184" y="5733383"/>
            <a:ext cx="4865077" cy="369332"/>
          </a:xfrm>
          <a:prstGeom prst="rect">
            <a:avLst/>
          </a:prstGeom>
          <a:noFill/>
        </p:spPr>
        <p:txBody>
          <a:bodyPr wrap="square" rtlCol="0">
            <a:spAutoFit/>
          </a:bodyPr>
          <a:lstStyle/>
          <a:p>
            <a:r>
              <a:rPr lang="en-US" dirty="0">
                <a:latin typeface="Avenir Next" panose="020B0503020202020204" pitchFamily="34" charset="0"/>
              </a:rPr>
              <a:t>For this chosen logistic regression model , </a:t>
            </a:r>
          </a:p>
        </p:txBody>
      </p:sp>
      <p:sp>
        <p:nvSpPr>
          <p:cNvPr id="20" name="TextBox 19">
            <a:extLst>
              <a:ext uri="{FF2B5EF4-FFF2-40B4-BE49-F238E27FC236}">
                <a16:creationId xmlns:a16="http://schemas.microsoft.com/office/drawing/2014/main" id="{E94A5EF4-F852-C605-0282-94EF324FCA5F}"/>
              </a:ext>
            </a:extLst>
          </p:cNvPr>
          <p:cNvSpPr txBox="1"/>
          <p:nvPr/>
        </p:nvSpPr>
        <p:spPr>
          <a:xfrm>
            <a:off x="6635261" y="5758099"/>
            <a:ext cx="4314093" cy="877163"/>
          </a:xfrm>
          <a:prstGeom prst="rect">
            <a:avLst/>
          </a:prstGeom>
          <a:noFill/>
        </p:spPr>
        <p:txBody>
          <a:bodyPr wrap="square" rtlCol="0">
            <a:spAutoFit/>
          </a:bodyPr>
          <a:lstStyle/>
          <a:p>
            <a:r>
              <a:rPr lang="en-IN" sz="1700" dirty="0">
                <a:solidFill>
                  <a:srgbClr val="0D0D0D"/>
                </a:solidFill>
                <a:highlight>
                  <a:srgbClr val="FFFFFF"/>
                </a:highlight>
                <a:latin typeface="Söhne"/>
              </a:rPr>
              <a:t>I</a:t>
            </a:r>
            <a:r>
              <a:rPr lang="en-IN" sz="1700" b="0" i="0" dirty="0">
                <a:solidFill>
                  <a:srgbClr val="0D0D0D"/>
                </a:solidFill>
                <a:effectLst/>
                <a:highlight>
                  <a:srgbClr val="FFFFFF"/>
                </a:highlight>
                <a:latin typeface="Söhne"/>
              </a:rPr>
              <a:t>t means that approximately 15.21% of the observations in the dataset are misclassified by the model.</a:t>
            </a:r>
            <a:endParaRPr lang="en-US" sz="1700" dirty="0">
              <a:latin typeface="Avenir Next" panose="020B0503020202020204" pitchFamily="34" charset="0"/>
            </a:endParaRPr>
          </a:p>
        </p:txBody>
      </p:sp>
      <p:sp>
        <p:nvSpPr>
          <p:cNvPr id="21" name="TextBox 20">
            <a:extLst>
              <a:ext uri="{FF2B5EF4-FFF2-40B4-BE49-F238E27FC236}">
                <a16:creationId xmlns:a16="http://schemas.microsoft.com/office/drawing/2014/main" id="{4398CF7B-387D-B101-8241-572D9E731059}"/>
              </a:ext>
            </a:extLst>
          </p:cNvPr>
          <p:cNvSpPr txBox="1"/>
          <p:nvPr/>
        </p:nvSpPr>
        <p:spPr>
          <a:xfrm>
            <a:off x="6635261" y="5488469"/>
            <a:ext cx="1676401" cy="369332"/>
          </a:xfrm>
          <a:prstGeom prst="rect">
            <a:avLst/>
          </a:prstGeom>
          <a:noFill/>
        </p:spPr>
        <p:txBody>
          <a:bodyPr wrap="square" rtlCol="0">
            <a:spAutoFit/>
          </a:bodyPr>
          <a:lstStyle/>
          <a:p>
            <a:r>
              <a:rPr lang="en-US" b="1" dirty="0">
                <a:latin typeface="Avenir Next" panose="020B0503020202020204" pitchFamily="34" charset="0"/>
              </a:rPr>
              <a:t>Conclusion</a:t>
            </a:r>
          </a:p>
        </p:txBody>
      </p:sp>
      <p:sp>
        <p:nvSpPr>
          <p:cNvPr id="22" name="Rectangle 21">
            <a:extLst>
              <a:ext uri="{FF2B5EF4-FFF2-40B4-BE49-F238E27FC236}">
                <a16:creationId xmlns:a16="http://schemas.microsoft.com/office/drawing/2014/main" id="{2EEF728D-0315-01C1-5608-004BCB2F82F3}"/>
              </a:ext>
            </a:extLst>
          </p:cNvPr>
          <p:cNvSpPr/>
          <p:nvPr/>
        </p:nvSpPr>
        <p:spPr>
          <a:xfrm>
            <a:off x="6283570" y="2215661"/>
            <a:ext cx="36000" cy="4478216"/>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286883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122" name="Picture 2">
            <a:extLst>
              <a:ext uri="{FF2B5EF4-FFF2-40B4-BE49-F238E27FC236}">
                <a16:creationId xmlns:a16="http://schemas.microsoft.com/office/drawing/2014/main" id="{DCC59424-2BD9-BDAF-1192-0FFE92C9E415}"/>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17000"/>
                    </a14:imgEffect>
                  </a14:imgLayer>
                </a14:imgProps>
              </a:ext>
              <a:ext uri="{28A0092B-C50C-407E-A947-70E740481C1C}">
                <a14:useLocalDpi xmlns:a14="http://schemas.microsoft.com/office/drawing/2010/main" val="0"/>
              </a:ext>
            </a:extLst>
          </a:blip>
          <a:srcRect/>
          <a:stretch>
            <a:fillRect/>
          </a:stretch>
        </p:blipFill>
        <p:spPr bwMode="auto">
          <a:xfrm>
            <a:off x="6527799" y="2095500"/>
            <a:ext cx="4978399" cy="4124492"/>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21">
            <a:extLst>
              <a:ext uri="{FF2B5EF4-FFF2-40B4-BE49-F238E27FC236}">
                <a16:creationId xmlns:a16="http://schemas.microsoft.com/office/drawing/2014/main" id="{2274AB13-EFD1-4339-AD10-26EFBA1D6F00}"/>
              </a:ext>
            </a:extLst>
          </p:cNvPr>
          <p:cNvSpPr/>
          <p:nvPr/>
        </p:nvSpPr>
        <p:spPr>
          <a:xfrm>
            <a:off x="0" y="0"/>
            <a:ext cx="12192000" cy="1948070"/>
          </a:xfrm>
          <a:prstGeom prst="rect">
            <a:avLst/>
          </a:prstGeom>
          <a:solidFill>
            <a:schemeClr val="tx2">
              <a:lumMod val="50000"/>
              <a:lumOff val="50000"/>
              <a:alpha val="6621"/>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a:extLst>
              <a:ext uri="{FF2B5EF4-FFF2-40B4-BE49-F238E27FC236}">
                <a16:creationId xmlns:a16="http://schemas.microsoft.com/office/drawing/2014/main" id="{A2EB640B-0901-EA47-5B0B-785E8F3E74C6}"/>
              </a:ext>
            </a:extLst>
          </p:cNvPr>
          <p:cNvGrpSpPr/>
          <p:nvPr/>
        </p:nvGrpSpPr>
        <p:grpSpPr>
          <a:xfrm>
            <a:off x="992524" y="537016"/>
            <a:ext cx="4671567" cy="1201488"/>
            <a:chOff x="572659" y="735799"/>
            <a:chExt cx="4671567" cy="1201488"/>
          </a:xfrm>
        </p:grpSpPr>
        <p:sp>
          <p:nvSpPr>
            <p:cNvPr id="24" name="TextBox 23">
              <a:extLst>
                <a:ext uri="{FF2B5EF4-FFF2-40B4-BE49-F238E27FC236}">
                  <a16:creationId xmlns:a16="http://schemas.microsoft.com/office/drawing/2014/main" id="{7EC301E1-AF95-79CF-B7C6-CB3886366161}"/>
                </a:ext>
              </a:extLst>
            </p:cNvPr>
            <p:cNvSpPr txBox="1"/>
            <p:nvPr/>
          </p:nvSpPr>
          <p:spPr>
            <a:xfrm>
              <a:off x="572660" y="735799"/>
              <a:ext cx="4417195" cy="630942"/>
            </a:xfrm>
            <a:prstGeom prst="rect">
              <a:avLst/>
            </a:prstGeom>
            <a:noFill/>
          </p:spPr>
          <p:txBody>
            <a:bodyPr wrap="square" rtlCol="0">
              <a:spAutoFit/>
            </a:bodyPr>
            <a:lstStyle/>
            <a:p>
              <a:r>
                <a:rPr lang="en-US" sz="3500" dirty="0"/>
                <a:t>Receiver Operator </a:t>
              </a:r>
            </a:p>
          </p:txBody>
        </p:sp>
        <p:sp>
          <p:nvSpPr>
            <p:cNvPr id="25" name="TextBox 24">
              <a:extLst>
                <a:ext uri="{FF2B5EF4-FFF2-40B4-BE49-F238E27FC236}">
                  <a16:creationId xmlns:a16="http://schemas.microsoft.com/office/drawing/2014/main" id="{9C1206AF-E69F-2E4B-3F03-F8161A4B3572}"/>
                </a:ext>
              </a:extLst>
            </p:cNvPr>
            <p:cNvSpPr txBox="1"/>
            <p:nvPr/>
          </p:nvSpPr>
          <p:spPr>
            <a:xfrm>
              <a:off x="572659" y="1191597"/>
              <a:ext cx="4671567" cy="646331"/>
            </a:xfrm>
            <a:prstGeom prst="rect">
              <a:avLst/>
            </a:prstGeom>
            <a:noFill/>
          </p:spPr>
          <p:txBody>
            <a:bodyPr wrap="square" rtlCol="0">
              <a:spAutoFit/>
            </a:bodyPr>
            <a:lstStyle/>
            <a:p>
              <a:r>
                <a:rPr lang="en-IN" sz="3600" b="1" i="0" dirty="0">
                  <a:effectLst/>
                  <a:latin typeface="Avenir Next" panose="020B0503020202020204" pitchFamily="34" charset="0"/>
                </a:rPr>
                <a:t>Characteristic Curve</a:t>
              </a:r>
              <a:endParaRPr lang="en-US" sz="3500" b="1" dirty="0"/>
            </a:p>
          </p:txBody>
        </p:sp>
        <p:grpSp>
          <p:nvGrpSpPr>
            <p:cNvPr id="26" name="Group 25">
              <a:extLst>
                <a:ext uri="{FF2B5EF4-FFF2-40B4-BE49-F238E27FC236}">
                  <a16:creationId xmlns:a16="http://schemas.microsoft.com/office/drawing/2014/main" id="{DC61E6A1-CF94-9AAC-6696-961A89AF4FDD}"/>
                </a:ext>
              </a:extLst>
            </p:cNvPr>
            <p:cNvGrpSpPr/>
            <p:nvPr/>
          </p:nvGrpSpPr>
          <p:grpSpPr>
            <a:xfrm>
              <a:off x="688673" y="1770564"/>
              <a:ext cx="1915042" cy="166723"/>
              <a:chOff x="657676" y="1739568"/>
              <a:chExt cx="1765572" cy="0"/>
            </a:xfrm>
          </p:grpSpPr>
          <p:cxnSp>
            <p:nvCxnSpPr>
              <p:cNvPr id="27" name="Straight Connector 26">
                <a:extLst>
                  <a:ext uri="{FF2B5EF4-FFF2-40B4-BE49-F238E27FC236}">
                    <a16:creationId xmlns:a16="http://schemas.microsoft.com/office/drawing/2014/main" id="{999148A0-8C45-B059-0841-6F06E2573022}"/>
                  </a:ext>
                </a:extLst>
              </p:cNvPr>
              <p:cNvCxnSpPr>
                <a:cxnSpLocks/>
              </p:cNvCxnSpPr>
              <p:nvPr/>
            </p:nvCxnSpPr>
            <p:spPr>
              <a:xfrm>
                <a:off x="657676" y="1739568"/>
                <a:ext cx="443597" cy="0"/>
              </a:xfrm>
              <a:prstGeom prst="line">
                <a:avLst/>
              </a:prstGeom>
              <a:ln w="63500" cmpd="sng">
                <a:solidFill>
                  <a:srgbClr val="C1D7E9"/>
                </a:solidFill>
                <a:prstDash val="solid"/>
              </a:ln>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E2DA1AD9-28C5-6492-09B6-AD46379805F6}"/>
                  </a:ext>
                </a:extLst>
              </p:cNvPr>
              <p:cNvCxnSpPr>
                <a:cxnSpLocks/>
              </p:cNvCxnSpPr>
              <p:nvPr/>
            </p:nvCxnSpPr>
            <p:spPr>
              <a:xfrm>
                <a:off x="1098334" y="1739568"/>
                <a:ext cx="443597" cy="0"/>
              </a:xfrm>
              <a:prstGeom prst="line">
                <a:avLst/>
              </a:prstGeom>
              <a:ln w="63500" cmpd="sng">
                <a:solidFill>
                  <a:srgbClr val="FCF9DD"/>
                </a:solidFill>
                <a:prstDash val="solid"/>
              </a:ln>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1D008A0E-C0B3-4EF7-78B8-A828CB3F492B}"/>
                  </a:ext>
                </a:extLst>
              </p:cNvPr>
              <p:cNvCxnSpPr>
                <a:cxnSpLocks/>
              </p:cNvCxnSpPr>
              <p:nvPr/>
            </p:nvCxnSpPr>
            <p:spPr>
              <a:xfrm>
                <a:off x="1538992" y="1739568"/>
                <a:ext cx="443597" cy="0"/>
              </a:xfrm>
              <a:prstGeom prst="line">
                <a:avLst/>
              </a:prstGeom>
              <a:ln w="63500" cmpd="sng">
                <a:solidFill>
                  <a:srgbClr val="EAC974"/>
                </a:solidFill>
                <a:prstDash val="solid"/>
              </a:ln>
            </p:spPr>
            <p:style>
              <a:lnRef idx="2">
                <a:schemeClr val="accent1"/>
              </a:lnRef>
              <a:fillRef idx="0">
                <a:schemeClr val="accent1"/>
              </a:fillRef>
              <a:effectRef idx="1">
                <a:schemeClr val="accent1"/>
              </a:effectRef>
              <a:fontRef idx="minor">
                <a:schemeClr val="tx1"/>
              </a:fontRef>
            </p:style>
          </p:cxnSp>
          <p:cxnSp>
            <p:nvCxnSpPr>
              <p:cNvPr id="30" name="Straight Connector 29">
                <a:extLst>
                  <a:ext uri="{FF2B5EF4-FFF2-40B4-BE49-F238E27FC236}">
                    <a16:creationId xmlns:a16="http://schemas.microsoft.com/office/drawing/2014/main" id="{9305E3BA-439D-8D87-8C56-7302C4C38F3E}"/>
                  </a:ext>
                </a:extLst>
              </p:cNvPr>
              <p:cNvCxnSpPr>
                <a:cxnSpLocks/>
              </p:cNvCxnSpPr>
              <p:nvPr/>
            </p:nvCxnSpPr>
            <p:spPr>
              <a:xfrm>
                <a:off x="1979651" y="1739568"/>
                <a:ext cx="443597" cy="0"/>
              </a:xfrm>
              <a:prstGeom prst="line">
                <a:avLst/>
              </a:prstGeom>
              <a:ln w="63500" cmpd="sng">
                <a:solidFill>
                  <a:srgbClr val="A44343"/>
                </a:solidFill>
                <a:prstDash val="solid"/>
              </a:ln>
            </p:spPr>
            <p:style>
              <a:lnRef idx="2">
                <a:schemeClr val="accent1"/>
              </a:lnRef>
              <a:fillRef idx="0">
                <a:schemeClr val="accent1"/>
              </a:fillRef>
              <a:effectRef idx="1">
                <a:schemeClr val="accent1"/>
              </a:effectRef>
              <a:fontRef idx="minor">
                <a:schemeClr val="tx1"/>
              </a:fontRef>
            </p:style>
          </p:cxnSp>
        </p:grpSp>
      </p:grpSp>
      <p:sp>
        <p:nvSpPr>
          <p:cNvPr id="31" name="TextBox 30">
            <a:extLst>
              <a:ext uri="{FF2B5EF4-FFF2-40B4-BE49-F238E27FC236}">
                <a16:creationId xmlns:a16="http://schemas.microsoft.com/office/drawing/2014/main" id="{CA539F24-2440-CFB4-4990-25121E5C6F17}"/>
              </a:ext>
            </a:extLst>
          </p:cNvPr>
          <p:cNvSpPr txBox="1"/>
          <p:nvPr/>
        </p:nvSpPr>
        <p:spPr>
          <a:xfrm>
            <a:off x="992524" y="2258291"/>
            <a:ext cx="4618567" cy="3785652"/>
          </a:xfrm>
          <a:prstGeom prst="rect">
            <a:avLst/>
          </a:prstGeom>
          <a:noFill/>
        </p:spPr>
        <p:txBody>
          <a:bodyPr wrap="square" rtlCol="0">
            <a:spAutoFit/>
          </a:bodyPr>
          <a:lstStyle/>
          <a:p>
            <a:r>
              <a:rPr lang="en-IN" sz="1500" b="0" i="0" dirty="0">
                <a:solidFill>
                  <a:srgbClr val="0D0D0D"/>
                </a:solidFill>
                <a:effectLst/>
                <a:highlight>
                  <a:srgbClr val="FFFFFF"/>
                </a:highlight>
                <a:latin typeface="Avenir Next" panose="020B0503020202020204" pitchFamily="34" charset="0"/>
              </a:rPr>
              <a:t>The ROC curve serves as a vital tool in assessing the predictive capability of a model by visualizing the trade-off between its True Positive Rate (TPR) and False Positive Rate (FPR). A higher area under the ROC curve indicates superior discriminatory power of the model, with values closer to 1 suggesting better performance. In this case, with an area under the ROC curve of 0.7335 for the logistic regression model, it suggests that the model exhibits reasonably good discriminatory ability in distinguishing between positive and negative cases. This value signifies that the model performs significantly better than random guessing and can effectively classify instances into their respective classes, albeit with room for potential improvement.</a:t>
            </a:r>
            <a:endParaRPr lang="en-US" sz="1500" dirty="0">
              <a:latin typeface="Avenir Next" panose="020B0503020202020204" pitchFamily="34" charset="0"/>
            </a:endParaRPr>
          </a:p>
        </p:txBody>
      </p:sp>
      <p:sp>
        <p:nvSpPr>
          <p:cNvPr id="32" name="Rectangle 31">
            <a:extLst>
              <a:ext uri="{FF2B5EF4-FFF2-40B4-BE49-F238E27FC236}">
                <a16:creationId xmlns:a16="http://schemas.microsoft.com/office/drawing/2014/main" id="{6660DE37-CB63-A904-E937-CF64E3A3AFF9}"/>
              </a:ext>
            </a:extLst>
          </p:cNvPr>
          <p:cNvSpPr/>
          <p:nvPr/>
        </p:nvSpPr>
        <p:spPr>
          <a:xfrm>
            <a:off x="5925600" y="2114061"/>
            <a:ext cx="36000" cy="4478216"/>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142844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81FB976-221B-34CB-C6F3-B9BF12677E72}"/>
              </a:ext>
            </a:extLst>
          </p:cNvPr>
          <p:cNvSpPr txBox="1"/>
          <p:nvPr/>
        </p:nvSpPr>
        <p:spPr>
          <a:xfrm>
            <a:off x="992524" y="537016"/>
            <a:ext cx="3704167" cy="630942"/>
          </a:xfrm>
          <a:prstGeom prst="rect">
            <a:avLst/>
          </a:prstGeom>
          <a:noFill/>
        </p:spPr>
        <p:txBody>
          <a:bodyPr wrap="square" rtlCol="0">
            <a:spAutoFit/>
          </a:bodyPr>
          <a:lstStyle/>
          <a:p>
            <a:r>
              <a:rPr lang="en-US" sz="3500" dirty="0"/>
              <a:t>Testing the Model</a:t>
            </a:r>
          </a:p>
        </p:txBody>
      </p:sp>
      <p:sp>
        <p:nvSpPr>
          <p:cNvPr id="4" name="TextBox 3">
            <a:extLst>
              <a:ext uri="{FF2B5EF4-FFF2-40B4-BE49-F238E27FC236}">
                <a16:creationId xmlns:a16="http://schemas.microsoft.com/office/drawing/2014/main" id="{FE085A75-B603-D3B0-7CB2-A7FFCB157DA0}"/>
              </a:ext>
            </a:extLst>
          </p:cNvPr>
          <p:cNvSpPr txBox="1"/>
          <p:nvPr/>
        </p:nvSpPr>
        <p:spPr>
          <a:xfrm>
            <a:off x="992525" y="992814"/>
            <a:ext cx="3122276" cy="646331"/>
          </a:xfrm>
          <a:prstGeom prst="rect">
            <a:avLst/>
          </a:prstGeom>
          <a:noFill/>
        </p:spPr>
        <p:txBody>
          <a:bodyPr wrap="square" rtlCol="0">
            <a:spAutoFit/>
          </a:bodyPr>
          <a:lstStyle/>
          <a:p>
            <a:r>
              <a:rPr lang="en-IN" sz="3600" b="1" i="0" dirty="0">
                <a:effectLst/>
                <a:latin typeface="Avenir Next" panose="020B0503020202020204" pitchFamily="34" charset="0"/>
              </a:rPr>
              <a:t>In Test Data</a:t>
            </a:r>
            <a:endParaRPr lang="en-US" sz="3500" b="1" dirty="0"/>
          </a:p>
        </p:txBody>
      </p:sp>
      <p:grpSp>
        <p:nvGrpSpPr>
          <p:cNvPr id="5" name="Group 4">
            <a:extLst>
              <a:ext uri="{FF2B5EF4-FFF2-40B4-BE49-F238E27FC236}">
                <a16:creationId xmlns:a16="http://schemas.microsoft.com/office/drawing/2014/main" id="{8B1F6273-2ACC-064E-7A4A-9072FE56A43C}"/>
              </a:ext>
            </a:extLst>
          </p:cNvPr>
          <p:cNvGrpSpPr/>
          <p:nvPr/>
        </p:nvGrpSpPr>
        <p:grpSpPr>
          <a:xfrm>
            <a:off x="1108538" y="1571781"/>
            <a:ext cx="1915042" cy="166723"/>
            <a:chOff x="657676" y="1739568"/>
            <a:chExt cx="1765572" cy="0"/>
          </a:xfrm>
        </p:grpSpPr>
        <p:cxnSp>
          <p:nvCxnSpPr>
            <p:cNvPr id="6" name="Straight Connector 5">
              <a:extLst>
                <a:ext uri="{FF2B5EF4-FFF2-40B4-BE49-F238E27FC236}">
                  <a16:creationId xmlns:a16="http://schemas.microsoft.com/office/drawing/2014/main" id="{D7319219-3E3D-C0FE-43C3-6670F6724AD6}"/>
                </a:ext>
              </a:extLst>
            </p:cNvPr>
            <p:cNvCxnSpPr>
              <a:cxnSpLocks/>
            </p:cNvCxnSpPr>
            <p:nvPr/>
          </p:nvCxnSpPr>
          <p:spPr>
            <a:xfrm>
              <a:off x="657676" y="1739568"/>
              <a:ext cx="443597" cy="0"/>
            </a:xfrm>
            <a:prstGeom prst="line">
              <a:avLst/>
            </a:prstGeom>
            <a:ln w="63500" cmpd="sng">
              <a:solidFill>
                <a:srgbClr val="C1D7E9"/>
              </a:solidFill>
              <a:prstDash val="solid"/>
            </a:ln>
          </p:spPr>
          <p:style>
            <a:lnRef idx="2">
              <a:schemeClr val="accent1"/>
            </a:lnRef>
            <a:fillRef idx="0">
              <a:schemeClr val="accent1"/>
            </a:fillRef>
            <a:effectRef idx="1">
              <a:schemeClr val="accent1"/>
            </a:effectRef>
            <a:fontRef idx="minor">
              <a:schemeClr val="tx1"/>
            </a:fontRef>
          </p:style>
        </p:cxnSp>
        <p:cxnSp>
          <p:nvCxnSpPr>
            <p:cNvPr id="7" name="Straight Connector 6">
              <a:extLst>
                <a:ext uri="{FF2B5EF4-FFF2-40B4-BE49-F238E27FC236}">
                  <a16:creationId xmlns:a16="http://schemas.microsoft.com/office/drawing/2014/main" id="{66E3757E-614C-F32D-DB7B-59363EEBA767}"/>
                </a:ext>
              </a:extLst>
            </p:cNvPr>
            <p:cNvCxnSpPr>
              <a:cxnSpLocks/>
            </p:cNvCxnSpPr>
            <p:nvPr/>
          </p:nvCxnSpPr>
          <p:spPr>
            <a:xfrm>
              <a:off x="1098334" y="1739568"/>
              <a:ext cx="443597" cy="0"/>
            </a:xfrm>
            <a:prstGeom prst="line">
              <a:avLst/>
            </a:prstGeom>
            <a:ln w="63500" cmpd="sng">
              <a:solidFill>
                <a:srgbClr val="FCF9DD"/>
              </a:solidFill>
              <a:prstDash val="solid"/>
            </a:ln>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2866A7E1-8023-57CE-9840-F2B4DC3E78A7}"/>
                </a:ext>
              </a:extLst>
            </p:cNvPr>
            <p:cNvCxnSpPr>
              <a:cxnSpLocks/>
            </p:cNvCxnSpPr>
            <p:nvPr/>
          </p:nvCxnSpPr>
          <p:spPr>
            <a:xfrm>
              <a:off x="1538992" y="1739568"/>
              <a:ext cx="443597" cy="0"/>
            </a:xfrm>
            <a:prstGeom prst="line">
              <a:avLst/>
            </a:prstGeom>
            <a:ln w="63500" cmpd="sng">
              <a:solidFill>
                <a:srgbClr val="EAC974"/>
              </a:solidFill>
              <a:prstDash val="solid"/>
            </a:ln>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8E6A5B9A-F311-B774-2FED-E44A8083AFDA}"/>
                </a:ext>
              </a:extLst>
            </p:cNvPr>
            <p:cNvCxnSpPr>
              <a:cxnSpLocks/>
            </p:cNvCxnSpPr>
            <p:nvPr/>
          </p:nvCxnSpPr>
          <p:spPr>
            <a:xfrm>
              <a:off x="1979651" y="1739568"/>
              <a:ext cx="443597" cy="0"/>
            </a:xfrm>
            <a:prstGeom prst="line">
              <a:avLst/>
            </a:prstGeom>
            <a:ln w="63500" cmpd="sng">
              <a:solidFill>
                <a:srgbClr val="A44343"/>
              </a:solidFill>
              <a:prstDash val="solid"/>
            </a:ln>
          </p:spPr>
          <p:style>
            <a:lnRef idx="2">
              <a:schemeClr val="accent1"/>
            </a:lnRef>
            <a:fillRef idx="0">
              <a:schemeClr val="accent1"/>
            </a:fillRef>
            <a:effectRef idx="1">
              <a:schemeClr val="accent1"/>
            </a:effectRef>
            <a:fontRef idx="minor">
              <a:schemeClr val="tx1"/>
            </a:fontRef>
          </p:style>
        </p:cxnSp>
      </p:grpSp>
      <p:sp>
        <p:nvSpPr>
          <p:cNvPr id="11" name="TextBox 10">
            <a:extLst>
              <a:ext uri="{FF2B5EF4-FFF2-40B4-BE49-F238E27FC236}">
                <a16:creationId xmlns:a16="http://schemas.microsoft.com/office/drawing/2014/main" id="{1A8412BE-9389-7814-60D3-2618981179EE}"/>
              </a:ext>
            </a:extLst>
          </p:cNvPr>
          <p:cNvSpPr txBox="1"/>
          <p:nvPr/>
        </p:nvSpPr>
        <p:spPr>
          <a:xfrm>
            <a:off x="997526" y="1884218"/>
            <a:ext cx="7689273" cy="3693319"/>
          </a:xfrm>
          <a:prstGeom prst="rect">
            <a:avLst/>
          </a:prstGeom>
          <a:noFill/>
        </p:spPr>
        <p:txBody>
          <a:bodyPr wrap="square" rtlCol="0">
            <a:spAutoFit/>
          </a:bodyPr>
          <a:lstStyle/>
          <a:p>
            <a:r>
              <a:rPr lang="en-IN" sz="1800" b="0" i="0" u="none" strike="noStrike" dirty="0">
                <a:solidFill>
                  <a:srgbClr val="444444"/>
                </a:solidFill>
                <a:effectLst/>
                <a:latin typeface="Consolas" panose="020B0609020204030204" pitchFamily="49" charset="0"/>
              </a:rPr>
              <a:t>fitted_prob_test = predict(Selected_Model, newdata = testing_data, type = </a:t>
            </a:r>
            <a:r>
              <a:rPr lang="en-IN" sz="1800" b="0" i="0" u="none" strike="noStrike" dirty="0">
                <a:solidFill>
                  <a:srgbClr val="880000"/>
                </a:solidFill>
                <a:effectLst/>
                <a:latin typeface="Consolas" panose="020B0609020204030204" pitchFamily="49" charset="0"/>
              </a:rPr>
              <a:t>"response"</a:t>
            </a:r>
            <a:r>
              <a:rPr lang="en-IN" sz="1800" b="0" i="0" u="none" strike="noStrike" dirty="0">
                <a:solidFill>
                  <a:srgbClr val="444444"/>
                </a:solidFill>
                <a:effectLst/>
                <a:latin typeface="Consolas" panose="020B0609020204030204" pitchFamily="49" charset="0"/>
              </a:rPr>
              <a:t>)</a:t>
            </a:r>
            <a:br>
              <a:rPr lang="en-IN" sz="1800" b="0" i="0" u="none" strike="noStrike" dirty="0">
                <a:solidFill>
                  <a:srgbClr val="444444"/>
                </a:solidFill>
                <a:effectLst/>
                <a:latin typeface="Consolas" panose="020B0609020204030204" pitchFamily="49" charset="0"/>
              </a:rPr>
            </a:br>
            <a:br>
              <a:rPr lang="en-IN" sz="1800" b="0" i="0" u="none" strike="noStrike" dirty="0">
                <a:solidFill>
                  <a:srgbClr val="444444"/>
                </a:solidFill>
                <a:effectLst/>
                <a:latin typeface="Consolas" panose="020B0609020204030204" pitchFamily="49" charset="0"/>
              </a:rPr>
            </a:br>
            <a:r>
              <a:rPr lang="en-IN" sz="1800" b="0" i="0" u="none" strike="noStrike" dirty="0">
                <a:solidFill>
                  <a:srgbClr val="444444"/>
                </a:solidFill>
                <a:effectLst/>
                <a:latin typeface="Consolas" panose="020B0609020204030204" pitchFamily="49" charset="0"/>
              </a:rPr>
              <a:t>Y.hat_test = ifelse(fitted_prob_test &gt; optimal_thresold_for_test_data, </a:t>
            </a:r>
            <a:r>
              <a:rPr lang="en-IN" sz="1800" b="0" i="0" u="none" strike="noStrike" dirty="0">
                <a:solidFill>
                  <a:srgbClr val="880000"/>
                </a:solidFill>
                <a:effectLst/>
                <a:latin typeface="Consolas" panose="020B0609020204030204" pitchFamily="49" charset="0"/>
              </a:rPr>
              <a:t>1</a:t>
            </a:r>
            <a:r>
              <a:rPr lang="en-IN" sz="1800" b="0" i="0" u="none" strike="noStrike" dirty="0">
                <a:solidFill>
                  <a:srgbClr val="444444"/>
                </a:solidFill>
                <a:effectLst/>
                <a:latin typeface="Consolas" panose="020B0609020204030204" pitchFamily="49" charset="0"/>
              </a:rPr>
              <a:t>, </a:t>
            </a:r>
            <a:r>
              <a:rPr lang="en-IN" sz="1800" b="0" i="0" u="none" strike="noStrike" dirty="0">
                <a:solidFill>
                  <a:srgbClr val="880000"/>
                </a:solidFill>
                <a:effectLst/>
                <a:latin typeface="Consolas" panose="020B0609020204030204" pitchFamily="49" charset="0"/>
              </a:rPr>
              <a:t>0</a:t>
            </a:r>
            <a:r>
              <a:rPr lang="en-IN" sz="1800" b="0" i="0" u="none" strike="noStrike" dirty="0">
                <a:solidFill>
                  <a:srgbClr val="444444"/>
                </a:solidFill>
                <a:effectLst/>
                <a:latin typeface="Consolas" panose="020B0609020204030204" pitchFamily="49" charset="0"/>
              </a:rPr>
              <a:t>)</a:t>
            </a:r>
            <a:br>
              <a:rPr lang="en-IN" sz="1800" b="0" i="0" u="none" strike="noStrike" dirty="0">
                <a:solidFill>
                  <a:srgbClr val="444444"/>
                </a:solidFill>
                <a:effectLst/>
                <a:latin typeface="Consolas" panose="020B0609020204030204" pitchFamily="49" charset="0"/>
              </a:rPr>
            </a:br>
            <a:r>
              <a:rPr lang="en-IN" sz="1800" b="0" i="0" u="none" strike="noStrike" dirty="0">
                <a:solidFill>
                  <a:srgbClr val="444444"/>
                </a:solidFill>
                <a:effectLst/>
                <a:latin typeface="Consolas" panose="020B0609020204030204" pitchFamily="49" charset="0"/>
              </a:rPr>
              <a:t>confusion_matrix_test_data = table(Y.hat_test, testing_data$TenYearCHD)</a:t>
            </a:r>
            <a:br>
              <a:rPr lang="en-IN" sz="1800" b="0" i="0" u="none" strike="noStrike" dirty="0">
                <a:solidFill>
                  <a:srgbClr val="444444"/>
                </a:solidFill>
                <a:effectLst/>
                <a:latin typeface="Consolas" panose="020B0609020204030204" pitchFamily="49" charset="0"/>
              </a:rPr>
            </a:br>
            <a:r>
              <a:rPr lang="en-IN" sz="1800" b="0" i="0" u="none" strike="noStrike" dirty="0">
                <a:solidFill>
                  <a:srgbClr val="444444"/>
                </a:solidFill>
                <a:effectLst/>
                <a:latin typeface="Consolas" panose="020B0609020204030204" pitchFamily="49" charset="0"/>
              </a:rPr>
              <a:t>confusion_matrix_test_data</a:t>
            </a:r>
            <a:br>
              <a:rPr lang="en-IN" sz="1800" b="0" i="0" u="none" strike="noStrike" dirty="0">
                <a:solidFill>
                  <a:srgbClr val="444444"/>
                </a:solidFill>
                <a:effectLst/>
                <a:latin typeface="Consolas" panose="020B0609020204030204" pitchFamily="49" charset="0"/>
              </a:rPr>
            </a:br>
            <a:r>
              <a:rPr lang="en-IN" sz="1800" b="0" i="0" u="none" strike="noStrike" dirty="0">
                <a:solidFill>
                  <a:srgbClr val="444444"/>
                </a:solidFill>
                <a:effectLst/>
                <a:latin typeface="Consolas" panose="020B0609020204030204" pitchFamily="49" charset="0"/>
              </a:rPr>
              <a:t>accuracy_test = sum(diag(confusion_matrix_test_data)) / sum(confusion_matrix_test_data)</a:t>
            </a:r>
            <a:br>
              <a:rPr lang="en-IN" sz="1800" b="0" i="0" u="none" strike="noStrike" dirty="0">
                <a:solidFill>
                  <a:srgbClr val="444444"/>
                </a:solidFill>
                <a:effectLst/>
                <a:latin typeface="Consolas" panose="020B0609020204030204" pitchFamily="49" charset="0"/>
              </a:rPr>
            </a:br>
            <a:r>
              <a:rPr lang="en-IN" sz="1800" b="0" i="0" u="none" strike="noStrike" dirty="0">
                <a:solidFill>
                  <a:srgbClr val="444444"/>
                </a:solidFill>
                <a:effectLst/>
                <a:latin typeface="Consolas" panose="020B0609020204030204" pitchFamily="49" charset="0"/>
              </a:rPr>
              <a:t>round(accuracy_test, </a:t>
            </a:r>
            <a:r>
              <a:rPr lang="en-IN" sz="1800" b="0" i="0" u="none" strike="noStrike" dirty="0">
                <a:solidFill>
                  <a:srgbClr val="880000"/>
                </a:solidFill>
                <a:effectLst/>
                <a:latin typeface="Consolas" panose="020B0609020204030204" pitchFamily="49" charset="0"/>
              </a:rPr>
              <a:t>4</a:t>
            </a:r>
            <a:r>
              <a:rPr lang="en-IN" sz="1800" b="0" i="0" u="none" strike="noStrike" dirty="0">
                <a:solidFill>
                  <a:srgbClr val="444444"/>
                </a:solidFill>
                <a:effectLst/>
                <a:latin typeface="Consolas" panose="020B0609020204030204" pitchFamily="49" charset="0"/>
              </a:rPr>
              <a:t>)</a:t>
            </a:r>
            <a:br>
              <a:rPr lang="en-IN" sz="1800" b="0" i="0" u="none" strike="noStrike" dirty="0">
                <a:solidFill>
                  <a:srgbClr val="444444"/>
                </a:solidFill>
                <a:effectLst/>
                <a:latin typeface="Consolas" panose="020B0609020204030204" pitchFamily="49" charset="0"/>
              </a:rPr>
            </a:br>
            <a:r>
              <a:rPr lang="en-IN" sz="1800" b="0" i="0" u="none" strike="noStrike" dirty="0">
                <a:solidFill>
                  <a:srgbClr val="444444"/>
                </a:solidFill>
                <a:effectLst/>
                <a:latin typeface="Consolas" panose="020B0609020204030204" pitchFamily="49" charset="0"/>
              </a:rPr>
              <a:t>roc_curve = roc(testing_data$TenYearCHD, fitted_prob_test)</a:t>
            </a:r>
            <a:br>
              <a:rPr lang="en-IN" sz="1800" b="0" i="0" u="none" strike="noStrike" dirty="0">
                <a:solidFill>
                  <a:srgbClr val="444444"/>
                </a:solidFill>
                <a:effectLst/>
                <a:latin typeface="Consolas" panose="020B0609020204030204" pitchFamily="49" charset="0"/>
              </a:rPr>
            </a:br>
            <a:r>
              <a:rPr lang="en-IN" sz="1800" b="0" i="0" u="none" strike="noStrike" dirty="0">
                <a:solidFill>
                  <a:srgbClr val="444444"/>
                </a:solidFill>
                <a:effectLst/>
                <a:latin typeface="Consolas" panose="020B0609020204030204" pitchFamily="49" charset="0"/>
              </a:rPr>
              <a:t>auc(roc_curve)</a:t>
            </a:r>
            <a:endParaRPr lang="en-US" dirty="0"/>
          </a:p>
        </p:txBody>
      </p:sp>
      <p:sp>
        <p:nvSpPr>
          <p:cNvPr id="12" name="Rectangle 11">
            <a:extLst>
              <a:ext uri="{FF2B5EF4-FFF2-40B4-BE49-F238E27FC236}">
                <a16:creationId xmlns:a16="http://schemas.microsoft.com/office/drawing/2014/main" id="{E1720DB5-4E3F-7993-7C30-BDFC5E7F81F9}"/>
              </a:ext>
            </a:extLst>
          </p:cNvPr>
          <p:cNvSpPr/>
          <p:nvPr/>
        </p:nvSpPr>
        <p:spPr>
          <a:xfrm>
            <a:off x="8557963" y="1407479"/>
            <a:ext cx="36000" cy="4478216"/>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DDB6B501-9202-5179-2523-E629C62A5438}"/>
              </a:ext>
            </a:extLst>
          </p:cNvPr>
          <p:cNvGrpSpPr/>
          <p:nvPr/>
        </p:nvGrpSpPr>
        <p:grpSpPr>
          <a:xfrm>
            <a:off x="8686800" y="2369128"/>
            <a:ext cx="2895600" cy="2482849"/>
            <a:chOff x="8686800" y="1717964"/>
            <a:chExt cx="2895600" cy="2482849"/>
          </a:xfrm>
        </p:grpSpPr>
        <p:sp>
          <p:nvSpPr>
            <p:cNvPr id="13" name="TextBox 12">
              <a:extLst>
                <a:ext uri="{FF2B5EF4-FFF2-40B4-BE49-F238E27FC236}">
                  <a16:creationId xmlns:a16="http://schemas.microsoft.com/office/drawing/2014/main" id="{8B1C2955-326D-FCF5-68F4-BF9EE3E37612}"/>
                </a:ext>
              </a:extLst>
            </p:cNvPr>
            <p:cNvSpPr txBox="1"/>
            <p:nvPr/>
          </p:nvSpPr>
          <p:spPr>
            <a:xfrm>
              <a:off x="8686800" y="1717964"/>
              <a:ext cx="2895600" cy="1569660"/>
            </a:xfrm>
            <a:prstGeom prst="rect">
              <a:avLst/>
            </a:prstGeom>
            <a:noFill/>
          </p:spPr>
          <p:txBody>
            <a:bodyPr wrap="square" rtlCol="0">
              <a:spAutoFit/>
            </a:bodyPr>
            <a:lstStyle/>
            <a:p>
              <a:r>
                <a:rPr lang="en-US" sz="1600" b="1" dirty="0">
                  <a:latin typeface="Avenir Next" panose="020B0503020202020204" pitchFamily="34" charset="0"/>
                </a:rPr>
                <a:t>Test data ;</a:t>
              </a:r>
              <a:r>
                <a:rPr lang="en-US" sz="1600" dirty="0">
                  <a:latin typeface="Avenir Next" panose="020B0503020202020204" pitchFamily="34" charset="0"/>
                </a:rPr>
                <a:t> at the beginning I’ve split the dataset into 8:2 parts so that I can use the the training data for training purpose and test data for testing the model.</a:t>
              </a:r>
            </a:p>
          </p:txBody>
        </p:sp>
        <p:sp>
          <p:nvSpPr>
            <p:cNvPr id="14" name="TextBox 13">
              <a:extLst>
                <a:ext uri="{FF2B5EF4-FFF2-40B4-BE49-F238E27FC236}">
                  <a16:creationId xmlns:a16="http://schemas.microsoft.com/office/drawing/2014/main" id="{A875A0B3-ED83-522F-7756-605EB99DA0DF}"/>
                </a:ext>
              </a:extLst>
            </p:cNvPr>
            <p:cNvSpPr txBox="1"/>
            <p:nvPr/>
          </p:nvSpPr>
          <p:spPr>
            <a:xfrm>
              <a:off x="8686800" y="3255820"/>
              <a:ext cx="2895600" cy="338554"/>
            </a:xfrm>
            <a:prstGeom prst="rect">
              <a:avLst/>
            </a:prstGeom>
            <a:noFill/>
          </p:spPr>
          <p:txBody>
            <a:bodyPr wrap="square" rtlCol="0">
              <a:spAutoFit/>
            </a:bodyPr>
            <a:lstStyle/>
            <a:p>
              <a:r>
                <a:rPr lang="en-US" sz="1600" b="1" dirty="0">
                  <a:latin typeface="Avenir Next" panose="020B0503020202020204" pitchFamily="34" charset="0"/>
                </a:rPr>
                <a:t>Accuracy : </a:t>
              </a:r>
              <a:r>
                <a:rPr lang="en-US" sz="1600" dirty="0">
                  <a:latin typeface="Avenir Next" panose="020B0503020202020204" pitchFamily="34" charset="0"/>
                </a:rPr>
                <a:t>82.03% </a:t>
              </a:r>
            </a:p>
          </p:txBody>
        </p:sp>
        <p:sp>
          <p:nvSpPr>
            <p:cNvPr id="15" name="TextBox 14">
              <a:extLst>
                <a:ext uri="{FF2B5EF4-FFF2-40B4-BE49-F238E27FC236}">
                  <a16:creationId xmlns:a16="http://schemas.microsoft.com/office/drawing/2014/main" id="{9B97C591-2F38-65E7-B773-0103D25F1685}"/>
                </a:ext>
              </a:extLst>
            </p:cNvPr>
            <p:cNvSpPr txBox="1"/>
            <p:nvPr/>
          </p:nvSpPr>
          <p:spPr>
            <a:xfrm>
              <a:off x="8686800" y="3616038"/>
              <a:ext cx="2466109" cy="584775"/>
            </a:xfrm>
            <a:prstGeom prst="rect">
              <a:avLst/>
            </a:prstGeom>
            <a:noFill/>
          </p:spPr>
          <p:txBody>
            <a:bodyPr wrap="square" rtlCol="0">
              <a:spAutoFit/>
            </a:bodyPr>
            <a:lstStyle/>
            <a:p>
              <a:r>
                <a:rPr lang="en-US" sz="1600" b="1" dirty="0">
                  <a:latin typeface="Avenir Next" panose="020B0503020202020204" pitchFamily="34" charset="0"/>
                </a:rPr>
                <a:t>Area Under the Curve : </a:t>
              </a:r>
            </a:p>
            <a:p>
              <a:r>
                <a:rPr lang="en-IN" sz="1600" b="0" i="0" u="none" strike="noStrike" dirty="0">
                  <a:solidFill>
                    <a:srgbClr val="000000"/>
                  </a:solidFill>
                  <a:effectLst/>
                  <a:latin typeface="Avenir Next" panose="020B0503020202020204" pitchFamily="34" charset="0"/>
                </a:rPr>
                <a:t>0.7465</a:t>
              </a:r>
              <a:endParaRPr lang="en-US" sz="1600" dirty="0">
                <a:latin typeface="Avenir Next" panose="020B0503020202020204" pitchFamily="34" charset="0"/>
              </a:endParaRPr>
            </a:p>
          </p:txBody>
        </p:sp>
      </p:grpSp>
    </p:spTree>
    <p:extLst>
      <p:ext uri="{BB962C8B-B14F-4D97-AF65-F5344CB8AC3E}">
        <p14:creationId xmlns:p14="http://schemas.microsoft.com/office/powerpoint/2010/main" val="15695857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81FB976-221B-34CB-C6F3-B9BF12677E72}"/>
              </a:ext>
            </a:extLst>
          </p:cNvPr>
          <p:cNvSpPr txBox="1"/>
          <p:nvPr/>
        </p:nvSpPr>
        <p:spPr>
          <a:xfrm>
            <a:off x="992524" y="537016"/>
            <a:ext cx="3704167" cy="630942"/>
          </a:xfrm>
          <a:prstGeom prst="rect">
            <a:avLst/>
          </a:prstGeom>
          <a:noFill/>
        </p:spPr>
        <p:txBody>
          <a:bodyPr wrap="square" rtlCol="0">
            <a:spAutoFit/>
          </a:bodyPr>
          <a:lstStyle/>
          <a:p>
            <a:r>
              <a:rPr lang="en-US" sz="3500" dirty="0"/>
              <a:t>Testing the Model</a:t>
            </a:r>
          </a:p>
        </p:txBody>
      </p:sp>
      <p:sp>
        <p:nvSpPr>
          <p:cNvPr id="4" name="TextBox 3">
            <a:extLst>
              <a:ext uri="{FF2B5EF4-FFF2-40B4-BE49-F238E27FC236}">
                <a16:creationId xmlns:a16="http://schemas.microsoft.com/office/drawing/2014/main" id="{FE085A75-B603-D3B0-7CB2-A7FFCB157DA0}"/>
              </a:ext>
            </a:extLst>
          </p:cNvPr>
          <p:cNvSpPr txBox="1"/>
          <p:nvPr/>
        </p:nvSpPr>
        <p:spPr>
          <a:xfrm>
            <a:off x="992525" y="992814"/>
            <a:ext cx="3122276" cy="646331"/>
          </a:xfrm>
          <a:prstGeom prst="rect">
            <a:avLst/>
          </a:prstGeom>
          <a:noFill/>
        </p:spPr>
        <p:txBody>
          <a:bodyPr wrap="square" rtlCol="0">
            <a:spAutoFit/>
          </a:bodyPr>
          <a:lstStyle/>
          <a:p>
            <a:r>
              <a:rPr lang="en-IN" sz="3600" b="1" i="0" dirty="0">
                <a:effectLst/>
                <a:latin typeface="Avenir Next" panose="020B0503020202020204" pitchFamily="34" charset="0"/>
              </a:rPr>
              <a:t>In Test Data</a:t>
            </a:r>
            <a:endParaRPr lang="en-US" sz="3500" b="1" dirty="0"/>
          </a:p>
        </p:txBody>
      </p:sp>
      <p:grpSp>
        <p:nvGrpSpPr>
          <p:cNvPr id="5" name="Group 4">
            <a:extLst>
              <a:ext uri="{FF2B5EF4-FFF2-40B4-BE49-F238E27FC236}">
                <a16:creationId xmlns:a16="http://schemas.microsoft.com/office/drawing/2014/main" id="{8B1F6273-2ACC-064E-7A4A-9072FE56A43C}"/>
              </a:ext>
            </a:extLst>
          </p:cNvPr>
          <p:cNvGrpSpPr/>
          <p:nvPr/>
        </p:nvGrpSpPr>
        <p:grpSpPr>
          <a:xfrm>
            <a:off x="1108538" y="1571781"/>
            <a:ext cx="1915042" cy="166723"/>
            <a:chOff x="657676" y="1739568"/>
            <a:chExt cx="1765572" cy="0"/>
          </a:xfrm>
        </p:grpSpPr>
        <p:cxnSp>
          <p:nvCxnSpPr>
            <p:cNvPr id="6" name="Straight Connector 5">
              <a:extLst>
                <a:ext uri="{FF2B5EF4-FFF2-40B4-BE49-F238E27FC236}">
                  <a16:creationId xmlns:a16="http://schemas.microsoft.com/office/drawing/2014/main" id="{D7319219-3E3D-C0FE-43C3-6670F6724AD6}"/>
                </a:ext>
              </a:extLst>
            </p:cNvPr>
            <p:cNvCxnSpPr>
              <a:cxnSpLocks/>
            </p:cNvCxnSpPr>
            <p:nvPr/>
          </p:nvCxnSpPr>
          <p:spPr>
            <a:xfrm>
              <a:off x="657676" y="1739568"/>
              <a:ext cx="443597" cy="0"/>
            </a:xfrm>
            <a:prstGeom prst="line">
              <a:avLst/>
            </a:prstGeom>
            <a:ln w="63500" cmpd="sng">
              <a:solidFill>
                <a:srgbClr val="C1D7E9"/>
              </a:solidFill>
              <a:prstDash val="solid"/>
            </a:ln>
          </p:spPr>
          <p:style>
            <a:lnRef idx="2">
              <a:schemeClr val="accent1"/>
            </a:lnRef>
            <a:fillRef idx="0">
              <a:schemeClr val="accent1"/>
            </a:fillRef>
            <a:effectRef idx="1">
              <a:schemeClr val="accent1"/>
            </a:effectRef>
            <a:fontRef idx="minor">
              <a:schemeClr val="tx1"/>
            </a:fontRef>
          </p:style>
        </p:cxnSp>
        <p:cxnSp>
          <p:nvCxnSpPr>
            <p:cNvPr id="7" name="Straight Connector 6">
              <a:extLst>
                <a:ext uri="{FF2B5EF4-FFF2-40B4-BE49-F238E27FC236}">
                  <a16:creationId xmlns:a16="http://schemas.microsoft.com/office/drawing/2014/main" id="{66E3757E-614C-F32D-DB7B-59363EEBA767}"/>
                </a:ext>
              </a:extLst>
            </p:cNvPr>
            <p:cNvCxnSpPr>
              <a:cxnSpLocks/>
            </p:cNvCxnSpPr>
            <p:nvPr/>
          </p:nvCxnSpPr>
          <p:spPr>
            <a:xfrm>
              <a:off x="1098334" y="1739568"/>
              <a:ext cx="443597" cy="0"/>
            </a:xfrm>
            <a:prstGeom prst="line">
              <a:avLst/>
            </a:prstGeom>
            <a:ln w="63500" cmpd="sng">
              <a:solidFill>
                <a:srgbClr val="FCF9DD"/>
              </a:solidFill>
              <a:prstDash val="solid"/>
            </a:ln>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2866A7E1-8023-57CE-9840-F2B4DC3E78A7}"/>
                </a:ext>
              </a:extLst>
            </p:cNvPr>
            <p:cNvCxnSpPr>
              <a:cxnSpLocks/>
            </p:cNvCxnSpPr>
            <p:nvPr/>
          </p:nvCxnSpPr>
          <p:spPr>
            <a:xfrm>
              <a:off x="1538992" y="1739568"/>
              <a:ext cx="443597" cy="0"/>
            </a:xfrm>
            <a:prstGeom prst="line">
              <a:avLst/>
            </a:prstGeom>
            <a:ln w="63500" cmpd="sng">
              <a:solidFill>
                <a:srgbClr val="EAC974"/>
              </a:solidFill>
              <a:prstDash val="solid"/>
            </a:ln>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8E6A5B9A-F311-B774-2FED-E44A8083AFDA}"/>
                </a:ext>
              </a:extLst>
            </p:cNvPr>
            <p:cNvCxnSpPr>
              <a:cxnSpLocks/>
            </p:cNvCxnSpPr>
            <p:nvPr/>
          </p:nvCxnSpPr>
          <p:spPr>
            <a:xfrm>
              <a:off x="1979651" y="1739568"/>
              <a:ext cx="443597" cy="0"/>
            </a:xfrm>
            <a:prstGeom prst="line">
              <a:avLst/>
            </a:prstGeom>
            <a:ln w="63500" cmpd="sng">
              <a:solidFill>
                <a:srgbClr val="A44343"/>
              </a:solidFill>
              <a:prstDash val="solid"/>
            </a:ln>
          </p:spPr>
          <p:style>
            <a:lnRef idx="2">
              <a:schemeClr val="accent1"/>
            </a:lnRef>
            <a:fillRef idx="0">
              <a:schemeClr val="accent1"/>
            </a:fillRef>
            <a:effectRef idx="1">
              <a:schemeClr val="accent1"/>
            </a:effectRef>
            <a:fontRef idx="minor">
              <a:schemeClr val="tx1"/>
            </a:fontRef>
          </p:style>
        </p:cxnSp>
      </p:grpSp>
      <p:sp>
        <p:nvSpPr>
          <p:cNvPr id="11" name="TextBox 10">
            <a:extLst>
              <a:ext uri="{FF2B5EF4-FFF2-40B4-BE49-F238E27FC236}">
                <a16:creationId xmlns:a16="http://schemas.microsoft.com/office/drawing/2014/main" id="{1A8412BE-9389-7814-60D3-2618981179EE}"/>
              </a:ext>
            </a:extLst>
          </p:cNvPr>
          <p:cNvSpPr txBox="1"/>
          <p:nvPr/>
        </p:nvSpPr>
        <p:spPr>
          <a:xfrm>
            <a:off x="997526" y="1884218"/>
            <a:ext cx="7689273" cy="3693319"/>
          </a:xfrm>
          <a:prstGeom prst="rect">
            <a:avLst/>
          </a:prstGeom>
          <a:noFill/>
        </p:spPr>
        <p:txBody>
          <a:bodyPr wrap="square" rtlCol="0">
            <a:spAutoFit/>
          </a:bodyPr>
          <a:lstStyle/>
          <a:p>
            <a:r>
              <a:rPr lang="en-IN" sz="1800" b="0" i="0" u="none" strike="noStrike" dirty="0">
                <a:solidFill>
                  <a:srgbClr val="444444"/>
                </a:solidFill>
                <a:effectLst/>
                <a:latin typeface="Consolas" panose="020B0609020204030204" pitchFamily="49" charset="0"/>
              </a:rPr>
              <a:t>fitted_prob_test = predict(Selected_Model, newdata = testing_data, type = </a:t>
            </a:r>
            <a:r>
              <a:rPr lang="en-IN" sz="1800" b="0" i="0" u="none" strike="noStrike" dirty="0">
                <a:solidFill>
                  <a:srgbClr val="880000"/>
                </a:solidFill>
                <a:effectLst/>
                <a:latin typeface="Consolas" panose="020B0609020204030204" pitchFamily="49" charset="0"/>
              </a:rPr>
              <a:t>"response"</a:t>
            </a:r>
            <a:r>
              <a:rPr lang="en-IN" sz="1800" b="0" i="0" u="none" strike="noStrike" dirty="0">
                <a:solidFill>
                  <a:srgbClr val="444444"/>
                </a:solidFill>
                <a:effectLst/>
                <a:latin typeface="Consolas" panose="020B0609020204030204" pitchFamily="49" charset="0"/>
              </a:rPr>
              <a:t>)</a:t>
            </a:r>
            <a:br>
              <a:rPr lang="en-IN" sz="1800" b="0" i="0" u="none" strike="noStrike" dirty="0">
                <a:solidFill>
                  <a:srgbClr val="444444"/>
                </a:solidFill>
                <a:effectLst/>
                <a:latin typeface="Consolas" panose="020B0609020204030204" pitchFamily="49" charset="0"/>
              </a:rPr>
            </a:br>
            <a:br>
              <a:rPr lang="en-IN" sz="1800" b="0" i="0" u="none" strike="noStrike" dirty="0">
                <a:solidFill>
                  <a:srgbClr val="444444"/>
                </a:solidFill>
                <a:effectLst/>
                <a:latin typeface="Consolas" panose="020B0609020204030204" pitchFamily="49" charset="0"/>
              </a:rPr>
            </a:br>
            <a:r>
              <a:rPr lang="en-IN" sz="1800" b="0" i="0" u="none" strike="noStrike" dirty="0">
                <a:solidFill>
                  <a:srgbClr val="444444"/>
                </a:solidFill>
                <a:effectLst/>
                <a:latin typeface="Consolas" panose="020B0609020204030204" pitchFamily="49" charset="0"/>
              </a:rPr>
              <a:t>Y.hat_test = ifelse(fitted_prob_test &gt; optimal_thresold_for_test_data, </a:t>
            </a:r>
            <a:r>
              <a:rPr lang="en-IN" sz="1800" b="0" i="0" u="none" strike="noStrike" dirty="0">
                <a:solidFill>
                  <a:srgbClr val="880000"/>
                </a:solidFill>
                <a:effectLst/>
                <a:latin typeface="Consolas" panose="020B0609020204030204" pitchFamily="49" charset="0"/>
              </a:rPr>
              <a:t>1</a:t>
            </a:r>
            <a:r>
              <a:rPr lang="en-IN" sz="1800" b="0" i="0" u="none" strike="noStrike" dirty="0">
                <a:solidFill>
                  <a:srgbClr val="444444"/>
                </a:solidFill>
                <a:effectLst/>
                <a:latin typeface="Consolas" panose="020B0609020204030204" pitchFamily="49" charset="0"/>
              </a:rPr>
              <a:t>, </a:t>
            </a:r>
            <a:r>
              <a:rPr lang="en-IN" sz="1800" b="0" i="0" u="none" strike="noStrike" dirty="0">
                <a:solidFill>
                  <a:srgbClr val="880000"/>
                </a:solidFill>
                <a:effectLst/>
                <a:latin typeface="Consolas" panose="020B0609020204030204" pitchFamily="49" charset="0"/>
              </a:rPr>
              <a:t>0</a:t>
            </a:r>
            <a:r>
              <a:rPr lang="en-IN" sz="1800" b="0" i="0" u="none" strike="noStrike" dirty="0">
                <a:solidFill>
                  <a:srgbClr val="444444"/>
                </a:solidFill>
                <a:effectLst/>
                <a:latin typeface="Consolas" panose="020B0609020204030204" pitchFamily="49" charset="0"/>
              </a:rPr>
              <a:t>)</a:t>
            </a:r>
            <a:br>
              <a:rPr lang="en-IN" sz="1800" b="0" i="0" u="none" strike="noStrike" dirty="0">
                <a:solidFill>
                  <a:srgbClr val="444444"/>
                </a:solidFill>
                <a:effectLst/>
                <a:latin typeface="Consolas" panose="020B0609020204030204" pitchFamily="49" charset="0"/>
              </a:rPr>
            </a:br>
            <a:r>
              <a:rPr lang="en-IN" sz="1800" b="0" i="0" u="none" strike="noStrike" dirty="0">
                <a:solidFill>
                  <a:srgbClr val="444444"/>
                </a:solidFill>
                <a:effectLst/>
                <a:latin typeface="Consolas" panose="020B0609020204030204" pitchFamily="49" charset="0"/>
              </a:rPr>
              <a:t>confusion_matrix_test_data = table(Y.hat_test, testing_data$TenYearCHD)</a:t>
            </a:r>
            <a:br>
              <a:rPr lang="en-IN" sz="1800" b="0" i="0" u="none" strike="noStrike" dirty="0">
                <a:solidFill>
                  <a:srgbClr val="444444"/>
                </a:solidFill>
                <a:effectLst/>
                <a:latin typeface="Consolas" panose="020B0609020204030204" pitchFamily="49" charset="0"/>
              </a:rPr>
            </a:br>
            <a:r>
              <a:rPr lang="en-IN" sz="1800" b="0" i="0" u="none" strike="noStrike" dirty="0">
                <a:solidFill>
                  <a:srgbClr val="444444"/>
                </a:solidFill>
                <a:effectLst/>
                <a:latin typeface="Consolas" panose="020B0609020204030204" pitchFamily="49" charset="0"/>
              </a:rPr>
              <a:t>confusion_matrix_test_data</a:t>
            </a:r>
            <a:br>
              <a:rPr lang="en-IN" sz="1800" b="0" i="0" u="none" strike="noStrike" dirty="0">
                <a:solidFill>
                  <a:srgbClr val="444444"/>
                </a:solidFill>
                <a:effectLst/>
                <a:latin typeface="Consolas" panose="020B0609020204030204" pitchFamily="49" charset="0"/>
              </a:rPr>
            </a:br>
            <a:r>
              <a:rPr lang="en-IN" sz="1800" b="0" i="0" u="none" strike="noStrike" dirty="0">
                <a:solidFill>
                  <a:srgbClr val="444444"/>
                </a:solidFill>
                <a:effectLst/>
                <a:latin typeface="Consolas" panose="020B0609020204030204" pitchFamily="49" charset="0"/>
              </a:rPr>
              <a:t>accuracy_test = sum(diag(confusion_matrix_test_data)) / sum(confusion_matrix_test_data)</a:t>
            </a:r>
            <a:br>
              <a:rPr lang="en-IN" sz="1800" b="0" i="0" u="none" strike="noStrike" dirty="0">
                <a:solidFill>
                  <a:srgbClr val="444444"/>
                </a:solidFill>
                <a:effectLst/>
                <a:latin typeface="Consolas" panose="020B0609020204030204" pitchFamily="49" charset="0"/>
              </a:rPr>
            </a:br>
            <a:r>
              <a:rPr lang="en-IN" sz="1800" b="0" i="0" u="none" strike="noStrike" dirty="0">
                <a:solidFill>
                  <a:srgbClr val="444444"/>
                </a:solidFill>
                <a:effectLst/>
                <a:latin typeface="Consolas" panose="020B0609020204030204" pitchFamily="49" charset="0"/>
              </a:rPr>
              <a:t>round(accuracy_test, </a:t>
            </a:r>
            <a:r>
              <a:rPr lang="en-IN" sz="1800" b="0" i="0" u="none" strike="noStrike" dirty="0">
                <a:solidFill>
                  <a:srgbClr val="880000"/>
                </a:solidFill>
                <a:effectLst/>
                <a:latin typeface="Consolas" panose="020B0609020204030204" pitchFamily="49" charset="0"/>
              </a:rPr>
              <a:t>4</a:t>
            </a:r>
            <a:r>
              <a:rPr lang="en-IN" sz="1800" b="0" i="0" u="none" strike="noStrike" dirty="0">
                <a:solidFill>
                  <a:srgbClr val="444444"/>
                </a:solidFill>
                <a:effectLst/>
                <a:latin typeface="Consolas" panose="020B0609020204030204" pitchFamily="49" charset="0"/>
              </a:rPr>
              <a:t>)</a:t>
            </a:r>
            <a:br>
              <a:rPr lang="en-IN" sz="1800" b="0" i="0" u="none" strike="noStrike" dirty="0">
                <a:solidFill>
                  <a:srgbClr val="444444"/>
                </a:solidFill>
                <a:effectLst/>
                <a:latin typeface="Consolas" panose="020B0609020204030204" pitchFamily="49" charset="0"/>
              </a:rPr>
            </a:br>
            <a:r>
              <a:rPr lang="en-IN" sz="1800" b="0" i="0" u="none" strike="noStrike" dirty="0">
                <a:solidFill>
                  <a:srgbClr val="444444"/>
                </a:solidFill>
                <a:effectLst/>
                <a:latin typeface="Consolas" panose="020B0609020204030204" pitchFamily="49" charset="0"/>
              </a:rPr>
              <a:t>roc_curve = roc(testing_data$TenYearCHD, fitted_prob_test)</a:t>
            </a:r>
            <a:br>
              <a:rPr lang="en-IN" sz="1800" b="0" i="0" u="none" strike="noStrike" dirty="0">
                <a:solidFill>
                  <a:srgbClr val="444444"/>
                </a:solidFill>
                <a:effectLst/>
                <a:latin typeface="Consolas" panose="020B0609020204030204" pitchFamily="49" charset="0"/>
              </a:rPr>
            </a:br>
            <a:r>
              <a:rPr lang="en-IN" sz="1800" b="0" i="0" u="none" strike="noStrike" dirty="0">
                <a:solidFill>
                  <a:srgbClr val="444444"/>
                </a:solidFill>
                <a:effectLst/>
                <a:latin typeface="Consolas" panose="020B0609020204030204" pitchFamily="49" charset="0"/>
              </a:rPr>
              <a:t>auc(roc_curve)</a:t>
            </a:r>
            <a:endParaRPr lang="en-US" dirty="0"/>
          </a:p>
        </p:txBody>
      </p:sp>
      <p:sp>
        <p:nvSpPr>
          <p:cNvPr id="12" name="Rectangle 11">
            <a:extLst>
              <a:ext uri="{FF2B5EF4-FFF2-40B4-BE49-F238E27FC236}">
                <a16:creationId xmlns:a16="http://schemas.microsoft.com/office/drawing/2014/main" id="{E1720DB5-4E3F-7993-7C30-BDFC5E7F81F9}"/>
              </a:ext>
            </a:extLst>
          </p:cNvPr>
          <p:cNvSpPr/>
          <p:nvPr/>
        </p:nvSpPr>
        <p:spPr>
          <a:xfrm>
            <a:off x="8557963" y="1407479"/>
            <a:ext cx="36000" cy="4478216"/>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DDB6B501-9202-5179-2523-E629C62A5438}"/>
              </a:ext>
            </a:extLst>
          </p:cNvPr>
          <p:cNvGrpSpPr/>
          <p:nvPr/>
        </p:nvGrpSpPr>
        <p:grpSpPr>
          <a:xfrm>
            <a:off x="8686800" y="2369128"/>
            <a:ext cx="2895600" cy="2482849"/>
            <a:chOff x="8686800" y="1717964"/>
            <a:chExt cx="2895600" cy="2482849"/>
          </a:xfrm>
        </p:grpSpPr>
        <p:sp>
          <p:nvSpPr>
            <p:cNvPr id="13" name="TextBox 12">
              <a:extLst>
                <a:ext uri="{FF2B5EF4-FFF2-40B4-BE49-F238E27FC236}">
                  <a16:creationId xmlns:a16="http://schemas.microsoft.com/office/drawing/2014/main" id="{8B1C2955-326D-FCF5-68F4-BF9EE3E37612}"/>
                </a:ext>
              </a:extLst>
            </p:cNvPr>
            <p:cNvSpPr txBox="1"/>
            <p:nvPr/>
          </p:nvSpPr>
          <p:spPr>
            <a:xfrm>
              <a:off x="8686800" y="1717964"/>
              <a:ext cx="2895600" cy="1569660"/>
            </a:xfrm>
            <a:prstGeom prst="rect">
              <a:avLst/>
            </a:prstGeom>
            <a:noFill/>
          </p:spPr>
          <p:txBody>
            <a:bodyPr wrap="square" rtlCol="0">
              <a:spAutoFit/>
            </a:bodyPr>
            <a:lstStyle/>
            <a:p>
              <a:r>
                <a:rPr lang="en-US" sz="1600" b="1" dirty="0">
                  <a:latin typeface="Avenir Next" panose="020B0503020202020204" pitchFamily="34" charset="0"/>
                </a:rPr>
                <a:t>Test data ;</a:t>
              </a:r>
              <a:r>
                <a:rPr lang="en-US" sz="1600" dirty="0">
                  <a:latin typeface="Avenir Next" panose="020B0503020202020204" pitchFamily="34" charset="0"/>
                </a:rPr>
                <a:t> at the beginning I’ve split the dataset into 8:2 parts so that I can use the the training data for training purpose and test data for testing the model.</a:t>
              </a:r>
            </a:p>
          </p:txBody>
        </p:sp>
        <p:sp>
          <p:nvSpPr>
            <p:cNvPr id="14" name="TextBox 13">
              <a:extLst>
                <a:ext uri="{FF2B5EF4-FFF2-40B4-BE49-F238E27FC236}">
                  <a16:creationId xmlns:a16="http://schemas.microsoft.com/office/drawing/2014/main" id="{A875A0B3-ED83-522F-7756-605EB99DA0DF}"/>
                </a:ext>
              </a:extLst>
            </p:cNvPr>
            <p:cNvSpPr txBox="1"/>
            <p:nvPr/>
          </p:nvSpPr>
          <p:spPr>
            <a:xfrm>
              <a:off x="8686800" y="3255820"/>
              <a:ext cx="2895600" cy="338554"/>
            </a:xfrm>
            <a:prstGeom prst="rect">
              <a:avLst/>
            </a:prstGeom>
            <a:noFill/>
          </p:spPr>
          <p:txBody>
            <a:bodyPr wrap="square" rtlCol="0">
              <a:spAutoFit/>
            </a:bodyPr>
            <a:lstStyle/>
            <a:p>
              <a:r>
                <a:rPr lang="en-US" sz="1600" b="1" dirty="0">
                  <a:latin typeface="Avenir Next" panose="020B0503020202020204" pitchFamily="34" charset="0"/>
                </a:rPr>
                <a:t>Accuracy : </a:t>
              </a:r>
              <a:r>
                <a:rPr lang="en-US" sz="1600" dirty="0">
                  <a:latin typeface="Avenir Next" panose="020B0503020202020204" pitchFamily="34" charset="0"/>
                </a:rPr>
                <a:t>82.03% </a:t>
              </a:r>
            </a:p>
          </p:txBody>
        </p:sp>
        <p:sp>
          <p:nvSpPr>
            <p:cNvPr id="15" name="TextBox 14">
              <a:extLst>
                <a:ext uri="{FF2B5EF4-FFF2-40B4-BE49-F238E27FC236}">
                  <a16:creationId xmlns:a16="http://schemas.microsoft.com/office/drawing/2014/main" id="{9B97C591-2F38-65E7-B773-0103D25F1685}"/>
                </a:ext>
              </a:extLst>
            </p:cNvPr>
            <p:cNvSpPr txBox="1"/>
            <p:nvPr/>
          </p:nvSpPr>
          <p:spPr>
            <a:xfrm>
              <a:off x="8686800" y="3616038"/>
              <a:ext cx="2466109" cy="584775"/>
            </a:xfrm>
            <a:prstGeom prst="rect">
              <a:avLst/>
            </a:prstGeom>
            <a:noFill/>
          </p:spPr>
          <p:txBody>
            <a:bodyPr wrap="square" rtlCol="0">
              <a:spAutoFit/>
            </a:bodyPr>
            <a:lstStyle/>
            <a:p>
              <a:r>
                <a:rPr lang="en-US" sz="1600" b="1" dirty="0">
                  <a:latin typeface="Avenir Next" panose="020B0503020202020204" pitchFamily="34" charset="0"/>
                </a:rPr>
                <a:t>Area Under the Curve : </a:t>
              </a:r>
            </a:p>
            <a:p>
              <a:r>
                <a:rPr lang="en-IN" sz="1600" b="0" i="0" u="none" strike="noStrike" dirty="0">
                  <a:solidFill>
                    <a:srgbClr val="000000"/>
                  </a:solidFill>
                  <a:effectLst/>
                  <a:latin typeface="Avenir Next" panose="020B0503020202020204" pitchFamily="34" charset="0"/>
                </a:rPr>
                <a:t>0.7465</a:t>
              </a:r>
              <a:endParaRPr lang="en-US" sz="1600" dirty="0">
                <a:latin typeface="Avenir Next" panose="020B0503020202020204" pitchFamily="34" charset="0"/>
              </a:endParaRPr>
            </a:p>
          </p:txBody>
        </p:sp>
      </p:grpSp>
    </p:spTree>
    <p:extLst>
      <p:ext uri="{BB962C8B-B14F-4D97-AF65-F5344CB8AC3E}">
        <p14:creationId xmlns:p14="http://schemas.microsoft.com/office/powerpoint/2010/main" val="17742176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81FB976-221B-34CB-C6F3-B9BF12677E72}"/>
              </a:ext>
            </a:extLst>
          </p:cNvPr>
          <p:cNvSpPr txBox="1"/>
          <p:nvPr/>
        </p:nvSpPr>
        <p:spPr>
          <a:xfrm>
            <a:off x="992524" y="537016"/>
            <a:ext cx="3704167" cy="630942"/>
          </a:xfrm>
          <a:prstGeom prst="rect">
            <a:avLst/>
          </a:prstGeom>
          <a:noFill/>
        </p:spPr>
        <p:txBody>
          <a:bodyPr wrap="square" rtlCol="0">
            <a:spAutoFit/>
          </a:bodyPr>
          <a:lstStyle/>
          <a:p>
            <a:r>
              <a:rPr lang="en-US" sz="3500" dirty="0"/>
              <a:t>Final</a:t>
            </a:r>
          </a:p>
        </p:txBody>
      </p:sp>
      <p:sp>
        <p:nvSpPr>
          <p:cNvPr id="4" name="TextBox 3">
            <a:extLst>
              <a:ext uri="{FF2B5EF4-FFF2-40B4-BE49-F238E27FC236}">
                <a16:creationId xmlns:a16="http://schemas.microsoft.com/office/drawing/2014/main" id="{FE085A75-B603-D3B0-7CB2-A7FFCB157DA0}"/>
              </a:ext>
            </a:extLst>
          </p:cNvPr>
          <p:cNvSpPr txBox="1"/>
          <p:nvPr/>
        </p:nvSpPr>
        <p:spPr>
          <a:xfrm>
            <a:off x="992525" y="992814"/>
            <a:ext cx="3122276" cy="646331"/>
          </a:xfrm>
          <a:prstGeom prst="rect">
            <a:avLst/>
          </a:prstGeom>
          <a:noFill/>
        </p:spPr>
        <p:txBody>
          <a:bodyPr wrap="square" rtlCol="0">
            <a:spAutoFit/>
          </a:bodyPr>
          <a:lstStyle/>
          <a:p>
            <a:r>
              <a:rPr lang="en-IN" sz="3600" b="1" i="0" dirty="0">
                <a:effectLst/>
                <a:latin typeface="Avenir Next" panose="020B0503020202020204" pitchFamily="34" charset="0"/>
              </a:rPr>
              <a:t>Conclusion</a:t>
            </a:r>
            <a:endParaRPr lang="en-US" sz="3500" b="1" dirty="0"/>
          </a:p>
        </p:txBody>
      </p:sp>
      <p:grpSp>
        <p:nvGrpSpPr>
          <p:cNvPr id="5" name="Group 4">
            <a:extLst>
              <a:ext uri="{FF2B5EF4-FFF2-40B4-BE49-F238E27FC236}">
                <a16:creationId xmlns:a16="http://schemas.microsoft.com/office/drawing/2014/main" id="{8B1F6273-2ACC-064E-7A4A-9072FE56A43C}"/>
              </a:ext>
            </a:extLst>
          </p:cNvPr>
          <p:cNvGrpSpPr/>
          <p:nvPr/>
        </p:nvGrpSpPr>
        <p:grpSpPr>
          <a:xfrm>
            <a:off x="1108538" y="1571781"/>
            <a:ext cx="1915042" cy="166723"/>
            <a:chOff x="657676" y="1739568"/>
            <a:chExt cx="1765572" cy="0"/>
          </a:xfrm>
        </p:grpSpPr>
        <p:cxnSp>
          <p:nvCxnSpPr>
            <p:cNvPr id="6" name="Straight Connector 5">
              <a:extLst>
                <a:ext uri="{FF2B5EF4-FFF2-40B4-BE49-F238E27FC236}">
                  <a16:creationId xmlns:a16="http://schemas.microsoft.com/office/drawing/2014/main" id="{D7319219-3E3D-C0FE-43C3-6670F6724AD6}"/>
                </a:ext>
              </a:extLst>
            </p:cNvPr>
            <p:cNvCxnSpPr>
              <a:cxnSpLocks/>
            </p:cNvCxnSpPr>
            <p:nvPr/>
          </p:nvCxnSpPr>
          <p:spPr>
            <a:xfrm>
              <a:off x="657676" y="1739568"/>
              <a:ext cx="443597" cy="0"/>
            </a:xfrm>
            <a:prstGeom prst="line">
              <a:avLst/>
            </a:prstGeom>
            <a:ln w="63500" cmpd="sng">
              <a:solidFill>
                <a:srgbClr val="C1D7E9"/>
              </a:solidFill>
              <a:prstDash val="solid"/>
            </a:ln>
          </p:spPr>
          <p:style>
            <a:lnRef idx="2">
              <a:schemeClr val="accent1"/>
            </a:lnRef>
            <a:fillRef idx="0">
              <a:schemeClr val="accent1"/>
            </a:fillRef>
            <a:effectRef idx="1">
              <a:schemeClr val="accent1"/>
            </a:effectRef>
            <a:fontRef idx="minor">
              <a:schemeClr val="tx1"/>
            </a:fontRef>
          </p:style>
        </p:cxnSp>
        <p:cxnSp>
          <p:nvCxnSpPr>
            <p:cNvPr id="7" name="Straight Connector 6">
              <a:extLst>
                <a:ext uri="{FF2B5EF4-FFF2-40B4-BE49-F238E27FC236}">
                  <a16:creationId xmlns:a16="http://schemas.microsoft.com/office/drawing/2014/main" id="{66E3757E-614C-F32D-DB7B-59363EEBA767}"/>
                </a:ext>
              </a:extLst>
            </p:cNvPr>
            <p:cNvCxnSpPr>
              <a:cxnSpLocks/>
            </p:cNvCxnSpPr>
            <p:nvPr/>
          </p:nvCxnSpPr>
          <p:spPr>
            <a:xfrm>
              <a:off x="1098334" y="1739568"/>
              <a:ext cx="443597" cy="0"/>
            </a:xfrm>
            <a:prstGeom prst="line">
              <a:avLst/>
            </a:prstGeom>
            <a:ln w="63500" cmpd="sng">
              <a:solidFill>
                <a:srgbClr val="FCF9DD"/>
              </a:solidFill>
              <a:prstDash val="solid"/>
            </a:ln>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2866A7E1-8023-57CE-9840-F2B4DC3E78A7}"/>
                </a:ext>
              </a:extLst>
            </p:cNvPr>
            <p:cNvCxnSpPr>
              <a:cxnSpLocks/>
            </p:cNvCxnSpPr>
            <p:nvPr/>
          </p:nvCxnSpPr>
          <p:spPr>
            <a:xfrm>
              <a:off x="1538992" y="1739568"/>
              <a:ext cx="443597" cy="0"/>
            </a:xfrm>
            <a:prstGeom prst="line">
              <a:avLst/>
            </a:prstGeom>
            <a:ln w="63500" cmpd="sng">
              <a:solidFill>
                <a:srgbClr val="EAC974"/>
              </a:solidFill>
              <a:prstDash val="solid"/>
            </a:ln>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8E6A5B9A-F311-B774-2FED-E44A8083AFDA}"/>
                </a:ext>
              </a:extLst>
            </p:cNvPr>
            <p:cNvCxnSpPr>
              <a:cxnSpLocks/>
            </p:cNvCxnSpPr>
            <p:nvPr/>
          </p:nvCxnSpPr>
          <p:spPr>
            <a:xfrm>
              <a:off x="1979651" y="1739568"/>
              <a:ext cx="443597" cy="0"/>
            </a:xfrm>
            <a:prstGeom prst="line">
              <a:avLst/>
            </a:prstGeom>
            <a:ln w="63500" cmpd="sng">
              <a:solidFill>
                <a:srgbClr val="A44343"/>
              </a:solidFill>
              <a:prstDash val="solid"/>
            </a:ln>
          </p:spPr>
          <p:style>
            <a:lnRef idx="2">
              <a:schemeClr val="accent1"/>
            </a:lnRef>
            <a:fillRef idx="0">
              <a:schemeClr val="accent1"/>
            </a:fillRef>
            <a:effectRef idx="1">
              <a:schemeClr val="accent1"/>
            </a:effectRef>
            <a:fontRef idx="minor">
              <a:schemeClr val="tx1"/>
            </a:fontRef>
          </p:style>
        </p:cxnSp>
      </p:grpSp>
      <p:sp>
        <p:nvSpPr>
          <p:cNvPr id="11" name="TextBox 10">
            <a:extLst>
              <a:ext uri="{FF2B5EF4-FFF2-40B4-BE49-F238E27FC236}">
                <a16:creationId xmlns:a16="http://schemas.microsoft.com/office/drawing/2014/main" id="{1A8412BE-9389-7814-60D3-2618981179EE}"/>
              </a:ext>
            </a:extLst>
          </p:cNvPr>
          <p:cNvSpPr txBox="1"/>
          <p:nvPr/>
        </p:nvSpPr>
        <p:spPr>
          <a:xfrm>
            <a:off x="749876" y="1955405"/>
            <a:ext cx="4977155" cy="4539704"/>
          </a:xfrm>
          <a:prstGeom prst="rect">
            <a:avLst/>
          </a:prstGeom>
          <a:noFill/>
        </p:spPr>
        <p:txBody>
          <a:bodyPr wrap="square" rtlCol="0">
            <a:spAutoFit/>
          </a:bodyPr>
          <a:lstStyle/>
          <a:p>
            <a:pPr algn="just"/>
            <a:r>
              <a:rPr lang="en-IN" sz="1700" b="0" i="0" dirty="0">
                <a:solidFill>
                  <a:srgbClr val="0D0D0D"/>
                </a:solidFill>
                <a:effectLst/>
                <a:highlight>
                  <a:srgbClr val="FFFFFF"/>
                </a:highlight>
                <a:latin typeface="Avenir Next" panose="020B0503020202020204" pitchFamily="34" charset="0"/>
              </a:rPr>
              <a:t>In conclusion, our analysis reveals several significant predictors of heart disease diagnosis.</a:t>
            </a:r>
          </a:p>
          <a:p>
            <a:pPr algn="just"/>
            <a:r>
              <a:rPr lang="en-IN" sz="1700" b="1" i="0" dirty="0">
                <a:solidFill>
                  <a:srgbClr val="0D0D0D"/>
                </a:solidFill>
                <a:effectLst/>
                <a:highlight>
                  <a:srgbClr val="FFFFFF"/>
                </a:highlight>
                <a:latin typeface="Avenir Next" panose="020B0503020202020204" pitchFamily="34" charset="0"/>
              </a:rPr>
              <a:t>Gender</a:t>
            </a:r>
            <a:r>
              <a:rPr lang="en-IN" sz="1700" b="0" i="0" dirty="0">
                <a:solidFill>
                  <a:srgbClr val="0D0D0D"/>
                </a:solidFill>
                <a:effectLst/>
                <a:highlight>
                  <a:srgbClr val="FFFFFF"/>
                </a:highlight>
                <a:latin typeface="Avenir Next" panose="020B0503020202020204" pitchFamily="34" charset="0"/>
              </a:rPr>
              <a:t>: </a:t>
            </a:r>
          </a:p>
          <a:p>
            <a:pPr algn="just"/>
            <a:r>
              <a:rPr lang="en-IN" sz="1700" b="0" i="0" dirty="0">
                <a:solidFill>
                  <a:srgbClr val="0D0D0D"/>
                </a:solidFill>
                <a:effectLst/>
                <a:highlight>
                  <a:srgbClr val="FFFFFF"/>
                </a:highlight>
                <a:latin typeface="Avenir Next" panose="020B0503020202020204" pitchFamily="34" charset="0"/>
              </a:rPr>
              <a:t>Males exhibit a 65.34% higher likelihood of heart disease diagnosis compared to females, suggesting a notable gender-based disparity.</a:t>
            </a:r>
          </a:p>
          <a:p>
            <a:pPr algn="just"/>
            <a:r>
              <a:rPr lang="en-IN" sz="1700" b="1" i="0" dirty="0">
                <a:solidFill>
                  <a:srgbClr val="0D0D0D"/>
                </a:solidFill>
                <a:effectLst/>
                <a:highlight>
                  <a:srgbClr val="FFFFFF"/>
                </a:highlight>
                <a:latin typeface="Avenir Next" panose="020B0503020202020204" pitchFamily="34" charset="0"/>
              </a:rPr>
              <a:t>Age:</a:t>
            </a:r>
          </a:p>
          <a:p>
            <a:pPr algn="just"/>
            <a:r>
              <a:rPr lang="en-IN" sz="1700" b="0" i="0" dirty="0">
                <a:solidFill>
                  <a:srgbClr val="0D0D0D"/>
                </a:solidFill>
                <a:effectLst/>
                <a:highlight>
                  <a:srgbClr val="FFFFFF"/>
                </a:highlight>
                <a:latin typeface="Avenir Next" panose="020B0503020202020204" pitchFamily="34" charset="0"/>
              </a:rPr>
              <a:t> Each one-year increase in age corresponds to a 6.5% rise in the odds of heart disease diagnosis, indicating age as a significant risk factor.</a:t>
            </a:r>
          </a:p>
          <a:p>
            <a:pPr algn="just"/>
            <a:r>
              <a:rPr lang="en-IN" sz="1700" b="1" i="0" dirty="0">
                <a:solidFill>
                  <a:srgbClr val="0D0D0D"/>
                </a:solidFill>
                <a:effectLst/>
                <a:highlight>
                  <a:srgbClr val="FFFFFF"/>
                </a:highlight>
                <a:latin typeface="Avenir Next" panose="020B0503020202020204" pitchFamily="34" charset="0"/>
              </a:rPr>
              <a:t>Cigarette Consumption</a:t>
            </a:r>
            <a:r>
              <a:rPr lang="en-IN" sz="1700" b="0" i="0" dirty="0">
                <a:solidFill>
                  <a:srgbClr val="0D0D0D"/>
                </a:solidFill>
                <a:effectLst/>
                <a:highlight>
                  <a:srgbClr val="FFFFFF"/>
                </a:highlight>
                <a:latin typeface="Avenir Next" panose="020B0503020202020204" pitchFamily="34" charset="0"/>
              </a:rPr>
              <a:t>:</a:t>
            </a:r>
          </a:p>
          <a:p>
            <a:pPr algn="just"/>
            <a:r>
              <a:rPr lang="en-IN" sz="1700" b="0" i="0" dirty="0">
                <a:solidFill>
                  <a:srgbClr val="0D0D0D"/>
                </a:solidFill>
                <a:effectLst/>
                <a:highlight>
                  <a:srgbClr val="FFFFFF"/>
                </a:highlight>
                <a:latin typeface="Avenir Next" panose="020B0503020202020204" pitchFamily="34" charset="0"/>
              </a:rPr>
              <a:t> The odds of heart disease diagnosis increase by approximately 1.8% with each additional cigarette smoked per day, emphasizing the detrimental effects of smoking.</a:t>
            </a:r>
          </a:p>
          <a:p>
            <a:pPr algn="just"/>
            <a:endParaRPr lang="en-IN" sz="1700" b="0" i="0" dirty="0">
              <a:solidFill>
                <a:srgbClr val="0D0D0D"/>
              </a:solidFill>
              <a:effectLst/>
              <a:highlight>
                <a:srgbClr val="FFFFFF"/>
              </a:highlight>
              <a:latin typeface="Avenir Next" panose="020B0503020202020204" pitchFamily="34" charset="0"/>
            </a:endParaRPr>
          </a:p>
          <a:p>
            <a:pPr algn="just">
              <a:buFont typeface="+mj-lt"/>
              <a:buAutoNum type="arabicPeriod"/>
            </a:pPr>
            <a:endParaRPr lang="en-IN" sz="1700" b="0" i="0" dirty="0">
              <a:solidFill>
                <a:srgbClr val="0D0D0D"/>
              </a:solidFill>
              <a:effectLst/>
              <a:highlight>
                <a:srgbClr val="FFFFFF"/>
              </a:highlight>
              <a:latin typeface="Avenir Next" panose="020B0503020202020204" pitchFamily="34" charset="0"/>
            </a:endParaRPr>
          </a:p>
        </p:txBody>
      </p:sp>
      <p:sp>
        <p:nvSpPr>
          <p:cNvPr id="2" name="TextBox 1">
            <a:extLst>
              <a:ext uri="{FF2B5EF4-FFF2-40B4-BE49-F238E27FC236}">
                <a16:creationId xmlns:a16="http://schemas.microsoft.com/office/drawing/2014/main" id="{D4425C43-B601-F61F-12F8-97D4090B1BD9}"/>
              </a:ext>
            </a:extLst>
          </p:cNvPr>
          <p:cNvSpPr txBox="1"/>
          <p:nvPr/>
        </p:nvSpPr>
        <p:spPr>
          <a:xfrm>
            <a:off x="5967664" y="486661"/>
            <a:ext cx="5662862" cy="6109365"/>
          </a:xfrm>
          <a:prstGeom prst="rect">
            <a:avLst/>
          </a:prstGeom>
          <a:noFill/>
        </p:spPr>
        <p:txBody>
          <a:bodyPr wrap="square" rtlCol="0">
            <a:spAutoFit/>
          </a:bodyPr>
          <a:lstStyle/>
          <a:p>
            <a:pPr algn="just"/>
            <a:r>
              <a:rPr lang="en-IN" sz="1700" b="1" i="0" dirty="0">
                <a:solidFill>
                  <a:srgbClr val="0D0D0D"/>
                </a:solidFill>
                <a:effectLst/>
                <a:highlight>
                  <a:srgbClr val="FFFFFF"/>
                </a:highlight>
                <a:latin typeface="Avenir Next" panose="020B0503020202020204" pitchFamily="34" charset="0"/>
              </a:rPr>
              <a:t>Prevalent Hypertension:</a:t>
            </a:r>
            <a:r>
              <a:rPr lang="en-IN" sz="1700" b="0" i="0" dirty="0">
                <a:solidFill>
                  <a:srgbClr val="0D0D0D"/>
                </a:solidFill>
                <a:effectLst/>
                <a:highlight>
                  <a:srgbClr val="FFFFFF"/>
                </a:highlight>
                <a:latin typeface="Avenir Next" panose="020B0503020202020204" pitchFamily="34" charset="0"/>
              </a:rPr>
              <a:t> </a:t>
            </a:r>
          </a:p>
          <a:p>
            <a:pPr algn="just"/>
            <a:r>
              <a:rPr lang="en-IN" sz="1700" b="0" i="0" dirty="0">
                <a:solidFill>
                  <a:srgbClr val="0D0D0D"/>
                </a:solidFill>
                <a:effectLst/>
                <a:highlight>
                  <a:srgbClr val="FFFFFF"/>
                </a:highlight>
                <a:latin typeface="Avenir Next" panose="020B0503020202020204" pitchFamily="34" charset="0"/>
              </a:rPr>
              <a:t>Individuals with prevalent hypertension have a 30.81% higher odds of heart disease diagnosis, highlighting the importance of managing blood pressure.</a:t>
            </a:r>
            <a:endParaRPr lang="en-IN" sz="1700" b="1" i="0" dirty="0">
              <a:solidFill>
                <a:srgbClr val="0D0D0D"/>
              </a:solidFill>
              <a:effectLst/>
              <a:highlight>
                <a:srgbClr val="FFFFFF"/>
              </a:highlight>
              <a:latin typeface="Avenir Next" panose="020B0503020202020204" pitchFamily="34" charset="0"/>
            </a:endParaRPr>
          </a:p>
          <a:p>
            <a:pPr algn="just"/>
            <a:r>
              <a:rPr lang="en-IN" sz="1700" b="1" i="0" dirty="0">
                <a:solidFill>
                  <a:srgbClr val="0D0D0D"/>
                </a:solidFill>
                <a:effectLst/>
                <a:highlight>
                  <a:srgbClr val="FFFFFF"/>
                </a:highlight>
                <a:latin typeface="Avenir Next" panose="020B0503020202020204" pitchFamily="34" charset="0"/>
              </a:rPr>
              <a:t>Total Cholesterol Level:</a:t>
            </a:r>
            <a:r>
              <a:rPr lang="en-IN" sz="1700" b="0" i="0" dirty="0">
                <a:solidFill>
                  <a:srgbClr val="0D0D0D"/>
                </a:solidFill>
                <a:effectLst/>
                <a:highlight>
                  <a:srgbClr val="FFFFFF"/>
                </a:highlight>
                <a:latin typeface="Avenir Next" panose="020B0503020202020204" pitchFamily="34" charset="0"/>
              </a:rPr>
              <a:t> </a:t>
            </a:r>
          </a:p>
          <a:p>
            <a:pPr algn="just"/>
            <a:r>
              <a:rPr lang="en-IN" sz="1700" b="0" i="0" dirty="0">
                <a:solidFill>
                  <a:srgbClr val="0D0D0D"/>
                </a:solidFill>
                <a:effectLst/>
                <a:highlight>
                  <a:srgbClr val="FFFFFF"/>
                </a:highlight>
                <a:latin typeface="Avenir Next" panose="020B0503020202020204" pitchFamily="34" charset="0"/>
              </a:rPr>
              <a:t>A one-unit increase in total cholesterol level corresponds to a 0.32% rise in the odds of heart disease diagnosis, underscoring the significance of lipid management.</a:t>
            </a:r>
          </a:p>
          <a:p>
            <a:pPr algn="just"/>
            <a:r>
              <a:rPr lang="en-IN" sz="1700" b="1" i="0" dirty="0">
                <a:solidFill>
                  <a:srgbClr val="0D0D0D"/>
                </a:solidFill>
                <a:effectLst/>
                <a:highlight>
                  <a:srgbClr val="FFFFFF"/>
                </a:highlight>
                <a:latin typeface="Avenir Next" panose="020B0503020202020204" pitchFamily="34" charset="0"/>
              </a:rPr>
              <a:t>Systolic Blood Pressure:</a:t>
            </a:r>
          </a:p>
          <a:p>
            <a:pPr algn="just"/>
            <a:r>
              <a:rPr lang="en-IN" sz="1700" b="0" i="0" dirty="0">
                <a:solidFill>
                  <a:srgbClr val="0D0D0D"/>
                </a:solidFill>
                <a:effectLst/>
                <a:highlight>
                  <a:srgbClr val="FFFFFF"/>
                </a:highlight>
                <a:latin typeface="Avenir Next" panose="020B0503020202020204" pitchFamily="34" charset="0"/>
              </a:rPr>
              <a:t> Each unit increase in systolic blood pressure is associated with a 1.41% increase in the odds of heart disease diagnosis, emphasizing the importance of blood pressure control.</a:t>
            </a:r>
          </a:p>
          <a:p>
            <a:pPr algn="just"/>
            <a:r>
              <a:rPr lang="en-IN" sz="1700" b="1" i="0" dirty="0">
                <a:solidFill>
                  <a:srgbClr val="0D0D0D"/>
                </a:solidFill>
                <a:effectLst/>
                <a:highlight>
                  <a:srgbClr val="FFFFFF"/>
                </a:highlight>
                <a:latin typeface="Avenir Next" panose="020B0503020202020204" pitchFamily="34" charset="0"/>
              </a:rPr>
              <a:t>Glucose Level: </a:t>
            </a:r>
          </a:p>
          <a:p>
            <a:pPr algn="just"/>
            <a:r>
              <a:rPr lang="en-IN" sz="1700" b="0" i="0" dirty="0">
                <a:solidFill>
                  <a:srgbClr val="0D0D0D"/>
                </a:solidFill>
                <a:effectLst/>
                <a:highlight>
                  <a:srgbClr val="FFFFFF"/>
                </a:highlight>
                <a:latin typeface="Avenir Next" panose="020B0503020202020204" pitchFamily="34" charset="0"/>
              </a:rPr>
              <a:t>With each unit increase in glucose level, the odds of heart disease diagnosis increase by approximately 0.73%, indicating the relevance of glycemic control.</a:t>
            </a:r>
          </a:p>
          <a:p>
            <a:pPr algn="just"/>
            <a:r>
              <a:rPr lang="en-IN" sz="1700" b="0" i="0" dirty="0">
                <a:solidFill>
                  <a:srgbClr val="0D0D0D"/>
                </a:solidFill>
                <a:effectLst/>
                <a:highlight>
                  <a:srgbClr val="FFFFFF"/>
                </a:highlight>
                <a:latin typeface="Avenir Next" panose="020B0503020202020204" pitchFamily="34" charset="0"/>
              </a:rPr>
              <a:t>These findings collectively highlight the multifactorial nature of heart disease risk and underscore the importance of addressing various modifiable risk factors in preventive strategies and clinical management.</a:t>
            </a:r>
            <a:endParaRPr lang="en-US" sz="1700" dirty="0">
              <a:latin typeface="Avenir Next" panose="020B0503020202020204" pitchFamily="34" charset="0"/>
            </a:endParaRPr>
          </a:p>
        </p:txBody>
      </p:sp>
    </p:spTree>
    <p:extLst>
      <p:ext uri="{BB962C8B-B14F-4D97-AF65-F5344CB8AC3E}">
        <p14:creationId xmlns:p14="http://schemas.microsoft.com/office/powerpoint/2010/main" val="30283839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E7A639A0-24E4-65A2-41CD-3A1D8094C775}"/>
              </a:ext>
            </a:extLst>
          </p:cNvPr>
          <p:cNvGrpSpPr/>
          <p:nvPr/>
        </p:nvGrpSpPr>
        <p:grpSpPr>
          <a:xfrm>
            <a:off x="926547" y="1185945"/>
            <a:ext cx="5282523" cy="3182687"/>
            <a:chOff x="926547" y="1185945"/>
            <a:chExt cx="5282523" cy="3182687"/>
          </a:xfrm>
        </p:grpSpPr>
        <p:sp>
          <p:nvSpPr>
            <p:cNvPr id="3" name="TextBox 2">
              <a:extLst>
                <a:ext uri="{FF2B5EF4-FFF2-40B4-BE49-F238E27FC236}">
                  <a16:creationId xmlns:a16="http://schemas.microsoft.com/office/drawing/2014/main" id="{F81FB976-221B-34CB-C6F3-B9BF12677E72}"/>
                </a:ext>
              </a:extLst>
            </p:cNvPr>
            <p:cNvSpPr txBox="1"/>
            <p:nvPr/>
          </p:nvSpPr>
          <p:spPr>
            <a:xfrm>
              <a:off x="926547" y="1185945"/>
              <a:ext cx="3704167" cy="630942"/>
            </a:xfrm>
            <a:prstGeom prst="rect">
              <a:avLst/>
            </a:prstGeom>
            <a:noFill/>
          </p:spPr>
          <p:txBody>
            <a:bodyPr wrap="square" rtlCol="0">
              <a:spAutoFit/>
            </a:bodyPr>
            <a:lstStyle/>
            <a:p>
              <a:r>
                <a:rPr lang="en-US" sz="3500" dirty="0"/>
                <a:t>Know</a:t>
              </a:r>
            </a:p>
          </p:txBody>
        </p:sp>
        <p:sp>
          <p:nvSpPr>
            <p:cNvPr id="4" name="TextBox 3">
              <a:extLst>
                <a:ext uri="{FF2B5EF4-FFF2-40B4-BE49-F238E27FC236}">
                  <a16:creationId xmlns:a16="http://schemas.microsoft.com/office/drawing/2014/main" id="{FE085A75-B603-D3B0-7CB2-A7FFCB157DA0}"/>
                </a:ext>
              </a:extLst>
            </p:cNvPr>
            <p:cNvSpPr txBox="1"/>
            <p:nvPr/>
          </p:nvSpPr>
          <p:spPr>
            <a:xfrm>
              <a:off x="926547" y="1641743"/>
              <a:ext cx="3122276" cy="646331"/>
            </a:xfrm>
            <a:prstGeom prst="rect">
              <a:avLst/>
            </a:prstGeom>
            <a:noFill/>
          </p:spPr>
          <p:txBody>
            <a:bodyPr wrap="square" rtlCol="0">
              <a:spAutoFit/>
            </a:bodyPr>
            <a:lstStyle/>
            <a:p>
              <a:r>
                <a:rPr lang="en-IN" sz="3600" b="1" dirty="0">
                  <a:latin typeface="Avenir Next" panose="020B0503020202020204" pitchFamily="34" charset="0"/>
                </a:rPr>
                <a:t>How</a:t>
              </a:r>
              <a:endParaRPr lang="en-US" sz="3500" b="1" dirty="0"/>
            </a:p>
          </p:txBody>
        </p:sp>
        <p:grpSp>
          <p:nvGrpSpPr>
            <p:cNvPr id="5" name="Group 4">
              <a:extLst>
                <a:ext uri="{FF2B5EF4-FFF2-40B4-BE49-F238E27FC236}">
                  <a16:creationId xmlns:a16="http://schemas.microsoft.com/office/drawing/2014/main" id="{8B1F6273-2ACC-064E-7A4A-9072FE56A43C}"/>
                </a:ext>
              </a:extLst>
            </p:cNvPr>
            <p:cNvGrpSpPr/>
            <p:nvPr/>
          </p:nvGrpSpPr>
          <p:grpSpPr>
            <a:xfrm>
              <a:off x="926547" y="2220710"/>
              <a:ext cx="1915042" cy="166723"/>
              <a:chOff x="657676" y="1739568"/>
              <a:chExt cx="1765572" cy="0"/>
            </a:xfrm>
          </p:grpSpPr>
          <p:cxnSp>
            <p:nvCxnSpPr>
              <p:cNvPr id="6" name="Straight Connector 5">
                <a:extLst>
                  <a:ext uri="{FF2B5EF4-FFF2-40B4-BE49-F238E27FC236}">
                    <a16:creationId xmlns:a16="http://schemas.microsoft.com/office/drawing/2014/main" id="{D7319219-3E3D-C0FE-43C3-6670F6724AD6}"/>
                  </a:ext>
                </a:extLst>
              </p:cNvPr>
              <p:cNvCxnSpPr>
                <a:cxnSpLocks/>
              </p:cNvCxnSpPr>
              <p:nvPr/>
            </p:nvCxnSpPr>
            <p:spPr>
              <a:xfrm>
                <a:off x="657676" y="1739568"/>
                <a:ext cx="443597" cy="0"/>
              </a:xfrm>
              <a:prstGeom prst="line">
                <a:avLst/>
              </a:prstGeom>
              <a:ln w="63500" cmpd="sng">
                <a:solidFill>
                  <a:srgbClr val="C1D7E9"/>
                </a:solidFill>
                <a:prstDash val="solid"/>
              </a:ln>
            </p:spPr>
            <p:style>
              <a:lnRef idx="2">
                <a:schemeClr val="accent1"/>
              </a:lnRef>
              <a:fillRef idx="0">
                <a:schemeClr val="accent1"/>
              </a:fillRef>
              <a:effectRef idx="1">
                <a:schemeClr val="accent1"/>
              </a:effectRef>
              <a:fontRef idx="minor">
                <a:schemeClr val="tx1"/>
              </a:fontRef>
            </p:style>
          </p:cxnSp>
          <p:cxnSp>
            <p:nvCxnSpPr>
              <p:cNvPr id="7" name="Straight Connector 6">
                <a:extLst>
                  <a:ext uri="{FF2B5EF4-FFF2-40B4-BE49-F238E27FC236}">
                    <a16:creationId xmlns:a16="http://schemas.microsoft.com/office/drawing/2014/main" id="{66E3757E-614C-F32D-DB7B-59363EEBA767}"/>
                  </a:ext>
                </a:extLst>
              </p:cNvPr>
              <p:cNvCxnSpPr>
                <a:cxnSpLocks/>
              </p:cNvCxnSpPr>
              <p:nvPr/>
            </p:nvCxnSpPr>
            <p:spPr>
              <a:xfrm>
                <a:off x="1098334" y="1739568"/>
                <a:ext cx="443597" cy="0"/>
              </a:xfrm>
              <a:prstGeom prst="line">
                <a:avLst/>
              </a:prstGeom>
              <a:ln w="63500" cmpd="sng">
                <a:solidFill>
                  <a:srgbClr val="FCF9DD"/>
                </a:solidFill>
                <a:prstDash val="solid"/>
              </a:ln>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2866A7E1-8023-57CE-9840-F2B4DC3E78A7}"/>
                  </a:ext>
                </a:extLst>
              </p:cNvPr>
              <p:cNvCxnSpPr>
                <a:cxnSpLocks/>
              </p:cNvCxnSpPr>
              <p:nvPr/>
            </p:nvCxnSpPr>
            <p:spPr>
              <a:xfrm>
                <a:off x="1538992" y="1739568"/>
                <a:ext cx="443597" cy="0"/>
              </a:xfrm>
              <a:prstGeom prst="line">
                <a:avLst/>
              </a:prstGeom>
              <a:ln w="63500" cmpd="sng">
                <a:solidFill>
                  <a:srgbClr val="EAC974"/>
                </a:solidFill>
                <a:prstDash val="solid"/>
              </a:ln>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8E6A5B9A-F311-B774-2FED-E44A8083AFDA}"/>
                  </a:ext>
                </a:extLst>
              </p:cNvPr>
              <p:cNvCxnSpPr>
                <a:cxnSpLocks/>
              </p:cNvCxnSpPr>
              <p:nvPr/>
            </p:nvCxnSpPr>
            <p:spPr>
              <a:xfrm>
                <a:off x="1979651" y="1739568"/>
                <a:ext cx="443597" cy="0"/>
              </a:xfrm>
              <a:prstGeom prst="line">
                <a:avLst/>
              </a:prstGeom>
              <a:ln w="63500" cmpd="sng">
                <a:solidFill>
                  <a:srgbClr val="A44343"/>
                </a:solidFill>
                <a:prstDash val="solid"/>
              </a:ln>
            </p:spPr>
            <p:style>
              <a:lnRef idx="2">
                <a:schemeClr val="accent1"/>
              </a:lnRef>
              <a:fillRef idx="0">
                <a:schemeClr val="accent1"/>
              </a:fillRef>
              <a:effectRef idx="1">
                <a:schemeClr val="accent1"/>
              </a:effectRef>
              <a:fontRef idx="minor">
                <a:schemeClr val="tx1"/>
              </a:fontRef>
            </p:style>
          </p:cxnSp>
        </p:grpSp>
        <p:sp>
          <p:nvSpPr>
            <p:cNvPr id="10" name="TextBox 9">
              <a:extLst>
                <a:ext uri="{FF2B5EF4-FFF2-40B4-BE49-F238E27FC236}">
                  <a16:creationId xmlns:a16="http://schemas.microsoft.com/office/drawing/2014/main" id="{B5E20ABD-1122-5291-DDD2-561AF500EC92}"/>
                </a:ext>
              </a:extLst>
            </p:cNvPr>
            <p:cNvSpPr txBox="1"/>
            <p:nvPr/>
          </p:nvSpPr>
          <p:spPr>
            <a:xfrm>
              <a:off x="926547" y="2737416"/>
              <a:ext cx="5282523" cy="1631216"/>
            </a:xfrm>
            <a:prstGeom prst="rect">
              <a:avLst/>
            </a:prstGeom>
            <a:noFill/>
          </p:spPr>
          <p:txBody>
            <a:bodyPr wrap="square" rtlCol="0">
              <a:spAutoFit/>
            </a:bodyPr>
            <a:lstStyle/>
            <a:p>
              <a:pPr algn="just" rtl="0">
                <a:spcBef>
                  <a:spcPts val="0"/>
                </a:spcBef>
                <a:spcAft>
                  <a:spcPts val="0"/>
                </a:spcAft>
              </a:pPr>
              <a:r>
                <a:rPr lang="en-IN" sz="2000" i="0" u="none" strike="noStrike" dirty="0">
                  <a:solidFill>
                    <a:srgbClr val="000000"/>
                  </a:solidFill>
                  <a:effectLst/>
                  <a:latin typeface="Avenir Next" panose="020B0503020202020204" pitchFamily="34" charset="0"/>
                </a:rPr>
                <a:t>I’m very much thankful to you for giving your valuable knowledge and knowhow to fulfil this dissertation topic.</a:t>
              </a:r>
              <a:endParaRPr lang="en-IN" sz="2000" i="0" u="none" strike="noStrike" dirty="0">
                <a:solidFill>
                  <a:srgbClr val="000000"/>
                </a:solidFill>
                <a:latin typeface="Avenir Next" panose="020B0503020202020204" pitchFamily="34" charset="0"/>
              </a:endParaRPr>
            </a:p>
            <a:p>
              <a:pPr algn="just" rtl="0">
                <a:spcBef>
                  <a:spcPts val="0"/>
                </a:spcBef>
                <a:spcAft>
                  <a:spcPts val="0"/>
                </a:spcAft>
              </a:pPr>
              <a:br>
                <a:rPr lang="en-IN" sz="2000" dirty="0">
                  <a:latin typeface="Avenir Next" panose="020B0503020202020204" pitchFamily="34" charset="0"/>
                </a:rPr>
              </a:br>
              <a:endParaRPr lang="en-US" sz="2000" dirty="0">
                <a:latin typeface="Avenir Next" panose="020B0503020202020204" pitchFamily="34" charset="0"/>
              </a:endParaRPr>
            </a:p>
          </p:txBody>
        </p:sp>
      </p:grpSp>
    </p:spTree>
    <p:extLst>
      <p:ext uri="{BB962C8B-B14F-4D97-AF65-F5344CB8AC3E}">
        <p14:creationId xmlns:p14="http://schemas.microsoft.com/office/powerpoint/2010/main" val="8698390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6825F7D-FB44-A991-E5EF-C34EC4FB77D2}"/>
              </a:ext>
            </a:extLst>
          </p:cNvPr>
          <p:cNvSpPr/>
          <p:nvPr/>
        </p:nvSpPr>
        <p:spPr>
          <a:xfrm>
            <a:off x="0" y="0"/>
            <a:ext cx="12192000" cy="1721224"/>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TextBox 74">
            <a:extLst>
              <a:ext uri="{FF2B5EF4-FFF2-40B4-BE49-F238E27FC236}">
                <a16:creationId xmlns:a16="http://schemas.microsoft.com/office/drawing/2014/main" id="{B9F4ED38-E98B-C159-CE4A-4C800D6396C1}"/>
              </a:ext>
            </a:extLst>
          </p:cNvPr>
          <p:cNvSpPr txBox="1"/>
          <p:nvPr/>
        </p:nvSpPr>
        <p:spPr>
          <a:xfrm>
            <a:off x="3446485" y="750232"/>
            <a:ext cx="5299028" cy="729332"/>
          </a:xfrm>
          <a:prstGeom prst="rect">
            <a:avLst/>
          </a:prstGeom>
          <a:noFill/>
        </p:spPr>
        <p:txBody>
          <a:bodyPr wrap="square" rtlCol="0">
            <a:spAutoFit/>
          </a:bodyPr>
          <a:lstStyle/>
          <a:p>
            <a:pPr rtl="0">
              <a:spcBef>
                <a:spcPts val="0"/>
              </a:spcBef>
              <a:spcAft>
                <a:spcPts val="0"/>
              </a:spcAft>
            </a:pPr>
            <a:r>
              <a:rPr lang="en-IN" sz="4000" b="1" i="0" dirty="0">
                <a:solidFill>
                  <a:srgbClr val="000000"/>
                </a:solidFill>
                <a:effectLst/>
                <a:latin typeface="Avenir Next" panose="020B0503020202020204" pitchFamily="34" charset="0"/>
              </a:rPr>
              <a:t>Scope and Objective</a:t>
            </a:r>
            <a:endParaRPr lang="en-IN" sz="4000" b="1" dirty="0">
              <a:effectLst/>
              <a:latin typeface="Avenir Next" panose="020B0503020202020204" pitchFamily="34" charset="0"/>
            </a:endParaRPr>
          </a:p>
        </p:txBody>
      </p:sp>
      <p:pic>
        <p:nvPicPr>
          <p:cNvPr id="14" name="Picture 13" descr="A screenshot of a phone&#10;&#10;Description automatically generated">
            <a:extLst>
              <a:ext uri="{FF2B5EF4-FFF2-40B4-BE49-F238E27FC236}">
                <a16:creationId xmlns:a16="http://schemas.microsoft.com/office/drawing/2014/main" id="{0E3F7F63-06A8-4552-BE54-5EE9D19F0F6D}"/>
              </a:ext>
            </a:extLst>
          </p:cNvPr>
          <p:cNvPicPr>
            <a:picLocks noChangeAspect="1"/>
          </p:cNvPicPr>
          <p:nvPr/>
        </p:nvPicPr>
        <p:blipFill>
          <a:blip r:embed="rId2"/>
          <a:stretch>
            <a:fillRect/>
          </a:stretch>
        </p:blipFill>
        <p:spPr>
          <a:xfrm>
            <a:off x="1246113" y="2685871"/>
            <a:ext cx="1648368" cy="2232000"/>
          </a:xfrm>
          <a:prstGeom prst="rect">
            <a:avLst/>
          </a:prstGeom>
        </p:spPr>
      </p:pic>
      <p:pic>
        <p:nvPicPr>
          <p:cNvPr id="15" name="Picture 14" descr="A screenshot of a phone&#10;&#10;Description automatically generated">
            <a:extLst>
              <a:ext uri="{FF2B5EF4-FFF2-40B4-BE49-F238E27FC236}">
                <a16:creationId xmlns:a16="http://schemas.microsoft.com/office/drawing/2014/main" id="{94D78003-E563-042C-E8FF-F884541D7EA3}"/>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53000"/>
                    </a14:imgEffect>
                  </a14:imgLayer>
                </a14:imgProps>
              </a:ext>
            </a:extLst>
          </a:blip>
          <a:stretch>
            <a:fillRect/>
          </a:stretch>
        </p:blipFill>
        <p:spPr>
          <a:xfrm>
            <a:off x="3275055" y="2005471"/>
            <a:ext cx="2653340" cy="3592800"/>
          </a:xfrm>
          <a:prstGeom prst="rect">
            <a:avLst/>
          </a:prstGeom>
          <a:effectLst>
            <a:outerShdw blurRad="393700" dist="254000" dir="8880000" sx="99000" sy="99000" algn="ctr" rotWithShape="0">
              <a:schemeClr val="bg1">
                <a:lumMod val="85000"/>
                <a:alpha val="62000"/>
              </a:schemeClr>
            </a:outerShdw>
          </a:effectLst>
        </p:spPr>
      </p:pic>
      <p:pic>
        <p:nvPicPr>
          <p:cNvPr id="16" name="Picture 15" descr="A close-up of a paper&#10;&#10;Description automatically generated">
            <a:extLst>
              <a:ext uri="{FF2B5EF4-FFF2-40B4-BE49-F238E27FC236}">
                <a16:creationId xmlns:a16="http://schemas.microsoft.com/office/drawing/2014/main" id="{07D6E311-1225-AA69-7B80-AFE5CA591346}"/>
              </a:ext>
            </a:extLst>
          </p:cNvPr>
          <p:cNvPicPr>
            <a:picLocks noChangeAspect="1"/>
          </p:cNvPicPr>
          <p:nvPr/>
        </p:nvPicPr>
        <p:blipFill>
          <a:blip r:embed="rId5"/>
          <a:stretch>
            <a:fillRect/>
          </a:stretch>
        </p:blipFill>
        <p:spPr>
          <a:xfrm>
            <a:off x="6308969" y="2686044"/>
            <a:ext cx="1648112" cy="2231654"/>
          </a:xfrm>
          <a:prstGeom prst="rect">
            <a:avLst/>
          </a:prstGeom>
        </p:spPr>
      </p:pic>
      <p:pic>
        <p:nvPicPr>
          <p:cNvPr id="17" name="Picture 16">
            <a:extLst>
              <a:ext uri="{FF2B5EF4-FFF2-40B4-BE49-F238E27FC236}">
                <a16:creationId xmlns:a16="http://schemas.microsoft.com/office/drawing/2014/main" id="{3E11ABDA-3A4A-A4C1-F5B6-C7537D2EAD4B}"/>
              </a:ext>
            </a:extLst>
          </p:cNvPr>
          <p:cNvPicPr>
            <a:picLocks noChangeAspect="1"/>
          </p:cNvPicPr>
          <p:nvPr/>
        </p:nvPicPr>
        <p:blipFill>
          <a:blip r:embed="rId6"/>
          <a:srcRect/>
          <a:stretch/>
        </p:blipFill>
        <p:spPr>
          <a:xfrm>
            <a:off x="8337656" y="2685871"/>
            <a:ext cx="1648368" cy="2232000"/>
          </a:xfrm>
          <a:prstGeom prst="rect">
            <a:avLst/>
          </a:prstGeom>
        </p:spPr>
      </p:pic>
      <p:grpSp>
        <p:nvGrpSpPr>
          <p:cNvPr id="18" name="Group 17">
            <a:extLst>
              <a:ext uri="{FF2B5EF4-FFF2-40B4-BE49-F238E27FC236}">
                <a16:creationId xmlns:a16="http://schemas.microsoft.com/office/drawing/2014/main" id="{6F7E1660-610A-303A-83DF-492E5941B864}"/>
              </a:ext>
            </a:extLst>
          </p:cNvPr>
          <p:cNvGrpSpPr/>
          <p:nvPr/>
        </p:nvGrpSpPr>
        <p:grpSpPr>
          <a:xfrm>
            <a:off x="5486599" y="6267228"/>
            <a:ext cx="1208822" cy="223614"/>
            <a:chOff x="5486599" y="6267228"/>
            <a:chExt cx="1208822" cy="223614"/>
          </a:xfrm>
        </p:grpSpPr>
        <p:sp>
          <p:nvSpPr>
            <p:cNvPr id="93" name="Freeform 92">
              <a:extLst>
                <a:ext uri="{FF2B5EF4-FFF2-40B4-BE49-F238E27FC236}">
                  <a16:creationId xmlns:a16="http://schemas.microsoft.com/office/drawing/2014/main" id="{F550A114-6A73-077E-5C79-3F317420A934}"/>
                </a:ext>
              </a:extLst>
            </p:cNvPr>
            <p:cNvSpPr/>
            <p:nvPr/>
          </p:nvSpPr>
          <p:spPr>
            <a:xfrm rot="16200000">
              <a:off x="6143681" y="6267435"/>
              <a:ext cx="223200" cy="223200"/>
            </a:xfrm>
            <a:custGeom>
              <a:avLst/>
              <a:gdLst>
                <a:gd name="connsiteX0" fmla="*/ 180000 w 360000"/>
                <a:gd name="connsiteY0" fmla="*/ 36000 h 360000"/>
                <a:gd name="connsiteX1" fmla="*/ 36000 w 360000"/>
                <a:gd name="connsiteY1" fmla="*/ 180000 h 360000"/>
                <a:gd name="connsiteX2" fmla="*/ 180000 w 360000"/>
                <a:gd name="connsiteY2" fmla="*/ 324000 h 360000"/>
                <a:gd name="connsiteX3" fmla="*/ 324000 w 360000"/>
                <a:gd name="connsiteY3" fmla="*/ 180000 h 360000"/>
                <a:gd name="connsiteX4" fmla="*/ 180000 w 360000"/>
                <a:gd name="connsiteY4" fmla="*/ 36000 h 360000"/>
                <a:gd name="connsiteX5" fmla="*/ 180000 w 360000"/>
                <a:gd name="connsiteY5" fmla="*/ 0 h 360000"/>
                <a:gd name="connsiteX6" fmla="*/ 360000 w 360000"/>
                <a:gd name="connsiteY6" fmla="*/ 180000 h 360000"/>
                <a:gd name="connsiteX7" fmla="*/ 180000 w 360000"/>
                <a:gd name="connsiteY7" fmla="*/ 360000 h 360000"/>
                <a:gd name="connsiteX8" fmla="*/ 0 w 360000"/>
                <a:gd name="connsiteY8" fmla="*/ 180000 h 360000"/>
                <a:gd name="connsiteX9" fmla="*/ 180000 w 360000"/>
                <a:gd name="connsiteY9" fmla="*/ 0 h 3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0000" h="360000">
                  <a:moveTo>
                    <a:pt x="180000" y="36000"/>
                  </a:moveTo>
                  <a:cubicBezTo>
                    <a:pt x="100471" y="36000"/>
                    <a:pt x="36000" y="100471"/>
                    <a:pt x="36000" y="180000"/>
                  </a:cubicBezTo>
                  <a:cubicBezTo>
                    <a:pt x="36000" y="259529"/>
                    <a:pt x="100471" y="324000"/>
                    <a:pt x="180000" y="324000"/>
                  </a:cubicBezTo>
                  <a:cubicBezTo>
                    <a:pt x="259529" y="324000"/>
                    <a:pt x="324000" y="259529"/>
                    <a:pt x="324000" y="180000"/>
                  </a:cubicBezTo>
                  <a:cubicBezTo>
                    <a:pt x="324000" y="100471"/>
                    <a:pt x="259529" y="36000"/>
                    <a:pt x="180000" y="36000"/>
                  </a:cubicBezTo>
                  <a:close/>
                  <a:moveTo>
                    <a:pt x="180000" y="0"/>
                  </a:moveTo>
                  <a:cubicBezTo>
                    <a:pt x="279411" y="0"/>
                    <a:pt x="360000" y="80589"/>
                    <a:pt x="360000" y="180000"/>
                  </a:cubicBezTo>
                  <a:cubicBezTo>
                    <a:pt x="360000" y="279411"/>
                    <a:pt x="279411" y="360000"/>
                    <a:pt x="180000" y="360000"/>
                  </a:cubicBezTo>
                  <a:cubicBezTo>
                    <a:pt x="80589" y="360000"/>
                    <a:pt x="0" y="279411"/>
                    <a:pt x="0" y="180000"/>
                  </a:cubicBezTo>
                  <a:cubicBezTo>
                    <a:pt x="0" y="80589"/>
                    <a:pt x="80589" y="0"/>
                    <a:pt x="180000" y="0"/>
                  </a:cubicBezTo>
                  <a:close/>
                </a:path>
              </a:pathLst>
            </a:custGeom>
            <a:solidFill>
              <a:srgbClr val="EAC974"/>
            </a:solidFill>
            <a:ln>
              <a:solidFill>
                <a:srgbClr val="EAC974"/>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8" name="Freeform 137">
              <a:extLst>
                <a:ext uri="{FF2B5EF4-FFF2-40B4-BE49-F238E27FC236}">
                  <a16:creationId xmlns:a16="http://schemas.microsoft.com/office/drawing/2014/main" id="{AE3289DC-00C9-94E2-3A53-D5DC3E581FFC}"/>
                </a:ext>
              </a:extLst>
            </p:cNvPr>
            <p:cNvSpPr/>
            <p:nvPr/>
          </p:nvSpPr>
          <p:spPr>
            <a:xfrm rot="16200000">
              <a:off x="6472221" y="6267435"/>
              <a:ext cx="223200" cy="223200"/>
            </a:xfrm>
            <a:custGeom>
              <a:avLst/>
              <a:gdLst>
                <a:gd name="connsiteX0" fmla="*/ 180000 w 360000"/>
                <a:gd name="connsiteY0" fmla="*/ 36000 h 360000"/>
                <a:gd name="connsiteX1" fmla="*/ 36000 w 360000"/>
                <a:gd name="connsiteY1" fmla="*/ 180000 h 360000"/>
                <a:gd name="connsiteX2" fmla="*/ 180000 w 360000"/>
                <a:gd name="connsiteY2" fmla="*/ 324000 h 360000"/>
                <a:gd name="connsiteX3" fmla="*/ 324000 w 360000"/>
                <a:gd name="connsiteY3" fmla="*/ 180000 h 360000"/>
                <a:gd name="connsiteX4" fmla="*/ 180000 w 360000"/>
                <a:gd name="connsiteY4" fmla="*/ 36000 h 360000"/>
                <a:gd name="connsiteX5" fmla="*/ 180000 w 360000"/>
                <a:gd name="connsiteY5" fmla="*/ 0 h 360000"/>
                <a:gd name="connsiteX6" fmla="*/ 360000 w 360000"/>
                <a:gd name="connsiteY6" fmla="*/ 180000 h 360000"/>
                <a:gd name="connsiteX7" fmla="*/ 180000 w 360000"/>
                <a:gd name="connsiteY7" fmla="*/ 360000 h 360000"/>
                <a:gd name="connsiteX8" fmla="*/ 0 w 360000"/>
                <a:gd name="connsiteY8" fmla="*/ 180000 h 360000"/>
                <a:gd name="connsiteX9" fmla="*/ 180000 w 360000"/>
                <a:gd name="connsiteY9" fmla="*/ 0 h 3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0000" h="360000">
                  <a:moveTo>
                    <a:pt x="180000" y="36000"/>
                  </a:moveTo>
                  <a:cubicBezTo>
                    <a:pt x="100471" y="36000"/>
                    <a:pt x="36000" y="100471"/>
                    <a:pt x="36000" y="180000"/>
                  </a:cubicBezTo>
                  <a:cubicBezTo>
                    <a:pt x="36000" y="259529"/>
                    <a:pt x="100471" y="324000"/>
                    <a:pt x="180000" y="324000"/>
                  </a:cubicBezTo>
                  <a:cubicBezTo>
                    <a:pt x="259529" y="324000"/>
                    <a:pt x="324000" y="259529"/>
                    <a:pt x="324000" y="180000"/>
                  </a:cubicBezTo>
                  <a:cubicBezTo>
                    <a:pt x="324000" y="100471"/>
                    <a:pt x="259529" y="36000"/>
                    <a:pt x="180000" y="36000"/>
                  </a:cubicBezTo>
                  <a:close/>
                  <a:moveTo>
                    <a:pt x="180000" y="0"/>
                  </a:moveTo>
                  <a:cubicBezTo>
                    <a:pt x="279411" y="0"/>
                    <a:pt x="360000" y="80589"/>
                    <a:pt x="360000" y="180000"/>
                  </a:cubicBezTo>
                  <a:cubicBezTo>
                    <a:pt x="360000" y="279411"/>
                    <a:pt x="279411" y="360000"/>
                    <a:pt x="180000" y="360000"/>
                  </a:cubicBezTo>
                  <a:cubicBezTo>
                    <a:pt x="80589" y="360000"/>
                    <a:pt x="0" y="279411"/>
                    <a:pt x="0" y="180000"/>
                  </a:cubicBezTo>
                  <a:cubicBezTo>
                    <a:pt x="0" y="80589"/>
                    <a:pt x="80589" y="0"/>
                    <a:pt x="180000" y="0"/>
                  </a:cubicBezTo>
                  <a:close/>
                </a:path>
              </a:pathLst>
            </a:cu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 name="Freeform 7">
              <a:extLst>
                <a:ext uri="{FF2B5EF4-FFF2-40B4-BE49-F238E27FC236}">
                  <a16:creationId xmlns:a16="http://schemas.microsoft.com/office/drawing/2014/main" id="{1E441F47-FAC2-B726-7DF6-A1EA780EBD09}"/>
                </a:ext>
              </a:extLst>
            </p:cNvPr>
            <p:cNvSpPr/>
            <p:nvPr/>
          </p:nvSpPr>
          <p:spPr>
            <a:xfrm rot="16200000">
              <a:off x="5486392" y="6267435"/>
              <a:ext cx="223614" cy="223200"/>
            </a:xfrm>
            <a:custGeom>
              <a:avLst/>
              <a:gdLst>
                <a:gd name="connsiteX0" fmla="*/ 180000 w 360000"/>
                <a:gd name="connsiteY0" fmla="*/ 36000 h 360000"/>
                <a:gd name="connsiteX1" fmla="*/ 36000 w 360000"/>
                <a:gd name="connsiteY1" fmla="*/ 180000 h 360000"/>
                <a:gd name="connsiteX2" fmla="*/ 180000 w 360000"/>
                <a:gd name="connsiteY2" fmla="*/ 324000 h 360000"/>
                <a:gd name="connsiteX3" fmla="*/ 324000 w 360000"/>
                <a:gd name="connsiteY3" fmla="*/ 180000 h 360000"/>
                <a:gd name="connsiteX4" fmla="*/ 180000 w 360000"/>
                <a:gd name="connsiteY4" fmla="*/ 36000 h 360000"/>
                <a:gd name="connsiteX5" fmla="*/ 180000 w 360000"/>
                <a:gd name="connsiteY5" fmla="*/ 0 h 360000"/>
                <a:gd name="connsiteX6" fmla="*/ 360000 w 360000"/>
                <a:gd name="connsiteY6" fmla="*/ 180000 h 360000"/>
                <a:gd name="connsiteX7" fmla="*/ 180000 w 360000"/>
                <a:gd name="connsiteY7" fmla="*/ 360000 h 360000"/>
                <a:gd name="connsiteX8" fmla="*/ 0 w 360000"/>
                <a:gd name="connsiteY8" fmla="*/ 180000 h 360000"/>
                <a:gd name="connsiteX9" fmla="*/ 180000 w 360000"/>
                <a:gd name="connsiteY9" fmla="*/ 0 h 3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0000" h="360000">
                  <a:moveTo>
                    <a:pt x="180000" y="36000"/>
                  </a:moveTo>
                  <a:cubicBezTo>
                    <a:pt x="100471" y="36000"/>
                    <a:pt x="36000" y="100471"/>
                    <a:pt x="36000" y="180000"/>
                  </a:cubicBezTo>
                  <a:cubicBezTo>
                    <a:pt x="36000" y="259529"/>
                    <a:pt x="100471" y="324000"/>
                    <a:pt x="180000" y="324000"/>
                  </a:cubicBezTo>
                  <a:cubicBezTo>
                    <a:pt x="259529" y="324000"/>
                    <a:pt x="324000" y="259529"/>
                    <a:pt x="324000" y="180000"/>
                  </a:cubicBezTo>
                  <a:cubicBezTo>
                    <a:pt x="324000" y="100471"/>
                    <a:pt x="259529" y="36000"/>
                    <a:pt x="180000" y="36000"/>
                  </a:cubicBezTo>
                  <a:close/>
                  <a:moveTo>
                    <a:pt x="180000" y="0"/>
                  </a:moveTo>
                  <a:cubicBezTo>
                    <a:pt x="279411" y="0"/>
                    <a:pt x="360000" y="80589"/>
                    <a:pt x="360000" y="180000"/>
                  </a:cubicBezTo>
                  <a:cubicBezTo>
                    <a:pt x="360000" y="279411"/>
                    <a:pt x="279411" y="360000"/>
                    <a:pt x="180000" y="360000"/>
                  </a:cubicBezTo>
                  <a:cubicBezTo>
                    <a:pt x="80589" y="360000"/>
                    <a:pt x="0" y="279411"/>
                    <a:pt x="0" y="180000"/>
                  </a:cubicBezTo>
                  <a:cubicBezTo>
                    <a:pt x="0" y="80589"/>
                    <a:pt x="80589" y="0"/>
                    <a:pt x="180000" y="0"/>
                  </a:cubicBezTo>
                  <a:close/>
                </a:path>
              </a:pathLst>
            </a:custGeom>
            <a:solidFill>
              <a:srgbClr val="216082"/>
            </a:solidFill>
            <a:ln>
              <a:solidFill>
                <a:srgbClr val="216082"/>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Freeform 12">
              <a:extLst>
                <a:ext uri="{FF2B5EF4-FFF2-40B4-BE49-F238E27FC236}">
                  <a16:creationId xmlns:a16="http://schemas.microsoft.com/office/drawing/2014/main" id="{7A27CFD6-F503-B074-8FEB-F08DF23300C7}"/>
                </a:ext>
              </a:extLst>
            </p:cNvPr>
            <p:cNvSpPr/>
            <p:nvPr/>
          </p:nvSpPr>
          <p:spPr>
            <a:xfrm rot="16200000">
              <a:off x="5815140" y="6267435"/>
              <a:ext cx="223200" cy="223200"/>
            </a:xfrm>
            <a:custGeom>
              <a:avLst/>
              <a:gdLst>
                <a:gd name="connsiteX0" fmla="*/ 180000 w 360000"/>
                <a:gd name="connsiteY0" fmla="*/ 36000 h 360000"/>
                <a:gd name="connsiteX1" fmla="*/ 36000 w 360000"/>
                <a:gd name="connsiteY1" fmla="*/ 180000 h 360000"/>
                <a:gd name="connsiteX2" fmla="*/ 180000 w 360000"/>
                <a:gd name="connsiteY2" fmla="*/ 324000 h 360000"/>
                <a:gd name="connsiteX3" fmla="*/ 324000 w 360000"/>
                <a:gd name="connsiteY3" fmla="*/ 180000 h 360000"/>
                <a:gd name="connsiteX4" fmla="*/ 180000 w 360000"/>
                <a:gd name="connsiteY4" fmla="*/ 36000 h 360000"/>
                <a:gd name="connsiteX5" fmla="*/ 180000 w 360000"/>
                <a:gd name="connsiteY5" fmla="*/ 0 h 360000"/>
                <a:gd name="connsiteX6" fmla="*/ 360000 w 360000"/>
                <a:gd name="connsiteY6" fmla="*/ 180000 h 360000"/>
                <a:gd name="connsiteX7" fmla="*/ 180000 w 360000"/>
                <a:gd name="connsiteY7" fmla="*/ 360000 h 360000"/>
                <a:gd name="connsiteX8" fmla="*/ 0 w 360000"/>
                <a:gd name="connsiteY8" fmla="*/ 180000 h 360000"/>
                <a:gd name="connsiteX9" fmla="*/ 180000 w 360000"/>
                <a:gd name="connsiteY9" fmla="*/ 0 h 3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0000" h="360000">
                  <a:moveTo>
                    <a:pt x="180000" y="36000"/>
                  </a:moveTo>
                  <a:cubicBezTo>
                    <a:pt x="100471" y="36000"/>
                    <a:pt x="36000" y="100471"/>
                    <a:pt x="36000" y="180000"/>
                  </a:cubicBezTo>
                  <a:cubicBezTo>
                    <a:pt x="36000" y="259529"/>
                    <a:pt x="100471" y="324000"/>
                    <a:pt x="180000" y="324000"/>
                  </a:cubicBezTo>
                  <a:cubicBezTo>
                    <a:pt x="259529" y="324000"/>
                    <a:pt x="324000" y="259529"/>
                    <a:pt x="324000" y="180000"/>
                  </a:cubicBezTo>
                  <a:cubicBezTo>
                    <a:pt x="324000" y="100471"/>
                    <a:pt x="259529" y="36000"/>
                    <a:pt x="180000" y="36000"/>
                  </a:cubicBezTo>
                  <a:close/>
                  <a:moveTo>
                    <a:pt x="180000" y="0"/>
                  </a:moveTo>
                  <a:cubicBezTo>
                    <a:pt x="279411" y="0"/>
                    <a:pt x="360000" y="80589"/>
                    <a:pt x="360000" y="180000"/>
                  </a:cubicBezTo>
                  <a:cubicBezTo>
                    <a:pt x="360000" y="279411"/>
                    <a:pt x="279411" y="360000"/>
                    <a:pt x="180000" y="360000"/>
                  </a:cubicBezTo>
                  <a:cubicBezTo>
                    <a:pt x="80589" y="360000"/>
                    <a:pt x="0" y="279411"/>
                    <a:pt x="0" y="180000"/>
                  </a:cubicBezTo>
                  <a:cubicBezTo>
                    <a:pt x="0" y="80589"/>
                    <a:pt x="80589" y="0"/>
                    <a:pt x="180000" y="0"/>
                  </a:cubicBezTo>
                  <a:close/>
                </a:path>
              </a:pathLst>
            </a:custGeom>
            <a:solidFill>
              <a:srgbClr val="F06E6F"/>
            </a:solidFill>
            <a:ln>
              <a:solidFill>
                <a:srgbClr val="F06E6F"/>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19" name="Oval 18">
            <a:extLst>
              <a:ext uri="{FF2B5EF4-FFF2-40B4-BE49-F238E27FC236}">
                <a16:creationId xmlns:a16="http://schemas.microsoft.com/office/drawing/2014/main" id="{4D733DCF-B2F4-5DA9-5329-7E311CDDDD61}"/>
              </a:ext>
            </a:extLst>
          </p:cNvPr>
          <p:cNvSpPr/>
          <p:nvPr/>
        </p:nvSpPr>
        <p:spPr>
          <a:xfrm>
            <a:off x="5838010" y="6274615"/>
            <a:ext cx="190500" cy="187325"/>
          </a:xfrm>
          <a:prstGeom prst="ellipse">
            <a:avLst/>
          </a:prstGeom>
          <a:solidFill>
            <a:srgbClr val="F06E6F"/>
          </a:solidFill>
          <a:ln>
            <a:solidFill>
              <a:srgbClr val="F06E6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6116248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800">
        <p159:morph option="byObject"/>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F9EFFD"/>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69DB207-65F1-F319-D308-B614A17390AD}"/>
              </a:ext>
            </a:extLst>
          </p:cNvPr>
          <p:cNvPicPr>
            <a:picLocks noChangeAspect="1"/>
          </p:cNvPicPr>
          <p:nvPr/>
        </p:nvPicPr>
        <p:blipFill>
          <a:blip r:embed="rId3"/>
          <a:stretch>
            <a:fillRect/>
          </a:stretch>
        </p:blipFill>
        <p:spPr>
          <a:xfrm>
            <a:off x="3672684" y="0"/>
            <a:ext cx="4846633" cy="6858000"/>
          </a:xfrm>
          <a:prstGeom prst="rect">
            <a:avLst/>
          </a:prstGeom>
        </p:spPr>
      </p:pic>
    </p:spTree>
    <p:extLst>
      <p:ext uri="{BB962C8B-B14F-4D97-AF65-F5344CB8AC3E}">
        <p14:creationId xmlns:p14="http://schemas.microsoft.com/office/powerpoint/2010/main" val="212166015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6463888A-514C-D8D7-80B4-26CA81E32E4F}"/>
              </a:ext>
            </a:extLst>
          </p:cNvPr>
          <p:cNvGrpSpPr/>
          <p:nvPr/>
        </p:nvGrpSpPr>
        <p:grpSpPr>
          <a:xfrm>
            <a:off x="3537439" y="2304219"/>
            <a:ext cx="5117123" cy="2249562"/>
            <a:chOff x="3886199" y="1752600"/>
            <a:chExt cx="5117123" cy="2249562"/>
          </a:xfrm>
        </p:grpSpPr>
        <p:sp>
          <p:nvSpPr>
            <p:cNvPr id="3" name="TextBox 2">
              <a:extLst>
                <a:ext uri="{FF2B5EF4-FFF2-40B4-BE49-F238E27FC236}">
                  <a16:creationId xmlns:a16="http://schemas.microsoft.com/office/drawing/2014/main" id="{A982BD0F-C764-F3FB-C4F1-8AA82D94A7E9}"/>
                </a:ext>
              </a:extLst>
            </p:cNvPr>
            <p:cNvSpPr txBox="1"/>
            <p:nvPr/>
          </p:nvSpPr>
          <p:spPr>
            <a:xfrm>
              <a:off x="3886199" y="1752600"/>
              <a:ext cx="5117123" cy="1323439"/>
            </a:xfrm>
            <a:prstGeom prst="rect">
              <a:avLst/>
            </a:prstGeom>
            <a:noFill/>
          </p:spPr>
          <p:txBody>
            <a:bodyPr wrap="square" rtlCol="0">
              <a:spAutoFit/>
            </a:bodyPr>
            <a:lstStyle/>
            <a:p>
              <a:r>
                <a:rPr lang="en-US" sz="8000" dirty="0">
                  <a:latin typeface="Avenir Next" panose="020B0503020202020204" pitchFamily="34" charset="0"/>
                </a:rPr>
                <a:t>Backup</a:t>
              </a:r>
              <a:endParaRPr lang="en-US" sz="8000" b="1" dirty="0">
                <a:latin typeface="Avenir Next" panose="020B0503020202020204" pitchFamily="34" charset="0"/>
              </a:endParaRPr>
            </a:p>
          </p:txBody>
        </p:sp>
        <p:sp>
          <p:nvSpPr>
            <p:cNvPr id="4" name="TextBox 3">
              <a:extLst>
                <a:ext uri="{FF2B5EF4-FFF2-40B4-BE49-F238E27FC236}">
                  <a16:creationId xmlns:a16="http://schemas.microsoft.com/office/drawing/2014/main" id="{52398710-050B-2CE9-45C2-F2962D0DE2F1}"/>
                </a:ext>
              </a:extLst>
            </p:cNvPr>
            <p:cNvSpPr txBox="1"/>
            <p:nvPr/>
          </p:nvSpPr>
          <p:spPr>
            <a:xfrm>
              <a:off x="3886199" y="2678723"/>
              <a:ext cx="5117123" cy="1323439"/>
            </a:xfrm>
            <a:prstGeom prst="rect">
              <a:avLst/>
            </a:prstGeom>
            <a:noFill/>
          </p:spPr>
          <p:txBody>
            <a:bodyPr wrap="square" rtlCol="0">
              <a:spAutoFit/>
            </a:bodyPr>
            <a:lstStyle/>
            <a:p>
              <a:r>
                <a:rPr lang="en-US" sz="8000" b="1" dirty="0">
                  <a:latin typeface="Avenir Next" panose="020B0503020202020204" pitchFamily="34" charset="0"/>
                </a:rPr>
                <a:t>Slides</a:t>
              </a:r>
            </a:p>
          </p:txBody>
        </p:sp>
      </p:grpSp>
    </p:spTree>
    <p:extLst>
      <p:ext uri="{BB962C8B-B14F-4D97-AF65-F5344CB8AC3E}">
        <p14:creationId xmlns:p14="http://schemas.microsoft.com/office/powerpoint/2010/main" val="17871269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5" name="TextBox 74">
            <a:extLst>
              <a:ext uri="{FF2B5EF4-FFF2-40B4-BE49-F238E27FC236}">
                <a16:creationId xmlns:a16="http://schemas.microsoft.com/office/drawing/2014/main" id="{B9F4ED38-E98B-C159-CE4A-4C800D6396C1}"/>
              </a:ext>
            </a:extLst>
          </p:cNvPr>
          <p:cNvSpPr txBox="1"/>
          <p:nvPr/>
        </p:nvSpPr>
        <p:spPr>
          <a:xfrm>
            <a:off x="3446485" y="481291"/>
            <a:ext cx="5299028" cy="729332"/>
          </a:xfrm>
          <a:prstGeom prst="rect">
            <a:avLst/>
          </a:prstGeom>
          <a:noFill/>
        </p:spPr>
        <p:txBody>
          <a:bodyPr wrap="square" rtlCol="0">
            <a:spAutoFit/>
          </a:bodyPr>
          <a:lstStyle/>
          <a:p>
            <a:pPr rtl="0">
              <a:spcBef>
                <a:spcPts val="0"/>
              </a:spcBef>
              <a:spcAft>
                <a:spcPts val="0"/>
              </a:spcAft>
            </a:pPr>
            <a:r>
              <a:rPr lang="en-IN" sz="4000" b="1" i="0" dirty="0">
                <a:solidFill>
                  <a:srgbClr val="000000"/>
                </a:solidFill>
                <a:effectLst/>
                <a:latin typeface="Avenir Next" panose="020B0503020202020204" pitchFamily="34" charset="0"/>
              </a:rPr>
              <a:t>Scope and Objective</a:t>
            </a:r>
            <a:endParaRPr lang="en-IN" sz="4000" b="1" dirty="0">
              <a:effectLst/>
              <a:latin typeface="Avenir Next" panose="020B0503020202020204" pitchFamily="34" charset="0"/>
            </a:endParaRPr>
          </a:p>
        </p:txBody>
      </p:sp>
      <p:grpSp>
        <p:nvGrpSpPr>
          <p:cNvPr id="131" name="Group 130">
            <a:extLst>
              <a:ext uri="{FF2B5EF4-FFF2-40B4-BE49-F238E27FC236}">
                <a16:creationId xmlns:a16="http://schemas.microsoft.com/office/drawing/2014/main" id="{225F16EE-D694-A052-9322-4B9CE7723C42}"/>
              </a:ext>
            </a:extLst>
          </p:cNvPr>
          <p:cNvGrpSpPr/>
          <p:nvPr/>
        </p:nvGrpSpPr>
        <p:grpSpPr>
          <a:xfrm>
            <a:off x="3228271" y="1637690"/>
            <a:ext cx="2650175" cy="3593032"/>
            <a:chOff x="4857987" y="1671630"/>
            <a:chExt cx="2650175" cy="3593032"/>
          </a:xfrm>
        </p:grpSpPr>
        <p:sp>
          <p:nvSpPr>
            <p:cNvPr id="82" name="Rounded Rectangle 81">
              <a:extLst>
                <a:ext uri="{FF2B5EF4-FFF2-40B4-BE49-F238E27FC236}">
                  <a16:creationId xmlns:a16="http://schemas.microsoft.com/office/drawing/2014/main" id="{D4777626-6045-BDC9-1F68-CC9208A43EAE}"/>
                </a:ext>
              </a:extLst>
            </p:cNvPr>
            <p:cNvSpPr/>
            <p:nvPr/>
          </p:nvSpPr>
          <p:spPr>
            <a:xfrm>
              <a:off x="4857987" y="1671630"/>
              <a:ext cx="2650175" cy="3593032"/>
            </a:xfrm>
            <a:prstGeom prst="roundRect">
              <a:avLst>
                <a:gd name="adj" fmla="val 5933"/>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60000"/>
                    <a:lumOff val="40000"/>
                  </a:schemeClr>
                </a:solidFill>
              </a:endParaRPr>
            </a:p>
          </p:txBody>
        </p:sp>
        <p:sp>
          <p:nvSpPr>
            <p:cNvPr id="114" name="TextBox 113">
              <a:extLst>
                <a:ext uri="{FF2B5EF4-FFF2-40B4-BE49-F238E27FC236}">
                  <a16:creationId xmlns:a16="http://schemas.microsoft.com/office/drawing/2014/main" id="{AE9AFF09-731C-4B0C-4F26-417E1816D5A6}"/>
                </a:ext>
              </a:extLst>
            </p:cNvPr>
            <p:cNvSpPr txBox="1"/>
            <p:nvPr/>
          </p:nvSpPr>
          <p:spPr>
            <a:xfrm>
              <a:off x="5131749" y="2850237"/>
              <a:ext cx="2102650" cy="1477328"/>
            </a:xfrm>
            <a:prstGeom prst="rect">
              <a:avLst/>
            </a:prstGeom>
            <a:noFill/>
          </p:spPr>
          <p:txBody>
            <a:bodyPr wrap="square" rtlCol="0">
              <a:spAutoFit/>
            </a:bodyPr>
            <a:lstStyle/>
            <a:p>
              <a:r>
                <a:rPr lang="en-IN" sz="1800" b="0" i="0" u="none" strike="noStrike" dirty="0">
                  <a:solidFill>
                    <a:srgbClr val="0D0D0D"/>
                  </a:solidFill>
                  <a:effectLst/>
                  <a:latin typeface="Times New Roman" panose="02020603050405020304" pitchFamily="18" charset="0"/>
                </a:rPr>
                <a:t>Evaluate the imp. of </a:t>
              </a:r>
            </a:p>
            <a:p>
              <a:r>
                <a:rPr lang="en-IN" sz="1800" b="0" i="0" u="none" strike="noStrike" dirty="0">
                  <a:solidFill>
                    <a:srgbClr val="0D0D0D"/>
                  </a:solidFill>
                  <a:effectLst/>
                  <a:latin typeface="Times New Roman" panose="02020603050405020304" pitchFamily="18" charset="0"/>
                </a:rPr>
                <a:t>early detection in preventing severe outcomes related to CVD.</a:t>
              </a:r>
              <a:endParaRPr lang="en-IN" sz="1800" dirty="0">
                <a:effectLst/>
              </a:endParaRPr>
            </a:p>
          </p:txBody>
        </p:sp>
        <p:sp>
          <p:nvSpPr>
            <p:cNvPr id="119" name="Oval 118">
              <a:extLst>
                <a:ext uri="{FF2B5EF4-FFF2-40B4-BE49-F238E27FC236}">
                  <a16:creationId xmlns:a16="http://schemas.microsoft.com/office/drawing/2014/main" id="{5604BF79-9D29-703B-2C08-A64080B1C476}"/>
                </a:ext>
              </a:extLst>
            </p:cNvPr>
            <p:cNvSpPr/>
            <p:nvPr/>
          </p:nvSpPr>
          <p:spPr>
            <a:xfrm>
              <a:off x="5823074" y="1900934"/>
              <a:ext cx="720000" cy="720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t>B</a:t>
              </a:r>
            </a:p>
          </p:txBody>
        </p:sp>
      </p:grpSp>
      <p:grpSp>
        <p:nvGrpSpPr>
          <p:cNvPr id="132" name="Group 131">
            <a:extLst>
              <a:ext uri="{FF2B5EF4-FFF2-40B4-BE49-F238E27FC236}">
                <a16:creationId xmlns:a16="http://schemas.microsoft.com/office/drawing/2014/main" id="{37D07223-DD42-3108-43A2-83D5130FA027}"/>
              </a:ext>
            </a:extLst>
          </p:cNvPr>
          <p:cNvGrpSpPr/>
          <p:nvPr/>
        </p:nvGrpSpPr>
        <p:grpSpPr>
          <a:xfrm>
            <a:off x="366193" y="1627278"/>
            <a:ext cx="2650174" cy="3593033"/>
            <a:chOff x="2028187" y="1671630"/>
            <a:chExt cx="2650174" cy="3593033"/>
          </a:xfrm>
        </p:grpSpPr>
        <p:sp>
          <p:nvSpPr>
            <p:cNvPr id="90" name="Rounded Rectangle 89">
              <a:extLst>
                <a:ext uri="{FF2B5EF4-FFF2-40B4-BE49-F238E27FC236}">
                  <a16:creationId xmlns:a16="http://schemas.microsoft.com/office/drawing/2014/main" id="{AED28077-255D-F147-2D5B-CC5FC8C804E3}"/>
                </a:ext>
              </a:extLst>
            </p:cNvPr>
            <p:cNvSpPr/>
            <p:nvPr/>
          </p:nvSpPr>
          <p:spPr>
            <a:xfrm>
              <a:off x="2028187" y="1671630"/>
              <a:ext cx="2650174" cy="3593033"/>
            </a:xfrm>
            <a:prstGeom prst="roundRect">
              <a:avLst>
                <a:gd name="adj" fmla="val 5933"/>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60000"/>
                    <a:lumOff val="40000"/>
                  </a:schemeClr>
                </a:solidFill>
              </a:endParaRPr>
            </a:p>
          </p:txBody>
        </p:sp>
        <p:sp>
          <p:nvSpPr>
            <p:cNvPr id="113" name="TextBox 112">
              <a:extLst>
                <a:ext uri="{FF2B5EF4-FFF2-40B4-BE49-F238E27FC236}">
                  <a16:creationId xmlns:a16="http://schemas.microsoft.com/office/drawing/2014/main" id="{3D2E501B-C920-E2FC-2BC2-DC85B1E6ABA2}"/>
                </a:ext>
              </a:extLst>
            </p:cNvPr>
            <p:cNvSpPr txBox="1"/>
            <p:nvPr/>
          </p:nvSpPr>
          <p:spPr>
            <a:xfrm>
              <a:off x="2228726" y="2834453"/>
              <a:ext cx="2249096" cy="2031325"/>
            </a:xfrm>
            <a:prstGeom prst="rect">
              <a:avLst/>
            </a:prstGeom>
            <a:noFill/>
          </p:spPr>
          <p:txBody>
            <a:bodyPr wrap="square" rtlCol="0">
              <a:spAutoFit/>
            </a:bodyPr>
            <a:lstStyle/>
            <a:p>
              <a:r>
                <a:rPr lang="en-IN" sz="1800" b="0" i="0" u="none" strike="noStrike" dirty="0">
                  <a:solidFill>
                    <a:srgbClr val="0D0D0D"/>
                  </a:solidFill>
                  <a:effectLst/>
                  <a:latin typeface="Times New Roman" panose="02020603050405020304" pitchFamily="18" charset="0"/>
                </a:rPr>
                <a:t>Investigate how lifestyle choices impact heart health and explore ways to reduce the risk of cardiovascular disease (CVD).</a:t>
              </a:r>
              <a:endParaRPr lang="en-IN" sz="1800" dirty="0">
                <a:effectLst/>
              </a:endParaRPr>
            </a:p>
          </p:txBody>
        </p:sp>
        <p:sp>
          <p:nvSpPr>
            <p:cNvPr id="120" name="Oval 119">
              <a:extLst>
                <a:ext uri="{FF2B5EF4-FFF2-40B4-BE49-F238E27FC236}">
                  <a16:creationId xmlns:a16="http://schemas.microsoft.com/office/drawing/2014/main" id="{02922816-8DBF-A13B-884A-A5808F082ED3}"/>
                </a:ext>
              </a:extLst>
            </p:cNvPr>
            <p:cNvSpPr/>
            <p:nvPr/>
          </p:nvSpPr>
          <p:spPr>
            <a:xfrm>
              <a:off x="2993274" y="1900934"/>
              <a:ext cx="720000" cy="720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t>A</a:t>
              </a:r>
            </a:p>
          </p:txBody>
        </p:sp>
      </p:grpSp>
      <p:grpSp>
        <p:nvGrpSpPr>
          <p:cNvPr id="130" name="Group 129">
            <a:extLst>
              <a:ext uri="{FF2B5EF4-FFF2-40B4-BE49-F238E27FC236}">
                <a16:creationId xmlns:a16="http://schemas.microsoft.com/office/drawing/2014/main" id="{E118C28B-6343-D37C-F36E-21496AE567E1}"/>
              </a:ext>
            </a:extLst>
          </p:cNvPr>
          <p:cNvGrpSpPr/>
          <p:nvPr/>
        </p:nvGrpSpPr>
        <p:grpSpPr>
          <a:xfrm>
            <a:off x="6090350" y="1637690"/>
            <a:ext cx="2650175" cy="3593032"/>
            <a:chOff x="7687787" y="1671630"/>
            <a:chExt cx="2650175" cy="3593032"/>
          </a:xfrm>
        </p:grpSpPr>
        <p:sp>
          <p:nvSpPr>
            <p:cNvPr id="125" name="Rounded Rectangle 124">
              <a:extLst>
                <a:ext uri="{FF2B5EF4-FFF2-40B4-BE49-F238E27FC236}">
                  <a16:creationId xmlns:a16="http://schemas.microsoft.com/office/drawing/2014/main" id="{612C5FAB-8C1C-7137-C9AE-3944124E2B08}"/>
                </a:ext>
              </a:extLst>
            </p:cNvPr>
            <p:cNvSpPr/>
            <p:nvPr/>
          </p:nvSpPr>
          <p:spPr>
            <a:xfrm>
              <a:off x="7687787" y="1671630"/>
              <a:ext cx="2650175" cy="3593032"/>
            </a:xfrm>
            <a:prstGeom prst="roundRect">
              <a:avLst>
                <a:gd name="adj" fmla="val 5933"/>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60000"/>
                    <a:lumOff val="40000"/>
                  </a:schemeClr>
                </a:solidFill>
              </a:endParaRPr>
            </a:p>
          </p:txBody>
        </p:sp>
        <p:sp>
          <p:nvSpPr>
            <p:cNvPr id="126" name="TextBox 125">
              <a:extLst>
                <a:ext uri="{FF2B5EF4-FFF2-40B4-BE49-F238E27FC236}">
                  <a16:creationId xmlns:a16="http://schemas.microsoft.com/office/drawing/2014/main" id="{D8981DA5-AB27-1AF5-D969-06B2C163203E}"/>
                </a:ext>
              </a:extLst>
            </p:cNvPr>
            <p:cNvSpPr txBox="1"/>
            <p:nvPr/>
          </p:nvSpPr>
          <p:spPr>
            <a:xfrm>
              <a:off x="7979531" y="2772852"/>
              <a:ext cx="2066686" cy="2308324"/>
            </a:xfrm>
            <a:prstGeom prst="rect">
              <a:avLst/>
            </a:prstGeom>
            <a:noFill/>
          </p:spPr>
          <p:txBody>
            <a:bodyPr wrap="square" rtlCol="0">
              <a:spAutoFit/>
            </a:bodyPr>
            <a:lstStyle/>
            <a:p>
              <a:r>
                <a:rPr lang="en-IN" b="0" i="0" u="none" strike="noStrike" dirty="0">
                  <a:solidFill>
                    <a:srgbClr val="0D0D0D"/>
                  </a:solidFill>
                  <a:effectLst/>
                  <a:latin typeface="Times New Roman" panose="02020603050405020304" pitchFamily="18" charset="0"/>
                </a:rPr>
                <a:t>Develop and test statistical models to identify individuals at high risk of developing CVD, aiding in timely intervention and prevention.</a:t>
              </a:r>
              <a:endParaRPr lang="en-IN" dirty="0">
                <a:effectLst/>
              </a:endParaRPr>
            </a:p>
          </p:txBody>
        </p:sp>
        <p:sp>
          <p:nvSpPr>
            <p:cNvPr id="129" name="Oval 128">
              <a:extLst>
                <a:ext uri="{FF2B5EF4-FFF2-40B4-BE49-F238E27FC236}">
                  <a16:creationId xmlns:a16="http://schemas.microsoft.com/office/drawing/2014/main" id="{A335CBCD-58D4-0FCE-6931-D9EEDCD1FC09}"/>
                </a:ext>
              </a:extLst>
            </p:cNvPr>
            <p:cNvSpPr/>
            <p:nvPr/>
          </p:nvSpPr>
          <p:spPr>
            <a:xfrm>
              <a:off x="8652874" y="1900934"/>
              <a:ext cx="720000" cy="720000"/>
            </a:xfrm>
            <a:prstGeom prst="ellipse">
              <a:avLst/>
            </a:prstGeom>
            <a:solidFill>
              <a:srgbClr val="FFF5D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C</a:t>
              </a:r>
            </a:p>
          </p:txBody>
        </p:sp>
      </p:grpSp>
      <p:grpSp>
        <p:nvGrpSpPr>
          <p:cNvPr id="133" name="Group 132">
            <a:extLst>
              <a:ext uri="{FF2B5EF4-FFF2-40B4-BE49-F238E27FC236}">
                <a16:creationId xmlns:a16="http://schemas.microsoft.com/office/drawing/2014/main" id="{6EF7989C-4D33-DF3A-5844-924FE11F3D9C}"/>
              </a:ext>
            </a:extLst>
          </p:cNvPr>
          <p:cNvGrpSpPr/>
          <p:nvPr/>
        </p:nvGrpSpPr>
        <p:grpSpPr>
          <a:xfrm>
            <a:off x="8952430" y="1637690"/>
            <a:ext cx="2650175" cy="3593032"/>
            <a:chOff x="7687787" y="1671630"/>
            <a:chExt cx="2650175" cy="3593032"/>
          </a:xfrm>
        </p:grpSpPr>
        <p:sp>
          <p:nvSpPr>
            <p:cNvPr id="134" name="Rounded Rectangle 133">
              <a:extLst>
                <a:ext uri="{FF2B5EF4-FFF2-40B4-BE49-F238E27FC236}">
                  <a16:creationId xmlns:a16="http://schemas.microsoft.com/office/drawing/2014/main" id="{13124844-04F9-00B0-D2CD-4FBF569057AC}"/>
                </a:ext>
              </a:extLst>
            </p:cNvPr>
            <p:cNvSpPr/>
            <p:nvPr/>
          </p:nvSpPr>
          <p:spPr>
            <a:xfrm>
              <a:off x="7687787" y="1671630"/>
              <a:ext cx="2650175" cy="3593032"/>
            </a:xfrm>
            <a:prstGeom prst="roundRect">
              <a:avLst>
                <a:gd name="adj" fmla="val 5933"/>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60000"/>
                    <a:lumOff val="40000"/>
                  </a:schemeClr>
                </a:solidFill>
              </a:endParaRPr>
            </a:p>
          </p:txBody>
        </p:sp>
        <p:sp>
          <p:nvSpPr>
            <p:cNvPr id="135" name="TextBox 134">
              <a:extLst>
                <a:ext uri="{FF2B5EF4-FFF2-40B4-BE49-F238E27FC236}">
                  <a16:creationId xmlns:a16="http://schemas.microsoft.com/office/drawing/2014/main" id="{544013ED-6C8B-C381-D7C5-F45B4430CA1B}"/>
                </a:ext>
              </a:extLst>
            </p:cNvPr>
            <p:cNvSpPr txBox="1"/>
            <p:nvPr/>
          </p:nvSpPr>
          <p:spPr>
            <a:xfrm>
              <a:off x="7979531" y="2772852"/>
              <a:ext cx="2066686" cy="2031325"/>
            </a:xfrm>
            <a:prstGeom prst="rect">
              <a:avLst/>
            </a:prstGeom>
            <a:noFill/>
          </p:spPr>
          <p:txBody>
            <a:bodyPr wrap="square" rtlCol="0">
              <a:spAutoFit/>
            </a:bodyPr>
            <a:lstStyle/>
            <a:p>
              <a:pPr rtl="0">
                <a:spcBef>
                  <a:spcPts val="0"/>
                </a:spcBef>
                <a:spcAft>
                  <a:spcPts val="0"/>
                </a:spcAft>
              </a:pPr>
              <a:r>
                <a:rPr lang="en-IN" sz="1800" b="0" i="0" u="none" strike="noStrike" dirty="0">
                  <a:solidFill>
                    <a:srgbClr val="0D0D0D"/>
                  </a:solidFill>
                  <a:effectLst/>
                  <a:latin typeface="Times New Roman" panose="02020603050405020304" pitchFamily="18" charset="0"/>
                </a:rPr>
                <a:t>Provide actionable insights for healthcare prof. and policymakers to make strategies for reducing the global burden of CVD.</a:t>
              </a:r>
              <a:endParaRPr lang="en-IN" sz="1800" dirty="0">
                <a:effectLst/>
              </a:endParaRPr>
            </a:p>
          </p:txBody>
        </p:sp>
        <p:sp>
          <p:nvSpPr>
            <p:cNvPr id="136" name="Oval 135">
              <a:extLst>
                <a:ext uri="{FF2B5EF4-FFF2-40B4-BE49-F238E27FC236}">
                  <a16:creationId xmlns:a16="http://schemas.microsoft.com/office/drawing/2014/main" id="{AFC38611-557B-C3B9-828E-ADAA084DA158}"/>
                </a:ext>
              </a:extLst>
            </p:cNvPr>
            <p:cNvSpPr/>
            <p:nvPr/>
          </p:nvSpPr>
          <p:spPr>
            <a:xfrm>
              <a:off x="8652874" y="1900934"/>
              <a:ext cx="720000" cy="720000"/>
            </a:xfrm>
            <a:prstGeom prst="ellipse">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solidFill>
                </a:rPr>
                <a:t>D</a:t>
              </a:r>
            </a:p>
          </p:txBody>
        </p:sp>
      </p:grpSp>
      <p:grpSp>
        <p:nvGrpSpPr>
          <p:cNvPr id="139" name="Group 138">
            <a:extLst>
              <a:ext uri="{FF2B5EF4-FFF2-40B4-BE49-F238E27FC236}">
                <a16:creationId xmlns:a16="http://schemas.microsoft.com/office/drawing/2014/main" id="{905DD21F-AB7B-7314-0608-E32EA67D3D3E}"/>
              </a:ext>
            </a:extLst>
          </p:cNvPr>
          <p:cNvGrpSpPr/>
          <p:nvPr/>
        </p:nvGrpSpPr>
        <p:grpSpPr>
          <a:xfrm>
            <a:off x="5485278" y="6264902"/>
            <a:ext cx="1210143" cy="223614"/>
            <a:chOff x="5655418" y="6376709"/>
            <a:chExt cx="1210143" cy="223614"/>
          </a:xfrm>
        </p:grpSpPr>
        <p:sp>
          <p:nvSpPr>
            <p:cNvPr id="92" name="Freeform 91">
              <a:extLst>
                <a:ext uri="{FF2B5EF4-FFF2-40B4-BE49-F238E27FC236}">
                  <a16:creationId xmlns:a16="http://schemas.microsoft.com/office/drawing/2014/main" id="{C60C560D-A25B-5F98-5344-9CDB203FE9F1}"/>
                </a:ext>
              </a:extLst>
            </p:cNvPr>
            <p:cNvSpPr/>
            <p:nvPr/>
          </p:nvSpPr>
          <p:spPr>
            <a:xfrm rot="16200000">
              <a:off x="5984192" y="6376916"/>
              <a:ext cx="223614" cy="223200"/>
            </a:xfrm>
            <a:custGeom>
              <a:avLst/>
              <a:gdLst>
                <a:gd name="connsiteX0" fmla="*/ 180000 w 360000"/>
                <a:gd name="connsiteY0" fmla="*/ 36000 h 360000"/>
                <a:gd name="connsiteX1" fmla="*/ 36000 w 360000"/>
                <a:gd name="connsiteY1" fmla="*/ 180000 h 360000"/>
                <a:gd name="connsiteX2" fmla="*/ 180000 w 360000"/>
                <a:gd name="connsiteY2" fmla="*/ 324000 h 360000"/>
                <a:gd name="connsiteX3" fmla="*/ 324000 w 360000"/>
                <a:gd name="connsiteY3" fmla="*/ 180000 h 360000"/>
                <a:gd name="connsiteX4" fmla="*/ 180000 w 360000"/>
                <a:gd name="connsiteY4" fmla="*/ 36000 h 360000"/>
                <a:gd name="connsiteX5" fmla="*/ 180000 w 360000"/>
                <a:gd name="connsiteY5" fmla="*/ 0 h 360000"/>
                <a:gd name="connsiteX6" fmla="*/ 360000 w 360000"/>
                <a:gd name="connsiteY6" fmla="*/ 180000 h 360000"/>
                <a:gd name="connsiteX7" fmla="*/ 180000 w 360000"/>
                <a:gd name="connsiteY7" fmla="*/ 360000 h 360000"/>
                <a:gd name="connsiteX8" fmla="*/ 0 w 360000"/>
                <a:gd name="connsiteY8" fmla="*/ 180000 h 360000"/>
                <a:gd name="connsiteX9" fmla="*/ 180000 w 360000"/>
                <a:gd name="connsiteY9" fmla="*/ 0 h 3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0000" h="360000">
                  <a:moveTo>
                    <a:pt x="180000" y="36000"/>
                  </a:moveTo>
                  <a:cubicBezTo>
                    <a:pt x="100471" y="36000"/>
                    <a:pt x="36000" y="100471"/>
                    <a:pt x="36000" y="180000"/>
                  </a:cubicBezTo>
                  <a:cubicBezTo>
                    <a:pt x="36000" y="259529"/>
                    <a:pt x="100471" y="324000"/>
                    <a:pt x="180000" y="324000"/>
                  </a:cubicBezTo>
                  <a:cubicBezTo>
                    <a:pt x="259529" y="324000"/>
                    <a:pt x="324000" y="259529"/>
                    <a:pt x="324000" y="180000"/>
                  </a:cubicBezTo>
                  <a:cubicBezTo>
                    <a:pt x="324000" y="100471"/>
                    <a:pt x="259529" y="36000"/>
                    <a:pt x="180000" y="36000"/>
                  </a:cubicBezTo>
                  <a:close/>
                  <a:moveTo>
                    <a:pt x="180000" y="0"/>
                  </a:moveTo>
                  <a:cubicBezTo>
                    <a:pt x="279411" y="0"/>
                    <a:pt x="360000" y="80589"/>
                    <a:pt x="360000" y="180000"/>
                  </a:cubicBezTo>
                  <a:cubicBezTo>
                    <a:pt x="360000" y="279411"/>
                    <a:pt x="279411" y="360000"/>
                    <a:pt x="180000" y="360000"/>
                  </a:cubicBezTo>
                  <a:cubicBezTo>
                    <a:pt x="80589" y="360000"/>
                    <a:pt x="0" y="279411"/>
                    <a:pt x="0" y="180000"/>
                  </a:cubicBezTo>
                  <a:cubicBezTo>
                    <a:pt x="0" y="80589"/>
                    <a:pt x="80589" y="0"/>
                    <a:pt x="180000" y="0"/>
                  </a:cubicBez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3" name="Freeform 92">
              <a:extLst>
                <a:ext uri="{FF2B5EF4-FFF2-40B4-BE49-F238E27FC236}">
                  <a16:creationId xmlns:a16="http://schemas.microsoft.com/office/drawing/2014/main" id="{F550A114-6A73-077E-5C79-3F317420A934}"/>
                </a:ext>
              </a:extLst>
            </p:cNvPr>
            <p:cNvSpPr/>
            <p:nvPr/>
          </p:nvSpPr>
          <p:spPr>
            <a:xfrm rot="16200000">
              <a:off x="6313380" y="6377123"/>
              <a:ext cx="223200" cy="223200"/>
            </a:xfrm>
            <a:custGeom>
              <a:avLst/>
              <a:gdLst>
                <a:gd name="connsiteX0" fmla="*/ 180000 w 360000"/>
                <a:gd name="connsiteY0" fmla="*/ 36000 h 360000"/>
                <a:gd name="connsiteX1" fmla="*/ 36000 w 360000"/>
                <a:gd name="connsiteY1" fmla="*/ 180000 h 360000"/>
                <a:gd name="connsiteX2" fmla="*/ 180000 w 360000"/>
                <a:gd name="connsiteY2" fmla="*/ 324000 h 360000"/>
                <a:gd name="connsiteX3" fmla="*/ 324000 w 360000"/>
                <a:gd name="connsiteY3" fmla="*/ 180000 h 360000"/>
                <a:gd name="connsiteX4" fmla="*/ 180000 w 360000"/>
                <a:gd name="connsiteY4" fmla="*/ 36000 h 360000"/>
                <a:gd name="connsiteX5" fmla="*/ 180000 w 360000"/>
                <a:gd name="connsiteY5" fmla="*/ 0 h 360000"/>
                <a:gd name="connsiteX6" fmla="*/ 360000 w 360000"/>
                <a:gd name="connsiteY6" fmla="*/ 180000 h 360000"/>
                <a:gd name="connsiteX7" fmla="*/ 180000 w 360000"/>
                <a:gd name="connsiteY7" fmla="*/ 360000 h 360000"/>
                <a:gd name="connsiteX8" fmla="*/ 0 w 360000"/>
                <a:gd name="connsiteY8" fmla="*/ 180000 h 360000"/>
                <a:gd name="connsiteX9" fmla="*/ 180000 w 360000"/>
                <a:gd name="connsiteY9" fmla="*/ 0 h 3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0000" h="360000">
                  <a:moveTo>
                    <a:pt x="180000" y="36000"/>
                  </a:moveTo>
                  <a:cubicBezTo>
                    <a:pt x="100471" y="36000"/>
                    <a:pt x="36000" y="100471"/>
                    <a:pt x="36000" y="180000"/>
                  </a:cubicBezTo>
                  <a:cubicBezTo>
                    <a:pt x="36000" y="259529"/>
                    <a:pt x="100471" y="324000"/>
                    <a:pt x="180000" y="324000"/>
                  </a:cubicBezTo>
                  <a:cubicBezTo>
                    <a:pt x="259529" y="324000"/>
                    <a:pt x="324000" y="259529"/>
                    <a:pt x="324000" y="180000"/>
                  </a:cubicBezTo>
                  <a:cubicBezTo>
                    <a:pt x="324000" y="100471"/>
                    <a:pt x="259529" y="36000"/>
                    <a:pt x="180000" y="36000"/>
                  </a:cubicBezTo>
                  <a:close/>
                  <a:moveTo>
                    <a:pt x="180000" y="0"/>
                  </a:moveTo>
                  <a:cubicBezTo>
                    <a:pt x="279411" y="0"/>
                    <a:pt x="360000" y="80589"/>
                    <a:pt x="360000" y="180000"/>
                  </a:cubicBezTo>
                  <a:cubicBezTo>
                    <a:pt x="360000" y="279411"/>
                    <a:pt x="279411" y="360000"/>
                    <a:pt x="180000" y="360000"/>
                  </a:cubicBezTo>
                  <a:cubicBezTo>
                    <a:pt x="80589" y="360000"/>
                    <a:pt x="0" y="279411"/>
                    <a:pt x="0" y="180000"/>
                  </a:cubicBezTo>
                  <a:cubicBezTo>
                    <a:pt x="0" y="80589"/>
                    <a:pt x="80589" y="0"/>
                    <a:pt x="180000" y="0"/>
                  </a:cubicBez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94" name="Group 93">
              <a:extLst>
                <a:ext uri="{FF2B5EF4-FFF2-40B4-BE49-F238E27FC236}">
                  <a16:creationId xmlns:a16="http://schemas.microsoft.com/office/drawing/2014/main" id="{B426F674-A358-2BD0-8FAB-A1E564606B7B}"/>
                </a:ext>
              </a:extLst>
            </p:cNvPr>
            <p:cNvGrpSpPr/>
            <p:nvPr/>
          </p:nvGrpSpPr>
          <p:grpSpPr>
            <a:xfrm rot="16200000">
              <a:off x="5655211" y="6376916"/>
              <a:ext cx="223614" cy="223200"/>
              <a:chOff x="707920" y="3080274"/>
              <a:chExt cx="180000" cy="180000"/>
            </a:xfrm>
          </p:grpSpPr>
          <p:sp>
            <p:nvSpPr>
              <p:cNvPr id="95" name="Freeform 94">
                <a:extLst>
                  <a:ext uri="{FF2B5EF4-FFF2-40B4-BE49-F238E27FC236}">
                    <a16:creationId xmlns:a16="http://schemas.microsoft.com/office/drawing/2014/main" id="{DFE95D7E-6742-CC6F-0F83-F919B0B98CB8}"/>
                  </a:ext>
                </a:extLst>
              </p:cNvPr>
              <p:cNvSpPr/>
              <p:nvPr/>
            </p:nvSpPr>
            <p:spPr>
              <a:xfrm>
                <a:off x="707920" y="3080274"/>
                <a:ext cx="180000" cy="180000"/>
              </a:xfrm>
              <a:custGeom>
                <a:avLst/>
                <a:gdLst>
                  <a:gd name="connsiteX0" fmla="*/ 180000 w 360000"/>
                  <a:gd name="connsiteY0" fmla="*/ 36000 h 360000"/>
                  <a:gd name="connsiteX1" fmla="*/ 36000 w 360000"/>
                  <a:gd name="connsiteY1" fmla="*/ 180000 h 360000"/>
                  <a:gd name="connsiteX2" fmla="*/ 180000 w 360000"/>
                  <a:gd name="connsiteY2" fmla="*/ 324000 h 360000"/>
                  <a:gd name="connsiteX3" fmla="*/ 324000 w 360000"/>
                  <a:gd name="connsiteY3" fmla="*/ 180000 h 360000"/>
                  <a:gd name="connsiteX4" fmla="*/ 180000 w 360000"/>
                  <a:gd name="connsiteY4" fmla="*/ 36000 h 360000"/>
                  <a:gd name="connsiteX5" fmla="*/ 180000 w 360000"/>
                  <a:gd name="connsiteY5" fmla="*/ 0 h 360000"/>
                  <a:gd name="connsiteX6" fmla="*/ 360000 w 360000"/>
                  <a:gd name="connsiteY6" fmla="*/ 180000 h 360000"/>
                  <a:gd name="connsiteX7" fmla="*/ 180000 w 360000"/>
                  <a:gd name="connsiteY7" fmla="*/ 360000 h 360000"/>
                  <a:gd name="connsiteX8" fmla="*/ 0 w 360000"/>
                  <a:gd name="connsiteY8" fmla="*/ 180000 h 360000"/>
                  <a:gd name="connsiteX9" fmla="*/ 180000 w 360000"/>
                  <a:gd name="connsiteY9" fmla="*/ 0 h 3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0000" h="360000">
                    <a:moveTo>
                      <a:pt x="180000" y="36000"/>
                    </a:moveTo>
                    <a:cubicBezTo>
                      <a:pt x="100471" y="36000"/>
                      <a:pt x="36000" y="100471"/>
                      <a:pt x="36000" y="180000"/>
                    </a:cubicBezTo>
                    <a:cubicBezTo>
                      <a:pt x="36000" y="259529"/>
                      <a:pt x="100471" y="324000"/>
                      <a:pt x="180000" y="324000"/>
                    </a:cubicBezTo>
                    <a:cubicBezTo>
                      <a:pt x="259529" y="324000"/>
                      <a:pt x="324000" y="259529"/>
                      <a:pt x="324000" y="180000"/>
                    </a:cubicBezTo>
                    <a:cubicBezTo>
                      <a:pt x="324000" y="100471"/>
                      <a:pt x="259529" y="36000"/>
                      <a:pt x="180000" y="36000"/>
                    </a:cubicBezTo>
                    <a:close/>
                    <a:moveTo>
                      <a:pt x="180000" y="0"/>
                    </a:moveTo>
                    <a:cubicBezTo>
                      <a:pt x="279411" y="0"/>
                      <a:pt x="360000" y="80589"/>
                      <a:pt x="360000" y="180000"/>
                    </a:cubicBezTo>
                    <a:cubicBezTo>
                      <a:pt x="360000" y="279411"/>
                      <a:pt x="279411" y="360000"/>
                      <a:pt x="180000" y="360000"/>
                    </a:cubicBezTo>
                    <a:cubicBezTo>
                      <a:pt x="80589" y="360000"/>
                      <a:pt x="0" y="279411"/>
                      <a:pt x="0" y="180000"/>
                    </a:cubicBezTo>
                    <a:cubicBezTo>
                      <a:pt x="0" y="80589"/>
                      <a:pt x="80589" y="0"/>
                      <a:pt x="180000" y="0"/>
                    </a:cubicBez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6" name="Oval 95">
                <a:extLst>
                  <a:ext uri="{FF2B5EF4-FFF2-40B4-BE49-F238E27FC236}">
                    <a16:creationId xmlns:a16="http://schemas.microsoft.com/office/drawing/2014/main" id="{048CDB65-91C5-6CD3-E424-E0B2B70F27F2}"/>
                  </a:ext>
                </a:extLst>
              </p:cNvPr>
              <p:cNvSpPr/>
              <p:nvPr/>
            </p:nvSpPr>
            <p:spPr>
              <a:xfrm>
                <a:off x="707920" y="3080274"/>
                <a:ext cx="180000" cy="18000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38" name="Freeform 137">
              <a:extLst>
                <a:ext uri="{FF2B5EF4-FFF2-40B4-BE49-F238E27FC236}">
                  <a16:creationId xmlns:a16="http://schemas.microsoft.com/office/drawing/2014/main" id="{AE3289DC-00C9-94E2-3A53-D5DC3E581FFC}"/>
                </a:ext>
              </a:extLst>
            </p:cNvPr>
            <p:cNvSpPr/>
            <p:nvPr/>
          </p:nvSpPr>
          <p:spPr>
            <a:xfrm rot="16200000">
              <a:off x="6642361" y="6377123"/>
              <a:ext cx="223200" cy="223200"/>
            </a:xfrm>
            <a:custGeom>
              <a:avLst/>
              <a:gdLst>
                <a:gd name="connsiteX0" fmla="*/ 180000 w 360000"/>
                <a:gd name="connsiteY0" fmla="*/ 36000 h 360000"/>
                <a:gd name="connsiteX1" fmla="*/ 36000 w 360000"/>
                <a:gd name="connsiteY1" fmla="*/ 180000 h 360000"/>
                <a:gd name="connsiteX2" fmla="*/ 180000 w 360000"/>
                <a:gd name="connsiteY2" fmla="*/ 324000 h 360000"/>
                <a:gd name="connsiteX3" fmla="*/ 324000 w 360000"/>
                <a:gd name="connsiteY3" fmla="*/ 180000 h 360000"/>
                <a:gd name="connsiteX4" fmla="*/ 180000 w 360000"/>
                <a:gd name="connsiteY4" fmla="*/ 36000 h 360000"/>
                <a:gd name="connsiteX5" fmla="*/ 180000 w 360000"/>
                <a:gd name="connsiteY5" fmla="*/ 0 h 360000"/>
                <a:gd name="connsiteX6" fmla="*/ 360000 w 360000"/>
                <a:gd name="connsiteY6" fmla="*/ 180000 h 360000"/>
                <a:gd name="connsiteX7" fmla="*/ 180000 w 360000"/>
                <a:gd name="connsiteY7" fmla="*/ 360000 h 360000"/>
                <a:gd name="connsiteX8" fmla="*/ 0 w 360000"/>
                <a:gd name="connsiteY8" fmla="*/ 180000 h 360000"/>
                <a:gd name="connsiteX9" fmla="*/ 180000 w 360000"/>
                <a:gd name="connsiteY9" fmla="*/ 0 h 3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0000" h="360000">
                  <a:moveTo>
                    <a:pt x="180000" y="36000"/>
                  </a:moveTo>
                  <a:cubicBezTo>
                    <a:pt x="100471" y="36000"/>
                    <a:pt x="36000" y="100471"/>
                    <a:pt x="36000" y="180000"/>
                  </a:cubicBezTo>
                  <a:cubicBezTo>
                    <a:pt x="36000" y="259529"/>
                    <a:pt x="100471" y="324000"/>
                    <a:pt x="180000" y="324000"/>
                  </a:cubicBezTo>
                  <a:cubicBezTo>
                    <a:pt x="259529" y="324000"/>
                    <a:pt x="324000" y="259529"/>
                    <a:pt x="324000" y="180000"/>
                  </a:cubicBezTo>
                  <a:cubicBezTo>
                    <a:pt x="324000" y="100471"/>
                    <a:pt x="259529" y="36000"/>
                    <a:pt x="180000" y="36000"/>
                  </a:cubicBezTo>
                  <a:close/>
                  <a:moveTo>
                    <a:pt x="180000" y="0"/>
                  </a:moveTo>
                  <a:cubicBezTo>
                    <a:pt x="279411" y="0"/>
                    <a:pt x="360000" y="80589"/>
                    <a:pt x="360000" y="180000"/>
                  </a:cubicBezTo>
                  <a:cubicBezTo>
                    <a:pt x="360000" y="279411"/>
                    <a:pt x="279411" y="360000"/>
                    <a:pt x="180000" y="360000"/>
                  </a:cubicBezTo>
                  <a:cubicBezTo>
                    <a:pt x="80589" y="360000"/>
                    <a:pt x="0" y="279411"/>
                    <a:pt x="0" y="180000"/>
                  </a:cubicBezTo>
                  <a:cubicBezTo>
                    <a:pt x="0" y="80589"/>
                    <a:pt x="80589" y="0"/>
                    <a:pt x="180000" y="0"/>
                  </a:cubicBez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155" name="Hexagon 154">
            <a:extLst>
              <a:ext uri="{FF2B5EF4-FFF2-40B4-BE49-F238E27FC236}">
                <a16:creationId xmlns:a16="http://schemas.microsoft.com/office/drawing/2014/main" id="{07EB1076-348A-4713-3587-697401F9FAE4}"/>
              </a:ext>
            </a:extLst>
          </p:cNvPr>
          <p:cNvSpPr/>
          <p:nvPr/>
        </p:nvSpPr>
        <p:spPr>
          <a:xfrm rot="21584110">
            <a:off x="11109182" y="-1144815"/>
            <a:ext cx="2237654" cy="1748149"/>
          </a:xfrm>
          <a:prstGeom prst="hexagon">
            <a:avLst/>
          </a:prstGeom>
          <a:solidFill>
            <a:srgbClr val="E1C89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p>
        </p:txBody>
      </p:sp>
      <p:sp>
        <p:nvSpPr>
          <p:cNvPr id="158" name="Hexagon 157">
            <a:extLst>
              <a:ext uri="{FF2B5EF4-FFF2-40B4-BE49-F238E27FC236}">
                <a16:creationId xmlns:a16="http://schemas.microsoft.com/office/drawing/2014/main" id="{85947804-A062-490D-9A24-F3610568D90C}"/>
              </a:ext>
            </a:extLst>
          </p:cNvPr>
          <p:cNvSpPr/>
          <p:nvPr/>
        </p:nvSpPr>
        <p:spPr>
          <a:xfrm rot="21584110">
            <a:off x="9139848" y="-186040"/>
            <a:ext cx="2237654" cy="1748149"/>
          </a:xfrm>
          <a:prstGeom prst="hexagon">
            <a:avLst/>
          </a:prstGeom>
          <a:solidFill>
            <a:srgbClr val="E1C89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p>
        </p:txBody>
      </p:sp>
      <p:sp>
        <p:nvSpPr>
          <p:cNvPr id="159" name="Hexagon 158">
            <a:extLst>
              <a:ext uri="{FF2B5EF4-FFF2-40B4-BE49-F238E27FC236}">
                <a16:creationId xmlns:a16="http://schemas.microsoft.com/office/drawing/2014/main" id="{7123CD65-69C4-F501-6B7D-0EEBDD9A3A6A}"/>
              </a:ext>
            </a:extLst>
          </p:cNvPr>
          <p:cNvSpPr/>
          <p:nvPr/>
        </p:nvSpPr>
        <p:spPr>
          <a:xfrm rot="21584110">
            <a:off x="11073173" y="852271"/>
            <a:ext cx="2237654" cy="1748149"/>
          </a:xfrm>
          <a:prstGeom prst="hexagon">
            <a:avLst/>
          </a:prstGeom>
          <a:solidFill>
            <a:srgbClr val="E1C89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p>
        </p:txBody>
      </p:sp>
      <p:sp>
        <p:nvSpPr>
          <p:cNvPr id="2" name="TextBox 1">
            <a:extLst>
              <a:ext uri="{FF2B5EF4-FFF2-40B4-BE49-F238E27FC236}">
                <a16:creationId xmlns:a16="http://schemas.microsoft.com/office/drawing/2014/main" id="{A10CE5DA-C482-0E12-D1C9-6CA922D83B54}"/>
              </a:ext>
            </a:extLst>
          </p:cNvPr>
          <p:cNvSpPr txBox="1"/>
          <p:nvPr/>
        </p:nvSpPr>
        <p:spPr>
          <a:xfrm>
            <a:off x="1727200" y="5588000"/>
            <a:ext cx="3429000" cy="553998"/>
          </a:xfrm>
          <a:prstGeom prst="rect">
            <a:avLst/>
          </a:prstGeom>
          <a:noFill/>
        </p:spPr>
        <p:txBody>
          <a:bodyPr wrap="square" rtlCol="0">
            <a:spAutoFit/>
          </a:bodyPr>
          <a:lstStyle/>
          <a:p>
            <a:r>
              <a:rPr lang="en-US" sz="3000" dirty="0">
                <a:solidFill>
                  <a:srgbClr val="FF0000"/>
                </a:solidFill>
              </a:rPr>
              <a:t>Main Slide</a:t>
            </a:r>
          </a:p>
        </p:txBody>
      </p:sp>
    </p:spTree>
    <p:extLst>
      <p:ext uri="{BB962C8B-B14F-4D97-AF65-F5344CB8AC3E}">
        <p14:creationId xmlns:p14="http://schemas.microsoft.com/office/powerpoint/2010/main" val="2190039426"/>
      </p:ext>
    </p:extLst>
  </p:cSld>
  <p:clrMapOvr>
    <a:masterClrMapping/>
  </p:clrMapOvr>
  <p:transition spd="slow">
    <p:push dir="u"/>
  </p:transition>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61" name="Straight Connector 60">
            <a:extLst>
              <a:ext uri="{FF2B5EF4-FFF2-40B4-BE49-F238E27FC236}">
                <a16:creationId xmlns:a16="http://schemas.microsoft.com/office/drawing/2014/main" id="{E68EA752-9ACF-FDA5-AD71-A83F791F49C9}"/>
              </a:ext>
            </a:extLst>
          </p:cNvPr>
          <p:cNvCxnSpPr>
            <a:cxnSpLocks/>
          </p:cNvCxnSpPr>
          <p:nvPr/>
        </p:nvCxnSpPr>
        <p:spPr>
          <a:xfrm flipH="1">
            <a:off x="6095971" y="3318799"/>
            <a:ext cx="58" cy="805500"/>
          </a:xfrm>
          <a:prstGeom prst="line">
            <a:avLst/>
          </a:prstGeom>
          <a:ln w="25400">
            <a:solidFill>
              <a:schemeClr val="tx1">
                <a:lumMod val="65000"/>
                <a:lumOff val="35000"/>
              </a:schemeClr>
            </a:solidFill>
          </a:ln>
        </p:spPr>
        <p:style>
          <a:lnRef idx="2">
            <a:schemeClr val="accent1"/>
          </a:lnRef>
          <a:fillRef idx="0">
            <a:schemeClr val="accent1"/>
          </a:fillRef>
          <a:effectRef idx="1">
            <a:schemeClr val="accent1"/>
          </a:effectRef>
          <a:fontRef idx="minor">
            <a:schemeClr val="tx1"/>
          </a:fontRef>
        </p:style>
      </p:cxnSp>
      <p:grpSp>
        <p:nvGrpSpPr>
          <p:cNvPr id="206" name="Group 205">
            <a:extLst>
              <a:ext uri="{FF2B5EF4-FFF2-40B4-BE49-F238E27FC236}">
                <a16:creationId xmlns:a16="http://schemas.microsoft.com/office/drawing/2014/main" id="{33F5FF3A-5790-81C1-64F4-1FF768A6EACF}"/>
              </a:ext>
            </a:extLst>
          </p:cNvPr>
          <p:cNvGrpSpPr/>
          <p:nvPr/>
        </p:nvGrpSpPr>
        <p:grpSpPr>
          <a:xfrm>
            <a:off x="0" y="4235294"/>
            <a:ext cx="92017142" cy="1955238"/>
            <a:chOff x="373025" y="4127718"/>
            <a:chExt cx="92017142" cy="1955238"/>
          </a:xfrm>
        </p:grpSpPr>
        <p:grpSp>
          <p:nvGrpSpPr>
            <p:cNvPr id="204" name="Group 203">
              <a:extLst>
                <a:ext uri="{FF2B5EF4-FFF2-40B4-BE49-F238E27FC236}">
                  <a16:creationId xmlns:a16="http://schemas.microsoft.com/office/drawing/2014/main" id="{0626AE25-DE86-E212-7608-5D44FB9C1F0E}"/>
                </a:ext>
              </a:extLst>
            </p:cNvPr>
            <p:cNvGrpSpPr/>
            <p:nvPr/>
          </p:nvGrpSpPr>
          <p:grpSpPr>
            <a:xfrm>
              <a:off x="373025" y="4127718"/>
              <a:ext cx="3132175" cy="1955238"/>
              <a:chOff x="373025" y="4127718"/>
              <a:chExt cx="3132175" cy="1955238"/>
            </a:xfrm>
          </p:grpSpPr>
          <p:sp>
            <p:nvSpPr>
              <p:cNvPr id="244" name="TextBox 243">
                <a:extLst>
                  <a:ext uri="{FF2B5EF4-FFF2-40B4-BE49-F238E27FC236}">
                    <a16:creationId xmlns:a16="http://schemas.microsoft.com/office/drawing/2014/main" id="{0A3A12E3-48E8-62D7-043E-F5BD22F71ED7}"/>
                  </a:ext>
                </a:extLst>
              </p:cNvPr>
              <p:cNvSpPr txBox="1"/>
              <p:nvPr/>
            </p:nvSpPr>
            <p:spPr>
              <a:xfrm>
                <a:off x="373025" y="4420963"/>
                <a:ext cx="3132175" cy="1661993"/>
              </a:xfrm>
              <a:prstGeom prst="rect">
                <a:avLst/>
              </a:prstGeom>
              <a:noFill/>
            </p:spPr>
            <p:txBody>
              <a:bodyPr wrap="square" rtlCol="0">
                <a:spAutoFit/>
              </a:bodyPr>
              <a:lstStyle/>
              <a:p>
                <a:pPr algn="ctr"/>
                <a:r>
                  <a:rPr lang="en-US" sz="1700" dirty="0">
                    <a:solidFill>
                      <a:schemeClr val="tx1">
                        <a:lumMod val="65000"/>
                        <a:lumOff val="35000"/>
                      </a:schemeClr>
                    </a:solidFill>
                    <a:latin typeface="Avenir Next" panose="020B0503020202020204" pitchFamily="34" charset="0"/>
                  </a:rPr>
                  <a:t>In the Dataset, there are in total 3,657  data points available </a:t>
                </a:r>
                <a:r>
                  <a:rPr lang="en-IN" sz="1700" b="0" i="0" u="none" strike="noStrike" dirty="0">
                    <a:solidFill>
                      <a:schemeClr val="tx1">
                        <a:lumMod val="65000"/>
                        <a:lumOff val="35000"/>
                      </a:schemeClr>
                    </a:solidFill>
                    <a:effectLst/>
                    <a:latin typeface="Avenir Next" panose="020B0503020202020204" pitchFamily="34" charset="0"/>
                  </a:rPr>
                  <a:t>encompassing various demographic, behavioural, and medical risk factors. </a:t>
                </a:r>
                <a:endParaRPr lang="en-US" sz="1700" dirty="0">
                  <a:solidFill>
                    <a:schemeClr val="tx1">
                      <a:lumMod val="65000"/>
                      <a:lumOff val="35000"/>
                    </a:schemeClr>
                  </a:solidFill>
                  <a:latin typeface="Avenir Next" panose="020B0503020202020204" pitchFamily="34" charset="0"/>
                </a:endParaRPr>
              </a:p>
            </p:txBody>
          </p:sp>
          <p:sp>
            <p:nvSpPr>
              <p:cNvPr id="245" name="TextBox 244">
                <a:extLst>
                  <a:ext uri="{FF2B5EF4-FFF2-40B4-BE49-F238E27FC236}">
                    <a16:creationId xmlns:a16="http://schemas.microsoft.com/office/drawing/2014/main" id="{D215743E-D79C-878E-A32E-630453A869E9}"/>
                  </a:ext>
                </a:extLst>
              </p:cNvPr>
              <p:cNvSpPr txBox="1"/>
              <p:nvPr/>
            </p:nvSpPr>
            <p:spPr>
              <a:xfrm>
                <a:off x="849246" y="4127718"/>
                <a:ext cx="2424500" cy="400110"/>
              </a:xfrm>
              <a:prstGeom prst="rect">
                <a:avLst/>
              </a:prstGeom>
              <a:noFill/>
            </p:spPr>
            <p:txBody>
              <a:bodyPr wrap="square" rtlCol="0">
                <a:spAutoFit/>
              </a:bodyPr>
              <a:lstStyle/>
              <a:p>
                <a:r>
                  <a:rPr lang="en-US" sz="2000" b="1" dirty="0">
                    <a:latin typeface="Avenir Next" panose="020B0503020202020204" pitchFamily="34" charset="0"/>
                  </a:rPr>
                  <a:t>No of Datapoints</a:t>
                </a:r>
              </a:p>
            </p:txBody>
          </p:sp>
        </p:grpSp>
        <p:grpSp>
          <p:nvGrpSpPr>
            <p:cNvPr id="203" name="Group 202">
              <a:extLst>
                <a:ext uri="{FF2B5EF4-FFF2-40B4-BE49-F238E27FC236}">
                  <a16:creationId xmlns:a16="http://schemas.microsoft.com/office/drawing/2014/main" id="{49229A37-13D3-DA7F-50E3-4F0C870A3206}"/>
                </a:ext>
              </a:extLst>
            </p:cNvPr>
            <p:cNvGrpSpPr/>
            <p:nvPr/>
          </p:nvGrpSpPr>
          <p:grpSpPr>
            <a:xfrm>
              <a:off x="5333679" y="4127718"/>
              <a:ext cx="3132175" cy="1451068"/>
              <a:chOff x="4529913" y="4127718"/>
              <a:chExt cx="3132175" cy="1451068"/>
            </a:xfrm>
          </p:grpSpPr>
          <p:sp>
            <p:nvSpPr>
              <p:cNvPr id="253" name="TextBox 252">
                <a:extLst>
                  <a:ext uri="{FF2B5EF4-FFF2-40B4-BE49-F238E27FC236}">
                    <a16:creationId xmlns:a16="http://schemas.microsoft.com/office/drawing/2014/main" id="{F4D38451-15EE-27A8-C47F-9D0D6D287F0C}"/>
                  </a:ext>
                </a:extLst>
              </p:cNvPr>
              <p:cNvSpPr txBox="1"/>
              <p:nvPr/>
            </p:nvSpPr>
            <p:spPr>
              <a:xfrm>
                <a:off x="4529913" y="4440013"/>
                <a:ext cx="3132175" cy="1138773"/>
              </a:xfrm>
              <a:prstGeom prst="rect">
                <a:avLst/>
              </a:prstGeom>
              <a:noFill/>
            </p:spPr>
            <p:txBody>
              <a:bodyPr wrap="square" rtlCol="0">
                <a:spAutoFit/>
              </a:bodyPr>
              <a:lstStyle/>
              <a:p>
                <a:r>
                  <a:rPr lang="en-US" sz="1700" dirty="0">
                    <a:solidFill>
                      <a:schemeClr val="tx1">
                        <a:lumMod val="65000"/>
                        <a:lumOff val="35000"/>
                      </a:schemeClr>
                    </a:solidFill>
                    <a:latin typeface="Avenir Next" panose="020B0503020202020204" pitchFamily="34" charset="0"/>
                  </a:rPr>
                  <a:t>This Cardiovascular Disease Dataset Dataset Was collected from the UCI Machine Learning Library </a:t>
                </a:r>
              </a:p>
            </p:txBody>
          </p:sp>
          <p:sp>
            <p:nvSpPr>
              <p:cNvPr id="254" name="TextBox 253">
                <a:extLst>
                  <a:ext uri="{FF2B5EF4-FFF2-40B4-BE49-F238E27FC236}">
                    <a16:creationId xmlns:a16="http://schemas.microsoft.com/office/drawing/2014/main" id="{246BAA6E-1207-1739-C76E-CFA3E77C0F8B}"/>
                  </a:ext>
                </a:extLst>
              </p:cNvPr>
              <p:cNvSpPr txBox="1"/>
              <p:nvPr/>
            </p:nvSpPr>
            <p:spPr>
              <a:xfrm>
                <a:off x="4529913" y="4127718"/>
                <a:ext cx="2898998" cy="400110"/>
              </a:xfrm>
              <a:prstGeom prst="rect">
                <a:avLst/>
              </a:prstGeom>
              <a:noFill/>
            </p:spPr>
            <p:txBody>
              <a:bodyPr wrap="square" rtlCol="0">
                <a:spAutoFit/>
              </a:bodyPr>
              <a:lstStyle/>
              <a:p>
                <a:r>
                  <a:rPr lang="en-US" sz="2000" b="1" dirty="0">
                    <a:latin typeface="Avenir Next" panose="020B0503020202020204" pitchFamily="34" charset="0"/>
                  </a:rPr>
                  <a:t>Origin Of the Dataset</a:t>
                </a:r>
              </a:p>
            </p:txBody>
          </p:sp>
        </p:grpSp>
        <p:grpSp>
          <p:nvGrpSpPr>
            <p:cNvPr id="77" name="Group 76">
              <a:extLst>
                <a:ext uri="{FF2B5EF4-FFF2-40B4-BE49-F238E27FC236}">
                  <a16:creationId xmlns:a16="http://schemas.microsoft.com/office/drawing/2014/main" id="{FB6FA891-9134-6E15-3AB7-018CE178F507}"/>
                </a:ext>
              </a:extLst>
            </p:cNvPr>
            <p:cNvGrpSpPr/>
            <p:nvPr/>
          </p:nvGrpSpPr>
          <p:grpSpPr>
            <a:xfrm>
              <a:off x="19973248" y="4127718"/>
              <a:ext cx="3132175" cy="946898"/>
              <a:chOff x="4559893" y="4187216"/>
              <a:chExt cx="3132175" cy="946898"/>
            </a:xfrm>
          </p:grpSpPr>
          <p:sp>
            <p:nvSpPr>
              <p:cNvPr id="62" name="TextBox 61">
                <a:extLst>
                  <a:ext uri="{FF2B5EF4-FFF2-40B4-BE49-F238E27FC236}">
                    <a16:creationId xmlns:a16="http://schemas.microsoft.com/office/drawing/2014/main" id="{DA07F8DC-C202-353E-0FF9-729945C69592}"/>
                  </a:ext>
                </a:extLst>
              </p:cNvPr>
              <p:cNvSpPr txBox="1"/>
              <p:nvPr/>
            </p:nvSpPr>
            <p:spPr>
              <a:xfrm>
                <a:off x="4559893" y="4518561"/>
                <a:ext cx="3132175" cy="615553"/>
              </a:xfrm>
              <a:prstGeom prst="rect">
                <a:avLst/>
              </a:prstGeom>
              <a:noFill/>
            </p:spPr>
            <p:txBody>
              <a:bodyPr wrap="square" rtlCol="0">
                <a:spAutoFit/>
              </a:bodyPr>
              <a:lstStyle/>
              <a:p>
                <a:pPr algn="ctr"/>
                <a:r>
                  <a:rPr lang="en-IN" sz="1700" b="0" i="0" u="none" strike="noStrike" dirty="0">
                    <a:solidFill>
                      <a:srgbClr val="595959"/>
                    </a:solidFill>
                    <a:effectLst/>
                    <a:latin typeface="Avenir Next" panose="020B0503020202020204" pitchFamily="34" charset="0"/>
                  </a:rPr>
                  <a:t>Categorical ( Nominal )</a:t>
                </a:r>
              </a:p>
              <a:p>
                <a:pPr algn="ctr"/>
                <a:r>
                  <a:rPr lang="en-IN" sz="1700" b="0" i="0" u="none" strike="noStrike" dirty="0">
                    <a:solidFill>
                      <a:srgbClr val="595959"/>
                    </a:solidFill>
                    <a:effectLst/>
                    <a:latin typeface="Avenir Next" panose="020B0503020202020204" pitchFamily="34" charset="0"/>
                  </a:rPr>
                  <a:t>0 = Female , 1 = male</a:t>
                </a:r>
                <a:endParaRPr lang="en-US" sz="1700" dirty="0">
                  <a:solidFill>
                    <a:srgbClr val="595959"/>
                  </a:solidFill>
                  <a:latin typeface="Avenir Next" panose="020B0503020202020204" pitchFamily="34" charset="0"/>
                </a:endParaRPr>
              </a:p>
            </p:txBody>
          </p:sp>
          <p:sp>
            <p:nvSpPr>
              <p:cNvPr id="76" name="TextBox 75">
                <a:extLst>
                  <a:ext uri="{FF2B5EF4-FFF2-40B4-BE49-F238E27FC236}">
                    <a16:creationId xmlns:a16="http://schemas.microsoft.com/office/drawing/2014/main" id="{35E7D9E6-7DB6-25A6-56CC-0C82655240D7}"/>
                  </a:ext>
                </a:extLst>
              </p:cNvPr>
              <p:cNvSpPr txBox="1"/>
              <p:nvPr/>
            </p:nvSpPr>
            <p:spPr>
              <a:xfrm>
                <a:off x="5763318" y="4187216"/>
                <a:ext cx="725324" cy="400110"/>
              </a:xfrm>
              <a:prstGeom prst="rect">
                <a:avLst/>
              </a:prstGeom>
              <a:noFill/>
            </p:spPr>
            <p:txBody>
              <a:bodyPr wrap="square" rtlCol="0">
                <a:spAutoFit/>
              </a:bodyPr>
              <a:lstStyle/>
              <a:p>
                <a:r>
                  <a:rPr lang="en-US" sz="2000" b="1" dirty="0">
                    <a:latin typeface="Avenir Next" panose="020B0503020202020204" pitchFamily="34" charset="0"/>
                  </a:rPr>
                  <a:t>Sex</a:t>
                </a:r>
              </a:p>
            </p:txBody>
          </p:sp>
        </p:grpSp>
        <p:grpSp>
          <p:nvGrpSpPr>
            <p:cNvPr id="247" name="Group 246">
              <a:extLst>
                <a:ext uri="{FF2B5EF4-FFF2-40B4-BE49-F238E27FC236}">
                  <a16:creationId xmlns:a16="http://schemas.microsoft.com/office/drawing/2014/main" id="{9641C33F-467D-45DB-82F5-7F897E31989B}"/>
                </a:ext>
              </a:extLst>
            </p:cNvPr>
            <p:cNvGrpSpPr/>
            <p:nvPr/>
          </p:nvGrpSpPr>
          <p:grpSpPr>
            <a:xfrm>
              <a:off x="10294333" y="4127718"/>
              <a:ext cx="3132175" cy="1955238"/>
              <a:chOff x="4559893" y="4225316"/>
              <a:chExt cx="3132175" cy="1955238"/>
            </a:xfrm>
          </p:grpSpPr>
          <p:sp>
            <p:nvSpPr>
              <p:cNvPr id="248" name="TextBox 247">
                <a:extLst>
                  <a:ext uri="{FF2B5EF4-FFF2-40B4-BE49-F238E27FC236}">
                    <a16:creationId xmlns:a16="http://schemas.microsoft.com/office/drawing/2014/main" id="{493216AB-1C78-7DE6-4551-7D17EF975ED4}"/>
                  </a:ext>
                </a:extLst>
              </p:cNvPr>
              <p:cNvSpPr txBox="1"/>
              <p:nvPr/>
            </p:nvSpPr>
            <p:spPr>
              <a:xfrm>
                <a:off x="4559893" y="4518561"/>
                <a:ext cx="3132175" cy="1661993"/>
              </a:xfrm>
              <a:prstGeom prst="rect">
                <a:avLst/>
              </a:prstGeom>
              <a:noFill/>
            </p:spPr>
            <p:txBody>
              <a:bodyPr wrap="square" rtlCol="0">
                <a:spAutoFit/>
              </a:bodyPr>
              <a:lstStyle/>
              <a:p>
                <a:pPr algn="ctr"/>
                <a:r>
                  <a:rPr lang="en-US" sz="1700" dirty="0">
                    <a:solidFill>
                      <a:srgbClr val="595959"/>
                    </a:solidFill>
                    <a:latin typeface="Avenir Next" panose="020B0503020202020204" pitchFamily="34" charset="0"/>
                  </a:rPr>
                  <a:t>In the Dataset, there are in total 3,657  data points available </a:t>
                </a:r>
                <a:r>
                  <a:rPr lang="en-IN" sz="1700" b="0" i="0" u="none" strike="noStrike" dirty="0">
                    <a:solidFill>
                      <a:srgbClr val="595959"/>
                    </a:solidFill>
                    <a:effectLst/>
                    <a:latin typeface="Avenir Next" panose="020B0503020202020204" pitchFamily="34" charset="0"/>
                  </a:rPr>
                  <a:t>encompassing various demographic, behavioural, and medical risk factors. </a:t>
                </a:r>
                <a:endParaRPr lang="en-US" sz="1700" dirty="0">
                  <a:solidFill>
                    <a:srgbClr val="595959"/>
                  </a:solidFill>
                  <a:latin typeface="Avenir Next" panose="020B0503020202020204" pitchFamily="34" charset="0"/>
                </a:endParaRPr>
              </a:p>
            </p:txBody>
          </p:sp>
          <p:sp>
            <p:nvSpPr>
              <p:cNvPr id="249" name="TextBox 248">
                <a:extLst>
                  <a:ext uri="{FF2B5EF4-FFF2-40B4-BE49-F238E27FC236}">
                    <a16:creationId xmlns:a16="http://schemas.microsoft.com/office/drawing/2014/main" id="{C727592D-80B8-0D4A-AEBD-367A27EDD6AB}"/>
                  </a:ext>
                </a:extLst>
              </p:cNvPr>
              <p:cNvSpPr txBox="1"/>
              <p:nvPr/>
            </p:nvSpPr>
            <p:spPr>
              <a:xfrm>
                <a:off x="4902793" y="4225316"/>
                <a:ext cx="2677858" cy="400110"/>
              </a:xfrm>
              <a:prstGeom prst="rect">
                <a:avLst/>
              </a:prstGeom>
              <a:noFill/>
            </p:spPr>
            <p:txBody>
              <a:bodyPr wrap="square" rtlCol="0">
                <a:spAutoFit/>
              </a:bodyPr>
              <a:lstStyle/>
              <a:p>
                <a:r>
                  <a:rPr lang="en-US" sz="2000" b="1" dirty="0">
                    <a:latin typeface="Avenir Next" panose="020B0503020202020204" pitchFamily="34" charset="0"/>
                  </a:rPr>
                  <a:t>No of Datapoints</a:t>
                </a:r>
              </a:p>
            </p:txBody>
          </p:sp>
        </p:grpSp>
        <p:grpSp>
          <p:nvGrpSpPr>
            <p:cNvPr id="267" name="Group 266">
              <a:extLst>
                <a:ext uri="{FF2B5EF4-FFF2-40B4-BE49-F238E27FC236}">
                  <a16:creationId xmlns:a16="http://schemas.microsoft.com/office/drawing/2014/main" id="{1064413D-579E-6A53-523B-80BD7255F90D}"/>
                </a:ext>
              </a:extLst>
            </p:cNvPr>
            <p:cNvGrpSpPr/>
            <p:nvPr/>
          </p:nvGrpSpPr>
          <p:grpSpPr>
            <a:xfrm>
              <a:off x="34855210" y="4127718"/>
              <a:ext cx="3132175" cy="886496"/>
              <a:chOff x="17802997" y="4046282"/>
              <a:chExt cx="3132175" cy="886496"/>
            </a:xfrm>
          </p:grpSpPr>
          <p:sp>
            <p:nvSpPr>
              <p:cNvPr id="258" name="TextBox 257">
                <a:extLst>
                  <a:ext uri="{FF2B5EF4-FFF2-40B4-BE49-F238E27FC236}">
                    <a16:creationId xmlns:a16="http://schemas.microsoft.com/office/drawing/2014/main" id="{84D888D2-5131-ED72-00AD-9E95FD5CE89E}"/>
                  </a:ext>
                </a:extLst>
              </p:cNvPr>
              <p:cNvSpPr txBox="1"/>
              <p:nvPr/>
            </p:nvSpPr>
            <p:spPr>
              <a:xfrm>
                <a:off x="17802997" y="4317225"/>
                <a:ext cx="3132175" cy="61555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0 = Don’t Smoke , 1 = Smoke</a:t>
                </a:r>
                <a:endParaRPr lang="en-IN" sz="1700" b="0" dirty="0">
                  <a:solidFill>
                    <a:srgbClr val="595959"/>
                  </a:solidFill>
                  <a:effectLst/>
                  <a:latin typeface="Avenir Next" panose="020B0503020202020204" pitchFamily="34" charset="0"/>
                </a:endParaRPr>
              </a:p>
            </p:txBody>
          </p:sp>
          <p:sp>
            <p:nvSpPr>
              <p:cNvPr id="259" name="TextBox 258">
                <a:extLst>
                  <a:ext uri="{FF2B5EF4-FFF2-40B4-BE49-F238E27FC236}">
                    <a16:creationId xmlns:a16="http://schemas.microsoft.com/office/drawing/2014/main" id="{F959056C-15C3-EB99-1504-F5BCFBE632AE}"/>
                  </a:ext>
                </a:extLst>
              </p:cNvPr>
              <p:cNvSpPr txBox="1"/>
              <p:nvPr/>
            </p:nvSpPr>
            <p:spPr>
              <a:xfrm>
                <a:off x="18345294" y="4046282"/>
                <a:ext cx="2003508" cy="369332"/>
              </a:xfrm>
              <a:prstGeom prst="rect">
                <a:avLst/>
              </a:prstGeom>
              <a:noFill/>
            </p:spPr>
            <p:txBody>
              <a:bodyPr wrap="square" rtlCol="0">
                <a:spAutoFit/>
              </a:bodyPr>
              <a:lstStyle/>
              <a:p>
                <a:r>
                  <a:rPr lang="en-IN" sz="1800" b="1" i="0" u="none" strike="noStrike" dirty="0">
                    <a:solidFill>
                      <a:srgbClr val="000000"/>
                    </a:solidFill>
                    <a:effectLst/>
                    <a:latin typeface="Avenir Next" panose="020B0503020202020204" pitchFamily="34" charset="0"/>
                  </a:rPr>
                  <a:t>Current Smoker</a:t>
                </a:r>
                <a:endParaRPr lang="en-US" sz="2000" b="1" dirty="0">
                  <a:latin typeface="Avenir Next" panose="020B0503020202020204" pitchFamily="34" charset="0"/>
                </a:endParaRPr>
              </a:p>
            </p:txBody>
          </p:sp>
        </p:grpSp>
        <p:grpSp>
          <p:nvGrpSpPr>
            <p:cNvPr id="266" name="Group 265">
              <a:extLst>
                <a:ext uri="{FF2B5EF4-FFF2-40B4-BE49-F238E27FC236}">
                  <a16:creationId xmlns:a16="http://schemas.microsoft.com/office/drawing/2014/main" id="{85716710-A6E7-2015-91B5-7E28BA729F5E}"/>
                </a:ext>
              </a:extLst>
            </p:cNvPr>
            <p:cNvGrpSpPr/>
            <p:nvPr/>
          </p:nvGrpSpPr>
          <p:grpSpPr>
            <a:xfrm>
              <a:off x="24933902" y="4127718"/>
              <a:ext cx="3132175" cy="908799"/>
              <a:chOff x="14645269" y="4322683"/>
              <a:chExt cx="3132175" cy="908799"/>
            </a:xfrm>
          </p:grpSpPr>
          <p:sp>
            <p:nvSpPr>
              <p:cNvPr id="264" name="TextBox 263">
                <a:extLst>
                  <a:ext uri="{FF2B5EF4-FFF2-40B4-BE49-F238E27FC236}">
                    <a16:creationId xmlns:a16="http://schemas.microsoft.com/office/drawing/2014/main" id="{C5962BC8-CF10-0D47-27BF-C53477ADBB55}"/>
                  </a:ext>
                </a:extLst>
              </p:cNvPr>
              <p:cNvSpPr txBox="1"/>
              <p:nvPr/>
            </p:nvSpPr>
            <p:spPr>
              <a:xfrm>
                <a:off x="14645269" y="4615929"/>
                <a:ext cx="3132175" cy="615553"/>
              </a:xfrm>
              <a:prstGeom prst="rect">
                <a:avLst/>
              </a:prstGeom>
              <a:noFill/>
            </p:spPr>
            <p:txBody>
              <a:bodyPr wrap="square" rtlCol="0">
                <a:spAutoFit/>
              </a:bodyPr>
              <a:lstStyle/>
              <a:p>
                <a:pPr algn="ctr"/>
                <a:r>
                  <a:rPr lang="en-IN" sz="1700" b="0" i="0" u="none" strike="noStrike" dirty="0">
                    <a:solidFill>
                      <a:srgbClr val="595959"/>
                    </a:solidFill>
                    <a:effectLst/>
                    <a:latin typeface="Avenir Next" panose="020B0503020202020204" pitchFamily="34" charset="0"/>
                  </a:rPr>
                  <a:t>Continuous </a:t>
                </a:r>
              </a:p>
              <a:p>
                <a:pPr algn="ctr"/>
                <a:r>
                  <a:rPr lang="en-IN" sz="1700" b="0" i="0" u="none" strike="noStrike" dirty="0">
                    <a:solidFill>
                      <a:srgbClr val="595959"/>
                    </a:solidFill>
                    <a:effectLst/>
                    <a:latin typeface="Avenir Next" panose="020B0503020202020204" pitchFamily="34" charset="0"/>
                  </a:rPr>
                  <a:t>Age in years</a:t>
                </a:r>
                <a:endParaRPr lang="en-US" sz="1700" dirty="0">
                  <a:solidFill>
                    <a:srgbClr val="595959"/>
                  </a:solidFill>
                  <a:latin typeface="Avenir Next" panose="020B0503020202020204" pitchFamily="34" charset="0"/>
                </a:endParaRPr>
              </a:p>
            </p:txBody>
          </p:sp>
          <p:sp>
            <p:nvSpPr>
              <p:cNvPr id="265" name="TextBox 264">
                <a:extLst>
                  <a:ext uri="{FF2B5EF4-FFF2-40B4-BE49-F238E27FC236}">
                    <a16:creationId xmlns:a16="http://schemas.microsoft.com/office/drawing/2014/main" id="{47CB2E70-612B-6C9E-7A6A-41DCF3BFB8B8}"/>
                  </a:ext>
                </a:extLst>
              </p:cNvPr>
              <p:cNvSpPr txBox="1"/>
              <p:nvPr/>
            </p:nvSpPr>
            <p:spPr>
              <a:xfrm>
                <a:off x="15875129" y="4322683"/>
                <a:ext cx="672455" cy="376571"/>
              </a:xfrm>
              <a:prstGeom prst="rect">
                <a:avLst/>
              </a:prstGeom>
              <a:noFill/>
            </p:spPr>
            <p:txBody>
              <a:bodyPr wrap="square" rtlCol="0">
                <a:spAutoFit/>
              </a:bodyPr>
              <a:lstStyle/>
              <a:p>
                <a:r>
                  <a:rPr lang="en-IN" sz="1800" b="1" i="0" u="none" strike="noStrike" dirty="0">
                    <a:solidFill>
                      <a:srgbClr val="000000"/>
                    </a:solidFill>
                    <a:effectLst/>
                    <a:latin typeface="Avenir Next" panose="020B0503020202020204" pitchFamily="34" charset="0"/>
                  </a:rPr>
                  <a:t>Age</a:t>
                </a:r>
                <a:endParaRPr lang="en-US" sz="2000" b="1" dirty="0">
                  <a:latin typeface="Avenir Next" panose="020B0503020202020204" pitchFamily="34" charset="0"/>
                </a:endParaRPr>
              </a:p>
            </p:txBody>
          </p:sp>
        </p:grpSp>
        <p:grpSp>
          <p:nvGrpSpPr>
            <p:cNvPr id="268" name="Group 267">
              <a:extLst>
                <a:ext uri="{FF2B5EF4-FFF2-40B4-BE49-F238E27FC236}">
                  <a16:creationId xmlns:a16="http://schemas.microsoft.com/office/drawing/2014/main" id="{6023462F-1745-B546-CF1D-CD8F23D320D6}"/>
                </a:ext>
              </a:extLst>
            </p:cNvPr>
            <p:cNvGrpSpPr/>
            <p:nvPr/>
          </p:nvGrpSpPr>
          <p:grpSpPr>
            <a:xfrm>
              <a:off x="29894556" y="4127718"/>
              <a:ext cx="3132175" cy="1932936"/>
              <a:chOff x="17802997" y="4046282"/>
              <a:chExt cx="3132175" cy="1932936"/>
            </a:xfrm>
          </p:grpSpPr>
          <p:sp>
            <p:nvSpPr>
              <p:cNvPr id="269" name="TextBox 268">
                <a:extLst>
                  <a:ext uri="{FF2B5EF4-FFF2-40B4-BE49-F238E27FC236}">
                    <a16:creationId xmlns:a16="http://schemas.microsoft.com/office/drawing/2014/main" id="{502E6C2F-EAFC-E05D-4126-D0591D21CB69}"/>
                  </a:ext>
                </a:extLst>
              </p:cNvPr>
              <p:cNvSpPr txBox="1"/>
              <p:nvPr/>
            </p:nvSpPr>
            <p:spPr>
              <a:xfrm>
                <a:off x="17802997" y="4317225"/>
                <a:ext cx="3132175" cy="166199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Denotes the Education Level of the individual.</a:t>
                </a:r>
                <a:endParaRPr lang="en-IN" sz="1700" b="0"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1 : Pre-College Level</a:t>
                </a:r>
                <a:endParaRPr lang="en-IN" sz="1700" b="0"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2 : Undergrad Level</a:t>
                </a:r>
                <a:endParaRPr lang="en-IN" sz="1700" b="0"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3 : Postgrad Level</a:t>
                </a:r>
                <a:endParaRPr lang="en-IN" sz="1700" b="0" dirty="0">
                  <a:solidFill>
                    <a:srgbClr val="595959"/>
                  </a:solidFill>
                  <a:effectLst/>
                  <a:latin typeface="Avenir Next" panose="020B0503020202020204" pitchFamily="34" charset="0"/>
                </a:endParaRPr>
              </a:p>
            </p:txBody>
          </p:sp>
          <p:sp>
            <p:nvSpPr>
              <p:cNvPr id="270" name="TextBox 269">
                <a:extLst>
                  <a:ext uri="{FF2B5EF4-FFF2-40B4-BE49-F238E27FC236}">
                    <a16:creationId xmlns:a16="http://schemas.microsoft.com/office/drawing/2014/main" id="{67B25760-B298-68A2-4DAE-9A5A92B12251}"/>
                  </a:ext>
                </a:extLst>
              </p:cNvPr>
              <p:cNvSpPr txBox="1"/>
              <p:nvPr/>
            </p:nvSpPr>
            <p:spPr>
              <a:xfrm>
                <a:off x="18749054" y="4046282"/>
                <a:ext cx="1322224" cy="369332"/>
              </a:xfrm>
              <a:prstGeom prst="rect">
                <a:avLst/>
              </a:prstGeom>
              <a:noFill/>
            </p:spPr>
            <p:txBody>
              <a:bodyPr wrap="square" rtlCol="0">
                <a:spAutoFit/>
              </a:bodyPr>
              <a:lstStyle/>
              <a:p>
                <a:r>
                  <a:rPr lang="en-IN" sz="1800" b="1" i="0" u="none" strike="noStrike" dirty="0">
                    <a:solidFill>
                      <a:srgbClr val="000000"/>
                    </a:solidFill>
                    <a:effectLst/>
                    <a:latin typeface="Avenir Next" panose="020B0503020202020204" pitchFamily="34" charset="0"/>
                  </a:rPr>
                  <a:t>Education</a:t>
                </a:r>
                <a:endParaRPr lang="en-US" sz="2000" b="1" dirty="0">
                  <a:latin typeface="Avenir Next" panose="020B0503020202020204" pitchFamily="34" charset="0"/>
                </a:endParaRPr>
              </a:p>
            </p:txBody>
          </p:sp>
        </p:grpSp>
        <p:grpSp>
          <p:nvGrpSpPr>
            <p:cNvPr id="9" name="Group 8">
              <a:extLst>
                <a:ext uri="{FF2B5EF4-FFF2-40B4-BE49-F238E27FC236}">
                  <a16:creationId xmlns:a16="http://schemas.microsoft.com/office/drawing/2014/main" id="{3400861D-7837-BEC5-77BF-AC43711E3400}"/>
                </a:ext>
              </a:extLst>
            </p:cNvPr>
            <p:cNvGrpSpPr/>
            <p:nvPr/>
          </p:nvGrpSpPr>
          <p:grpSpPr>
            <a:xfrm>
              <a:off x="39815864" y="4127718"/>
              <a:ext cx="3132175" cy="886496"/>
              <a:chOff x="17802997" y="4046282"/>
              <a:chExt cx="3132175" cy="886496"/>
            </a:xfrm>
          </p:grpSpPr>
          <p:sp>
            <p:nvSpPr>
              <p:cNvPr id="10" name="TextBox 9">
                <a:extLst>
                  <a:ext uri="{FF2B5EF4-FFF2-40B4-BE49-F238E27FC236}">
                    <a16:creationId xmlns:a16="http://schemas.microsoft.com/office/drawing/2014/main" id="{FEE4C723-5D36-15E6-EAA2-E57DA274F453}"/>
                  </a:ext>
                </a:extLst>
              </p:cNvPr>
              <p:cNvSpPr txBox="1"/>
              <p:nvPr/>
            </p:nvSpPr>
            <p:spPr>
              <a:xfrm>
                <a:off x="17802997" y="4317225"/>
                <a:ext cx="3132175" cy="61555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0 = Don’t Smoke , 1 = Smoke</a:t>
                </a:r>
                <a:endParaRPr lang="en-IN" sz="1700" b="0" dirty="0">
                  <a:solidFill>
                    <a:srgbClr val="595959"/>
                  </a:solidFill>
                  <a:effectLst/>
                  <a:latin typeface="Avenir Next" panose="020B0503020202020204" pitchFamily="34" charset="0"/>
                </a:endParaRPr>
              </a:p>
            </p:txBody>
          </p:sp>
          <p:sp>
            <p:nvSpPr>
              <p:cNvPr id="11" name="TextBox 10">
                <a:extLst>
                  <a:ext uri="{FF2B5EF4-FFF2-40B4-BE49-F238E27FC236}">
                    <a16:creationId xmlns:a16="http://schemas.microsoft.com/office/drawing/2014/main" id="{95546D22-2CC5-828B-F88E-DB2013A763DB}"/>
                  </a:ext>
                </a:extLst>
              </p:cNvPr>
              <p:cNvSpPr txBox="1"/>
              <p:nvPr/>
            </p:nvSpPr>
            <p:spPr>
              <a:xfrm>
                <a:off x="18345294" y="4046282"/>
                <a:ext cx="1861005" cy="369332"/>
              </a:xfrm>
              <a:prstGeom prst="rect">
                <a:avLst/>
              </a:prstGeom>
              <a:noFill/>
            </p:spPr>
            <p:txBody>
              <a:bodyPr wrap="square" rtlCol="0">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Cigs. Per Day</a:t>
                </a:r>
                <a:endParaRPr lang="en-IN" sz="2000" b="0" dirty="0">
                  <a:effectLst/>
                  <a:latin typeface="Avenir Next" panose="020B0503020202020204" pitchFamily="34" charset="0"/>
                </a:endParaRPr>
              </a:p>
            </p:txBody>
          </p:sp>
        </p:grpSp>
        <p:grpSp>
          <p:nvGrpSpPr>
            <p:cNvPr id="25" name="Group 24">
              <a:extLst>
                <a:ext uri="{FF2B5EF4-FFF2-40B4-BE49-F238E27FC236}">
                  <a16:creationId xmlns:a16="http://schemas.microsoft.com/office/drawing/2014/main" id="{52054147-DB9B-87B2-1FE9-48A4C412D589}"/>
                </a:ext>
              </a:extLst>
            </p:cNvPr>
            <p:cNvGrpSpPr/>
            <p:nvPr/>
          </p:nvGrpSpPr>
          <p:grpSpPr>
            <a:xfrm>
              <a:off x="49737172" y="4127718"/>
              <a:ext cx="3132175" cy="1682212"/>
              <a:chOff x="27482932" y="4067354"/>
              <a:chExt cx="3132175" cy="1682212"/>
            </a:xfrm>
          </p:grpSpPr>
          <p:sp>
            <p:nvSpPr>
              <p:cNvPr id="26" name="TextBox 25">
                <a:extLst>
                  <a:ext uri="{FF2B5EF4-FFF2-40B4-BE49-F238E27FC236}">
                    <a16:creationId xmlns:a16="http://schemas.microsoft.com/office/drawing/2014/main" id="{C3D71445-89AF-AFAD-C2E0-417A9B960148}"/>
                  </a:ext>
                </a:extLst>
              </p:cNvPr>
              <p:cNvSpPr txBox="1"/>
              <p:nvPr/>
            </p:nvSpPr>
            <p:spPr>
              <a:xfrm>
                <a:off x="27482932" y="4349183"/>
                <a:ext cx="3132175" cy="140038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Identifies whether the patient has previously experienced a stroke. [ 0 = Haven’t , 1 = Have experienced ] </a:t>
                </a:r>
                <a:endParaRPr lang="en-IN" sz="1700" b="0" dirty="0">
                  <a:solidFill>
                    <a:srgbClr val="595959"/>
                  </a:solidFill>
                  <a:effectLst/>
                  <a:latin typeface="Avenir Next" panose="020B0503020202020204" pitchFamily="34" charset="0"/>
                </a:endParaRPr>
              </a:p>
            </p:txBody>
          </p:sp>
          <p:sp>
            <p:nvSpPr>
              <p:cNvPr id="27" name="TextBox 26">
                <a:extLst>
                  <a:ext uri="{FF2B5EF4-FFF2-40B4-BE49-F238E27FC236}">
                    <a16:creationId xmlns:a16="http://schemas.microsoft.com/office/drawing/2014/main" id="{98F524EA-E17F-75A5-85E6-4612474C1FBC}"/>
                  </a:ext>
                </a:extLst>
              </p:cNvPr>
              <p:cNvSpPr txBox="1"/>
              <p:nvPr/>
            </p:nvSpPr>
            <p:spPr>
              <a:xfrm>
                <a:off x="28112579" y="4067354"/>
                <a:ext cx="2061475" cy="369332"/>
              </a:xfrm>
              <a:prstGeom prst="rect">
                <a:avLst/>
              </a:prstGeom>
              <a:noFill/>
            </p:spPr>
            <p:txBody>
              <a:bodyPr wrap="square" rtlCol="0">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Prevalent Stroke</a:t>
                </a:r>
                <a:endParaRPr lang="en-IN" sz="2000" b="0" dirty="0">
                  <a:effectLst/>
                  <a:latin typeface="Avenir Next" panose="020B0503020202020204" pitchFamily="34" charset="0"/>
                </a:endParaRPr>
              </a:p>
            </p:txBody>
          </p:sp>
        </p:grpSp>
        <p:grpSp>
          <p:nvGrpSpPr>
            <p:cNvPr id="30" name="Group 29">
              <a:extLst>
                <a:ext uri="{FF2B5EF4-FFF2-40B4-BE49-F238E27FC236}">
                  <a16:creationId xmlns:a16="http://schemas.microsoft.com/office/drawing/2014/main" id="{2D9F5869-6F87-95A0-D2E1-B2B81123C821}"/>
                </a:ext>
              </a:extLst>
            </p:cNvPr>
            <p:cNvGrpSpPr/>
            <p:nvPr/>
          </p:nvGrpSpPr>
          <p:grpSpPr>
            <a:xfrm>
              <a:off x="44776518" y="4127718"/>
              <a:ext cx="3132175" cy="1671326"/>
              <a:chOff x="27482932" y="4078240"/>
              <a:chExt cx="3132175" cy="1671326"/>
            </a:xfrm>
          </p:grpSpPr>
          <p:sp>
            <p:nvSpPr>
              <p:cNvPr id="31" name="TextBox 30">
                <a:extLst>
                  <a:ext uri="{FF2B5EF4-FFF2-40B4-BE49-F238E27FC236}">
                    <a16:creationId xmlns:a16="http://schemas.microsoft.com/office/drawing/2014/main" id="{3D0D745B-245C-A0C9-868F-47FFE5464752}"/>
                  </a:ext>
                </a:extLst>
              </p:cNvPr>
              <p:cNvSpPr txBox="1"/>
              <p:nvPr/>
            </p:nvSpPr>
            <p:spPr>
              <a:xfrm>
                <a:off x="27482932" y="4349183"/>
                <a:ext cx="3132175" cy="140038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Specifies if the individual was using medication for blood pressure management..[ 0 = Not Diabetic , 1 = Diabetic ]</a:t>
                </a:r>
                <a:endParaRPr lang="en-IN" sz="1700" b="0" dirty="0">
                  <a:solidFill>
                    <a:srgbClr val="595959"/>
                  </a:solidFill>
                  <a:effectLst/>
                  <a:latin typeface="Avenir Next" panose="020B0503020202020204" pitchFamily="34" charset="0"/>
                </a:endParaRPr>
              </a:p>
            </p:txBody>
          </p:sp>
          <p:sp>
            <p:nvSpPr>
              <p:cNvPr id="32" name="TextBox 31">
                <a:extLst>
                  <a:ext uri="{FF2B5EF4-FFF2-40B4-BE49-F238E27FC236}">
                    <a16:creationId xmlns:a16="http://schemas.microsoft.com/office/drawing/2014/main" id="{4E45775E-D577-7523-0BF4-BCF673BE27BC}"/>
                  </a:ext>
                </a:extLst>
              </p:cNvPr>
              <p:cNvSpPr txBox="1"/>
              <p:nvPr/>
            </p:nvSpPr>
            <p:spPr>
              <a:xfrm>
                <a:off x="28460922" y="4078240"/>
                <a:ext cx="1176194" cy="369332"/>
              </a:xfrm>
              <a:prstGeom prst="rect">
                <a:avLst/>
              </a:prstGeom>
              <a:noFill/>
            </p:spPr>
            <p:txBody>
              <a:bodyPr wrap="square" rtlCol="0">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BP Meds</a:t>
                </a:r>
                <a:endParaRPr lang="en-IN" sz="2000" b="0" dirty="0">
                  <a:effectLst/>
                  <a:latin typeface="Avenir Next" panose="020B0503020202020204" pitchFamily="34" charset="0"/>
                </a:endParaRPr>
              </a:p>
            </p:txBody>
          </p:sp>
        </p:grpSp>
        <p:grpSp>
          <p:nvGrpSpPr>
            <p:cNvPr id="33" name="Group 32">
              <a:extLst>
                <a:ext uri="{FF2B5EF4-FFF2-40B4-BE49-F238E27FC236}">
                  <a16:creationId xmlns:a16="http://schemas.microsoft.com/office/drawing/2014/main" id="{18614ADB-2FA9-BAE4-3189-E5954C185E6E}"/>
                </a:ext>
              </a:extLst>
            </p:cNvPr>
            <p:cNvGrpSpPr/>
            <p:nvPr/>
          </p:nvGrpSpPr>
          <p:grpSpPr>
            <a:xfrm>
              <a:off x="54697826" y="4127718"/>
              <a:ext cx="3255192" cy="1682212"/>
              <a:chOff x="27482932" y="4067354"/>
              <a:chExt cx="3255192" cy="1682212"/>
            </a:xfrm>
          </p:grpSpPr>
          <p:sp>
            <p:nvSpPr>
              <p:cNvPr id="34" name="TextBox 33">
                <a:extLst>
                  <a:ext uri="{FF2B5EF4-FFF2-40B4-BE49-F238E27FC236}">
                    <a16:creationId xmlns:a16="http://schemas.microsoft.com/office/drawing/2014/main" id="{061C251E-DB6F-561A-93F2-EB1AC517D20D}"/>
                  </a:ext>
                </a:extLst>
              </p:cNvPr>
              <p:cNvSpPr txBox="1"/>
              <p:nvPr/>
            </p:nvSpPr>
            <p:spPr>
              <a:xfrm>
                <a:off x="27482932" y="4349183"/>
                <a:ext cx="3132175" cy="1400383"/>
              </a:xfrm>
              <a:prstGeom prst="rect">
                <a:avLst/>
              </a:prstGeom>
              <a:noFill/>
            </p:spPr>
            <p:txBody>
              <a:bodyPr wrap="square" rtlCol="0">
                <a:spAutoFit/>
              </a:bodyPr>
              <a:lstStyle/>
              <a:p>
                <a:pPr algn="ct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Indicates whether the patient is hypertensive [ 0 =Patient isn’t Hypersensitive,1=Patient is Hypersensitive ]</a:t>
                </a:r>
                <a:endParaRPr lang="en-IN" sz="1700" b="0" dirty="0">
                  <a:solidFill>
                    <a:srgbClr val="595959"/>
                  </a:solidFill>
                  <a:effectLst/>
                  <a:latin typeface="Avenir Next" panose="020B0503020202020204" pitchFamily="34" charset="0"/>
                </a:endParaRPr>
              </a:p>
            </p:txBody>
          </p:sp>
          <p:sp>
            <p:nvSpPr>
              <p:cNvPr id="35" name="TextBox 34">
                <a:extLst>
                  <a:ext uri="{FF2B5EF4-FFF2-40B4-BE49-F238E27FC236}">
                    <a16:creationId xmlns:a16="http://schemas.microsoft.com/office/drawing/2014/main" id="{D9BAADAF-9734-1B47-B251-B45B66F0E2CE}"/>
                  </a:ext>
                </a:extLst>
              </p:cNvPr>
              <p:cNvSpPr txBox="1"/>
              <p:nvPr/>
            </p:nvSpPr>
            <p:spPr>
              <a:xfrm>
                <a:off x="27516821" y="4067354"/>
                <a:ext cx="3221303" cy="369332"/>
              </a:xfrm>
              <a:prstGeom prst="rect">
                <a:avLst/>
              </a:prstGeom>
              <a:noFill/>
            </p:spPr>
            <p:txBody>
              <a:bodyPr wrap="square" rtlCol="0">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Prevalent Hypersensitivity</a:t>
                </a:r>
                <a:endParaRPr lang="en-IN" sz="2000" b="0" dirty="0">
                  <a:effectLst/>
                  <a:latin typeface="Avenir Next" panose="020B0503020202020204" pitchFamily="34" charset="0"/>
                </a:endParaRPr>
              </a:p>
            </p:txBody>
          </p:sp>
        </p:grpSp>
        <p:grpSp>
          <p:nvGrpSpPr>
            <p:cNvPr id="36" name="Group 35">
              <a:extLst>
                <a:ext uri="{FF2B5EF4-FFF2-40B4-BE49-F238E27FC236}">
                  <a16:creationId xmlns:a16="http://schemas.microsoft.com/office/drawing/2014/main" id="{15A97AF3-3CDB-39D5-FAE4-1883DD2B32BF}"/>
                </a:ext>
              </a:extLst>
            </p:cNvPr>
            <p:cNvGrpSpPr/>
            <p:nvPr/>
          </p:nvGrpSpPr>
          <p:grpSpPr>
            <a:xfrm>
              <a:off x="59781497" y="4127718"/>
              <a:ext cx="3132175" cy="1682212"/>
              <a:chOff x="27482932" y="4067354"/>
              <a:chExt cx="3132175" cy="1682212"/>
            </a:xfrm>
          </p:grpSpPr>
          <p:sp>
            <p:nvSpPr>
              <p:cNvPr id="37" name="TextBox 36">
                <a:extLst>
                  <a:ext uri="{FF2B5EF4-FFF2-40B4-BE49-F238E27FC236}">
                    <a16:creationId xmlns:a16="http://schemas.microsoft.com/office/drawing/2014/main" id="{D7327F03-DD2A-29E9-5B41-55A7863582A8}"/>
                  </a:ext>
                </a:extLst>
              </p:cNvPr>
              <p:cNvSpPr txBox="1"/>
              <p:nvPr/>
            </p:nvSpPr>
            <p:spPr>
              <a:xfrm>
                <a:off x="27482932" y="4349183"/>
                <a:ext cx="3132175" cy="140038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Identifies whether the patient has diabetes. [0 = Patient isn’t Diabetes , 1 = Patient is Diabetic ]</a:t>
                </a:r>
                <a:endParaRPr lang="en-IN" sz="1700" b="0" dirty="0">
                  <a:solidFill>
                    <a:srgbClr val="595959"/>
                  </a:solidFill>
                  <a:effectLst/>
                  <a:latin typeface="Avenir Next" panose="020B0503020202020204" pitchFamily="34" charset="0"/>
                </a:endParaRPr>
              </a:p>
            </p:txBody>
          </p:sp>
          <p:sp>
            <p:nvSpPr>
              <p:cNvPr id="38" name="TextBox 37">
                <a:extLst>
                  <a:ext uri="{FF2B5EF4-FFF2-40B4-BE49-F238E27FC236}">
                    <a16:creationId xmlns:a16="http://schemas.microsoft.com/office/drawing/2014/main" id="{F9147EF8-4D02-3BDC-7026-59C37EEE29C1}"/>
                  </a:ext>
                </a:extLst>
              </p:cNvPr>
              <p:cNvSpPr txBox="1"/>
              <p:nvPr/>
            </p:nvSpPr>
            <p:spPr>
              <a:xfrm>
                <a:off x="28486645" y="4067354"/>
                <a:ext cx="1129274"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Diabetes</a:t>
                </a:r>
                <a:endParaRPr lang="en-IN" sz="1700" b="0" dirty="0">
                  <a:effectLst/>
                  <a:latin typeface="Avenir Next" panose="020B0503020202020204" pitchFamily="34" charset="0"/>
                </a:endParaRPr>
              </a:p>
            </p:txBody>
          </p:sp>
        </p:grpSp>
        <p:grpSp>
          <p:nvGrpSpPr>
            <p:cNvPr id="39" name="Group 38">
              <a:extLst>
                <a:ext uri="{FF2B5EF4-FFF2-40B4-BE49-F238E27FC236}">
                  <a16:creationId xmlns:a16="http://schemas.microsoft.com/office/drawing/2014/main" id="{7D9FCFE6-26F8-3B64-4F40-0F5236A4F58F}"/>
                </a:ext>
              </a:extLst>
            </p:cNvPr>
            <p:cNvGrpSpPr/>
            <p:nvPr/>
          </p:nvGrpSpPr>
          <p:grpSpPr>
            <a:xfrm>
              <a:off x="69702805" y="4127718"/>
              <a:ext cx="3132175" cy="1189769"/>
              <a:chOff x="27482932" y="4067355"/>
              <a:chExt cx="3132175" cy="1189769"/>
            </a:xfrm>
          </p:grpSpPr>
          <p:sp>
            <p:nvSpPr>
              <p:cNvPr id="44" name="TextBox 43">
                <a:extLst>
                  <a:ext uri="{FF2B5EF4-FFF2-40B4-BE49-F238E27FC236}">
                    <a16:creationId xmlns:a16="http://schemas.microsoft.com/office/drawing/2014/main" id="{FC121ACF-8CA9-729E-EB7B-B4B6F80177F5}"/>
                  </a:ext>
                </a:extLst>
              </p:cNvPr>
              <p:cNvSpPr txBox="1"/>
              <p:nvPr/>
            </p:nvSpPr>
            <p:spPr>
              <a:xfrm>
                <a:off x="27482932" y="4349183"/>
                <a:ext cx="3132175" cy="907941"/>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Represents the systolic blood pressure level.</a:t>
                </a:r>
                <a:endParaRPr lang="en-IN" sz="1700" b="0" dirty="0">
                  <a:solidFill>
                    <a:srgbClr val="595959"/>
                  </a:solidFill>
                  <a:effectLst/>
                  <a:latin typeface="Avenir Next" panose="020B0503020202020204" pitchFamily="34" charset="0"/>
                </a:endParaRPr>
              </a:p>
            </p:txBody>
          </p:sp>
          <p:sp>
            <p:nvSpPr>
              <p:cNvPr id="45" name="TextBox 44">
                <a:extLst>
                  <a:ext uri="{FF2B5EF4-FFF2-40B4-BE49-F238E27FC236}">
                    <a16:creationId xmlns:a16="http://schemas.microsoft.com/office/drawing/2014/main" id="{AEAA05CC-3E45-C51B-053A-D00E7610CD7F}"/>
                  </a:ext>
                </a:extLst>
              </p:cNvPr>
              <p:cNvSpPr txBox="1"/>
              <p:nvPr/>
            </p:nvSpPr>
            <p:spPr>
              <a:xfrm>
                <a:off x="28546280" y="4067355"/>
                <a:ext cx="1015423"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Sys BP</a:t>
                </a:r>
                <a:endParaRPr lang="en-IN" sz="1700" b="0" dirty="0">
                  <a:effectLst/>
                  <a:latin typeface="Avenir Next" panose="020B0503020202020204" pitchFamily="34" charset="0"/>
                </a:endParaRPr>
              </a:p>
            </p:txBody>
          </p:sp>
        </p:grpSp>
        <p:grpSp>
          <p:nvGrpSpPr>
            <p:cNvPr id="48" name="Group 47">
              <a:extLst>
                <a:ext uri="{FF2B5EF4-FFF2-40B4-BE49-F238E27FC236}">
                  <a16:creationId xmlns:a16="http://schemas.microsoft.com/office/drawing/2014/main" id="{BFA42269-DC0D-8DC0-51CF-847F77AB00CA}"/>
                </a:ext>
              </a:extLst>
            </p:cNvPr>
            <p:cNvGrpSpPr/>
            <p:nvPr/>
          </p:nvGrpSpPr>
          <p:grpSpPr>
            <a:xfrm>
              <a:off x="64742151" y="4127718"/>
              <a:ext cx="3132175" cy="1189770"/>
              <a:chOff x="27482932" y="4067354"/>
              <a:chExt cx="3132175" cy="1189770"/>
            </a:xfrm>
          </p:grpSpPr>
          <p:sp>
            <p:nvSpPr>
              <p:cNvPr id="50" name="TextBox 49">
                <a:extLst>
                  <a:ext uri="{FF2B5EF4-FFF2-40B4-BE49-F238E27FC236}">
                    <a16:creationId xmlns:a16="http://schemas.microsoft.com/office/drawing/2014/main" id="{D0A89E55-6519-F69D-8688-79FCA97E4DFF}"/>
                  </a:ext>
                </a:extLst>
              </p:cNvPr>
              <p:cNvSpPr txBox="1"/>
              <p:nvPr/>
            </p:nvSpPr>
            <p:spPr>
              <a:xfrm>
                <a:off x="27482932" y="4349183"/>
                <a:ext cx="3132175" cy="907941"/>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800" b="0" i="0" u="none" strike="noStrike" dirty="0">
                    <a:solidFill>
                      <a:srgbClr val="595959"/>
                    </a:solidFill>
                    <a:effectLst/>
                    <a:latin typeface="Avenir Next" panose="020B0503020202020204" pitchFamily="34" charset="0"/>
                  </a:rPr>
                  <a:t>Represents the total blood cholesterol level.</a:t>
                </a:r>
                <a:endParaRPr lang="en-IN" sz="1700" b="0" dirty="0">
                  <a:solidFill>
                    <a:srgbClr val="595959"/>
                  </a:solidFill>
                  <a:effectLst/>
                  <a:latin typeface="Avenir Next" panose="020B0503020202020204" pitchFamily="34" charset="0"/>
                </a:endParaRPr>
              </a:p>
            </p:txBody>
          </p:sp>
          <p:sp>
            <p:nvSpPr>
              <p:cNvPr id="51" name="TextBox 50">
                <a:extLst>
                  <a:ext uri="{FF2B5EF4-FFF2-40B4-BE49-F238E27FC236}">
                    <a16:creationId xmlns:a16="http://schemas.microsoft.com/office/drawing/2014/main" id="{228E587C-19DF-60CF-36BD-14534466FDBF}"/>
                  </a:ext>
                </a:extLst>
              </p:cNvPr>
              <p:cNvSpPr txBox="1"/>
              <p:nvPr/>
            </p:nvSpPr>
            <p:spPr>
              <a:xfrm>
                <a:off x="28029443" y="4067354"/>
                <a:ext cx="2043669"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Total Cholesterol</a:t>
                </a:r>
                <a:endParaRPr lang="en-IN" sz="1700" b="0" dirty="0">
                  <a:effectLst/>
                  <a:latin typeface="Avenir Next" panose="020B0503020202020204" pitchFamily="34" charset="0"/>
                </a:endParaRPr>
              </a:p>
            </p:txBody>
          </p:sp>
        </p:grpSp>
        <p:grpSp>
          <p:nvGrpSpPr>
            <p:cNvPr id="73" name="Group 72">
              <a:extLst>
                <a:ext uri="{FF2B5EF4-FFF2-40B4-BE49-F238E27FC236}">
                  <a16:creationId xmlns:a16="http://schemas.microsoft.com/office/drawing/2014/main" id="{3AD5F618-5DA3-F485-30FD-6E5207A3291D}"/>
                </a:ext>
              </a:extLst>
            </p:cNvPr>
            <p:cNvGrpSpPr/>
            <p:nvPr/>
          </p:nvGrpSpPr>
          <p:grpSpPr>
            <a:xfrm>
              <a:off x="74663459" y="4127718"/>
              <a:ext cx="3132175" cy="1189769"/>
              <a:chOff x="27482932" y="4067355"/>
              <a:chExt cx="3132175" cy="1189769"/>
            </a:xfrm>
          </p:grpSpPr>
          <p:sp>
            <p:nvSpPr>
              <p:cNvPr id="74" name="TextBox 73">
                <a:extLst>
                  <a:ext uri="{FF2B5EF4-FFF2-40B4-BE49-F238E27FC236}">
                    <a16:creationId xmlns:a16="http://schemas.microsoft.com/office/drawing/2014/main" id="{372B7C46-E338-1542-1D7E-39E08F202B11}"/>
                  </a:ext>
                </a:extLst>
              </p:cNvPr>
              <p:cNvSpPr txBox="1"/>
              <p:nvPr/>
            </p:nvSpPr>
            <p:spPr>
              <a:xfrm>
                <a:off x="27482932" y="4349183"/>
                <a:ext cx="3132175" cy="907941"/>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Represents the Diastolic blood pressure level</a:t>
                </a:r>
                <a:endParaRPr lang="en-IN" sz="1700" b="0" dirty="0">
                  <a:solidFill>
                    <a:srgbClr val="595959"/>
                  </a:solidFill>
                  <a:effectLst/>
                  <a:latin typeface="Avenir Next" panose="020B0503020202020204" pitchFamily="34" charset="0"/>
                </a:endParaRPr>
              </a:p>
            </p:txBody>
          </p:sp>
          <p:sp>
            <p:nvSpPr>
              <p:cNvPr id="75" name="TextBox 74">
                <a:extLst>
                  <a:ext uri="{FF2B5EF4-FFF2-40B4-BE49-F238E27FC236}">
                    <a16:creationId xmlns:a16="http://schemas.microsoft.com/office/drawing/2014/main" id="{37449A9B-764A-9E9B-6B13-62B5487060A2}"/>
                  </a:ext>
                </a:extLst>
              </p:cNvPr>
              <p:cNvSpPr txBox="1"/>
              <p:nvPr/>
            </p:nvSpPr>
            <p:spPr>
              <a:xfrm>
                <a:off x="28546280" y="4067355"/>
                <a:ext cx="1015423"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Dia BP</a:t>
                </a:r>
                <a:endParaRPr lang="en-IN" sz="1700" b="0" dirty="0">
                  <a:effectLst/>
                  <a:latin typeface="Avenir Next" panose="020B0503020202020204" pitchFamily="34" charset="0"/>
                </a:endParaRPr>
              </a:p>
            </p:txBody>
          </p:sp>
        </p:grpSp>
        <p:grpSp>
          <p:nvGrpSpPr>
            <p:cNvPr id="78" name="Group 77">
              <a:extLst>
                <a:ext uri="{FF2B5EF4-FFF2-40B4-BE49-F238E27FC236}">
                  <a16:creationId xmlns:a16="http://schemas.microsoft.com/office/drawing/2014/main" id="{AC46672C-2A89-8BE1-E89E-96234D0D8291}"/>
                </a:ext>
              </a:extLst>
            </p:cNvPr>
            <p:cNvGrpSpPr/>
            <p:nvPr/>
          </p:nvGrpSpPr>
          <p:grpSpPr>
            <a:xfrm>
              <a:off x="79624113" y="4127718"/>
              <a:ext cx="2844744" cy="1189769"/>
              <a:chOff x="27482933" y="4067355"/>
              <a:chExt cx="2844744" cy="1189769"/>
            </a:xfrm>
          </p:grpSpPr>
          <p:sp>
            <p:nvSpPr>
              <p:cNvPr id="79" name="TextBox 78">
                <a:extLst>
                  <a:ext uri="{FF2B5EF4-FFF2-40B4-BE49-F238E27FC236}">
                    <a16:creationId xmlns:a16="http://schemas.microsoft.com/office/drawing/2014/main" id="{BFBF6FC9-BA46-C82B-DDCB-EBDEFBE1A163}"/>
                  </a:ext>
                </a:extLst>
              </p:cNvPr>
              <p:cNvSpPr txBox="1"/>
              <p:nvPr/>
            </p:nvSpPr>
            <p:spPr>
              <a:xfrm>
                <a:off x="27482933" y="4349183"/>
                <a:ext cx="2844744" cy="907941"/>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Represents the individual’s Body Mass Index</a:t>
                </a:r>
                <a:endParaRPr lang="en-IN" sz="1700" b="0" dirty="0">
                  <a:solidFill>
                    <a:srgbClr val="595959"/>
                  </a:solidFill>
                  <a:effectLst/>
                  <a:latin typeface="Avenir Next" panose="020B0503020202020204" pitchFamily="34" charset="0"/>
                </a:endParaRPr>
              </a:p>
            </p:txBody>
          </p:sp>
          <p:sp>
            <p:nvSpPr>
              <p:cNvPr id="80" name="TextBox 79">
                <a:extLst>
                  <a:ext uri="{FF2B5EF4-FFF2-40B4-BE49-F238E27FC236}">
                    <a16:creationId xmlns:a16="http://schemas.microsoft.com/office/drawing/2014/main" id="{CC67D4FF-3DF6-1CC2-5FBA-B25FE6ADB04D}"/>
                  </a:ext>
                </a:extLst>
              </p:cNvPr>
              <p:cNvSpPr txBox="1"/>
              <p:nvPr/>
            </p:nvSpPr>
            <p:spPr>
              <a:xfrm>
                <a:off x="28546280" y="4067355"/>
                <a:ext cx="1015423" cy="369332"/>
              </a:xfrm>
              <a:prstGeom prst="rect">
                <a:avLst/>
              </a:prstGeom>
              <a:noFill/>
            </p:spPr>
            <p:txBody>
              <a:bodyPr wrap="square" rtlCol="0">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BMI</a:t>
                </a:r>
                <a:endParaRPr lang="en-IN" sz="1700" b="0" dirty="0">
                  <a:effectLst/>
                  <a:latin typeface="Avenir Next" panose="020B0503020202020204" pitchFamily="34" charset="0"/>
                </a:endParaRPr>
              </a:p>
            </p:txBody>
          </p:sp>
        </p:grpSp>
        <p:grpSp>
          <p:nvGrpSpPr>
            <p:cNvPr id="81" name="Group 80">
              <a:extLst>
                <a:ext uri="{FF2B5EF4-FFF2-40B4-BE49-F238E27FC236}">
                  <a16:creationId xmlns:a16="http://schemas.microsoft.com/office/drawing/2014/main" id="{8EE0BDD2-EF71-17D6-42E3-5D15001F4DA0}"/>
                </a:ext>
              </a:extLst>
            </p:cNvPr>
            <p:cNvGrpSpPr/>
            <p:nvPr/>
          </p:nvGrpSpPr>
          <p:grpSpPr>
            <a:xfrm>
              <a:off x="84297336" y="4127718"/>
              <a:ext cx="3132175" cy="1682211"/>
              <a:chOff x="27482932" y="4067355"/>
              <a:chExt cx="3132175" cy="1682211"/>
            </a:xfrm>
          </p:grpSpPr>
          <p:sp>
            <p:nvSpPr>
              <p:cNvPr id="82" name="TextBox 81">
                <a:extLst>
                  <a:ext uri="{FF2B5EF4-FFF2-40B4-BE49-F238E27FC236}">
                    <a16:creationId xmlns:a16="http://schemas.microsoft.com/office/drawing/2014/main" id="{928273A3-F463-E292-3CD8-D0EA4CF3A562}"/>
                  </a:ext>
                </a:extLst>
              </p:cNvPr>
              <p:cNvSpPr txBox="1"/>
              <p:nvPr/>
            </p:nvSpPr>
            <p:spPr>
              <a:xfrm>
                <a:off x="27482932" y="4349183"/>
                <a:ext cx="3132175" cy="1400383"/>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Represents the heart rate  treated as continuous due to the large number of possible values.</a:t>
                </a:r>
                <a:endParaRPr lang="en-IN" sz="1700" b="0" dirty="0">
                  <a:solidFill>
                    <a:srgbClr val="595959"/>
                  </a:solidFill>
                  <a:effectLst/>
                  <a:latin typeface="Avenir Next" panose="020B0503020202020204" pitchFamily="34" charset="0"/>
                </a:endParaRPr>
              </a:p>
            </p:txBody>
          </p:sp>
          <p:sp>
            <p:nvSpPr>
              <p:cNvPr id="83" name="TextBox 82">
                <a:extLst>
                  <a:ext uri="{FF2B5EF4-FFF2-40B4-BE49-F238E27FC236}">
                    <a16:creationId xmlns:a16="http://schemas.microsoft.com/office/drawing/2014/main" id="{F52C9F34-4370-7AA8-D789-73DCD39E5DB9}"/>
                  </a:ext>
                </a:extLst>
              </p:cNvPr>
              <p:cNvSpPr txBox="1"/>
              <p:nvPr/>
            </p:nvSpPr>
            <p:spPr>
              <a:xfrm>
                <a:off x="28424357" y="4067355"/>
                <a:ext cx="1385157"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595959"/>
                    </a:solidFill>
                    <a:effectLst/>
                    <a:latin typeface="Avenir Next" panose="020B0503020202020204" pitchFamily="34" charset="0"/>
                  </a:rPr>
                  <a:t>Heart Rate</a:t>
                </a:r>
                <a:endParaRPr lang="en-IN" sz="1700" b="0" dirty="0">
                  <a:solidFill>
                    <a:srgbClr val="595959"/>
                  </a:solidFill>
                  <a:effectLst/>
                  <a:latin typeface="Avenir Next" panose="020B0503020202020204" pitchFamily="34" charset="0"/>
                </a:endParaRPr>
              </a:p>
            </p:txBody>
          </p:sp>
        </p:grpSp>
        <p:grpSp>
          <p:nvGrpSpPr>
            <p:cNvPr id="84" name="Group 83">
              <a:extLst>
                <a:ext uri="{FF2B5EF4-FFF2-40B4-BE49-F238E27FC236}">
                  <a16:creationId xmlns:a16="http://schemas.microsoft.com/office/drawing/2014/main" id="{4C32973A-9B19-7CFF-69E2-5F3E719FB8DB}"/>
                </a:ext>
              </a:extLst>
            </p:cNvPr>
            <p:cNvGrpSpPr/>
            <p:nvPr/>
          </p:nvGrpSpPr>
          <p:grpSpPr>
            <a:xfrm>
              <a:off x="89257992" y="4127718"/>
              <a:ext cx="3132175" cy="1682211"/>
              <a:chOff x="27482932" y="4067355"/>
              <a:chExt cx="3132175" cy="1682211"/>
            </a:xfrm>
          </p:grpSpPr>
          <p:sp>
            <p:nvSpPr>
              <p:cNvPr id="85" name="TextBox 84">
                <a:extLst>
                  <a:ext uri="{FF2B5EF4-FFF2-40B4-BE49-F238E27FC236}">
                    <a16:creationId xmlns:a16="http://schemas.microsoft.com/office/drawing/2014/main" id="{3C5B63A6-328D-AAB8-0979-A04DD18DE79D}"/>
                  </a:ext>
                </a:extLst>
              </p:cNvPr>
              <p:cNvSpPr txBox="1"/>
              <p:nvPr/>
            </p:nvSpPr>
            <p:spPr>
              <a:xfrm>
                <a:off x="27482932" y="4349183"/>
                <a:ext cx="3132175" cy="1400383"/>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Represents the heart rate  treated as continuous due to the large number of possible values.</a:t>
                </a:r>
                <a:endParaRPr lang="en-IN" sz="1700" b="0" dirty="0">
                  <a:solidFill>
                    <a:srgbClr val="595959"/>
                  </a:solidFill>
                  <a:effectLst/>
                  <a:latin typeface="Avenir Next" panose="020B0503020202020204" pitchFamily="34" charset="0"/>
                </a:endParaRPr>
              </a:p>
            </p:txBody>
          </p:sp>
          <p:sp>
            <p:nvSpPr>
              <p:cNvPr id="86" name="TextBox 85">
                <a:extLst>
                  <a:ext uri="{FF2B5EF4-FFF2-40B4-BE49-F238E27FC236}">
                    <a16:creationId xmlns:a16="http://schemas.microsoft.com/office/drawing/2014/main" id="{9AEEF5EB-C41F-6669-3805-7A58D886951E}"/>
                  </a:ext>
                </a:extLst>
              </p:cNvPr>
              <p:cNvSpPr txBox="1"/>
              <p:nvPr/>
            </p:nvSpPr>
            <p:spPr>
              <a:xfrm>
                <a:off x="28502739" y="4067355"/>
                <a:ext cx="1058588"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Glucose</a:t>
                </a:r>
                <a:endParaRPr lang="en-IN" sz="1700" b="0" dirty="0">
                  <a:solidFill>
                    <a:srgbClr val="595959"/>
                  </a:solidFill>
                  <a:effectLst/>
                  <a:latin typeface="Avenir Next" panose="020B0503020202020204" pitchFamily="34" charset="0"/>
                </a:endParaRPr>
              </a:p>
            </p:txBody>
          </p:sp>
        </p:grpSp>
        <p:grpSp>
          <p:nvGrpSpPr>
            <p:cNvPr id="87" name="Group 86">
              <a:extLst>
                <a:ext uri="{FF2B5EF4-FFF2-40B4-BE49-F238E27FC236}">
                  <a16:creationId xmlns:a16="http://schemas.microsoft.com/office/drawing/2014/main" id="{26B2435A-E7AF-6677-6EBB-882B88617ECE}"/>
                </a:ext>
              </a:extLst>
            </p:cNvPr>
            <p:cNvGrpSpPr/>
            <p:nvPr/>
          </p:nvGrpSpPr>
          <p:grpSpPr>
            <a:xfrm>
              <a:off x="15254987" y="4127718"/>
              <a:ext cx="2889782" cy="1409716"/>
              <a:chOff x="27482933" y="4078240"/>
              <a:chExt cx="2889782" cy="1409716"/>
            </a:xfrm>
          </p:grpSpPr>
          <p:sp>
            <p:nvSpPr>
              <p:cNvPr id="88" name="TextBox 87">
                <a:extLst>
                  <a:ext uri="{FF2B5EF4-FFF2-40B4-BE49-F238E27FC236}">
                    <a16:creationId xmlns:a16="http://schemas.microsoft.com/office/drawing/2014/main" id="{6DB733A7-8685-6225-B771-FAABA4E482EF}"/>
                  </a:ext>
                </a:extLst>
              </p:cNvPr>
              <p:cNvSpPr txBox="1"/>
              <p:nvPr/>
            </p:nvSpPr>
            <p:spPr>
              <a:xfrm>
                <a:off x="27482933" y="4349183"/>
                <a:ext cx="2889782" cy="1138773"/>
              </a:xfrm>
              <a:prstGeom prst="rect">
                <a:avLst/>
              </a:prstGeom>
              <a:noFill/>
            </p:spPr>
            <p:txBody>
              <a:bodyPr wrap="square" rtlCol="0">
                <a:spAutoFit/>
              </a:bodyPr>
              <a:lstStyle/>
              <a:p>
                <a:pPr rtl="0">
                  <a:spcBef>
                    <a:spcPts val="0"/>
                  </a:spcBef>
                  <a:spcAft>
                    <a:spcPts val="0"/>
                  </a:spcAft>
                </a:pPr>
                <a:r>
                  <a:rPr lang="en-IN" sz="1700" b="0" i="0" u="none" strike="noStrike" dirty="0">
                    <a:solidFill>
                      <a:srgbClr val="595959"/>
                    </a:solidFill>
                    <a:effectLst/>
                    <a:latin typeface="Avenir Next" panose="020B0503020202020204" pitchFamily="34" charset="0"/>
                  </a:rPr>
                  <a:t>Binary Variables</a:t>
                </a:r>
              </a:p>
              <a:p>
                <a:pPr rtl="0">
                  <a:spcBef>
                    <a:spcPts val="0"/>
                  </a:spcBef>
                  <a:spcAft>
                    <a:spcPts val="0"/>
                  </a:spcAft>
                </a:pPr>
                <a:r>
                  <a:rPr lang="en-IN" sz="1700" b="0" i="0" u="none" strike="noStrike" dirty="0">
                    <a:solidFill>
                      <a:srgbClr val="595959"/>
                    </a:solidFill>
                    <a:effectLst/>
                    <a:latin typeface="Avenir Next" panose="020B0503020202020204" pitchFamily="34" charset="0"/>
                  </a:rPr>
                  <a:t>Binary Variable indicating the presence (1) or absence(0) of CHD risk.</a:t>
                </a:r>
                <a:endParaRPr lang="en-IN" sz="1700" b="0" dirty="0">
                  <a:solidFill>
                    <a:srgbClr val="595959"/>
                  </a:solidFill>
                  <a:effectLst/>
                  <a:latin typeface="Avenir Next" panose="020B0503020202020204" pitchFamily="34" charset="0"/>
                </a:endParaRPr>
              </a:p>
            </p:txBody>
          </p:sp>
          <p:sp>
            <p:nvSpPr>
              <p:cNvPr id="89" name="TextBox 88">
                <a:extLst>
                  <a:ext uri="{FF2B5EF4-FFF2-40B4-BE49-F238E27FC236}">
                    <a16:creationId xmlns:a16="http://schemas.microsoft.com/office/drawing/2014/main" id="{2ED26CCD-5469-B800-1C87-44B2E06EE32A}"/>
                  </a:ext>
                </a:extLst>
              </p:cNvPr>
              <p:cNvSpPr txBox="1"/>
              <p:nvPr/>
            </p:nvSpPr>
            <p:spPr>
              <a:xfrm>
                <a:off x="28069033" y="4078240"/>
                <a:ext cx="2164340"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CHD - 10 Year Risk</a:t>
                </a:r>
                <a:endParaRPr lang="en-IN" sz="1700" b="0" dirty="0">
                  <a:effectLst/>
                  <a:latin typeface="Avenir Next" panose="020B0503020202020204" pitchFamily="34" charset="0"/>
                </a:endParaRPr>
              </a:p>
            </p:txBody>
          </p:sp>
        </p:grpSp>
      </p:grpSp>
      <p:grpSp>
        <p:nvGrpSpPr>
          <p:cNvPr id="199" name="Group 198">
            <a:extLst>
              <a:ext uri="{FF2B5EF4-FFF2-40B4-BE49-F238E27FC236}">
                <a16:creationId xmlns:a16="http://schemas.microsoft.com/office/drawing/2014/main" id="{91CFC1C3-B9B2-5C19-2105-FBA2843CC7FA}"/>
              </a:ext>
            </a:extLst>
          </p:cNvPr>
          <p:cNvGrpSpPr/>
          <p:nvPr/>
        </p:nvGrpSpPr>
        <p:grpSpPr>
          <a:xfrm>
            <a:off x="-23560391" y="2582625"/>
            <a:ext cx="37723864" cy="720000"/>
            <a:chOff x="-20058434" y="2493220"/>
            <a:chExt cx="37723864" cy="720000"/>
          </a:xfrm>
        </p:grpSpPr>
        <p:cxnSp>
          <p:nvCxnSpPr>
            <p:cNvPr id="49" name="Straight Connector 48">
              <a:extLst>
                <a:ext uri="{FF2B5EF4-FFF2-40B4-BE49-F238E27FC236}">
                  <a16:creationId xmlns:a16="http://schemas.microsoft.com/office/drawing/2014/main" id="{31FD9DBA-B33C-ADC9-B78F-C1694A14B288}"/>
                </a:ext>
              </a:extLst>
            </p:cNvPr>
            <p:cNvCxnSpPr>
              <a:cxnSpLocks/>
            </p:cNvCxnSpPr>
            <p:nvPr/>
          </p:nvCxnSpPr>
          <p:spPr>
            <a:xfrm>
              <a:off x="-20058434" y="2853220"/>
              <a:ext cx="37723864" cy="0"/>
            </a:xfrm>
            <a:prstGeom prst="line">
              <a:avLst/>
            </a:prstGeom>
            <a:ln w="25400" cap="sq">
              <a:prstDash val="dash"/>
            </a:ln>
          </p:spPr>
          <p:style>
            <a:lnRef idx="3">
              <a:schemeClr val="dk1"/>
            </a:lnRef>
            <a:fillRef idx="0">
              <a:schemeClr val="dk1"/>
            </a:fillRef>
            <a:effectRef idx="2">
              <a:schemeClr val="dk1"/>
            </a:effectRef>
            <a:fontRef idx="minor">
              <a:schemeClr val="tx1"/>
            </a:fontRef>
          </p:style>
        </p:cxnSp>
        <p:grpSp>
          <p:nvGrpSpPr>
            <p:cNvPr id="7" name="Group 6">
              <a:extLst>
                <a:ext uri="{FF2B5EF4-FFF2-40B4-BE49-F238E27FC236}">
                  <a16:creationId xmlns:a16="http://schemas.microsoft.com/office/drawing/2014/main" id="{813D58A8-F4DD-C40F-BD7E-9186585A895F}"/>
                </a:ext>
              </a:extLst>
            </p:cNvPr>
            <p:cNvGrpSpPr/>
            <p:nvPr/>
          </p:nvGrpSpPr>
          <p:grpSpPr>
            <a:xfrm>
              <a:off x="9155541" y="2493220"/>
              <a:ext cx="894872" cy="720000"/>
              <a:chOff x="1912177" y="2828308"/>
              <a:chExt cx="894872" cy="720000"/>
            </a:xfrm>
          </p:grpSpPr>
          <p:sp>
            <p:nvSpPr>
              <p:cNvPr id="155" name="Oval 154">
                <a:extLst>
                  <a:ext uri="{FF2B5EF4-FFF2-40B4-BE49-F238E27FC236}">
                    <a16:creationId xmlns:a16="http://schemas.microsoft.com/office/drawing/2014/main" id="{6C4BC7B5-BAAC-1C38-09A7-22E9EAD070E9}"/>
                  </a:ext>
                </a:extLst>
              </p:cNvPr>
              <p:cNvSpPr/>
              <p:nvPr/>
            </p:nvSpPr>
            <p:spPr>
              <a:xfrm>
                <a:off x="1939811" y="2828308"/>
                <a:ext cx="720000" cy="720000"/>
              </a:xfrm>
              <a:prstGeom prst="ellipse">
                <a:avLst/>
              </a:prstGeom>
              <a:solidFill>
                <a:schemeClr val="tx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56" name="TextBox 155">
                <a:extLst>
                  <a:ext uri="{FF2B5EF4-FFF2-40B4-BE49-F238E27FC236}">
                    <a16:creationId xmlns:a16="http://schemas.microsoft.com/office/drawing/2014/main" id="{77928424-B12F-BFED-4CAA-3A6FAFCBEBAE}"/>
                  </a:ext>
                </a:extLst>
              </p:cNvPr>
              <p:cNvSpPr txBox="1"/>
              <p:nvPr/>
            </p:nvSpPr>
            <p:spPr>
              <a:xfrm>
                <a:off x="1912177" y="3003642"/>
                <a:ext cx="894872" cy="369332"/>
              </a:xfrm>
              <a:prstGeom prst="rect">
                <a:avLst/>
              </a:prstGeom>
              <a:noFill/>
            </p:spPr>
            <p:txBody>
              <a:bodyPr wrap="square" rtlCol="0">
                <a:spAutoFit/>
              </a:bodyPr>
              <a:lstStyle/>
              <a:p>
                <a:r>
                  <a:rPr lang="en-US" dirty="0">
                    <a:solidFill>
                      <a:schemeClr val="bg1"/>
                    </a:solidFill>
                    <a:latin typeface="Avenir Next" panose="020B0503020202020204" pitchFamily="34" charset="0"/>
                  </a:rPr>
                  <a:t>Origin</a:t>
                </a:r>
              </a:p>
            </p:txBody>
          </p:sp>
        </p:grpSp>
        <p:grpSp>
          <p:nvGrpSpPr>
            <p:cNvPr id="13" name="Group 12">
              <a:extLst>
                <a:ext uri="{FF2B5EF4-FFF2-40B4-BE49-F238E27FC236}">
                  <a16:creationId xmlns:a16="http://schemas.microsoft.com/office/drawing/2014/main" id="{D871DAD5-490B-6125-DB51-170D2DCFF794}"/>
                </a:ext>
              </a:extLst>
            </p:cNvPr>
            <p:cNvGrpSpPr/>
            <p:nvPr/>
          </p:nvGrpSpPr>
          <p:grpSpPr>
            <a:xfrm>
              <a:off x="5722437" y="2493220"/>
              <a:ext cx="720000" cy="720000"/>
              <a:chOff x="9325624" y="2471014"/>
              <a:chExt cx="720000" cy="720000"/>
            </a:xfrm>
          </p:grpSpPr>
          <p:sp>
            <p:nvSpPr>
              <p:cNvPr id="151" name="Oval 150">
                <a:extLst>
                  <a:ext uri="{FF2B5EF4-FFF2-40B4-BE49-F238E27FC236}">
                    <a16:creationId xmlns:a16="http://schemas.microsoft.com/office/drawing/2014/main" id="{D4FBD9A5-B067-4786-6F6D-D88517D03A75}"/>
                  </a:ext>
                </a:extLst>
              </p:cNvPr>
              <p:cNvSpPr/>
              <p:nvPr/>
            </p:nvSpPr>
            <p:spPr>
              <a:xfrm>
                <a:off x="9325624" y="2471014"/>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pic>
            <p:nvPicPr>
              <p:cNvPr id="152" name="Picture 151" descr="A black and white image of a couple of circles&#10;&#10;Description automatically generated">
                <a:extLst>
                  <a:ext uri="{FF2B5EF4-FFF2-40B4-BE49-F238E27FC236}">
                    <a16:creationId xmlns:a16="http://schemas.microsoft.com/office/drawing/2014/main" id="{BACB1B9D-8416-85C6-FFEF-7F0BA8620409}"/>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85000"/>
                        </a14:imgEffect>
                      </a14:imgLayer>
                    </a14:imgProps>
                  </a:ext>
                </a:extLst>
              </a:blip>
              <a:stretch>
                <a:fillRect/>
              </a:stretch>
            </p:blipFill>
            <p:spPr>
              <a:xfrm>
                <a:off x="9539863" y="2606203"/>
                <a:ext cx="315946" cy="444837"/>
              </a:xfrm>
              <a:prstGeom prst="rect">
                <a:avLst/>
              </a:prstGeom>
            </p:spPr>
          </p:pic>
        </p:grpSp>
        <p:grpSp>
          <p:nvGrpSpPr>
            <p:cNvPr id="14" name="Group 13">
              <a:extLst>
                <a:ext uri="{FF2B5EF4-FFF2-40B4-BE49-F238E27FC236}">
                  <a16:creationId xmlns:a16="http://schemas.microsoft.com/office/drawing/2014/main" id="{789CE624-8E6E-AC1B-D0F8-F576B3374070}"/>
                </a:ext>
              </a:extLst>
            </p:cNvPr>
            <p:cNvGrpSpPr/>
            <p:nvPr/>
          </p:nvGrpSpPr>
          <p:grpSpPr>
            <a:xfrm>
              <a:off x="4005885" y="2493220"/>
              <a:ext cx="720000" cy="720000"/>
              <a:chOff x="3927371" y="2471014"/>
              <a:chExt cx="720000" cy="720000"/>
            </a:xfrm>
          </p:grpSpPr>
          <p:sp>
            <p:nvSpPr>
              <p:cNvPr id="149" name="Oval 148">
                <a:extLst>
                  <a:ext uri="{FF2B5EF4-FFF2-40B4-BE49-F238E27FC236}">
                    <a16:creationId xmlns:a16="http://schemas.microsoft.com/office/drawing/2014/main" id="{EAF69027-6B13-E02C-F042-7AAA8595C87C}"/>
                  </a:ext>
                </a:extLst>
              </p:cNvPr>
              <p:cNvSpPr/>
              <p:nvPr/>
            </p:nvSpPr>
            <p:spPr>
              <a:xfrm>
                <a:off x="3927371" y="2471014"/>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pic>
            <p:nvPicPr>
              <p:cNvPr id="150" name="Picture 149" descr="A black background with a black square&#10;&#10;Description automatically generated with medium confidence">
                <a:extLst>
                  <a:ext uri="{FF2B5EF4-FFF2-40B4-BE49-F238E27FC236}">
                    <a16:creationId xmlns:a16="http://schemas.microsoft.com/office/drawing/2014/main" id="{F7C5967D-BCB6-83DC-15F9-318ECF19FF2B}"/>
                  </a:ext>
                </a:extLst>
              </p:cNvPr>
              <p:cNvPicPr>
                <a:picLocks noChangeAspect="1"/>
              </p:cNvPicPr>
              <p:nvPr/>
            </p:nvPicPr>
            <p:blipFill>
              <a:blip r:embed="rId4"/>
              <a:stretch>
                <a:fillRect/>
              </a:stretch>
            </p:blipFill>
            <p:spPr>
              <a:xfrm>
                <a:off x="4074441" y="2597844"/>
                <a:ext cx="416279" cy="442206"/>
              </a:xfrm>
              <a:prstGeom prst="rect">
                <a:avLst/>
              </a:prstGeom>
            </p:spPr>
          </p:pic>
        </p:grpSp>
        <p:grpSp>
          <p:nvGrpSpPr>
            <p:cNvPr id="15" name="Group 14">
              <a:extLst>
                <a:ext uri="{FF2B5EF4-FFF2-40B4-BE49-F238E27FC236}">
                  <a16:creationId xmlns:a16="http://schemas.microsoft.com/office/drawing/2014/main" id="{985601D8-EDBE-62D0-B8F6-D964DFEA3D7C}"/>
                </a:ext>
              </a:extLst>
            </p:cNvPr>
            <p:cNvGrpSpPr/>
            <p:nvPr/>
          </p:nvGrpSpPr>
          <p:grpSpPr>
            <a:xfrm>
              <a:off x="2289333" y="2493220"/>
              <a:ext cx="720000" cy="720000"/>
              <a:chOff x="2146376" y="2471014"/>
              <a:chExt cx="720000" cy="720000"/>
            </a:xfrm>
          </p:grpSpPr>
          <p:sp>
            <p:nvSpPr>
              <p:cNvPr id="147" name="Oval 146">
                <a:extLst>
                  <a:ext uri="{FF2B5EF4-FFF2-40B4-BE49-F238E27FC236}">
                    <a16:creationId xmlns:a16="http://schemas.microsoft.com/office/drawing/2014/main" id="{51F6ECFF-C53D-D56E-F529-BF01630B98B1}"/>
                  </a:ext>
                </a:extLst>
              </p:cNvPr>
              <p:cNvSpPr/>
              <p:nvPr/>
            </p:nvSpPr>
            <p:spPr>
              <a:xfrm>
                <a:off x="2146376" y="2471014"/>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pic>
            <p:nvPicPr>
              <p:cNvPr id="148" name="Picture 147" descr="A white and black logo&#10;&#10;Description automatically generated with medium confidence">
                <a:extLst>
                  <a:ext uri="{FF2B5EF4-FFF2-40B4-BE49-F238E27FC236}">
                    <a16:creationId xmlns:a16="http://schemas.microsoft.com/office/drawing/2014/main" id="{0679453C-FEA5-0742-95C4-CF481146AD03}"/>
                  </a:ext>
                </a:extLst>
              </p:cNvPr>
              <p:cNvPicPr>
                <a:picLocks noChangeAspect="1"/>
              </p:cNvPicPr>
              <p:nvPr/>
            </p:nvPicPr>
            <p:blipFill>
              <a:blip r:embed="rId5">
                <a:biLevel thresh="75000"/>
              </a:blip>
              <a:stretch>
                <a:fillRect/>
              </a:stretch>
            </p:blipFill>
            <p:spPr>
              <a:xfrm>
                <a:off x="2260601" y="2595967"/>
                <a:ext cx="477520" cy="483782"/>
              </a:xfrm>
              <a:prstGeom prst="rect">
                <a:avLst/>
              </a:prstGeom>
            </p:spPr>
          </p:pic>
        </p:grpSp>
        <p:grpSp>
          <p:nvGrpSpPr>
            <p:cNvPr id="17" name="Group 16">
              <a:extLst>
                <a:ext uri="{FF2B5EF4-FFF2-40B4-BE49-F238E27FC236}">
                  <a16:creationId xmlns:a16="http://schemas.microsoft.com/office/drawing/2014/main" id="{95FFCE34-9F11-ED36-3FFC-C341EDB887F9}"/>
                </a:ext>
              </a:extLst>
            </p:cNvPr>
            <p:cNvGrpSpPr/>
            <p:nvPr/>
          </p:nvGrpSpPr>
          <p:grpSpPr>
            <a:xfrm>
              <a:off x="543383" y="2493220"/>
              <a:ext cx="749398" cy="720000"/>
              <a:chOff x="11031693" y="2492638"/>
              <a:chExt cx="749398" cy="720000"/>
            </a:xfrm>
          </p:grpSpPr>
          <p:sp>
            <p:nvSpPr>
              <p:cNvPr id="145" name="Oval 144">
                <a:extLst>
                  <a:ext uri="{FF2B5EF4-FFF2-40B4-BE49-F238E27FC236}">
                    <a16:creationId xmlns:a16="http://schemas.microsoft.com/office/drawing/2014/main" id="{86473C52-F1F0-2193-4FD4-C166BBFC8EA4}"/>
                  </a:ext>
                </a:extLst>
              </p:cNvPr>
              <p:cNvSpPr/>
              <p:nvPr/>
            </p:nvSpPr>
            <p:spPr>
              <a:xfrm>
                <a:off x="11031693" y="2492638"/>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pic>
            <p:nvPicPr>
              <p:cNvPr id="146" name="Picture 145" descr="A cigarette with smoke coming out of it&#10;&#10;Description automatically generated">
                <a:extLst>
                  <a:ext uri="{FF2B5EF4-FFF2-40B4-BE49-F238E27FC236}">
                    <a16:creationId xmlns:a16="http://schemas.microsoft.com/office/drawing/2014/main" id="{057C9F4F-3927-DADD-58D3-D15E77151AD5}"/>
                  </a:ext>
                </a:extLst>
              </p:cNvPr>
              <p:cNvPicPr>
                <a:picLocks noChangeAspect="1"/>
              </p:cNvPicPr>
              <p:nvPr/>
            </p:nvPicPr>
            <p:blipFill>
              <a:blip r:embed="rId6"/>
              <a:stretch>
                <a:fillRect/>
              </a:stretch>
            </p:blipFill>
            <p:spPr>
              <a:xfrm>
                <a:off x="11112298" y="2541917"/>
                <a:ext cx="668793" cy="584716"/>
              </a:xfrm>
              <a:prstGeom prst="rect">
                <a:avLst/>
              </a:prstGeom>
            </p:spPr>
          </p:pic>
        </p:grpSp>
        <p:grpSp>
          <p:nvGrpSpPr>
            <p:cNvPr id="18" name="Group 17">
              <a:extLst>
                <a:ext uri="{FF2B5EF4-FFF2-40B4-BE49-F238E27FC236}">
                  <a16:creationId xmlns:a16="http://schemas.microsoft.com/office/drawing/2014/main" id="{3D1211F1-AFD2-78D7-7CC8-DDDBE58E056A}"/>
                </a:ext>
              </a:extLst>
            </p:cNvPr>
            <p:cNvGrpSpPr/>
            <p:nvPr/>
          </p:nvGrpSpPr>
          <p:grpSpPr>
            <a:xfrm>
              <a:off x="-2904262" y="2493220"/>
              <a:ext cx="720000" cy="720000"/>
              <a:chOff x="14505459" y="2533035"/>
              <a:chExt cx="720000" cy="720000"/>
            </a:xfrm>
          </p:grpSpPr>
          <p:sp>
            <p:nvSpPr>
              <p:cNvPr id="142" name="Oval 141">
                <a:extLst>
                  <a:ext uri="{FF2B5EF4-FFF2-40B4-BE49-F238E27FC236}">
                    <a16:creationId xmlns:a16="http://schemas.microsoft.com/office/drawing/2014/main" id="{3609D2E8-649A-7638-E509-73A606E1FAE8}"/>
                  </a:ext>
                </a:extLst>
              </p:cNvPr>
              <p:cNvSpPr/>
              <p:nvPr/>
            </p:nvSpPr>
            <p:spPr>
              <a:xfrm>
                <a:off x="14505459" y="25330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44" name="TextBox 143">
                <a:extLst>
                  <a:ext uri="{FF2B5EF4-FFF2-40B4-BE49-F238E27FC236}">
                    <a16:creationId xmlns:a16="http://schemas.microsoft.com/office/drawing/2014/main" id="{2FB37843-B003-4312-6A71-20F15BC2B10D}"/>
                  </a:ext>
                </a:extLst>
              </p:cNvPr>
              <p:cNvSpPr txBox="1"/>
              <p:nvPr/>
            </p:nvSpPr>
            <p:spPr>
              <a:xfrm>
                <a:off x="14632352" y="2743995"/>
                <a:ext cx="539074" cy="369332"/>
              </a:xfrm>
              <a:prstGeom prst="rect">
                <a:avLst/>
              </a:prstGeom>
              <a:noFill/>
            </p:spPr>
            <p:txBody>
              <a:bodyPr wrap="square" rtlCol="0">
                <a:spAutoFit/>
              </a:bodyPr>
              <a:lstStyle/>
              <a:p>
                <a:r>
                  <a:rPr lang="en-US" b="1" dirty="0">
                    <a:latin typeface="Avenir Next" panose="020B0503020202020204" pitchFamily="34" charset="0"/>
                  </a:rPr>
                  <a:t>BP</a:t>
                </a:r>
              </a:p>
            </p:txBody>
          </p:sp>
        </p:grpSp>
        <p:grpSp>
          <p:nvGrpSpPr>
            <p:cNvPr id="23" name="Group 22">
              <a:extLst>
                <a:ext uri="{FF2B5EF4-FFF2-40B4-BE49-F238E27FC236}">
                  <a16:creationId xmlns:a16="http://schemas.microsoft.com/office/drawing/2014/main" id="{8A30FD41-FD8A-EAF8-E3E0-15865C64A83B}"/>
                </a:ext>
              </a:extLst>
            </p:cNvPr>
            <p:cNvGrpSpPr/>
            <p:nvPr/>
          </p:nvGrpSpPr>
          <p:grpSpPr>
            <a:xfrm>
              <a:off x="-4794484" y="2493220"/>
              <a:ext cx="893670" cy="720000"/>
              <a:chOff x="16284347" y="2533035"/>
              <a:chExt cx="893670" cy="720000"/>
            </a:xfrm>
          </p:grpSpPr>
          <p:sp>
            <p:nvSpPr>
              <p:cNvPr id="137" name="Oval 136">
                <a:extLst>
                  <a:ext uri="{FF2B5EF4-FFF2-40B4-BE49-F238E27FC236}">
                    <a16:creationId xmlns:a16="http://schemas.microsoft.com/office/drawing/2014/main" id="{89415DF4-C65F-C6ED-26B4-61FD1A23A13A}"/>
                  </a:ext>
                </a:extLst>
              </p:cNvPr>
              <p:cNvSpPr/>
              <p:nvPr/>
            </p:nvSpPr>
            <p:spPr>
              <a:xfrm>
                <a:off x="16333082" y="25330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38" name="TextBox 137">
                <a:extLst>
                  <a:ext uri="{FF2B5EF4-FFF2-40B4-BE49-F238E27FC236}">
                    <a16:creationId xmlns:a16="http://schemas.microsoft.com/office/drawing/2014/main" id="{C3483A1B-223D-17E9-5BBD-E70CEB331582}"/>
                  </a:ext>
                </a:extLst>
              </p:cNvPr>
              <p:cNvSpPr txBox="1"/>
              <p:nvPr/>
            </p:nvSpPr>
            <p:spPr>
              <a:xfrm>
                <a:off x="16284347" y="2744153"/>
                <a:ext cx="893670" cy="307777"/>
              </a:xfrm>
              <a:prstGeom prst="rect">
                <a:avLst/>
              </a:prstGeom>
              <a:noFill/>
            </p:spPr>
            <p:txBody>
              <a:bodyPr wrap="square" rtlCol="0">
                <a:spAutoFit/>
              </a:bodyPr>
              <a:lstStyle/>
              <a:p>
                <a:r>
                  <a:rPr lang="en-US" sz="1400" b="1" dirty="0">
                    <a:latin typeface="Avenir Next" panose="020B0503020202020204" pitchFamily="34" charset="0"/>
                  </a:rPr>
                  <a:t>STROKE</a:t>
                </a:r>
              </a:p>
            </p:txBody>
          </p:sp>
        </p:grpSp>
        <p:grpSp>
          <p:nvGrpSpPr>
            <p:cNvPr id="58" name="Group 57">
              <a:extLst>
                <a:ext uri="{FF2B5EF4-FFF2-40B4-BE49-F238E27FC236}">
                  <a16:creationId xmlns:a16="http://schemas.microsoft.com/office/drawing/2014/main" id="{7292193D-CCDD-4BE4-BCB4-48497EF23C35}"/>
                </a:ext>
              </a:extLst>
            </p:cNvPr>
            <p:cNvGrpSpPr/>
            <p:nvPr/>
          </p:nvGrpSpPr>
          <p:grpSpPr>
            <a:xfrm>
              <a:off x="-8398312" y="2493220"/>
              <a:ext cx="890724" cy="720000"/>
              <a:chOff x="14572256" y="2546398"/>
              <a:chExt cx="890724" cy="720000"/>
            </a:xfrm>
          </p:grpSpPr>
          <p:sp>
            <p:nvSpPr>
              <p:cNvPr id="135" name="Oval 134">
                <a:extLst>
                  <a:ext uri="{FF2B5EF4-FFF2-40B4-BE49-F238E27FC236}">
                    <a16:creationId xmlns:a16="http://schemas.microsoft.com/office/drawing/2014/main" id="{3DBBFD11-CE74-BD85-6541-39E3388128A8}"/>
                  </a:ext>
                </a:extLst>
              </p:cNvPr>
              <p:cNvSpPr/>
              <p:nvPr/>
            </p:nvSpPr>
            <p:spPr>
              <a:xfrm>
                <a:off x="14642072" y="2546398"/>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36" name="TextBox 135">
                <a:extLst>
                  <a:ext uri="{FF2B5EF4-FFF2-40B4-BE49-F238E27FC236}">
                    <a16:creationId xmlns:a16="http://schemas.microsoft.com/office/drawing/2014/main" id="{22C6ABAE-B4E2-5B9E-053D-1030191EA11D}"/>
                  </a:ext>
                </a:extLst>
              </p:cNvPr>
              <p:cNvSpPr txBox="1"/>
              <p:nvPr/>
            </p:nvSpPr>
            <p:spPr>
              <a:xfrm>
                <a:off x="14572256" y="2772519"/>
                <a:ext cx="890724" cy="292388"/>
              </a:xfrm>
              <a:prstGeom prst="rect">
                <a:avLst/>
              </a:prstGeom>
              <a:noFill/>
            </p:spPr>
            <p:txBody>
              <a:bodyPr wrap="square" rtlCol="0">
                <a:spAutoFit/>
              </a:bodyPr>
              <a:lstStyle/>
              <a:p>
                <a:r>
                  <a:rPr lang="en-US" sz="1300" dirty="0">
                    <a:latin typeface="Avenir Next" panose="020B0503020202020204" pitchFamily="34" charset="0"/>
                  </a:rPr>
                  <a:t>Diabetes</a:t>
                </a:r>
              </a:p>
            </p:txBody>
          </p:sp>
        </p:grpSp>
        <p:grpSp>
          <p:nvGrpSpPr>
            <p:cNvPr id="59" name="Group 58">
              <a:extLst>
                <a:ext uri="{FF2B5EF4-FFF2-40B4-BE49-F238E27FC236}">
                  <a16:creationId xmlns:a16="http://schemas.microsoft.com/office/drawing/2014/main" id="{D5096E78-2C8A-24C7-E1BB-B74C622ADF35}"/>
                </a:ext>
              </a:extLst>
            </p:cNvPr>
            <p:cNvGrpSpPr/>
            <p:nvPr/>
          </p:nvGrpSpPr>
          <p:grpSpPr>
            <a:xfrm>
              <a:off x="-6511036" y="2493220"/>
              <a:ext cx="720000" cy="720000"/>
              <a:chOff x="14642072" y="2546398"/>
              <a:chExt cx="720000" cy="720000"/>
            </a:xfrm>
          </p:grpSpPr>
          <p:sp>
            <p:nvSpPr>
              <p:cNvPr id="128" name="Oval 127">
                <a:extLst>
                  <a:ext uri="{FF2B5EF4-FFF2-40B4-BE49-F238E27FC236}">
                    <a16:creationId xmlns:a16="http://schemas.microsoft.com/office/drawing/2014/main" id="{C1DDAAD0-9C4F-D51B-DC61-9A8139FB1AD9}"/>
                  </a:ext>
                </a:extLst>
              </p:cNvPr>
              <p:cNvSpPr/>
              <p:nvPr/>
            </p:nvSpPr>
            <p:spPr>
              <a:xfrm>
                <a:off x="14642072" y="2546398"/>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29" name="TextBox 128">
                <a:extLst>
                  <a:ext uri="{FF2B5EF4-FFF2-40B4-BE49-F238E27FC236}">
                    <a16:creationId xmlns:a16="http://schemas.microsoft.com/office/drawing/2014/main" id="{272D2DAC-FA32-8CEF-A2D0-915D62351EC0}"/>
                  </a:ext>
                </a:extLst>
              </p:cNvPr>
              <p:cNvSpPr txBox="1"/>
              <p:nvPr/>
            </p:nvSpPr>
            <p:spPr>
              <a:xfrm>
                <a:off x="14733289" y="2795174"/>
                <a:ext cx="618052" cy="323165"/>
              </a:xfrm>
              <a:prstGeom prst="rect">
                <a:avLst/>
              </a:prstGeom>
              <a:noFill/>
            </p:spPr>
            <p:txBody>
              <a:bodyPr wrap="square" rtlCol="0">
                <a:spAutoFit/>
              </a:bodyPr>
              <a:lstStyle/>
              <a:p>
                <a:r>
                  <a:rPr lang="en-US" sz="1500" b="1" dirty="0">
                    <a:latin typeface="Avenir Next" panose="020B0503020202020204" pitchFamily="34" charset="0"/>
                  </a:rPr>
                  <a:t>HYP</a:t>
                </a:r>
              </a:p>
            </p:txBody>
          </p:sp>
        </p:grpSp>
        <p:grpSp>
          <p:nvGrpSpPr>
            <p:cNvPr id="60" name="Group 59">
              <a:extLst>
                <a:ext uri="{FF2B5EF4-FFF2-40B4-BE49-F238E27FC236}">
                  <a16:creationId xmlns:a16="http://schemas.microsoft.com/office/drawing/2014/main" id="{43A757DC-F7E9-35BC-1C50-4AA09B4E1660}"/>
                </a:ext>
              </a:extLst>
            </p:cNvPr>
            <p:cNvGrpSpPr/>
            <p:nvPr/>
          </p:nvGrpSpPr>
          <p:grpSpPr>
            <a:xfrm>
              <a:off x="-10114864" y="2493220"/>
              <a:ext cx="720000" cy="720000"/>
              <a:chOff x="14642072" y="2546398"/>
              <a:chExt cx="720000" cy="720000"/>
            </a:xfrm>
          </p:grpSpPr>
          <p:sp>
            <p:nvSpPr>
              <p:cNvPr id="123" name="Oval 122">
                <a:extLst>
                  <a:ext uri="{FF2B5EF4-FFF2-40B4-BE49-F238E27FC236}">
                    <a16:creationId xmlns:a16="http://schemas.microsoft.com/office/drawing/2014/main" id="{BFFE9276-3D91-DC70-16AD-2D8970D8FB9A}"/>
                  </a:ext>
                </a:extLst>
              </p:cNvPr>
              <p:cNvSpPr/>
              <p:nvPr/>
            </p:nvSpPr>
            <p:spPr>
              <a:xfrm>
                <a:off x="14642072" y="2546398"/>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27" name="TextBox 126">
                <a:extLst>
                  <a:ext uri="{FF2B5EF4-FFF2-40B4-BE49-F238E27FC236}">
                    <a16:creationId xmlns:a16="http://schemas.microsoft.com/office/drawing/2014/main" id="{A040C48C-27B8-043E-10C1-7DEEEDE8FD49}"/>
                  </a:ext>
                </a:extLst>
              </p:cNvPr>
              <p:cNvSpPr txBox="1"/>
              <p:nvPr/>
            </p:nvSpPr>
            <p:spPr>
              <a:xfrm>
                <a:off x="14719759" y="2777518"/>
                <a:ext cx="613097" cy="292388"/>
              </a:xfrm>
              <a:prstGeom prst="rect">
                <a:avLst/>
              </a:prstGeom>
              <a:noFill/>
            </p:spPr>
            <p:txBody>
              <a:bodyPr wrap="square" rtlCol="0">
                <a:spAutoFit/>
              </a:bodyPr>
              <a:lstStyle/>
              <a:p>
                <a:r>
                  <a:rPr lang="en-US" sz="1300" b="1" dirty="0">
                    <a:latin typeface="Avenir Next" panose="020B0503020202020204" pitchFamily="34" charset="0"/>
                  </a:rPr>
                  <a:t>Chol.</a:t>
                </a:r>
              </a:p>
            </p:txBody>
          </p:sp>
        </p:grpSp>
        <p:grpSp>
          <p:nvGrpSpPr>
            <p:cNvPr id="90" name="Group 89">
              <a:extLst>
                <a:ext uri="{FF2B5EF4-FFF2-40B4-BE49-F238E27FC236}">
                  <a16:creationId xmlns:a16="http://schemas.microsoft.com/office/drawing/2014/main" id="{5973F9BC-3FA1-D0F4-96D3-302E1B80F507}"/>
                </a:ext>
              </a:extLst>
            </p:cNvPr>
            <p:cNvGrpSpPr/>
            <p:nvPr/>
          </p:nvGrpSpPr>
          <p:grpSpPr>
            <a:xfrm>
              <a:off x="-13790488" y="2493220"/>
              <a:ext cx="879474" cy="720000"/>
              <a:chOff x="25375513" y="2459896"/>
              <a:chExt cx="879474" cy="720000"/>
            </a:xfrm>
          </p:grpSpPr>
          <p:sp>
            <p:nvSpPr>
              <p:cNvPr id="121" name="Oval 120">
                <a:extLst>
                  <a:ext uri="{FF2B5EF4-FFF2-40B4-BE49-F238E27FC236}">
                    <a16:creationId xmlns:a16="http://schemas.microsoft.com/office/drawing/2014/main" id="{BBC923B1-C66B-5884-D443-10D8651360F1}"/>
                  </a:ext>
                </a:extLst>
              </p:cNvPr>
              <p:cNvSpPr/>
              <p:nvPr/>
            </p:nvSpPr>
            <p:spPr>
              <a:xfrm>
                <a:off x="25375513" y="2459896"/>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22" name="TextBox 121">
                <a:extLst>
                  <a:ext uri="{FF2B5EF4-FFF2-40B4-BE49-F238E27FC236}">
                    <a16:creationId xmlns:a16="http://schemas.microsoft.com/office/drawing/2014/main" id="{391D4546-11EC-5F1D-0A84-565DD2B3F72C}"/>
                  </a:ext>
                </a:extLst>
              </p:cNvPr>
              <p:cNvSpPr txBox="1"/>
              <p:nvPr/>
            </p:nvSpPr>
            <p:spPr>
              <a:xfrm>
                <a:off x="25454009" y="2643372"/>
                <a:ext cx="800978" cy="478144"/>
              </a:xfrm>
              <a:prstGeom prst="rect">
                <a:avLst/>
              </a:prstGeom>
              <a:noFill/>
            </p:spPr>
            <p:txBody>
              <a:bodyPr wrap="square" tIns="46800" rtlCol="0">
                <a:spAutoFit/>
              </a:bodyPr>
              <a:lstStyle/>
              <a:p>
                <a:r>
                  <a:rPr lang="en-US" sz="1300" b="1" dirty="0">
                    <a:latin typeface="Avenir Next" panose="020B0503020202020204" pitchFamily="34" charset="0"/>
                  </a:rPr>
                  <a:t>DIAS </a:t>
                </a:r>
                <a:r>
                  <a:rPr lang="en-US" sz="1200" dirty="0">
                    <a:latin typeface="Avenir Next" panose="020B0503020202020204" pitchFamily="34" charset="0"/>
                  </a:rPr>
                  <a:t>BP</a:t>
                </a:r>
              </a:p>
            </p:txBody>
          </p:sp>
        </p:grpSp>
        <p:grpSp>
          <p:nvGrpSpPr>
            <p:cNvPr id="93" name="Group 92">
              <a:extLst>
                <a:ext uri="{FF2B5EF4-FFF2-40B4-BE49-F238E27FC236}">
                  <a16:creationId xmlns:a16="http://schemas.microsoft.com/office/drawing/2014/main" id="{4F46CBCE-8CE9-54B9-B7D8-7A83E8686FE3}"/>
                </a:ext>
              </a:extLst>
            </p:cNvPr>
            <p:cNvGrpSpPr/>
            <p:nvPr/>
          </p:nvGrpSpPr>
          <p:grpSpPr>
            <a:xfrm>
              <a:off x="-15507040" y="2493220"/>
              <a:ext cx="720000" cy="720000"/>
              <a:chOff x="27150973" y="2497996"/>
              <a:chExt cx="720000" cy="720000"/>
            </a:xfrm>
          </p:grpSpPr>
          <p:sp>
            <p:nvSpPr>
              <p:cNvPr id="119" name="Oval 118">
                <a:extLst>
                  <a:ext uri="{FF2B5EF4-FFF2-40B4-BE49-F238E27FC236}">
                    <a16:creationId xmlns:a16="http://schemas.microsoft.com/office/drawing/2014/main" id="{71863504-488A-A4F1-E8F9-69A6C4D13B12}"/>
                  </a:ext>
                </a:extLst>
              </p:cNvPr>
              <p:cNvSpPr/>
              <p:nvPr/>
            </p:nvSpPr>
            <p:spPr>
              <a:xfrm>
                <a:off x="27150973" y="2497996"/>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20" name="TextBox 119">
                <a:extLst>
                  <a:ext uri="{FF2B5EF4-FFF2-40B4-BE49-F238E27FC236}">
                    <a16:creationId xmlns:a16="http://schemas.microsoft.com/office/drawing/2014/main" id="{48B75EFA-08E0-72EC-7A41-96508A823A79}"/>
                  </a:ext>
                </a:extLst>
              </p:cNvPr>
              <p:cNvSpPr txBox="1"/>
              <p:nvPr/>
            </p:nvSpPr>
            <p:spPr>
              <a:xfrm>
                <a:off x="27271579" y="2711802"/>
                <a:ext cx="580124" cy="292388"/>
              </a:xfrm>
              <a:prstGeom prst="rect">
                <a:avLst/>
              </a:prstGeom>
              <a:noFill/>
            </p:spPr>
            <p:txBody>
              <a:bodyPr wrap="square" rtlCol="0">
                <a:spAutoFit/>
              </a:bodyPr>
              <a:lstStyle/>
              <a:p>
                <a:r>
                  <a:rPr lang="en-US" sz="1300" b="1" dirty="0">
                    <a:latin typeface="Avenir Next" panose="020B0503020202020204" pitchFamily="34" charset="0"/>
                  </a:rPr>
                  <a:t>BMI</a:t>
                </a:r>
              </a:p>
            </p:txBody>
          </p:sp>
        </p:grpSp>
        <p:grpSp>
          <p:nvGrpSpPr>
            <p:cNvPr id="96" name="Group 95">
              <a:extLst>
                <a:ext uri="{FF2B5EF4-FFF2-40B4-BE49-F238E27FC236}">
                  <a16:creationId xmlns:a16="http://schemas.microsoft.com/office/drawing/2014/main" id="{3A9093B3-36BE-57A9-3C75-2E38CF657B06}"/>
                </a:ext>
              </a:extLst>
            </p:cNvPr>
            <p:cNvGrpSpPr/>
            <p:nvPr/>
          </p:nvGrpSpPr>
          <p:grpSpPr>
            <a:xfrm>
              <a:off x="-19367602" y="2493220"/>
              <a:ext cx="827171" cy="720000"/>
              <a:chOff x="30510078" y="2469535"/>
              <a:chExt cx="827171" cy="720000"/>
            </a:xfrm>
          </p:grpSpPr>
          <p:sp>
            <p:nvSpPr>
              <p:cNvPr id="115" name="Oval 114">
                <a:extLst>
                  <a:ext uri="{FF2B5EF4-FFF2-40B4-BE49-F238E27FC236}">
                    <a16:creationId xmlns:a16="http://schemas.microsoft.com/office/drawing/2014/main" id="{08BEE699-048A-7C4E-2279-6D937559A6EF}"/>
                  </a:ext>
                </a:extLst>
              </p:cNvPr>
              <p:cNvSpPr/>
              <p:nvPr/>
            </p:nvSpPr>
            <p:spPr>
              <a:xfrm>
                <a:off x="30563663" y="24695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16" name="TextBox 115">
                <a:extLst>
                  <a:ext uri="{FF2B5EF4-FFF2-40B4-BE49-F238E27FC236}">
                    <a16:creationId xmlns:a16="http://schemas.microsoft.com/office/drawing/2014/main" id="{2558610E-F548-ADEA-FA38-E50EE001EF67}"/>
                  </a:ext>
                </a:extLst>
              </p:cNvPr>
              <p:cNvSpPr txBox="1"/>
              <p:nvPr/>
            </p:nvSpPr>
            <p:spPr>
              <a:xfrm>
                <a:off x="30510078" y="2683341"/>
                <a:ext cx="827171" cy="292388"/>
              </a:xfrm>
              <a:prstGeom prst="rect">
                <a:avLst/>
              </a:prstGeom>
              <a:noFill/>
            </p:spPr>
            <p:txBody>
              <a:bodyPr wrap="square" rtlCol="0">
                <a:spAutoFit/>
              </a:bodyPr>
              <a:lstStyle/>
              <a:p>
                <a:r>
                  <a:rPr lang="en-US" sz="1300" b="1" dirty="0">
                    <a:latin typeface="Avenir Next" panose="020B0503020202020204" pitchFamily="34" charset="0"/>
                  </a:rPr>
                  <a:t>Glucose</a:t>
                </a:r>
              </a:p>
            </p:txBody>
          </p:sp>
        </p:grpSp>
        <p:grpSp>
          <p:nvGrpSpPr>
            <p:cNvPr id="98" name="Group 97">
              <a:extLst>
                <a:ext uri="{FF2B5EF4-FFF2-40B4-BE49-F238E27FC236}">
                  <a16:creationId xmlns:a16="http://schemas.microsoft.com/office/drawing/2014/main" id="{2E39250A-5CC4-72CD-9394-6944D7A3A90F}"/>
                </a:ext>
              </a:extLst>
            </p:cNvPr>
            <p:cNvGrpSpPr/>
            <p:nvPr/>
          </p:nvGrpSpPr>
          <p:grpSpPr>
            <a:xfrm>
              <a:off x="-17543879" y="2493220"/>
              <a:ext cx="1040287" cy="720000"/>
              <a:chOff x="30563663" y="2469535"/>
              <a:chExt cx="1040287" cy="720000"/>
            </a:xfrm>
          </p:grpSpPr>
          <p:sp>
            <p:nvSpPr>
              <p:cNvPr id="113" name="Oval 112">
                <a:extLst>
                  <a:ext uri="{FF2B5EF4-FFF2-40B4-BE49-F238E27FC236}">
                    <a16:creationId xmlns:a16="http://schemas.microsoft.com/office/drawing/2014/main" id="{2001FA2C-AA04-1673-7528-3B5215AF82DF}"/>
                  </a:ext>
                </a:extLst>
              </p:cNvPr>
              <p:cNvSpPr/>
              <p:nvPr/>
            </p:nvSpPr>
            <p:spPr>
              <a:xfrm>
                <a:off x="30563663" y="24695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14" name="TextBox 113">
                <a:extLst>
                  <a:ext uri="{FF2B5EF4-FFF2-40B4-BE49-F238E27FC236}">
                    <a16:creationId xmlns:a16="http://schemas.microsoft.com/office/drawing/2014/main" id="{675D9F2E-69A6-03DB-3D56-05A023AC58E1}"/>
                  </a:ext>
                </a:extLst>
              </p:cNvPr>
              <p:cNvSpPr txBox="1"/>
              <p:nvPr/>
            </p:nvSpPr>
            <p:spPr>
              <a:xfrm>
                <a:off x="30630728" y="2619841"/>
                <a:ext cx="973222" cy="492443"/>
              </a:xfrm>
              <a:prstGeom prst="rect">
                <a:avLst/>
              </a:prstGeom>
              <a:noFill/>
            </p:spPr>
            <p:txBody>
              <a:bodyPr wrap="square" rtlCol="0">
                <a:spAutoFit/>
              </a:bodyPr>
              <a:lstStyle/>
              <a:p>
                <a:r>
                  <a:rPr lang="en-US" sz="1300" b="1" dirty="0">
                    <a:latin typeface="Avenir Next" panose="020B0503020202020204" pitchFamily="34" charset="0"/>
                  </a:rPr>
                  <a:t>Heart </a:t>
                </a:r>
              </a:p>
              <a:p>
                <a:r>
                  <a:rPr lang="en-US" sz="1300" dirty="0">
                    <a:latin typeface="Avenir Next" panose="020B0503020202020204" pitchFamily="34" charset="0"/>
                  </a:rPr>
                  <a:t>Rate</a:t>
                </a:r>
              </a:p>
            </p:txBody>
          </p:sp>
        </p:grpSp>
        <p:grpSp>
          <p:nvGrpSpPr>
            <p:cNvPr id="100" name="Group 99">
              <a:extLst>
                <a:ext uri="{FF2B5EF4-FFF2-40B4-BE49-F238E27FC236}">
                  <a16:creationId xmlns:a16="http://schemas.microsoft.com/office/drawing/2014/main" id="{AE925208-3C27-5429-65BD-1E91A11BF4B0}"/>
                </a:ext>
              </a:extLst>
            </p:cNvPr>
            <p:cNvGrpSpPr/>
            <p:nvPr/>
          </p:nvGrpSpPr>
          <p:grpSpPr>
            <a:xfrm>
              <a:off x="-1187710" y="2493220"/>
              <a:ext cx="734541" cy="720000"/>
              <a:chOff x="12759209" y="2545735"/>
              <a:chExt cx="734541" cy="720000"/>
            </a:xfrm>
          </p:grpSpPr>
          <p:sp>
            <p:nvSpPr>
              <p:cNvPr id="105" name="Oval 104">
                <a:extLst>
                  <a:ext uri="{FF2B5EF4-FFF2-40B4-BE49-F238E27FC236}">
                    <a16:creationId xmlns:a16="http://schemas.microsoft.com/office/drawing/2014/main" id="{FDA8712B-9F23-88F3-4D97-CEC0BE5B649C}"/>
                  </a:ext>
                </a:extLst>
              </p:cNvPr>
              <p:cNvSpPr/>
              <p:nvPr/>
            </p:nvSpPr>
            <p:spPr>
              <a:xfrm>
                <a:off x="12759209" y="25457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06" name="TextBox 105">
                <a:extLst>
                  <a:ext uri="{FF2B5EF4-FFF2-40B4-BE49-F238E27FC236}">
                    <a16:creationId xmlns:a16="http://schemas.microsoft.com/office/drawing/2014/main" id="{AAFF1E84-B644-DA69-F601-31CE2D334533}"/>
                  </a:ext>
                </a:extLst>
              </p:cNvPr>
              <p:cNvSpPr txBox="1"/>
              <p:nvPr/>
            </p:nvSpPr>
            <p:spPr>
              <a:xfrm>
                <a:off x="12822602" y="2704233"/>
                <a:ext cx="671148" cy="292388"/>
              </a:xfrm>
              <a:prstGeom prst="rect">
                <a:avLst/>
              </a:prstGeom>
              <a:noFill/>
            </p:spPr>
            <p:txBody>
              <a:bodyPr wrap="square" rtlCol="0">
                <a:spAutoFit/>
              </a:bodyPr>
              <a:lstStyle/>
              <a:p>
                <a:r>
                  <a:rPr lang="en-US" sz="1300" b="1" dirty="0">
                    <a:latin typeface="Avenir Next" panose="020B0503020202020204" pitchFamily="34" charset="0"/>
                  </a:rPr>
                  <a:t>No. of</a:t>
                </a:r>
                <a:endParaRPr lang="en-US" sz="1300" dirty="0">
                  <a:latin typeface="Avenir Next" panose="020B0503020202020204" pitchFamily="34" charset="0"/>
                </a:endParaRPr>
              </a:p>
            </p:txBody>
          </p:sp>
          <p:sp>
            <p:nvSpPr>
              <p:cNvPr id="107" name="TextBox 106">
                <a:extLst>
                  <a:ext uri="{FF2B5EF4-FFF2-40B4-BE49-F238E27FC236}">
                    <a16:creationId xmlns:a16="http://schemas.microsoft.com/office/drawing/2014/main" id="{95D9FD83-C7E7-EFD0-40E5-3AB24D695AAE}"/>
                  </a:ext>
                </a:extLst>
              </p:cNvPr>
              <p:cNvSpPr txBox="1"/>
              <p:nvPr/>
            </p:nvSpPr>
            <p:spPr>
              <a:xfrm>
                <a:off x="12828951" y="2850283"/>
                <a:ext cx="635913" cy="292388"/>
              </a:xfrm>
              <a:prstGeom prst="rect">
                <a:avLst/>
              </a:prstGeom>
              <a:noFill/>
            </p:spPr>
            <p:txBody>
              <a:bodyPr wrap="square" rtlCol="0">
                <a:spAutoFit/>
              </a:bodyPr>
              <a:lstStyle/>
              <a:p>
                <a:r>
                  <a:rPr lang="en-US" sz="1300" dirty="0">
                    <a:latin typeface="Avenir Next" panose="020B0503020202020204" pitchFamily="34" charset="0"/>
                  </a:rPr>
                  <a:t>Cigs</a:t>
                </a:r>
              </a:p>
            </p:txBody>
          </p:sp>
        </p:grpSp>
        <p:grpSp>
          <p:nvGrpSpPr>
            <p:cNvPr id="157" name="Group 156">
              <a:extLst>
                <a:ext uri="{FF2B5EF4-FFF2-40B4-BE49-F238E27FC236}">
                  <a16:creationId xmlns:a16="http://schemas.microsoft.com/office/drawing/2014/main" id="{51809E68-38F7-50EB-1256-501B0BF0CEA2}"/>
                </a:ext>
              </a:extLst>
            </p:cNvPr>
            <p:cNvGrpSpPr/>
            <p:nvPr/>
          </p:nvGrpSpPr>
          <p:grpSpPr>
            <a:xfrm>
              <a:off x="7438989" y="2493220"/>
              <a:ext cx="720000" cy="720000"/>
              <a:chOff x="7531659" y="2479723"/>
              <a:chExt cx="720000" cy="720000"/>
            </a:xfrm>
          </p:grpSpPr>
          <p:sp>
            <p:nvSpPr>
              <p:cNvPr id="158" name="Oval 157">
                <a:extLst>
                  <a:ext uri="{FF2B5EF4-FFF2-40B4-BE49-F238E27FC236}">
                    <a16:creationId xmlns:a16="http://schemas.microsoft.com/office/drawing/2014/main" id="{FC2CBF8B-AA50-4EE1-98A7-8CC3C4E6B4C6}"/>
                  </a:ext>
                </a:extLst>
              </p:cNvPr>
              <p:cNvSpPr/>
              <p:nvPr/>
            </p:nvSpPr>
            <p:spPr>
              <a:xfrm>
                <a:off x="7531659" y="2479723"/>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59" name="TextBox 158">
                <a:extLst>
                  <a:ext uri="{FF2B5EF4-FFF2-40B4-BE49-F238E27FC236}">
                    <a16:creationId xmlns:a16="http://schemas.microsoft.com/office/drawing/2014/main" id="{514CF949-8BE4-0710-B093-690209807A6A}"/>
                  </a:ext>
                </a:extLst>
              </p:cNvPr>
              <p:cNvSpPr txBox="1"/>
              <p:nvPr/>
            </p:nvSpPr>
            <p:spPr>
              <a:xfrm>
                <a:off x="7650377" y="2681183"/>
                <a:ext cx="500846" cy="369332"/>
              </a:xfrm>
              <a:prstGeom prst="rect">
                <a:avLst/>
              </a:prstGeom>
              <a:noFill/>
            </p:spPr>
            <p:txBody>
              <a:bodyPr wrap="square" rtlCol="0">
                <a:spAutoFit/>
              </a:bodyPr>
              <a:lstStyle/>
              <a:p>
                <a:r>
                  <a:rPr lang="en-US" dirty="0">
                    <a:latin typeface="Avenir Next" panose="020B0503020202020204" pitchFamily="34" charset="0"/>
                  </a:rPr>
                  <a:t>No</a:t>
                </a:r>
              </a:p>
            </p:txBody>
          </p:sp>
        </p:grpSp>
        <p:grpSp>
          <p:nvGrpSpPr>
            <p:cNvPr id="167" name="Group 166">
              <a:extLst>
                <a:ext uri="{FF2B5EF4-FFF2-40B4-BE49-F238E27FC236}">
                  <a16:creationId xmlns:a16="http://schemas.microsoft.com/office/drawing/2014/main" id="{DA970D25-AA7E-9014-3976-FF9B48D80533}"/>
                </a:ext>
              </a:extLst>
            </p:cNvPr>
            <p:cNvGrpSpPr/>
            <p:nvPr/>
          </p:nvGrpSpPr>
          <p:grpSpPr>
            <a:xfrm>
              <a:off x="-11914462" y="2493220"/>
              <a:ext cx="803046" cy="720000"/>
              <a:chOff x="25387620" y="2459896"/>
              <a:chExt cx="803046" cy="720000"/>
            </a:xfrm>
          </p:grpSpPr>
          <p:sp>
            <p:nvSpPr>
              <p:cNvPr id="168" name="Oval 167">
                <a:extLst>
                  <a:ext uri="{FF2B5EF4-FFF2-40B4-BE49-F238E27FC236}">
                    <a16:creationId xmlns:a16="http://schemas.microsoft.com/office/drawing/2014/main" id="{D20E0C3A-19D7-E3AE-2820-EBDF62C59D0E}"/>
                  </a:ext>
                </a:extLst>
              </p:cNvPr>
              <p:cNvSpPr/>
              <p:nvPr/>
            </p:nvSpPr>
            <p:spPr>
              <a:xfrm>
                <a:off x="25387620" y="2459896"/>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69" name="TextBox 168">
                <a:extLst>
                  <a:ext uri="{FF2B5EF4-FFF2-40B4-BE49-F238E27FC236}">
                    <a16:creationId xmlns:a16="http://schemas.microsoft.com/office/drawing/2014/main" id="{DA5D4E5F-F8B5-FF2C-A4D4-EE7F25387E91}"/>
                  </a:ext>
                </a:extLst>
              </p:cNvPr>
              <p:cNvSpPr txBox="1"/>
              <p:nvPr/>
            </p:nvSpPr>
            <p:spPr>
              <a:xfrm>
                <a:off x="25502646" y="2656130"/>
                <a:ext cx="688020" cy="478144"/>
              </a:xfrm>
              <a:prstGeom prst="rect">
                <a:avLst/>
              </a:prstGeom>
              <a:noFill/>
            </p:spPr>
            <p:txBody>
              <a:bodyPr wrap="square" tIns="46800" rtlCol="0">
                <a:spAutoFit/>
              </a:bodyPr>
              <a:lstStyle/>
              <a:p>
                <a:r>
                  <a:rPr lang="en-US" sz="1300" b="1" dirty="0">
                    <a:latin typeface="Avenir Next" panose="020B0503020202020204" pitchFamily="34" charset="0"/>
                  </a:rPr>
                  <a:t>SYS </a:t>
                </a:r>
                <a:r>
                  <a:rPr lang="en-US" sz="1200" dirty="0">
                    <a:latin typeface="Avenir Next" panose="020B0503020202020204" pitchFamily="34" charset="0"/>
                  </a:rPr>
                  <a:t>BP</a:t>
                </a:r>
              </a:p>
            </p:txBody>
          </p:sp>
        </p:grpSp>
        <p:grpSp>
          <p:nvGrpSpPr>
            <p:cNvPr id="177" name="Group 176">
              <a:extLst>
                <a:ext uri="{FF2B5EF4-FFF2-40B4-BE49-F238E27FC236}">
                  <a16:creationId xmlns:a16="http://schemas.microsoft.com/office/drawing/2014/main" id="{2306DECF-D8E5-0B82-D6AE-DE59AECE21C9}"/>
                </a:ext>
              </a:extLst>
            </p:cNvPr>
            <p:cNvGrpSpPr/>
            <p:nvPr/>
          </p:nvGrpSpPr>
          <p:grpSpPr>
            <a:xfrm>
              <a:off x="11046965" y="2493220"/>
              <a:ext cx="827171" cy="720000"/>
              <a:chOff x="30510078" y="2469535"/>
              <a:chExt cx="827171" cy="720000"/>
            </a:xfrm>
          </p:grpSpPr>
          <p:sp>
            <p:nvSpPr>
              <p:cNvPr id="178" name="Oval 177">
                <a:extLst>
                  <a:ext uri="{FF2B5EF4-FFF2-40B4-BE49-F238E27FC236}">
                    <a16:creationId xmlns:a16="http://schemas.microsoft.com/office/drawing/2014/main" id="{161A65DB-2A8C-5A7C-3AA9-AEF480F6A28D}"/>
                  </a:ext>
                </a:extLst>
              </p:cNvPr>
              <p:cNvSpPr/>
              <p:nvPr/>
            </p:nvSpPr>
            <p:spPr>
              <a:xfrm>
                <a:off x="30563663" y="24695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79" name="TextBox 178">
                <a:extLst>
                  <a:ext uri="{FF2B5EF4-FFF2-40B4-BE49-F238E27FC236}">
                    <a16:creationId xmlns:a16="http://schemas.microsoft.com/office/drawing/2014/main" id="{AF1889E8-DB21-0D34-5286-C3FA45FB1712}"/>
                  </a:ext>
                </a:extLst>
              </p:cNvPr>
              <p:cNvSpPr txBox="1"/>
              <p:nvPr/>
            </p:nvSpPr>
            <p:spPr>
              <a:xfrm>
                <a:off x="30510078" y="2683341"/>
                <a:ext cx="827171" cy="292388"/>
              </a:xfrm>
              <a:prstGeom prst="rect">
                <a:avLst/>
              </a:prstGeom>
              <a:noFill/>
            </p:spPr>
            <p:txBody>
              <a:bodyPr wrap="square" rtlCol="0">
                <a:spAutoFit/>
              </a:bodyPr>
              <a:lstStyle/>
              <a:p>
                <a:r>
                  <a:rPr lang="en-US" sz="1300" b="1" dirty="0">
                    <a:latin typeface="Avenir Next" panose="020B0503020202020204" pitchFamily="34" charset="0"/>
                  </a:rPr>
                  <a:t>Glucose</a:t>
                </a:r>
              </a:p>
            </p:txBody>
          </p:sp>
        </p:grpSp>
        <p:grpSp>
          <p:nvGrpSpPr>
            <p:cNvPr id="180" name="Group 179">
              <a:extLst>
                <a:ext uri="{FF2B5EF4-FFF2-40B4-BE49-F238E27FC236}">
                  <a16:creationId xmlns:a16="http://schemas.microsoft.com/office/drawing/2014/main" id="{0385F152-18FD-6493-F5B8-F5AC11B47460}"/>
                </a:ext>
              </a:extLst>
            </p:cNvPr>
            <p:cNvGrpSpPr/>
            <p:nvPr/>
          </p:nvGrpSpPr>
          <p:grpSpPr>
            <a:xfrm>
              <a:off x="12870688" y="2493220"/>
              <a:ext cx="1040287" cy="720000"/>
              <a:chOff x="30563663" y="2469535"/>
              <a:chExt cx="1040287" cy="720000"/>
            </a:xfrm>
          </p:grpSpPr>
          <p:sp>
            <p:nvSpPr>
              <p:cNvPr id="181" name="Oval 180">
                <a:extLst>
                  <a:ext uri="{FF2B5EF4-FFF2-40B4-BE49-F238E27FC236}">
                    <a16:creationId xmlns:a16="http://schemas.microsoft.com/office/drawing/2014/main" id="{FEEBD6B5-99C7-CC11-C13D-E3C5F8B5DB88}"/>
                  </a:ext>
                </a:extLst>
              </p:cNvPr>
              <p:cNvSpPr/>
              <p:nvPr/>
            </p:nvSpPr>
            <p:spPr>
              <a:xfrm>
                <a:off x="30563663" y="24695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82" name="TextBox 181">
                <a:extLst>
                  <a:ext uri="{FF2B5EF4-FFF2-40B4-BE49-F238E27FC236}">
                    <a16:creationId xmlns:a16="http://schemas.microsoft.com/office/drawing/2014/main" id="{2C523CD7-0547-2C7A-4DE8-57DB985F60DF}"/>
                  </a:ext>
                </a:extLst>
              </p:cNvPr>
              <p:cNvSpPr txBox="1"/>
              <p:nvPr/>
            </p:nvSpPr>
            <p:spPr>
              <a:xfrm>
                <a:off x="30630728" y="2619841"/>
                <a:ext cx="973222" cy="492443"/>
              </a:xfrm>
              <a:prstGeom prst="rect">
                <a:avLst/>
              </a:prstGeom>
              <a:noFill/>
            </p:spPr>
            <p:txBody>
              <a:bodyPr wrap="square" rtlCol="0">
                <a:spAutoFit/>
              </a:bodyPr>
              <a:lstStyle/>
              <a:p>
                <a:r>
                  <a:rPr lang="en-US" sz="1300" b="1" dirty="0">
                    <a:latin typeface="Avenir Next" panose="020B0503020202020204" pitchFamily="34" charset="0"/>
                  </a:rPr>
                  <a:t>Heart </a:t>
                </a:r>
              </a:p>
              <a:p>
                <a:r>
                  <a:rPr lang="en-US" sz="1300" dirty="0">
                    <a:latin typeface="Avenir Next" panose="020B0503020202020204" pitchFamily="34" charset="0"/>
                  </a:rPr>
                  <a:t>Rate</a:t>
                </a:r>
              </a:p>
            </p:txBody>
          </p:sp>
        </p:grpSp>
        <p:grpSp>
          <p:nvGrpSpPr>
            <p:cNvPr id="183" name="Group 182">
              <a:extLst>
                <a:ext uri="{FF2B5EF4-FFF2-40B4-BE49-F238E27FC236}">
                  <a16:creationId xmlns:a16="http://schemas.microsoft.com/office/drawing/2014/main" id="{1CAA457A-8535-E5A8-BD43-C5FDB700B07C}"/>
                </a:ext>
              </a:extLst>
            </p:cNvPr>
            <p:cNvGrpSpPr/>
            <p:nvPr/>
          </p:nvGrpSpPr>
          <p:grpSpPr>
            <a:xfrm>
              <a:off x="16624073" y="2493220"/>
              <a:ext cx="879474" cy="720000"/>
              <a:chOff x="25375513" y="2459896"/>
              <a:chExt cx="879474" cy="720000"/>
            </a:xfrm>
          </p:grpSpPr>
          <p:sp>
            <p:nvSpPr>
              <p:cNvPr id="184" name="Oval 183">
                <a:extLst>
                  <a:ext uri="{FF2B5EF4-FFF2-40B4-BE49-F238E27FC236}">
                    <a16:creationId xmlns:a16="http://schemas.microsoft.com/office/drawing/2014/main" id="{B45C954B-F39C-A460-1A26-F8C9E05E07D7}"/>
                  </a:ext>
                </a:extLst>
              </p:cNvPr>
              <p:cNvSpPr/>
              <p:nvPr/>
            </p:nvSpPr>
            <p:spPr>
              <a:xfrm>
                <a:off x="25375513" y="2459896"/>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85" name="TextBox 184">
                <a:extLst>
                  <a:ext uri="{FF2B5EF4-FFF2-40B4-BE49-F238E27FC236}">
                    <a16:creationId xmlns:a16="http://schemas.microsoft.com/office/drawing/2014/main" id="{8C8E5C91-DC2A-B208-B372-E489C175BC6F}"/>
                  </a:ext>
                </a:extLst>
              </p:cNvPr>
              <p:cNvSpPr txBox="1"/>
              <p:nvPr/>
            </p:nvSpPr>
            <p:spPr>
              <a:xfrm>
                <a:off x="25454009" y="2643372"/>
                <a:ext cx="800978" cy="478144"/>
              </a:xfrm>
              <a:prstGeom prst="rect">
                <a:avLst/>
              </a:prstGeom>
              <a:noFill/>
            </p:spPr>
            <p:txBody>
              <a:bodyPr wrap="square" tIns="46800" rtlCol="0">
                <a:spAutoFit/>
              </a:bodyPr>
              <a:lstStyle/>
              <a:p>
                <a:r>
                  <a:rPr lang="en-US" sz="1300" b="1" dirty="0">
                    <a:latin typeface="Avenir Next" panose="020B0503020202020204" pitchFamily="34" charset="0"/>
                  </a:rPr>
                  <a:t>DIAS </a:t>
                </a:r>
                <a:r>
                  <a:rPr lang="en-US" sz="1200" dirty="0">
                    <a:latin typeface="Avenir Next" panose="020B0503020202020204" pitchFamily="34" charset="0"/>
                  </a:rPr>
                  <a:t>BP</a:t>
                </a:r>
              </a:p>
            </p:txBody>
          </p:sp>
        </p:grpSp>
        <p:grpSp>
          <p:nvGrpSpPr>
            <p:cNvPr id="186" name="Group 185">
              <a:extLst>
                <a:ext uri="{FF2B5EF4-FFF2-40B4-BE49-F238E27FC236}">
                  <a16:creationId xmlns:a16="http://schemas.microsoft.com/office/drawing/2014/main" id="{A2D54C79-89C3-FDBE-0EFE-1389A33082A9}"/>
                </a:ext>
              </a:extLst>
            </p:cNvPr>
            <p:cNvGrpSpPr/>
            <p:nvPr/>
          </p:nvGrpSpPr>
          <p:grpSpPr>
            <a:xfrm>
              <a:off x="14907527" y="2493220"/>
              <a:ext cx="720000" cy="720000"/>
              <a:chOff x="27150973" y="2497996"/>
              <a:chExt cx="720000" cy="720000"/>
            </a:xfrm>
          </p:grpSpPr>
          <p:sp>
            <p:nvSpPr>
              <p:cNvPr id="187" name="Oval 186">
                <a:extLst>
                  <a:ext uri="{FF2B5EF4-FFF2-40B4-BE49-F238E27FC236}">
                    <a16:creationId xmlns:a16="http://schemas.microsoft.com/office/drawing/2014/main" id="{D18BBB57-AB50-D380-D172-5C8A5511AE3F}"/>
                  </a:ext>
                </a:extLst>
              </p:cNvPr>
              <p:cNvSpPr/>
              <p:nvPr/>
            </p:nvSpPr>
            <p:spPr>
              <a:xfrm>
                <a:off x="27150973" y="2497996"/>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88" name="TextBox 187">
                <a:extLst>
                  <a:ext uri="{FF2B5EF4-FFF2-40B4-BE49-F238E27FC236}">
                    <a16:creationId xmlns:a16="http://schemas.microsoft.com/office/drawing/2014/main" id="{02D1A592-AC75-5A61-967A-E907684EA973}"/>
                  </a:ext>
                </a:extLst>
              </p:cNvPr>
              <p:cNvSpPr txBox="1"/>
              <p:nvPr/>
            </p:nvSpPr>
            <p:spPr>
              <a:xfrm>
                <a:off x="27271579" y="2711802"/>
                <a:ext cx="580124" cy="292388"/>
              </a:xfrm>
              <a:prstGeom prst="rect">
                <a:avLst/>
              </a:prstGeom>
              <a:noFill/>
            </p:spPr>
            <p:txBody>
              <a:bodyPr wrap="square" rtlCol="0">
                <a:spAutoFit/>
              </a:bodyPr>
              <a:lstStyle/>
              <a:p>
                <a:r>
                  <a:rPr lang="en-US" sz="1300" b="1" dirty="0">
                    <a:latin typeface="Avenir Next" panose="020B0503020202020204" pitchFamily="34" charset="0"/>
                  </a:rPr>
                  <a:t>BMI</a:t>
                </a:r>
              </a:p>
            </p:txBody>
          </p:sp>
        </p:grpSp>
      </p:grpSp>
      <p:grpSp>
        <p:nvGrpSpPr>
          <p:cNvPr id="200" name="Group 199">
            <a:extLst>
              <a:ext uri="{FF2B5EF4-FFF2-40B4-BE49-F238E27FC236}">
                <a16:creationId xmlns:a16="http://schemas.microsoft.com/office/drawing/2014/main" id="{6F6ECEF0-05C2-05CB-2A3F-F84C4C2F6EF8}"/>
              </a:ext>
            </a:extLst>
          </p:cNvPr>
          <p:cNvGrpSpPr/>
          <p:nvPr/>
        </p:nvGrpSpPr>
        <p:grpSpPr>
          <a:xfrm>
            <a:off x="750277" y="773722"/>
            <a:ext cx="6031522" cy="1247146"/>
            <a:chOff x="750277" y="773722"/>
            <a:chExt cx="6031522" cy="1247146"/>
          </a:xfrm>
        </p:grpSpPr>
        <p:sp>
          <p:nvSpPr>
            <p:cNvPr id="201" name="TextBox 200">
              <a:extLst>
                <a:ext uri="{FF2B5EF4-FFF2-40B4-BE49-F238E27FC236}">
                  <a16:creationId xmlns:a16="http://schemas.microsoft.com/office/drawing/2014/main" id="{1F363AFE-6CE9-9781-C362-D4F709993997}"/>
                </a:ext>
              </a:extLst>
            </p:cNvPr>
            <p:cNvSpPr txBox="1"/>
            <p:nvPr/>
          </p:nvSpPr>
          <p:spPr>
            <a:xfrm>
              <a:off x="750277" y="773722"/>
              <a:ext cx="6031522" cy="707886"/>
            </a:xfrm>
            <a:prstGeom prst="rect">
              <a:avLst/>
            </a:prstGeom>
            <a:noFill/>
          </p:spPr>
          <p:txBody>
            <a:bodyPr wrap="square" rtlCol="0">
              <a:spAutoFit/>
            </a:bodyPr>
            <a:lstStyle/>
            <a:p>
              <a:r>
                <a:rPr lang="en-US" sz="4000" dirty="0">
                  <a:latin typeface="Avenir Next" panose="020B0503020202020204" pitchFamily="34" charset="0"/>
                </a:rPr>
                <a:t>GETTING TO KNOW THE</a:t>
              </a:r>
            </a:p>
          </p:txBody>
        </p:sp>
        <p:sp>
          <p:nvSpPr>
            <p:cNvPr id="202" name="TextBox 201">
              <a:extLst>
                <a:ext uri="{FF2B5EF4-FFF2-40B4-BE49-F238E27FC236}">
                  <a16:creationId xmlns:a16="http://schemas.microsoft.com/office/drawing/2014/main" id="{2A16E8F8-0504-B676-4A07-F156F27D474D}"/>
                </a:ext>
              </a:extLst>
            </p:cNvPr>
            <p:cNvSpPr txBox="1"/>
            <p:nvPr/>
          </p:nvSpPr>
          <p:spPr>
            <a:xfrm>
              <a:off x="750277" y="1312982"/>
              <a:ext cx="2450123" cy="707886"/>
            </a:xfrm>
            <a:prstGeom prst="rect">
              <a:avLst/>
            </a:prstGeom>
            <a:noFill/>
          </p:spPr>
          <p:txBody>
            <a:bodyPr wrap="square" rtlCol="0">
              <a:spAutoFit/>
            </a:bodyPr>
            <a:lstStyle/>
            <a:p>
              <a:r>
                <a:rPr lang="en-US" sz="4000" b="1" dirty="0">
                  <a:latin typeface="Avenir Next" panose="020B0503020202020204" pitchFamily="34" charset="0"/>
                </a:rPr>
                <a:t>DATASET</a:t>
              </a:r>
            </a:p>
          </p:txBody>
        </p:sp>
      </p:grpSp>
    </p:spTree>
    <p:extLst>
      <p:ext uri="{BB962C8B-B14F-4D97-AF65-F5344CB8AC3E}">
        <p14:creationId xmlns:p14="http://schemas.microsoft.com/office/powerpoint/2010/main" val="95579215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2" name="TextBox 311">
            <a:extLst>
              <a:ext uri="{FF2B5EF4-FFF2-40B4-BE49-F238E27FC236}">
                <a16:creationId xmlns:a16="http://schemas.microsoft.com/office/drawing/2014/main" id="{EC08C03D-C3A8-CCE2-336D-2E9A914CB757}"/>
              </a:ext>
            </a:extLst>
          </p:cNvPr>
          <p:cNvSpPr txBox="1"/>
          <p:nvPr/>
        </p:nvSpPr>
        <p:spPr>
          <a:xfrm>
            <a:off x="750277" y="804718"/>
            <a:ext cx="6493486" cy="707886"/>
          </a:xfrm>
          <a:prstGeom prst="rect">
            <a:avLst/>
          </a:prstGeom>
          <a:noFill/>
        </p:spPr>
        <p:txBody>
          <a:bodyPr wrap="square" rtlCol="0">
            <a:spAutoFit/>
          </a:bodyPr>
          <a:lstStyle/>
          <a:p>
            <a:r>
              <a:rPr lang="en-US" sz="4000" dirty="0">
                <a:latin typeface="Avenir Next" panose="020B0503020202020204" pitchFamily="34" charset="0"/>
              </a:rPr>
              <a:t>Briefly the Complete</a:t>
            </a:r>
          </a:p>
        </p:txBody>
      </p:sp>
      <p:sp>
        <p:nvSpPr>
          <p:cNvPr id="313" name="TextBox 312">
            <a:extLst>
              <a:ext uri="{FF2B5EF4-FFF2-40B4-BE49-F238E27FC236}">
                <a16:creationId xmlns:a16="http://schemas.microsoft.com/office/drawing/2014/main" id="{B6240722-A014-C0AB-A6C2-8E220DC9AA29}"/>
              </a:ext>
            </a:extLst>
          </p:cNvPr>
          <p:cNvSpPr txBox="1"/>
          <p:nvPr/>
        </p:nvSpPr>
        <p:spPr>
          <a:xfrm>
            <a:off x="750277" y="1343978"/>
            <a:ext cx="2637782" cy="707886"/>
          </a:xfrm>
          <a:prstGeom prst="rect">
            <a:avLst/>
          </a:prstGeom>
          <a:noFill/>
        </p:spPr>
        <p:txBody>
          <a:bodyPr wrap="square" rtlCol="0">
            <a:spAutoFit/>
          </a:bodyPr>
          <a:lstStyle/>
          <a:p>
            <a:r>
              <a:rPr lang="en-US" sz="4000" b="1" dirty="0">
                <a:latin typeface="Avenir Next" panose="020B0503020202020204" pitchFamily="34" charset="0"/>
              </a:rPr>
              <a:t>DATASET</a:t>
            </a:r>
          </a:p>
        </p:txBody>
      </p:sp>
      <p:graphicFrame>
        <p:nvGraphicFramePr>
          <p:cNvPr id="314" name="Table 313">
            <a:extLst>
              <a:ext uri="{FF2B5EF4-FFF2-40B4-BE49-F238E27FC236}">
                <a16:creationId xmlns:a16="http://schemas.microsoft.com/office/drawing/2014/main" id="{3C365741-1E83-71CA-9F5D-C707715ABA25}"/>
              </a:ext>
            </a:extLst>
          </p:cNvPr>
          <p:cNvGraphicFramePr>
            <a:graphicFrameLocks noGrp="1"/>
          </p:cNvGraphicFramePr>
          <p:nvPr>
            <p:extLst>
              <p:ext uri="{D42A27DB-BD31-4B8C-83A1-F6EECF244321}">
                <p14:modId xmlns:p14="http://schemas.microsoft.com/office/powerpoint/2010/main" val="3514159278"/>
              </p:ext>
            </p:extLst>
          </p:nvPr>
        </p:nvGraphicFramePr>
        <p:xfrm>
          <a:off x="629606" y="2071527"/>
          <a:ext cx="3571003" cy="3723624"/>
        </p:xfrm>
        <a:graphic>
          <a:graphicData uri="http://schemas.openxmlformats.org/drawingml/2006/table">
            <a:tbl>
              <a:tblPr firstRow="1" bandRow="1">
                <a:tableStyleId>{5C22544A-7EE6-4342-B048-85BDC9FD1C3A}</a:tableStyleId>
              </a:tblPr>
              <a:tblGrid>
                <a:gridCol w="1021773">
                  <a:extLst>
                    <a:ext uri="{9D8B030D-6E8A-4147-A177-3AD203B41FA5}">
                      <a16:colId xmlns:a16="http://schemas.microsoft.com/office/drawing/2014/main" val="3089179590"/>
                    </a:ext>
                  </a:extLst>
                </a:gridCol>
                <a:gridCol w="1358896">
                  <a:extLst>
                    <a:ext uri="{9D8B030D-6E8A-4147-A177-3AD203B41FA5}">
                      <a16:colId xmlns:a16="http://schemas.microsoft.com/office/drawing/2014/main" val="732000792"/>
                    </a:ext>
                  </a:extLst>
                </a:gridCol>
                <a:gridCol w="1190334">
                  <a:extLst>
                    <a:ext uri="{9D8B030D-6E8A-4147-A177-3AD203B41FA5}">
                      <a16:colId xmlns:a16="http://schemas.microsoft.com/office/drawing/2014/main" val="3604489652"/>
                    </a:ext>
                  </a:extLst>
                </a:gridCol>
              </a:tblGrid>
              <a:tr h="708374">
                <a:tc>
                  <a:txBody>
                    <a:bodyPr/>
                    <a:lstStyle/>
                    <a:p>
                      <a:pPr>
                        <a:lnSpc>
                          <a:spcPct val="150000"/>
                        </a:lnSpc>
                      </a:pPr>
                      <a:endParaRPr lang="en-US" dirty="0"/>
                    </a:p>
                  </a:txBody>
                  <a:tcPr>
                    <a:lnL w="12700" cap="flat" cmpd="sng" algn="ctr">
                      <a:no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398D94"/>
                    </a:solidFill>
                  </a:tcPr>
                </a:tc>
                <a:tc>
                  <a:txBody>
                    <a:bodyPr/>
                    <a:lstStyle/>
                    <a:p>
                      <a:endParaRPr lang="en-US" dirty="0"/>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CCCCCA"/>
                    </a:solidFill>
                  </a:tcPr>
                </a:tc>
                <a:tc>
                  <a:txBody>
                    <a:bodyPr/>
                    <a:lstStyle/>
                    <a:p>
                      <a:endParaRPr lang="en-US" dirty="0"/>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6AF6F"/>
                    </a:solidFill>
                  </a:tcPr>
                </a:tc>
                <a:extLst>
                  <a:ext uri="{0D108BD9-81ED-4DB2-BD59-A6C34878D82A}">
                    <a16:rowId xmlns:a16="http://schemas.microsoft.com/office/drawing/2014/main" val="363709558"/>
                  </a:ext>
                </a:extLst>
              </a:tr>
              <a:tr h="603050">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860588391"/>
                  </a:ext>
                </a:extLst>
              </a:tr>
              <a:tr h="603050">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1833128923"/>
                  </a:ext>
                </a:extLst>
              </a:tr>
              <a:tr h="603050">
                <a:tc>
                  <a:txBody>
                    <a:bodyPr/>
                    <a:lstStyle/>
                    <a:p>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726527410"/>
                  </a:ext>
                </a:extLst>
              </a:tr>
              <a:tr h="603050">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019037799"/>
                  </a:ext>
                </a:extLst>
              </a:tr>
              <a:tr h="603050">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890064514"/>
                  </a:ext>
                </a:extLst>
              </a:tr>
            </a:tbl>
          </a:graphicData>
        </a:graphic>
      </p:graphicFrame>
      <p:graphicFrame>
        <p:nvGraphicFramePr>
          <p:cNvPr id="394" name="Table 393">
            <a:extLst>
              <a:ext uri="{FF2B5EF4-FFF2-40B4-BE49-F238E27FC236}">
                <a16:creationId xmlns:a16="http://schemas.microsoft.com/office/drawing/2014/main" id="{DF3F6D5F-0C5B-7897-1388-345A0FCA8174}"/>
              </a:ext>
            </a:extLst>
          </p:cNvPr>
          <p:cNvGraphicFramePr>
            <a:graphicFrameLocks noGrp="1"/>
          </p:cNvGraphicFramePr>
          <p:nvPr>
            <p:extLst>
              <p:ext uri="{D42A27DB-BD31-4B8C-83A1-F6EECF244321}">
                <p14:modId xmlns:p14="http://schemas.microsoft.com/office/powerpoint/2010/main" val="522538916"/>
              </p:ext>
            </p:extLst>
          </p:nvPr>
        </p:nvGraphicFramePr>
        <p:xfrm>
          <a:off x="4470604" y="2068944"/>
          <a:ext cx="3571003" cy="3723624"/>
        </p:xfrm>
        <a:graphic>
          <a:graphicData uri="http://schemas.openxmlformats.org/drawingml/2006/table">
            <a:tbl>
              <a:tblPr firstRow="1" bandRow="1">
                <a:tableStyleId>{5C22544A-7EE6-4342-B048-85BDC9FD1C3A}</a:tableStyleId>
              </a:tblPr>
              <a:tblGrid>
                <a:gridCol w="1029444">
                  <a:extLst>
                    <a:ext uri="{9D8B030D-6E8A-4147-A177-3AD203B41FA5}">
                      <a16:colId xmlns:a16="http://schemas.microsoft.com/office/drawing/2014/main" val="3089179590"/>
                    </a:ext>
                  </a:extLst>
                </a:gridCol>
                <a:gridCol w="1255594">
                  <a:extLst>
                    <a:ext uri="{9D8B030D-6E8A-4147-A177-3AD203B41FA5}">
                      <a16:colId xmlns:a16="http://schemas.microsoft.com/office/drawing/2014/main" val="732000792"/>
                    </a:ext>
                  </a:extLst>
                </a:gridCol>
                <a:gridCol w="1285965">
                  <a:extLst>
                    <a:ext uri="{9D8B030D-6E8A-4147-A177-3AD203B41FA5}">
                      <a16:colId xmlns:a16="http://schemas.microsoft.com/office/drawing/2014/main" val="3604489652"/>
                    </a:ext>
                  </a:extLst>
                </a:gridCol>
              </a:tblGrid>
              <a:tr h="708374">
                <a:tc>
                  <a:txBody>
                    <a:bodyPr/>
                    <a:lstStyle/>
                    <a:p>
                      <a:pPr>
                        <a:lnSpc>
                          <a:spcPct val="150000"/>
                        </a:lnSpc>
                      </a:pPr>
                      <a:endParaRPr lang="en-US" dirty="0"/>
                    </a:p>
                  </a:txBody>
                  <a:tcPr>
                    <a:lnL w="12700" cap="flat" cmpd="sng" algn="ctr">
                      <a:no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398D94"/>
                    </a:solidFill>
                  </a:tcPr>
                </a:tc>
                <a:tc>
                  <a:txBody>
                    <a:bodyPr/>
                    <a:lstStyle/>
                    <a:p>
                      <a:endParaRPr lang="en-US" dirty="0"/>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CCCCCA"/>
                    </a:solidFill>
                  </a:tcPr>
                </a:tc>
                <a:tc>
                  <a:txBody>
                    <a:bodyPr/>
                    <a:lstStyle/>
                    <a:p>
                      <a:endParaRPr lang="en-US" dirty="0"/>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6AF6F"/>
                    </a:solidFill>
                  </a:tcPr>
                </a:tc>
                <a:extLst>
                  <a:ext uri="{0D108BD9-81ED-4DB2-BD59-A6C34878D82A}">
                    <a16:rowId xmlns:a16="http://schemas.microsoft.com/office/drawing/2014/main" val="363709558"/>
                  </a:ext>
                </a:extLst>
              </a:tr>
              <a:tr h="603050">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860588391"/>
                  </a:ext>
                </a:extLst>
              </a:tr>
              <a:tr h="603050">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1833128923"/>
                  </a:ext>
                </a:extLst>
              </a:tr>
              <a:tr h="603050">
                <a:tc>
                  <a:txBody>
                    <a:bodyPr/>
                    <a:lstStyle/>
                    <a:p>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726527410"/>
                  </a:ext>
                </a:extLst>
              </a:tr>
              <a:tr h="603050">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019037799"/>
                  </a:ext>
                </a:extLst>
              </a:tr>
              <a:tr h="603050">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227543793"/>
                  </a:ext>
                </a:extLst>
              </a:tr>
            </a:tbl>
          </a:graphicData>
        </a:graphic>
      </p:graphicFrame>
      <p:grpSp>
        <p:nvGrpSpPr>
          <p:cNvPr id="475" name="Group 474">
            <a:extLst>
              <a:ext uri="{FF2B5EF4-FFF2-40B4-BE49-F238E27FC236}">
                <a16:creationId xmlns:a16="http://schemas.microsoft.com/office/drawing/2014/main" id="{37042A48-073B-4040-C295-7D8E3C8FC9E6}"/>
              </a:ext>
            </a:extLst>
          </p:cNvPr>
          <p:cNvGrpSpPr/>
          <p:nvPr/>
        </p:nvGrpSpPr>
        <p:grpSpPr>
          <a:xfrm>
            <a:off x="553929" y="2291478"/>
            <a:ext cx="3387314" cy="382980"/>
            <a:chOff x="676759" y="2223240"/>
            <a:chExt cx="3387314" cy="382980"/>
          </a:xfrm>
        </p:grpSpPr>
        <p:sp>
          <p:nvSpPr>
            <p:cNvPr id="321" name="TextBox 320">
              <a:extLst>
                <a:ext uri="{FF2B5EF4-FFF2-40B4-BE49-F238E27FC236}">
                  <a16:creationId xmlns:a16="http://schemas.microsoft.com/office/drawing/2014/main" id="{9D3EA0E9-B67D-B246-B937-628458E04531}"/>
                </a:ext>
              </a:extLst>
            </p:cNvPr>
            <p:cNvSpPr txBox="1"/>
            <p:nvPr/>
          </p:nvSpPr>
          <p:spPr>
            <a:xfrm>
              <a:off x="676759" y="2223240"/>
              <a:ext cx="1192984" cy="369332"/>
            </a:xfrm>
            <a:prstGeom prst="rect">
              <a:avLst/>
            </a:prstGeom>
            <a:noFill/>
          </p:spPr>
          <p:txBody>
            <a:bodyPr wrap="square" rtlCol="0">
              <a:spAutoFit/>
            </a:bodyPr>
            <a:lstStyle/>
            <a:p>
              <a:r>
                <a:rPr lang="en-US" b="1" dirty="0">
                  <a:solidFill>
                    <a:schemeClr val="bg1"/>
                  </a:solidFill>
                  <a:latin typeface="Avenir Next" panose="020B0503020202020204" pitchFamily="34" charset="0"/>
                </a:rPr>
                <a:t>Denoted</a:t>
              </a:r>
            </a:p>
          </p:txBody>
        </p:sp>
        <p:sp>
          <p:nvSpPr>
            <p:cNvPr id="329" name="TextBox 328">
              <a:extLst>
                <a:ext uri="{FF2B5EF4-FFF2-40B4-BE49-F238E27FC236}">
                  <a16:creationId xmlns:a16="http://schemas.microsoft.com/office/drawing/2014/main" id="{CD982624-D00E-E3EC-31F8-DA0EDF299DF6}"/>
                </a:ext>
              </a:extLst>
            </p:cNvPr>
            <p:cNvSpPr txBox="1"/>
            <p:nvPr/>
          </p:nvSpPr>
          <p:spPr>
            <a:xfrm>
              <a:off x="3148103" y="2236888"/>
              <a:ext cx="915970" cy="369332"/>
            </a:xfrm>
            <a:prstGeom prst="rect">
              <a:avLst/>
            </a:prstGeom>
            <a:noFill/>
          </p:spPr>
          <p:txBody>
            <a:bodyPr wrap="square" rtlCol="0">
              <a:spAutoFit/>
            </a:bodyPr>
            <a:lstStyle/>
            <a:p>
              <a:r>
                <a:rPr lang="en-US" dirty="0">
                  <a:latin typeface="Avenir Next" panose="020B0503020202020204" pitchFamily="34" charset="0"/>
                </a:rPr>
                <a:t>Nature</a:t>
              </a:r>
            </a:p>
          </p:txBody>
        </p:sp>
        <p:sp>
          <p:nvSpPr>
            <p:cNvPr id="327" name="TextBox 326">
              <a:extLst>
                <a:ext uri="{FF2B5EF4-FFF2-40B4-BE49-F238E27FC236}">
                  <a16:creationId xmlns:a16="http://schemas.microsoft.com/office/drawing/2014/main" id="{146B20A0-47A6-023A-1AE5-6BE4A26117FA}"/>
                </a:ext>
              </a:extLst>
            </p:cNvPr>
            <p:cNvSpPr txBox="1"/>
            <p:nvPr/>
          </p:nvSpPr>
          <p:spPr>
            <a:xfrm>
              <a:off x="1844604" y="2223240"/>
              <a:ext cx="1212493" cy="369332"/>
            </a:xfrm>
            <a:prstGeom prst="rect">
              <a:avLst/>
            </a:prstGeom>
            <a:noFill/>
          </p:spPr>
          <p:txBody>
            <a:bodyPr wrap="square" rtlCol="0">
              <a:spAutoFit/>
            </a:bodyPr>
            <a:lstStyle/>
            <a:p>
              <a:r>
                <a:rPr lang="en-US" dirty="0">
                  <a:latin typeface="Avenir Next" panose="020B0503020202020204" pitchFamily="34" charset="0"/>
                </a:rPr>
                <a:t>Covariate</a:t>
              </a:r>
            </a:p>
          </p:txBody>
        </p:sp>
      </p:grpSp>
      <p:grpSp>
        <p:nvGrpSpPr>
          <p:cNvPr id="476" name="Group 475">
            <a:extLst>
              <a:ext uri="{FF2B5EF4-FFF2-40B4-BE49-F238E27FC236}">
                <a16:creationId xmlns:a16="http://schemas.microsoft.com/office/drawing/2014/main" id="{C835080F-F480-9C94-4C63-C562E03DE56E}"/>
              </a:ext>
            </a:extLst>
          </p:cNvPr>
          <p:cNvGrpSpPr/>
          <p:nvPr/>
        </p:nvGrpSpPr>
        <p:grpSpPr>
          <a:xfrm>
            <a:off x="946021" y="2829591"/>
            <a:ext cx="3532992" cy="2846054"/>
            <a:chOff x="946021" y="2829591"/>
            <a:chExt cx="3532992" cy="2846054"/>
          </a:xfrm>
        </p:grpSpPr>
        <mc:AlternateContent xmlns:mc="http://schemas.openxmlformats.org/markup-compatibility/2006" xmlns:a14="http://schemas.microsoft.com/office/drawing/2010/main">
          <mc:Choice Requires="a14">
            <p:sp>
              <p:nvSpPr>
                <p:cNvPr id="322" name="TextBox 321">
                  <a:extLst>
                    <a:ext uri="{FF2B5EF4-FFF2-40B4-BE49-F238E27FC236}">
                      <a16:creationId xmlns:a16="http://schemas.microsoft.com/office/drawing/2014/main" id="{4EBAF5F3-E150-4DE6-020A-FEB5A9C06352}"/>
                    </a:ext>
                  </a:extLst>
                </p:cNvPr>
                <p:cNvSpPr txBox="1"/>
                <p:nvPr/>
              </p:nvSpPr>
              <p:spPr>
                <a:xfrm>
                  <a:off x="952305" y="2829591"/>
                  <a:ext cx="50074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dirty="0" smtClean="0">
                                <a:solidFill>
                                  <a:schemeClr val="tx1"/>
                                </a:solidFill>
                                <a:latin typeface="Cambria Math" panose="02040503050406030204" pitchFamily="18" charset="0"/>
                              </a:rPr>
                            </m:ctrlPr>
                          </m:sSubPr>
                          <m:e>
                            <m:r>
                              <a:rPr lang="en-US" b="1" i="1" dirty="0" smtClean="0">
                                <a:solidFill>
                                  <a:schemeClr val="tx1"/>
                                </a:solidFill>
                                <a:latin typeface="Cambria Math" panose="02040503050406030204" pitchFamily="18" charset="0"/>
                              </a:rPr>
                              <m:t>𝒙</m:t>
                            </m:r>
                          </m:e>
                          <m:sub>
                            <m:r>
                              <a:rPr lang="en-US" b="1" i="1" dirty="0" smtClean="0">
                                <a:solidFill>
                                  <a:schemeClr val="tx1"/>
                                </a:solidFill>
                                <a:latin typeface="Cambria Math" panose="02040503050406030204" pitchFamily="18" charset="0"/>
                              </a:rPr>
                              <m:t>𝟏</m:t>
                            </m:r>
                          </m:sub>
                        </m:sSub>
                      </m:oMath>
                    </m:oMathPara>
                  </a14:m>
                  <a:endParaRPr lang="en-US" b="1" dirty="0">
                    <a:solidFill>
                      <a:schemeClr val="tx1"/>
                    </a:solidFill>
                    <a:latin typeface="Avenir Next" panose="020B0503020202020204" pitchFamily="34" charset="0"/>
                  </a:endParaRPr>
                </a:p>
              </p:txBody>
            </p:sp>
          </mc:Choice>
          <mc:Fallback xmlns="">
            <p:sp>
              <p:nvSpPr>
                <p:cNvPr id="322" name="TextBox 321">
                  <a:extLst>
                    <a:ext uri="{FF2B5EF4-FFF2-40B4-BE49-F238E27FC236}">
                      <a16:creationId xmlns:a16="http://schemas.microsoft.com/office/drawing/2014/main" id="{4EBAF5F3-E150-4DE6-020A-FEB5A9C06352}"/>
                    </a:ext>
                  </a:extLst>
                </p:cNvPr>
                <p:cNvSpPr txBox="1">
                  <a:spLocks noRot="1" noChangeAspect="1" noMove="1" noResize="1" noEditPoints="1" noAdjustHandles="1" noChangeArrowheads="1" noChangeShapeType="1" noTextEdit="1"/>
                </p:cNvSpPr>
                <p:nvPr/>
              </p:nvSpPr>
              <p:spPr>
                <a:xfrm>
                  <a:off x="952305" y="2829591"/>
                  <a:ext cx="500743" cy="369332"/>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3" name="TextBox 322">
                  <a:extLst>
                    <a:ext uri="{FF2B5EF4-FFF2-40B4-BE49-F238E27FC236}">
                      <a16:creationId xmlns:a16="http://schemas.microsoft.com/office/drawing/2014/main" id="{29C568EE-2DAF-5CCD-BC57-259829EB59AC}"/>
                    </a:ext>
                  </a:extLst>
                </p:cNvPr>
                <p:cNvSpPr txBox="1"/>
                <p:nvPr/>
              </p:nvSpPr>
              <p:spPr>
                <a:xfrm>
                  <a:off x="953877" y="3425051"/>
                  <a:ext cx="50074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dirty="0" smtClean="0">
                                <a:solidFill>
                                  <a:schemeClr val="tx1"/>
                                </a:solidFill>
                                <a:latin typeface="Cambria Math" panose="02040503050406030204" pitchFamily="18" charset="0"/>
                              </a:rPr>
                            </m:ctrlPr>
                          </m:sSubPr>
                          <m:e>
                            <m:r>
                              <a:rPr lang="en-US" b="1" i="1" dirty="0" smtClean="0">
                                <a:solidFill>
                                  <a:schemeClr val="tx1"/>
                                </a:solidFill>
                                <a:latin typeface="Cambria Math" panose="02040503050406030204" pitchFamily="18" charset="0"/>
                              </a:rPr>
                              <m:t>𝒙</m:t>
                            </m:r>
                          </m:e>
                          <m:sub>
                            <m:r>
                              <a:rPr lang="en-US" b="1" i="1" dirty="0" smtClean="0">
                                <a:solidFill>
                                  <a:schemeClr val="tx1"/>
                                </a:solidFill>
                                <a:latin typeface="Cambria Math" panose="02040503050406030204" pitchFamily="18" charset="0"/>
                              </a:rPr>
                              <m:t>𝟐</m:t>
                            </m:r>
                          </m:sub>
                        </m:sSub>
                      </m:oMath>
                    </m:oMathPara>
                  </a14:m>
                  <a:endParaRPr lang="en-US" b="1" dirty="0">
                    <a:solidFill>
                      <a:schemeClr val="tx1"/>
                    </a:solidFill>
                    <a:latin typeface="Avenir Next" panose="020B0503020202020204" pitchFamily="34" charset="0"/>
                  </a:endParaRPr>
                </a:p>
              </p:txBody>
            </p:sp>
          </mc:Choice>
          <mc:Fallback xmlns="">
            <p:sp>
              <p:nvSpPr>
                <p:cNvPr id="323" name="TextBox 322">
                  <a:extLst>
                    <a:ext uri="{FF2B5EF4-FFF2-40B4-BE49-F238E27FC236}">
                      <a16:creationId xmlns:a16="http://schemas.microsoft.com/office/drawing/2014/main" id="{29C568EE-2DAF-5CCD-BC57-259829EB59AC}"/>
                    </a:ext>
                  </a:extLst>
                </p:cNvPr>
                <p:cNvSpPr txBox="1">
                  <a:spLocks noRot="1" noChangeAspect="1" noMove="1" noResize="1" noEditPoints="1" noAdjustHandles="1" noChangeArrowheads="1" noChangeShapeType="1" noTextEdit="1"/>
                </p:cNvSpPr>
                <p:nvPr/>
              </p:nvSpPr>
              <p:spPr>
                <a:xfrm>
                  <a:off x="953877" y="3425051"/>
                  <a:ext cx="500743"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4" name="TextBox 323">
                  <a:extLst>
                    <a:ext uri="{FF2B5EF4-FFF2-40B4-BE49-F238E27FC236}">
                      <a16:creationId xmlns:a16="http://schemas.microsoft.com/office/drawing/2014/main" id="{B1386C6C-DD16-54B9-23FB-1CD8103D2923}"/>
                    </a:ext>
                  </a:extLst>
                </p:cNvPr>
                <p:cNvSpPr txBox="1"/>
                <p:nvPr/>
              </p:nvSpPr>
              <p:spPr>
                <a:xfrm>
                  <a:off x="946021" y="4039364"/>
                  <a:ext cx="50074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dirty="0" smtClean="0">
                                <a:solidFill>
                                  <a:schemeClr val="tx1"/>
                                </a:solidFill>
                                <a:latin typeface="Cambria Math" panose="02040503050406030204" pitchFamily="18" charset="0"/>
                              </a:rPr>
                            </m:ctrlPr>
                          </m:sSubPr>
                          <m:e>
                            <m:r>
                              <a:rPr lang="en-US" b="1" i="1" dirty="0" smtClean="0">
                                <a:solidFill>
                                  <a:schemeClr val="tx1"/>
                                </a:solidFill>
                                <a:latin typeface="Cambria Math" panose="02040503050406030204" pitchFamily="18" charset="0"/>
                              </a:rPr>
                              <m:t>𝒙</m:t>
                            </m:r>
                          </m:e>
                          <m:sub>
                            <m:r>
                              <a:rPr lang="en-US" b="1" i="1" dirty="0" smtClean="0">
                                <a:solidFill>
                                  <a:schemeClr val="tx1"/>
                                </a:solidFill>
                                <a:latin typeface="Cambria Math" panose="02040503050406030204" pitchFamily="18" charset="0"/>
                              </a:rPr>
                              <m:t>𝟑</m:t>
                            </m:r>
                          </m:sub>
                        </m:sSub>
                      </m:oMath>
                    </m:oMathPara>
                  </a14:m>
                  <a:endParaRPr lang="en-US" b="1" dirty="0">
                    <a:solidFill>
                      <a:schemeClr val="tx1"/>
                    </a:solidFill>
                    <a:latin typeface="Avenir Next" panose="020B0503020202020204" pitchFamily="34" charset="0"/>
                  </a:endParaRPr>
                </a:p>
              </p:txBody>
            </p:sp>
          </mc:Choice>
          <mc:Fallback xmlns="">
            <p:sp>
              <p:nvSpPr>
                <p:cNvPr id="324" name="TextBox 323">
                  <a:extLst>
                    <a:ext uri="{FF2B5EF4-FFF2-40B4-BE49-F238E27FC236}">
                      <a16:creationId xmlns:a16="http://schemas.microsoft.com/office/drawing/2014/main" id="{B1386C6C-DD16-54B9-23FB-1CD8103D2923}"/>
                    </a:ext>
                  </a:extLst>
                </p:cNvPr>
                <p:cNvSpPr txBox="1">
                  <a:spLocks noRot="1" noChangeAspect="1" noMove="1" noResize="1" noEditPoints="1" noAdjustHandles="1" noChangeArrowheads="1" noChangeShapeType="1" noTextEdit="1"/>
                </p:cNvSpPr>
                <p:nvPr/>
              </p:nvSpPr>
              <p:spPr>
                <a:xfrm>
                  <a:off x="946021" y="4039364"/>
                  <a:ext cx="500743"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5" name="TextBox 324">
                  <a:extLst>
                    <a:ext uri="{FF2B5EF4-FFF2-40B4-BE49-F238E27FC236}">
                      <a16:creationId xmlns:a16="http://schemas.microsoft.com/office/drawing/2014/main" id="{DAD86E01-9753-9528-1F3F-87D37718591E}"/>
                    </a:ext>
                  </a:extLst>
                </p:cNvPr>
                <p:cNvSpPr txBox="1"/>
                <p:nvPr/>
              </p:nvSpPr>
              <p:spPr>
                <a:xfrm>
                  <a:off x="947592" y="4606543"/>
                  <a:ext cx="50074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dirty="0" smtClean="0">
                                <a:solidFill>
                                  <a:schemeClr val="tx1"/>
                                </a:solidFill>
                                <a:latin typeface="Cambria Math" panose="02040503050406030204" pitchFamily="18" charset="0"/>
                              </a:rPr>
                            </m:ctrlPr>
                          </m:sSubPr>
                          <m:e>
                            <m:r>
                              <a:rPr lang="en-US" b="1" i="1" dirty="0" smtClean="0">
                                <a:solidFill>
                                  <a:schemeClr val="tx1"/>
                                </a:solidFill>
                                <a:latin typeface="Cambria Math" panose="02040503050406030204" pitchFamily="18" charset="0"/>
                              </a:rPr>
                              <m:t>𝒙</m:t>
                            </m:r>
                          </m:e>
                          <m:sub>
                            <m:r>
                              <a:rPr lang="en-US" b="1" i="1" dirty="0" smtClean="0">
                                <a:solidFill>
                                  <a:schemeClr val="tx1"/>
                                </a:solidFill>
                                <a:latin typeface="Cambria Math" panose="02040503050406030204" pitchFamily="18" charset="0"/>
                              </a:rPr>
                              <m:t>𝟒</m:t>
                            </m:r>
                          </m:sub>
                        </m:sSub>
                      </m:oMath>
                    </m:oMathPara>
                  </a14:m>
                  <a:endParaRPr lang="en-US" b="1" dirty="0">
                    <a:solidFill>
                      <a:schemeClr val="tx1"/>
                    </a:solidFill>
                    <a:latin typeface="Avenir Next" panose="020B0503020202020204" pitchFamily="34" charset="0"/>
                  </a:endParaRPr>
                </a:p>
              </p:txBody>
            </p:sp>
          </mc:Choice>
          <mc:Fallback xmlns="">
            <p:sp>
              <p:nvSpPr>
                <p:cNvPr id="325" name="TextBox 324">
                  <a:extLst>
                    <a:ext uri="{FF2B5EF4-FFF2-40B4-BE49-F238E27FC236}">
                      <a16:creationId xmlns:a16="http://schemas.microsoft.com/office/drawing/2014/main" id="{DAD86E01-9753-9528-1F3F-87D37718591E}"/>
                    </a:ext>
                  </a:extLst>
                </p:cNvPr>
                <p:cNvSpPr txBox="1">
                  <a:spLocks noRot="1" noChangeAspect="1" noMove="1" noResize="1" noEditPoints="1" noAdjustHandles="1" noChangeArrowheads="1" noChangeShapeType="1" noTextEdit="1"/>
                </p:cNvSpPr>
                <p:nvPr/>
              </p:nvSpPr>
              <p:spPr>
                <a:xfrm>
                  <a:off x="947592" y="4606543"/>
                  <a:ext cx="500743"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9" name="TextBox 408">
                  <a:extLst>
                    <a:ext uri="{FF2B5EF4-FFF2-40B4-BE49-F238E27FC236}">
                      <a16:creationId xmlns:a16="http://schemas.microsoft.com/office/drawing/2014/main" id="{0021781E-DFD8-BB61-A926-6B42EB6F2F27}"/>
                    </a:ext>
                  </a:extLst>
                </p:cNvPr>
                <p:cNvSpPr txBox="1"/>
                <p:nvPr/>
              </p:nvSpPr>
              <p:spPr>
                <a:xfrm>
                  <a:off x="949723" y="5260243"/>
                  <a:ext cx="50074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dirty="0" smtClean="0">
                                <a:solidFill>
                                  <a:schemeClr val="tx1"/>
                                </a:solidFill>
                                <a:latin typeface="Cambria Math" panose="02040503050406030204" pitchFamily="18" charset="0"/>
                              </a:rPr>
                            </m:ctrlPr>
                          </m:sSubPr>
                          <m:e>
                            <m:r>
                              <a:rPr lang="en-US" b="1" i="1" dirty="0" smtClean="0">
                                <a:solidFill>
                                  <a:schemeClr val="tx1"/>
                                </a:solidFill>
                                <a:latin typeface="Cambria Math" panose="02040503050406030204" pitchFamily="18" charset="0"/>
                              </a:rPr>
                              <m:t>𝒙</m:t>
                            </m:r>
                          </m:e>
                          <m:sub>
                            <m:r>
                              <a:rPr lang="en-US" b="1" i="1" dirty="0" smtClean="0">
                                <a:solidFill>
                                  <a:schemeClr val="tx1"/>
                                </a:solidFill>
                                <a:latin typeface="Cambria Math" panose="02040503050406030204" pitchFamily="18" charset="0"/>
                              </a:rPr>
                              <m:t>𝟓</m:t>
                            </m:r>
                          </m:sub>
                        </m:sSub>
                      </m:oMath>
                    </m:oMathPara>
                  </a14:m>
                  <a:endParaRPr lang="en-US" b="1" dirty="0">
                    <a:solidFill>
                      <a:schemeClr val="tx1"/>
                    </a:solidFill>
                    <a:latin typeface="Avenir Next" panose="020B0503020202020204" pitchFamily="34" charset="0"/>
                  </a:endParaRPr>
                </a:p>
              </p:txBody>
            </p:sp>
          </mc:Choice>
          <mc:Fallback xmlns="">
            <p:sp>
              <p:nvSpPr>
                <p:cNvPr id="409" name="TextBox 408">
                  <a:extLst>
                    <a:ext uri="{FF2B5EF4-FFF2-40B4-BE49-F238E27FC236}">
                      <a16:creationId xmlns:a16="http://schemas.microsoft.com/office/drawing/2014/main" id="{0021781E-DFD8-BB61-A926-6B42EB6F2F27}"/>
                    </a:ext>
                  </a:extLst>
                </p:cNvPr>
                <p:cNvSpPr txBox="1">
                  <a:spLocks noRot="1" noChangeAspect="1" noMove="1" noResize="1" noEditPoints="1" noAdjustHandles="1" noChangeArrowheads="1" noChangeShapeType="1" noTextEdit="1"/>
                </p:cNvSpPr>
                <p:nvPr/>
              </p:nvSpPr>
              <p:spPr>
                <a:xfrm>
                  <a:off x="949723" y="5260243"/>
                  <a:ext cx="500743" cy="369332"/>
                </a:xfrm>
                <a:prstGeom prst="rect">
                  <a:avLst/>
                </a:prstGeom>
                <a:blipFill>
                  <a:blip r:embed="rId6"/>
                  <a:stretch>
                    <a:fillRect/>
                  </a:stretch>
                </a:blipFill>
              </p:spPr>
              <p:txBody>
                <a:bodyPr/>
                <a:lstStyle/>
                <a:p>
                  <a:r>
                    <a:rPr lang="en-US">
                      <a:noFill/>
                    </a:rPr>
                    <a:t> </a:t>
                  </a:r>
                </a:p>
              </p:txBody>
            </p:sp>
          </mc:Fallback>
        </mc:AlternateContent>
        <p:sp>
          <p:nvSpPr>
            <p:cNvPr id="326" name="TextBox 325">
              <a:extLst>
                <a:ext uri="{FF2B5EF4-FFF2-40B4-BE49-F238E27FC236}">
                  <a16:creationId xmlns:a16="http://schemas.microsoft.com/office/drawing/2014/main" id="{520A84A4-2714-01C1-9A0E-47343AF3F219}"/>
                </a:ext>
              </a:extLst>
            </p:cNvPr>
            <p:cNvSpPr txBox="1"/>
            <p:nvPr/>
          </p:nvSpPr>
          <p:spPr>
            <a:xfrm>
              <a:off x="2949633" y="2863864"/>
              <a:ext cx="1498383" cy="369332"/>
            </a:xfrm>
            <a:prstGeom prst="rect">
              <a:avLst/>
            </a:prstGeom>
            <a:noFill/>
          </p:spPr>
          <p:txBody>
            <a:bodyPr wrap="square" rtlCol="0">
              <a:spAutoFit/>
            </a:bodyPr>
            <a:lstStyle/>
            <a:p>
              <a:r>
                <a:rPr lang="en-US" dirty="0">
                  <a:latin typeface="Avenir Next" panose="020B0503020202020204" pitchFamily="34" charset="0"/>
                </a:rPr>
                <a:t>Categorical</a:t>
              </a:r>
            </a:p>
          </p:txBody>
        </p:sp>
        <p:sp>
          <p:nvSpPr>
            <p:cNvPr id="333" name="TextBox 332">
              <a:extLst>
                <a:ext uri="{FF2B5EF4-FFF2-40B4-BE49-F238E27FC236}">
                  <a16:creationId xmlns:a16="http://schemas.microsoft.com/office/drawing/2014/main" id="{46B6B506-4B99-2F10-6627-CB70C28C3B78}"/>
                </a:ext>
              </a:extLst>
            </p:cNvPr>
            <p:cNvSpPr txBox="1"/>
            <p:nvPr/>
          </p:nvSpPr>
          <p:spPr>
            <a:xfrm>
              <a:off x="2949633" y="3468059"/>
              <a:ext cx="1451888" cy="369332"/>
            </a:xfrm>
            <a:prstGeom prst="rect">
              <a:avLst/>
            </a:prstGeom>
            <a:noFill/>
          </p:spPr>
          <p:txBody>
            <a:bodyPr wrap="square" rtlCol="0">
              <a:spAutoFit/>
            </a:bodyPr>
            <a:lstStyle/>
            <a:p>
              <a:r>
                <a:rPr lang="en-US" dirty="0">
                  <a:latin typeface="Avenir Next" panose="020B0503020202020204" pitchFamily="34" charset="0"/>
                </a:rPr>
                <a:t>Continuous</a:t>
              </a:r>
            </a:p>
          </p:txBody>
        </p:sp>
        <p:sp>
          <p:nvSpPr>
            <p:cNvPr id="335" name="TextBox 334">
              <a:extLst>
                <a:ext uri="{FF2B5EF4-FFF2-40B4-BE49-F238E27FC236}">
                  <a16:creationId xmlns:a16="http://schemas.microsoft.com/office/drawing/2014/main" id="{DE10EEBB-3CBC-5201-82FF-F7AB50B1C987}"/>
                </a:ext>
              </a:extLst>
            </p:cNvPr>
            <p:cNvSpPr txBox="1"/>
            <p:nvPr/>
          </p:nvSpPr>
          <p:spPr>
            <a:xfrm>
              <a:off x="2949633" y="4072254"/>
              <a:ext cx="1529380" cy="369332"/>
            </a:xfrm>
            <a:prstGeom prst="rect">
              <a:avLst/>
            </a:prstGeom>
            <a:noFill/>
          </p:spPr>
          <p:txBody>
            <a:bodyPr wrap="square" rtlCol="0">
              <a:spAutoFit/>
            </a:bodyPr>
            <a:lstStyle/>
            <a:p>
              <a:r>
                <a:rPr lang="en-US" dirty="0">
                  <a:latin typeface="Avenir Next" panose="020B0503020202020204" pitchFamily="34" charset="0"/>
                </a:rPr>
                <a:t>Categorical</a:t>
              </a:r>
            </a:p>
          </p:txBody>
        </p:sp>
        <p:sp>
          <p:nvSpPr>
            <p:cNvPr id="336" name="TextBox 335">
              <a:extLst>
                <a:ext uri="{FF2B5EF4-FFF2-40B4-BE49-F238E27FC236}">
                  <a16:creationId xmlns:a16="http://schemas.microsoft.com/office/drawing/2014/main" id="{A601A7CC-43ED-A8C7-39A9-B31B0BCB7B02}"/>
                </a:ext>
              </a:extLst>
            </p:cNvPr>
            <p:cNvSpPr txBox="1"/>
            <p:nvPr/>
          </p:nvSpPr>
          <p:spPr>
            <a:xfrm>
              <a:off x="2949633" y="4676448"/>
              <a:ext cx="1198773" cy="369332"/>
            </a:xfrm>
            <a:prstGeom prst="rect">
              <a:avLst/>
            </a:prstGeom>
            <a:noFill/>
          </p:spPr>
          <p:txBody>
            <a:bodyPr wrap="square" rtlCol="0">
              <a:spAutoFit/>
            </a:bodyPr>
            <a:lstStyle/>
            <a:p>
              <a:r>
                <a:rPr lang="en-US" dirty="0">
                  <a:latin typeface="Avenir Next" panose="020B0503020202020204" pitchFamily="34" charset="0"/>
                </a:rPr>
                <a:t>Binomial</a:t>
              </a:r>
            </a:p>
          </p:txBody>
        </p:sp>
        <p:sp>
          <p:nvSpPr>
            <p:cNvPr id="405" name="TextBox 404">
              <a:extLst>
                <a:ext uri="{FF2B5EF4-FFF2-40B4-BE49-F238E27FC236}">
                  <a16:creationId xmlns:a16="http://schemas.microsoft.com/office/drawing/2014/main" id="{6B96CC76-ADD2-2BED-CA91-AE1BFEBD634B}"/>
                </a:ext>
              </a:extLst>
            </p:cNvPr>
            <p:cNvSpPr txBox="1"/>
            <p:nvPr/>
          </p:nvSpPr>
          <p:spPr>
            <a:xfrm>
              <a:off x="2947051" y="5294516"/>
              <a:ext cx="1498383" cy="369332"/>
            </a:xfrm>
            <a:prstGeom prst="rect">
              <a:avLst/>
            </a:prstGeom>
            <a:noFill/>
          </p:spPr>
          <p:txBody>
            <a:bodyPr wrap="square" rtlCol="0">
              <a:spAutoFit/>
            </a:bodyPr>
            <a:lstStyle/>
            <a:p>
              <a:r>
                <a:rPr lang="en-US" dirty="0">
                  <a:latin typeface="Avenir Next" panose="020B0503020202020204" pitchFamily="34" charset="0"/>
                </a:rPr>
                <a:t>Discrete</a:t>
              </a:r>
            </a:p>
          </p:txBody>
        </p:sp>
        <p:sp>
          <p:nvSpPr>
            <p:cNvPr id="344" name="TextBox 343">
              <a:extLst>
                <a:ext uri="{FF2B5EF4-FFF2-40B4-BE49-F238E27FC236}">
                  <a16:creationId xmlns:a16="http://schemas.microsoft.com/office/drawing/2014/main" id="{8C654A53-2666-DFDC-D908-3D6EAEDF7DEE}"/>
                </a:ext>
              </a:extLst>
            </p:cNvPr>
            <p:cNvSpPr txBox="1"/>
            <p:nvPr/>
          </p:nvSpPr>
          <p:spPr>
            <a:xfrm>
              <a:off x="1832291" y="2875661"/>
              <a:ext cx="608028" cy="369332"/>
            </a:xfrm>
            <a:prstGeom prst="rect">
              <a:avLst/>
            </a:prstGeom>
            <a:noFill/>
          </p:spPr>
          <p:txBody>
            <a:bodyPr wrap="square" rtlCol="0">
              <a:spAutoFit/>
            </a:bodyPr>
            <a:lstStyle/>
            <a:p>
              <a:r>
                <a:rPr lang="en-US" dirty="0">
                  <a:latin typeface="Avenir Next" panose="020B0503020202020204" pitchFamily="34" charset="0"/>
                </a:rPr>
                <a:t>Sex</a:t>
              </a:r>
            </a:p>
          </p:txBody>
        </p:sp>
        <p:sp>
          <p:nvSpPr>
            <p:cNvPr id="345" name="TextBox 344">
              <a:extLst>
                <a:ext uri="{FF2B5EF4-FFF2-40B4-BE49-F238E27FC236}">
                  <a16:creationId xmlns:a16="http://schemas.microsoft.com/office/drawing/2014/main" id="{C72FD5B5-EA55-506E-847B-DD3A1E051F5E}"/>
                </a:ext>
              </a:extLst>
            </p:cNvPr>
            <p:cNvSpPr txBox="1"/>
            <p:nvPr/>
          </p:nvSpPr>
          <p:spPr>
            <a:xfrm>
              <a:off x="1832291" y="3483324"/>
              <a:ext cx="689961" cy="369332"/>
            </a:xfrm>
            <a:prstGeom prst="rect">
              <a:avLst/>
            </a:prstGeom>
            <a:noFill/>
          </p:spPr>
          <p:txBody>
            <a:bodyPr wrap="square" rtlCol="0">
              <a:spAutoFit/>
            </a:bodyPr>
            <a:lstStyle/>
            <a:p>
              <a:r>
                <a:rPr lang="en-US" dirty="0">
                  <a:latin typeface="Avenir Next" panose="020B0503020202020204" pitchFamily="34" charset="0"/>
                </a:rPr>
                <a:t>Age</a:t>
              </a:r>
            </a:p>
          </p:txBody>
        </p:sp>
        <p:sp>
          <p:nvSpPr>
            <p:cNvPr id="346" name="TextBox 345">
              <a:extLst>
                <a:ext uri="{FF2B5EF4-FFF2-40B4-BE49-F238E27FC236}">
                  <a16:creationId xmlns:a16="http://schemas.microsoft.com/office/drawing/2014/main" id="{B9D5F302-9014-F431-7936-8A9D3DA4B823}"/>
                </a:ext>
              </a:extLst>
            </p:cNvPr>
            <p:cNvSpPr txBox="1"/>
            <p:nvPr/>
          </p:nvSpPr>
          <p:spPr>
            <a:xfrm>
              <a:off x="1832291" y="4090987"/>
              <a:ext cx="1263167" cy="369332"/>
            </a:xfrm>
            <a:prstGeom prst="rect">
              <a:avLst/>
            </a:prstGeom>
            <a:noFill/>
          </p:spPr>
          <p:txBody>
            <a:bodyPr wrap="square" rtlCol="0">
              <a:spAutoFit/>
            </a:bodyPr>
            <a:lstStyle/>
            <a:p>
              <a:r>
                <a:rPr lang="en-US" dirty="0">
                  <a:latin typeface="Avenir Next" panose="020B0503020202020204" pitchFamily="34" charset="0"/>
                </a:rPr>
                <a:t>Education</a:t>
              </a:r>
            </a:p>
          </p:txBody>
        </p:sp>
        <p:sp>
          <p:nvSpPr>
            <p:cNvPr id="347" name="TextBox 346">
              <a:extLst>
                <a:ext uri="{FF2B5EF4-FFF2-40B4-BE49-F238E27FC236}">
                  <a16:creationId xmlns:a16="http://schemas.microsoft.com/office/drawing/2014/main" id="{72C5F7DE-FA86-415E-B497-9FF51100D34A}"/>
                </a:ext>
              </a:extLst>
            </p:cNvPr>
            <p:cNvSpPr txBox="1"/>
            <p:nvPr/>
          </p:nvSpPr>
          <p:spPr>
            <a:xfrm>
              <a:off x="1832291" y="4698650"/>
              <a:ext cx="1198773" cy="369332"/>
            </a:xfrm>
            <a:prstGeom prst="rect">
              <a:avLst/>
            </a:prstGeom>
            <a:noFill/>
          </p:spPr>
          <p:txBody>
            <a:bodyPr wrap="square" rtlCol="0">
              <a:spAutoFit/>
            </a:bodyPr>
            <a:lstStyle/>
            <a:p>
              <a:r>
                <a:rPr lang="en-US" dirty="0">
                  <a:latin typeface="Avenir Next" panose="020B0503020202020204" pitchFamily="34" charset="0"/>
                </a:rPr>
                <a:t>Smoker</a:t>
              </a:r>
            </a:p>
          </p:txBody>
        </p:sp>
        <p:sp>
          <p:nvSpPr>
            <p:cNvPr id="400" name="TextBox 399">
              <a:extLst>
                <a:ext uri="{FF2B5EF4-FFF2-40B4-BE49-F238E27FC236}">
                  <a16:creationId xmlns:a16="http://schemas.microsoft.com/office/drawing/2014/main" id="{E7E206DD-4DCE-6721-98D9-8B8C8D0B2F27}"/>
                </a:ext>
              </a:extLst>
            </p:cNvPr>
            <p:cNvSpPr txBox="1"/>
            <p:nvPr/>
          </p:nvSpPr>
          <p:spPr>
            <a:xfrm>
              <a:off x="1832291" y="5306313"/>
              <a:ext cx="1156567" cy="369332"/>
            </a:xfrm>
            <a:prstGeom prst="rect">
              <a:avLst/>
            </a:prstGeom>
            <a:noFill/>
          </p:spPr>
          <p:txBody>
            <a:bodyPr wrap="square" rtlCol="0">
              <a:spAutoFit/>
            </a:bodyPr>
            <a:lstStyle/>
            <a:p>
              <a:r>
                <a:rPr lang="en-US" dirty="0">
                  <a:latin typeface="Avenir Next" panose="020B0503020202020204" pitchFamily="34" charset="0"/>
                </a:rPr>
                <a:t>Cigs/Day</a:t>
              </a:r>
            </a:p>
          </p:txBody>
        </p:sp>
      </p:grpSp>
      <p:graphicFrame>
        <p:nvGraphicFramePr>
          <p:cNvPr id="414" name="Table 413">
            <a:extLst>
              <a:ext uri="{FF2B5EF4-FFF2-40B4-BE49-F238E27FC236}">
                <a16:creationId xmlns:a16="http://schemas.microsoft.com/office/drawing/2014/main" id="{4D174A0D-0A15-0989-6F63-062CBC3690C9}"/>
              </a:ext>
            </a:extLst>
          </p:cNvPr>
          <p:cNvGraphicFramePr>
            <a:graphicFrameLocks noGrp="1"/>
          </p:cNvGraphicFramePr>
          <p:nvPr>
            <p:extLst>
              <p:ext uri="{D42A27DB-BD31-4B8C-83A1-F6EECF244321}">
                <p14:modId xmlns:p14="http://schemas.microsoft.com/office/powerpoint/2010/main" val="1817184617"/>
              </p:ext>
            </p:extLst>
          </p:nvPr>
        </p:nvGraphicFramePr>
        <p:xfrm>
          <a:off x="8311597" y="2066362"/>
          <a:ext cx="3571003" cy="3723624"/>
        </p:xfrm>
        <a:graphic>
          <a:graphicData uri="http://schemas.openxmlformats.org/drawingml/2006/table">
            <a:tbl>
              <a:tblPr firstRow="1" bandRow="1">
                <a:tableStyleId>{5C22544A-7EE6-4342-B048-85BDC9FD1C3A}</a:tableStyleId>
              </a:tblPr>
              <a:tblGrid>
                <a:gridCol w="1037119">
                  <a:extLst>
                    <a:ext uri="{9D8B030D-6E8A-4147-A177-3AD203B41FA5}">
                      <a16:colId xmlns:a16="http://schemas.microsoft.com/office/drawing/2014/main" val="3089179590"/>
                    </a:ext>
                  </a:extLst>
                </a:gridCol>
                <a:gridCol w="1343550">
                  <a:extLst>
                    <a:ext uri="{9D8B030D-6E8A-4147-A177-3AD203B41FA5}">
                      <a16:colId xmlns:a16="http://schemas.microsoft.com/office/drawing/2014/main" val="732000792"/>
                    </a:ext>
                  </a:extLst>
                </a:gridCol>
                <a:gridCol w="1190334">
                  <a:extLst>
                    <a:ext uri="{9D8B030D-6E8A-4147-A177-3AD203B41FA5}">
                      <a16:colId xmlns:a16="http://schemas.microsoft.com/office/drawing/2014/main" val="3604489652"/>
                    </a:ext>
                  </a:extLst>
                </a:gridCol>
              </a:tblGrid>
              <a:tr h="708374">
                <a:tc>
                  <a:txBody>
                    <a:bodyPr/>
                    <a:lstStyle/>
                    <a:p>
                      <a:pPr>
                        <a:lnSpc>
                          <a:spcPct val="150000"/>
                        </a:lnSpc>
                      </a:pPr>
                      <a:endParaRPr lang="en-US" dirty="0"/>
                    </a:p>
                  </a:txBody>
                  <a:tcPr>
                    <a:lnL w="12700" cap="flat" cmpd="sng" algn="ctr">
                      <a:no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398D94"/>
                    </a:solidFill>
                  </a:tcPr>
                </a:tc>
                <a:tc>
                  <a:txBody>
                    <a:bodyPr/>
                    <a:lstStyle/>
                    <a:p>
                      <a:endParaRPr lang="en-US" dirty="0"/>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CCCCCA"/>
                    </a:solidFill>
                  </a:tcPr>
                </a:tc>
                <a:tc>
                  <a:txBody>
                    <a:bodyPr/>
                    <a:lstStyle/>
                    <a:p>
                      <a:endParaRPr lang="en-US" dirty="0"/>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6AF6F"/>
                    </a:solidFill>
                  </a:tcPr>
                </a:tc>
                <a:extLst>
                  <a:ext uri="{0D108BD9-81ED-4DB2-BD59-A6C34878D82A}">
                    <a16:rowId xmlns:a16="http://schemas.microsoft.com/office/drawing/2014/main" val="363709558"/>
                  </a:ext>
                </a:extLst>
              </a:tr>
              <a:tr h="603050">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860588391"/>
                  </a:ext>
                </a:extLst>
              </a:tr>
              <a:tr h="603050">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1833128923"/>
                  </a:ext>
                </a:extLst>
              </a:tr>
              <a:tr h="603050">
                <a:tc>
                  <a:txBody>
                    <a:bodyPr/>
                    <a:lstStyle/>
                    <a:p>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726527410"/>
                  </a:ext>
                </a:extLst>
              </a:tr>
              <a:tr h="603050">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019037799"/>
                  </a:ext>
                </a:extLst>
              </a:tr>
              <a:tr h="603050">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977250673"/>
                  </a:ext>
                </a:extLst>
              </a:tr>
            </a:tbl>
          </a:graphicData>
        </a:graphic>
      </p:graphicFrame>
      <p:grpSp>
        <p:nvGrpSpPr>
          <p:cNvPr id="479" name="Group 478">
            <a:extLst>
              <a:ext uri="{FF2B5EF4-FFF2-40B4-BE49-F238E27FC236}">
                <a16:creationId xmlns:a16="http://schemas.microsoft.com/office/drawing/2014/main" id="{119B401D-C883-D012-BFAD-43A1DAB9ED95}"/>
              </a:ext>
            </a:extLst>
          </p:cNvPr>
          <p:cNvGrpSpPr/>
          <p:nvPr/>
        </p:nvGrpSpPr>
        <p:grpSpPr>
          <a:xfrm>
            <a:off x="8253269" y="2266422"/>
            <a:ext cx="3802254" cy="3440090"/>
            <a:chOff x="8389746" y="2266421"/>
            <a:chExt cx="3802254" cy="3440090"/>
          </a:xfrm>
        </p:grpSpPr>
        <mc:AlternateContent xmlns:mc="http://schemas.openxmlformats.org/markup-compatibility/2006" xmlns:a14="http://schemas.microsoft.com/office/drawing/2010/main">
          <mc:Choice Requires="a14">
            <p:sp>
              <p:nvSpPr>
                <p:cNvPr id="431" name="TextBox 430">
                  <a:extLst>
                    <a:ext uri="{FF2B5EF4-FFF2-40B4-BE49-F238E27FC236}">
                      <a16:creationId xmlns:a16="http://schemas.microsoft.com/office/drawing/2014/main" id="{EC8A081A-A0EE-766B-43D2-34EDA0509C03}"/>
                    </a:ext>
                  </a:extLst>
                </p:cNvPr>
                <p:cNvSpPr txBox="1"/>
                <p:nvPr/>
              </p:nvSpPr>
              <p:spPr>
                <a:xfrm>
                  <a:off x="8659008" y="4096193"/>
                  <a:ext cx="50074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dirty="0" smtClean="0">
                                <a:solidFill>
                                  <a:schemeClr val="tx1"/>
                                </a:solidFill>
                                <a:latin typeface="Cambria Math" panose="02040503050406030204" pitchFamily="18" charset="0"/>
                              </a:rPr>
                            </m:ctrlPr>
                          </m:sSubPr>
                          <m:e>
                            <m:r>
                              <a:rPr lang="en-US" b="1" i="1" dirty="0" smtClean="0">
                                <a:solidFill>
                                  <a:schemeClr val="tx1"/>
                                </a:solidFill>
                                <a:latin typeface="Cambria Math" panose="02040503050406030204" pitchFamily="18" charset="0"/>
                              </a:rPr>
                              <m:t>𝒙</m:t>
                            </m:r>
                          </m:e>
                          <m:sub>
                            <m:r>
                              <a:rPr lang="en-US" b="1" i="1" dirty="0" smtClean="0">
                                <a:solidFill>
                                  <a:schemeClr val="tx1"/>
                                </a:solidFill>
                                <a:latin typeface="Cambria Math" panose="02040503050406030204" pitchFamily="18" charset="0"/>
                              </a:rPr>
                              <m:t>𝟏𝟑</m:t>
                            </m:r>
                          </m:sub>
                        </m:sSub>
                      </m:oMath>
                    </m:oMathPara>
                  </a14:m>
                  <a:endParaRPr lang="en-US" b="1" dirty="0">
                    <a:solidFill>
                      <a:schemeClr val="tx1"/>
                    </a:solidFill>
                    <a:latin typeface="Avenir Next" panose="020B0503020202020204" pitchFamily="34" charset="0"/>
                  </a:endParaRPr>
                </a:p>
              </p:txBody>
            </p:sp>
          </mc:Choice>
          <mc:Fallback xmlns="">
            <p:sp>
              <p:nvSpPr>
                <p:cNvPr id="431" name="TextBox 430">
                  <a:extLst>
                    <a:ext uri="{FF2B5EF4-FFF2-40B4-BE49-F238E27FC236}">
                      <a16:creationId xmlns:a16="http://schemas.microsoft.com/office/drawing/2014/main" id="{EC8A081A-A0EE-766B-43D2-34EDA0509C03}"/>
                    </a:ext>
                  </a:extLst>
                </p:cNvPr>
                <p:cNvSpPr txBox="1">
                  <a:spLocks noRot="1" noChangeAspect="1" noMove="1" noResize="1" noEditPoints="1" noAdjustHandles="1" noChangeArrowheads="1" noChangeShapeType="1" noTextEdit="1"/>
                </p:cNvSpPr>
                <p:nvPr/>
              </p:nvSpPr>
              <p:spPr>
                <a:xfrm>
                  <a:off x="8659008" y="4096193"/>
                  <a:ext cx="500743"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2" name="TextBox 431">
                  <a:extLst>
                    <a:ext uri="{FF2B5EF4-FFF2-40B4-BE49-F238E27FC236}">
                      <a16:creationId xmlns:a16="http://schemas.microsoft.com/office/drawing/2014/main" id="{A354D8CE-4BA7-0D51-3510-E32AAE6495AC}"/>
                    </a:ext>
                  </a:extLst>
                </p:cNvPr>
                <p:cNvSpPr txBox="1"/>
                <p:nvPr/>
              </p:nvSpPr>
              <p:spPr>
                <a:xfrm>
                  <a:off x="8629583" y="3408009"/>
                  <a:ext cx="50074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dirty="0" smtClean="0">
                                <a:solidFill>
                                  <a:schemeClr val="tx1"/>
                                </a:solidFill>
                                <a:latin typeface="Cambria Math" panose="02040503050406030204" pitchFamily="18" charset="0"/>
                              </a:rPr>
                            </m:ctrlPr>
                          </m:sSubPr>
                          <m:e>
                            <m:r>
                              <a:rPr lang="en-US" b="1" i="1" dirty="0" smtClean="0">
                                <a:solidFill>
                                  <a:schemeClr val="tx1"/>
                                </a:solidFill>
                                <a:latin typeface="Cambria Math" panose="02040503050406030204" pitchFamily="18" charset="0"/>
                              </a:rPr>
                              <m:t>𝒙</m:t>
                            </m:r>
                          </m:e>
                          <m:sub>
                            <m:r>
                              <a:rPr lang="en-US" b="1" i="1" dirty="0" smtClean="0">
                                <a:solidFill>
                                  <a:schemeClr val="tx1"/>
                                </a:solidFill>
                                <a:latin typeface="Cambria Math" panose="02040503050406030204" pitchFamily="18" charset="0"/>
                              </a:rPr>
                              <m:t>𝟏𝟐</m:t>
                            </m:r>
                          </m:sub>
                        </m:sSub>
                      </m:oMath>
                    </m:oMathPara>
                  </a14:m>
                  <a:endParaRPr lang="en-US" b="1" dirty="0">
                    <a:solidFill>
                      <a:schemeClr val="tx1"/>
                    </a:solidFill>
                    <a:latin typeface="Avenir Next" panose="020B0503020202020204" pitchFamily="34" charset="0"/>
                  </a:endParaRPr>
                </a:p>
              </p:txBody>
            </p:sp>
          </mc:Choice>
          <mc:Fallback xmlns="">
            <p:sp>
              <p:nvSpPr>
                <p:cNvPr id="432" name="TextBox 431">
                  <a:extLst>
                    <a:ext uri="{FF2B5EF4-FFF2-40B4-BE49-F238E27FC236}">
                      <a16:creationId xmlns:a16="http://schemas.microsoft.com/office/drawing/2014/main" id="{A354D8CE-4BA7-0D51-3510-E32AAE6495AC}"/>
                    </a:ext>
                  </a:extLst>
                </p:cNvPr>
                <p:cNvSpPr txBox="1">
                  <a:spLocks noRot="1" noChangeAspect="1" noMove="1" noResize="1" noEditPoints="1" noAdjustHandles="1" noChangeArrowheads="1" noChangeShapeType="1" noTextEdit="1"/>
                </p:cNvSpPr>
                <p:nvPr/>
              </p:nvSpPr>
              <p:spPr>
                <a:xfrm>
                  <a:off x="8629583" y="3408009"/>
                  <a:ext cx="500743" cy="369332"/>
                </a:xfrm>
                <a:prstGeom prst="rect">
                  <a:avLst/>
                </a:prstGeom>
                <a:blipFill>
                  <a:blip r:embed="rId8"/>
                  <a:stretch>
                    <a:fillRect/>
                  </a:stretch>
                </a:blipFill>
              </p:spPr>
              <p:txBody>
                <a:bodyPr/>
                <a:lstStyle/>
                <a:p>
                  <a:r>
                    <a:rPr lang="en-US">
                      <a:noFill/>
                    </a:rPr>
                    <a:t> </a:t>
                  </a:r>
                </a:p>
              </p:txBody>
            </p:sp>
          </mc:Fallback>
        </mc:AlternateContent>
        <p:sp>
          <p:nvSpPr>
            <p:cNvPr id="433" name="TextBox 432">
              <a:extLst>
                <a:ext uri="{FF2B5EF4-FFF2-40B4-BE49-F238E27FC236}">
                  <a16:creationId xmlns:a16="http://schemas.microsoft.com/office/drawing/2014/main" id="{5F8FF9E9-C7EC-0622-90B1-9FA7B19397D5}"/>
                </a:ext>
              </a:extLst>
            </p:cNvPr>
            <p:cNvSpPr txBox="1"/>
            <p:nvPr/>
          </p:nvSpPr>
          <p:spPr>
            <a:xfrm>
              <a:off x="8389746" y="2266421"/>
              <a:ext cx="1231926" cy="369332"/>
            </a:xfrm>
            <a:prstGeom prst="rect">
              <a:avLst/>
            </a:prstGeom>
            <a:noFill/>
          </p:spPr>
          <p:txBody>
            <a:bodyPr wrap="square" rtlCol="0">
              <a:spAutoFit/>
            </a:bodyPr>
            <a:lstStyle/>
            <a:p>
              <a:r>
                <a:rPr lang="en-US" b="1" dirty="0">
                  <a:solidFill>
                    <a:schemeClr val="bg1"/>
                  </a:solidFill>
                  <a:latin typeface="Avenir Next" panose="020B0503020202020204" pitchFamily="34" charset="0"/>
                </a:rPr>
                <a:t>Denoted</a:t>
              </a:r>
            </a:p>
          </p:txBody>
        </p:sp>
        <p:sp>
          <p:nvSpPr>
            <p:cNvPr id="424" name="TextBox 423">
              <a:extLst>
                <a:ext uri="{FF2B5EF4-FFF2-40B4-BE49-F238E27FC236}">
                  <a16:creationId xmlns:a16="http://schemas.microsoft.com/office/drawing/2014/main" id="{7600E372-135B-7F3A-78C0-FCB61D92090E}"/>
                </a:ext>
              </a:extLst>
            </p:cNvPr>
            <p:cNvSpPr txBox="1"/>
            <p:nvPr/>
          </p:nvSpPr>
          <p:spPr>
            <a:xfrm>
              <a:off x="10833794" y="2280068"/>
              <a:ext cx="915970" cy="369332"/>
            </a:xfrm>
            <a:prstGeom prst="rect">
              <a:avLst/>
            </a:prstGeom>
            <a:noFill/>
          </p:spPr>
          <p:txBody>
            <a:bodyPr wrap="square" rtlCol="0">
              <a:spAutoFit/>
            </a:bodyPr>
            <a:lstStyle/>
            <a:p>
              <a:r>
                <a:rPr lang="en-US" dirty="0">
                  <a:latin typeface="Avenir Next" panose="020B0503020202020204" pitchFamily="34" charset="0"/>
                </a:rPr>
                <a:t>Nature</a:t>
              </a:r>
            </a:p>
          </p:txBody>
        </p:sp>
        <p:sp>
          <p:nvSpPr>
            <p:cNvPr id="427" name="TextBox 426">
              <a:extLst>
                <a:ext uri="{FF2B5EF4-FFF2-40B4-BE49-F238E27FC236}">
                  <a16:creationId xmlns:a16="http://schemas.microsoft.com/office/drawing/2014/main" id="{9D9077A9-DFBB-5552-EE14-5AD808457D5D}"/>
                </a:ext>
              </a:extLst>
            </p:cNvPr>
            <p:cNvSpPr txBox="1"/>
            <p:nvPr/>
          </p:nvSpPr>
          <p:spPr>
            <a:xfrm>
              <a:off x="10662620" y="4129083"/>
              <a:ext cx="1529380" cy="369332"/>
            </a:xfrm>
            <a:prstGeom prst="rect">
              <a:avLst/>
            </a:prstGeom>
            <a:noFill/>
          </p:spPr>
          <p:txBody>
            <a:bodyPr wrap="square" rtlCol="0">
              <a:spAutoFit/>
            </a:bodyPr>
            <a:lstStyle/>
            <a:p>
              <a:r>
                <a:rPr lang="en-US" dirty="0">
                  <a:latin typeface="Avenir Next" panose="020B0503020202020204" pitchFamily="34" charset="0"/>
                </a:rPr>
                <a:t>Continuous</a:t>
              </a:r>
            </a:p>
          </p:txBody>
        </p:sp>
        <p:sp>
          <p:nvSpPr>
            <p:cNvPr id="428" name="TextBox 427">
              <a:extLst>
                <a:ext uri="{FF2B5EF4-FFF2-40B4-BE49-F238E27FC236}">
                  <a16:creationId xmlns:a16="http://schemas.microsoft.com/office/drawing/2014/main" id="{EA667F95-7B0E-A565-D9D6-46664AFBC15D}"/>
                </a:ext>
              </a:extLst>
            </p:cNvPr>
            <p:cNvSpPr txBox="1"/>
            <p:nvPr/>
          </p:nvSpPr>
          <p:spPr>
            <a:xfrm>
              <a:off x="10631624" y="3477914"/>
              <a:ext cx="1405701" cy="369332"/>
            </a:xfrm>
            <a:prstGeom prst="rect">
              <a:avLst/>
            </a:prstGeom>
            <a:noFill/>
          </p:spPr>
          <p:txBody>
            <a:bodyPr wrap="square" rtlCol="0">
              <a:spAutoFit/>
            </a:bodyPr>
            <a:lstStyle/>
            <a:p>
              <a:r>
                <a:rPr lang="en-US" dirty="0">
                  <a:latin typeface="Avenir Next" panose="020B0503020202020204" pitchFamily="34" charset="0"/>
                </a:rPr>
                <a:t>Continuous</a:t>
              </a:r>
            </a:p>
          </p:txBody>
        </p:sp>
        <p:sp>
          <p:nvSpPr>
            <p:cNvPr id="419" name="TextBox 418">
              <a:extLst>
                <a:ext uri="{FF2B5EF4-FFF2-40B4-BE49-F238E27FC236}">
                  <a16:creationId xmlns:a16="http://schemas.microsoft.com/office/drawing/2014/main" id="{786A2062-4438-589D-14D9-B269B64FEF00}"/>
                </a:ext>
              </a:extLst>
            </p:cNvPr>
            <p:cNvSpPr txBox="1"/>
            <p:nvPr/>
          </p:nvSpPr>
          <p:spPr>
            <a:xfrm>
              <a:off x="9543944" y="2266421"/>
              <a:ext cx="1306026" cy="369332"/>
            </a:xfrm>
            <a:prstGeom prst="rect">
              <a:avLst/>
            </a:prstGeom>
            <a:noFill/>
          </p:spPr>
          <p:txBody>
            <a:bodyPr wrap="square" rtlCol="0">
              <a:spAutoFit/>
            </a:bodyPr>
            <a:lstStyle/>
            <a:p>
              <a:r>
                <a:rPr lang="en-US" dirty="0">
                  <a:latin typeface="Avenir Next" panose="020B0503020202020204" pitchFamily="34" charset="0"/>
                </a:rPr>
                <a:t>Covariate</a:t>
              </a:r>
            </a:p>
          </p:txBody>
        </p:sp>
        <mc:AlternateContent xmlns:mc="http://schemas.openxmlformats.org/markup-compatibility/2006" xmlns:a14="http://schemas.microsoft.com/office/drawing/2010/main">
          <mc:Choice Requires="a14">
            <p:sp>
              <p:nvSpPr>
                <p:cNvPr id="447" name="TextBox 446">
                  <a:extLst>
                    <a:ext uri="{FF2B5EF4-FFF2-40B4-BE49-F238E27FC236}">
                      <a16:creationId xmlns:a16="http://schemas.microsoft.com/office/drawing/2014/main" id="{A7E7C2C2-785B-B473-E316-809396B341AD}"/>
                    </a:ext>
                  </a:extLst>
                </p:cNvPr>
                <p:cNvSpPr txBox="1"/>
                <p:nvPr/>
              </p:nvSpPr>
              <p:spPr>
                <a:xfrm>
                  <a:off x="8659008" y="2869244"/>
                  <a:ext cx="50074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dirty="0" smtClean="0">
                                <a:solidFill>
                                  <a:schemeClr val="tx1"/>
                                </a:solidFill>
                                <a:latin typeface="Cambria Math" panose="02040503050406030204" pitchFamily="18" charset="0"/>
                              </a:rPr>
                            </m:ctrlPr>
                          </m:sSubPr>
                          <m:e>
                            <m:r>
                              <a:rPr lang="en-US" b="1" i="1" dirty="0" smtClean="0">
                                <a:solidFill>
                                  <a:schemeClr val="tx1"/>
                                </a:solidFill>
                                <a:latin typeface="Cambria Math" panose="02040503050406030204" pitchFamily="18" charset="0"/>
                              </a:rPr>
                              <m:t>𝒙</m:t>
                            </m:r>
                          </m:e>
                          <m:sub>
                            <m:r>
                              <a:rPr lang="en-US" b="1" i="1" dirty="0" smtClean="0">
                                <a:solidFill>
                                  <a:schemeClr val="tx1"/>
                                </a:solidFill>
                                <a:latin typeface="Cambria Math" panose="02040503050406030204" pitchFamily="18" charset="0"/>
                              </a:rPr>
                              <m:t>𝟏𝟏</m:t>
                            </m:r>
                          </m:sub>
                        </m:sSub>
                      </m:oMath>
                    </m:oMathPara>
                  </a14:m>
                  <a:endParaRPr lang="en-US" b="1" dirty="0">
                    <a:solidFill>
                      <a:schemeClr val="tx1"/>
                    </a:solidFill>
                    <a:latin typeface="Avenir Next" panose="020B0503020202020204" pitchFamily="34" charset="0"/>
                  </a:endParaRPr>
                </a:p>
              </p:txBody>
            </p:sp>
          </mc:Choice>
          <mc:Fallback xmlns="">
            <p:sp>
              <p:nvSpPr>
                <p:cNvPr id="447" name="TextBox 446">
                  <a:extLst>
                    <a:ext uri="{FF2B5EF4-FFF2-40B4-BE49-F238E27FC236}">
                      <a16:creationId xmlns:a16="http://schemas.microsoft.com/office/drawing/2014/main" id="{A7E7C2C2-785B-B473-E316-809396B341AD}"/>
                    </a:ext>
                  </a:extLst>
                </p:cNvPr>
                <p:cNvSpPr txBox="1">
                  <a:spLocks noRot="1" noChangeAspect="1" noMove="1" noResize="1" noEditPoints="1" noAdjustHandles="1" noChangeArrowheads="1" noChangeShapeType="1" noTextEdit="1"/>
                </p:cNvSpPr>
                <p:nvPr/>
              </p:nvSpPr>
              <p:spPr>
                <a:xfrm>
                  <a:off x="8659008" y="2869244"/>
                  <a:ext cx="500743" cy="369332"/>
                </a:xfrm>
                <a:prstGeom prst="rect">
                  <a:avLst/>
                </a:prstGeom>
                <a:blipFill>
                  <a:blip r:embed="rId9"/>
                  <a:stretch>
                    <a:fillRect/>
                  </a:stretch>
                </a:blipFill>
              </p:spPr>
              <p:txBody>
                <a:bodyPr/>
                <a:lstStyle/>
                <a:p>
                  <a:r>
                    <a:rPr lang="en-US">
                      <a:noFill/>
                    </a:rPr>
                    <a:t> </a:t>
                  </a:r>
                </a:p>
              </p:txBody>
            </p:sp>
          </mc:Fallback>
        </mc:AlternateContent>
        <p:sp>
          <p:nvSpPr>
            <p:cNvPr id="448" name="TextBox 447">
              <a:extLst>
                <a:ext uri="{FF2B5EF4-FFF2-40B4-BE49-F238E27FC236}">
                  <a16:creationId xmlns:a16="http://schemas.microsoft.com/office/drawing/2014/main" id="{0BB8DAC8-4A3C-2EAC-668C-C214D816CCB9}"/>
                </a:ext>
              </a:extLst>
            </p:cNvPr>
            <p:cNvSpPr txBox="1"/>
            <p:nvPr/>
          </p:nvSpPr>
          <p:spPr>
            <a:xfrm>
              <a:off x="10662620" y="2902134"/>
              <a:ext cx="1529380" cy="369332"/>
            </a:xfrm>
            <a:prstGeom prst="rect">
              <a:avLst/>
            </a:prstGeom>
            <a:noFill/>
          </p:spPr>
          <p:txBody>
            <a:bodyPr wrap="square" rtlCol="0">
              <a:spAutoFit/>
            </a:bodyPr>
            <a:lstStyle/>
            <a:p>
              <a:r>
                <a:rPr lang="en-US" dirty="0">
                  <a:latin typeface="Avenir Next" panose="020B0503020202020204" pitchFamily="34" charset="0"/>
                </a:rPr>
                <a:t>Continuous</a:t>
              </a:r>
            </a:p>
          </p:txBody>
        </p:sp>
        <mc:AlternateContent xmlns:mc="http://schemas.openxmlformats.org/markup-compatibility/2006" xmlns:a14="http://schemas.microsoft.com/office/drawing/2010/main">
          <mc:Choice Requires="a14">
            <p:sp>
              <p:nvSpPr>
                <p:cNvPr id="450" name="TextBox 449">
                  <a:extLst>
                    <a:ext uri="{FF2B5EF4-FFF2-40B4-BE49-F238E27FC236}">
                      <a16:creationId xmlns:a16="http://schemas.microsoft.com/office/drawing/2014/main" id="{3D0D9BE1-2F51-9A3F-2C01-6CDB489A339D}"/>
                    </a:ext>
                  </a:extLst>
                </p:cNvPr>
                <p:cNvSpPr txBox="1"/>
                <p:nvPr/>
              </p:nvSpPr>
              <p:spPr>
                <a:xfrm>
                  <a:off x="8659008" y="4620552"/>
                  <a:ext cx="50074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dirty="0" smtClean="0">
                                <a:solidFill>
                                  <a:schemeClr val="tx1"/>
                                </a:solidFill>
                                <a:latin typeface="Cambria Math" panose="02040503050406030204" pitchFamily="18" charset="0"/>
                              </a:rPr>
                            </m:ctrlPr>
                          </m:sSubPr>
                          <m:e>
                            <m:r>
                              <a:rPr lang="en-US" b="1" i="1" dirty="0" smtClean="0">
                                <a:solidFill>
                                  <a:schemeClr val="tx1"/>
                                </a:solidFill>
                                <a:latin typeface="Cambria Math" panose="02040503050406030204" pitchFamily="18" charset="0"/>
                              </a:rPr>
                              <m:t>𝒙</m:t>
                            </m:r>
                          </m:e>
                          <m:sub>
                            <m:r>
                              <a:rPr lang="en-US" b="1" i="1" dirty="0" smtClean="0">
                                <a:solidFill>
                                  <a:schemeClr val="tx1"/>
                                </a:solidFill>
                                <a:latin typeface="Cambria Math" panose="02040503050406030204" pitchFamily="18" charset="0"/>
                              </a:rPr>
                              <m:t>𝟏𝟒</m:t>
                            </m:r>
                          </m:sub>
                        </m:sSub>
                      </m:oMath>
                    </m:oMathPara>
                  </a14:m>
                  <a:endParaRPr lang="en-US" b="1" dirty="0">
                    <a:solidFill>
                      <a:schemeClr val="tx1"/>
                    </a:solidFill>
                    <a:latin typeface="Avenir Next" panose="020B0503020202020204" pitchFamily="34" charset="0"/>
                  </a:endParaRPr>
                </a:p>
              </p:txBody>
            </p:sp>
          </mc:Choice>
          <mc:Fallback xmlns="">
            <p:sp>
              <p:nvSpPr>
                <p:cNvPr id="450" name="TextBox 449">
                  <a:extLst>
                    <a:ext uri="{FF2B5EF4-FFF2-40B4-BE49-F238E27FC236}">
                      <a16:creationId xmlns:a16="http://schemas.microsoft.com/office/drawing/2014/main" id="{3D0D9BE1-2F51-9A3F-2C01-6CDB489A339D}"/>
                    </a:ext>
                  </a:extLst>
                </p:cNvPr>
                <p:cNvSpPr txBox="1">
                  <a:spLocks noRot="1" noChangeAspect="1" noMove="1" noResize="1" noEditPoints="1" noAdjustHandles="1" noChangeArrowheads="1" noChangeShapeType="1" noTextEdit="1"/>
                </p:cNvSpPr>
                <p:nvPr/>
              </p:nvSpPr>
              <p:spPr>
                <a:xfrm>
                  <a:off x="8659008" y="4620552"/>
                  <a:ext cx="500743" cy="369332"/>
                </a:xfrm>
                <a:prstGeom prst="rect">
                  <a:avLst/>
                </a:prstGeom>
                <a:blipFill>
                  <a:blip r:embed="rId10"/>
                  <a:stretch>
                    <a:fillRect/>
                  </a:stretch>
                </a:blipFill>
              </p:spPr>
              <p:txBody>
                <a:bodyPr/>
                <a:lstStyle/>
                <a:p>
                  <a:r>
                    <a:rPr lang="en-US">
                      <a:noFill/>
                    </a:rPr>
                    <a:t> </a:t>
                  </a:r>
                </a:p>
              </p:txBody>
            </p:sp>
          </mc:Fallback>
        </mc:AlternateContent>
        <p:sp>
          <p:nvSpPr>
            <p:cNvPr id="451" name="TextBox 450">
              <a:extLst>
                <a:ext uri="{FF2B5EF4-FFF2-40B4-BE49-F238E27FC236}">
                  <a16:creationId xmlns:a16="http://schemas.microsoft.com/office/drawing/2014/main" id="{4FDE7F9C-7939-F7D9-0D83-A8282A9411EA}"/>
                </a:ext>
              </a:extLst>
            </p:cNvPr>
            <p:cNvSpPr txBox="1"/>
            <p:nvPr/>
          </p:nvSpPr>
          <p:spPr>
            <a:xfrm>
              <a:off x="10662620" y="4653442"/>
              <a:ext cx="1529380" cy="369332"/>
            </a:xfrm>
            <a:prstGeom prst="rect">
              <a:avLst/>
            </a:prstGeom>
            <a:noFill/>
          </p:spPr>
          <p:txBody>
            <a:bodyPr wrap="square" rtlCol="0">
              <a:spAutoFit/>
            </a:bodyPr>
            <a:lstStyle/>
            <a:p>
              <a:r>
                <a:rPr lang="en-US" dirty="0">
                  <a:latin typeface="Avenir Next" panose="020B0503020202020204" pitchFamily="34" charset="0"/>
                </a:rPr>
                <a:t>Continuous</a:t>
              </a:r>
            </a:p>
          </p:txBody>
        </p:sp>
        <mc:AlternateContent xmlns:mc="http://schemas.openxmlformats.org/markup-compatibility/2006" xmlns:a14="http://schemas.microsoft.com/office/drawing/2010/main">
          <mc:Choice Requires="a14">
            <p:sp>
              <p:nvSpPr>
                <p:cNvPr id="453" name="TextBox 452">
                  <a:extLst>
                    <a:ext uri="{FF2B5EF4-FFF2-40B4-BE49-F238E27FC236}">
                      <a16:creationId xmlns:a16="http://schemas.microsoft.com/office/drawing/2014/main" id="{3880BD01-BC39-2603-5D2A-E224DA9DDE66}"/>
                    </a:ext>
                  </a:extLst>
                </p:cNvPr>
                <p:cNvSpPr txBox="1"/>
                <p:nvPr/>
              </p:nvSpPr>
              <p:spPr>
                <a:xfrm>
                  <a:off x="8659008" y="5237901"/>
                  <a:ext cx="50074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dirty="0" smtClean="0">
                                <a:solidFill>
                                  <a:schemeClr val="tx1"/>
                                </a:solidFill>
                                <a:latin typeface="Cambria Math" panose="02040503050406030204" pitchFamily="18" charset="0"/>
                              </a:rPr>
                            </m:ctrlPr>
                          </m:sSubPr>
                          <m:e>
                            <m:r>
                              <a:rPr lang="en-US" b="1" i="1" dirty="0" smtClean="0">
                                <a:solidFill>
                                  <a:schemeClr val="tx1"/>
                                </a:solidFill>
                                <a:latin typeface="Cambria Math" panose="02040503050406030204" pitchFamily="18" charset="0"/>
                              </a:rPr>
                              <m:t>𝒙</m:t>
                            </m:r>
                          </m:e>
                          <m:sub>
                            <m:r>
                              <a:rPr lang="en-US" b="1" i="1" dirty="0" smtClean="0">
                                <a:solidFill>
                                  <a:schemeClr val="tx1"/>
                                </a:solidFill>
                                <a:latin typeface="Cambria Math" panose="02040503050406030204" pitchFamily="18" charset="0"/>
                              </a:rPr>
                              <m:t>𝟏𝟓</m:t>
                            </m:r>
                          </m:sub>
                        </m:sSub>
                      </m:oMath>
                    </m:oMathPara>
                  </a14:m>
                  <a:endParaRPr lang="en-US" b="1" dirty="0">
                    <a:solidFill>
                      <a:schemeClr val="tx1"/>
                    </a:solidFill>
                    <a:latin typeface="Avenir Next" panose="020B0503020202020204" pitchFamily="34" charset="0"/>
                  </a:endParaRPr>
                </a:p>
              </p:txBody>
            </p:sp>
          </mc:Choice>
          <mc:Fallback xmlns="">
            <p:sp>
              <p:nvSpPr>
                <p:cNvPr id="453" name="TextBox 452">
                  <a:extLst>
                    <a:ext uri="{FF2B5EF4-FFF2-40B4-BE49-F238E27FC236}">
                      <a16:creationId xmlns:a16="http://schemas.microsoft.com/office/drawing/2014/main" id="{3880BD01-BC39-2603-5D2A-E224DA9DDE66}"/>
                    </a:ext>
                  </a:extLst>
                </p:cNvPr>
                <p:cNvSpPr txBox="1">
                  <a:spLocks noRot="1" noChangeAspect="1" noMove="1" noResize="1" noEditPoints="1" noAdjustHandles="1" noChangeArrowheads="1" noChangeShapeType="1" noTextEdit="1"/>
                </p:cNvSpPr>
                <p:nvPr/>
              </p:nvSpPr>
              <p:spPr>
                <a:xfrm>
                  <a:off x="8659008" y="5237901"/>
                  <a:ext cx="500743" cy="369332"/>
                </a:xfrm>
                <a:prstGeom prst="rect">
                  <a:avLst/>
                </a:prstGeom>
                <a:blipFill>
                  <a:blip r:embed="rId11"/>
                  <a:stretch>
                    <a:fillRect/>
                  </a:stretch>
                </a:blipFill>
              </p:spPr>
              <p:txBody>
                <a:bodyPr/>
                <a:lstStyle/>
                <a:p>
                  <a:r>
                    <a:rPr lang="en-US">
                      <a:noFill/>
                    </a:rPr>
                    <a:t> </a:t>
                  </a:r>
                </a:p>
              </p:txBody>
            </p:sp>
          </mc:Fallback>
        </mc:AlternateContent>
        <p:sp>
          <p:nvSpPr>
            <p:cNvPr id="454" name="TextBox 453">
              <a:extLst>
                <a:ext uri="{FF2B5EF4-FFF2-40B4-BE49-F238E27FC236}">
                  <a16:creationId xmlns:a16="http://schemas.microsoft.com/office/drawing/2014/main" id="{19C7A482-BD5A-49D7-6D95-23580D1B2A7C}"/>
                </a:ext>
              </a:extLst>
            </p:cNvPr>
            <p:cNvSpPr txBox="1"/>
            <p:nvPr/>
          </p:nvSpPr>
          <p:spPr>
            <a:xfrm>
              <a:off x="10662620" y="5270791"/>
              <a:ext cx="1529380" cy="369332"/>
            </a:xfrm>
            <a:prstGeom prst="rect">
              <a:avLst/>
            </a:prstGeom>
            <a:noFill/>
          </p:spPr>
          <p:txBody>
            <a:bodyPr wrap="square" rtlCol="0">
              <a:spAutoFit/>
            </a:bodyPr>
            <a:lstStyle/>
            <a:p>
              <a:r>
                <a:rPr lang="en-US" dirty="0">
                  <a:latin typeface="Avenir Next" panose="020B0503020202020204" pitchFamily="34" charset="0"/>
                </a:rPr>
                <a:t>Continuous</a:t>
              </a:r>
            </a:p>
          </p:txBody>
        </p:sp>
        <p:sp>
          <p:nvSpPr>
            <p:cNvPr id="422" name="TextBox 421">
              <a:extLst>
                <a:ext uri="{FF2B5EF4-FFF2-40B4-BE49-F238E27FC236}">
                  <a16:creationId xmlns:a16="http://schemas.microsoft.com/office/drawing/2014/main" id="{A9242836-F636-9EDA-DFB2-56F944886694}"/>
                </a:ext>
              </a:extLst>
            </p:cNvPr>
            <p:cNvSpPr txBox="1"/>
            <p:nvPr/>
          </p:nvSpPr>
          <p:spPr>
            <a:xfrm>
              <a:off x="9503218" y="4096238"/>
              <a:ext cx="1302109" cy="369332"/>
            </a:xfrm>
            <a:prstGeom prst="rect">
              <a:avLst/>
            </a:prstGeom>
            <a:noFill/>
          </p:spPr>
          <p:txBody>
            <a:bodyPr wrap="square" rtlCol="0">
              <a:spAutoFit/>
            </a:bodyPr>
            <a:lstStyle/>
            <a:p>
              <a:r>
                <a:rPr lang="en-US" dirty="0">
                  <a:latin typeface="Avenir Next" panose="020B0503020202020204" pitchFamily="34" charset="0"/>
                </a:rPr>
                <a:t>BMI</a:t>
              </a:r>
            </a:p>
          </p:txBody>
        </p:sp>
        <p:sp>
          <p:nvSpPr>
            <p:cNvPr id="423" name="TextBox 422">
              <a:extLst>
                <a:ext uri="{FF2B5EF4-FFF2-40B4-BE49-F238E27FC236}">
                  <a16:creationId xmlns:a16="http://schemas.microsoft.com/office/drawing/2014/main" id="{15EC31A7-6E4A-D2B0-0F92-16E775545E5D}"/>
                </a:ext>
              </a:extLst>
            </p:cNvPr>
            <p:cNvSpPr txBox="1"/>
            <p:nvPr/>
          </p:nvSpPr>
          <p:spPr>
            <a:xfrm>
              <a:off x="9503218" y="3532379"/>
              <a:ext cx="1198773" cy="369332"/>
            </a:xfrm>
            <a:prstGeom prst="rect">
              <a:avLst/>
            </a:prstGeom>
            <a:noFill/>
          </p:spPr>
          <p:txBody>
            <a:bodyPr wrap="square" rtlCol="0">
              <a:spAutoFit/>
            </a:bodyPr>
            <a:lstStyle/>
            <a:p>
              <a:r>
                <a:rPr lang="en-US" b="1" dirty="0">
                  <a:latin typeface="Avenir Next" panose="020B0503020202020204" pitchFamily="34" charset="0"/>
                </a:rPr>
                <a:t>Dias</a:t>
              </a:r>
              <a:r>
                <a:rPr lang="en-US" dirty="0">
                  <a:latin typeface="Avenir Next" panose="020B0503020202020204" pitchFamily="34" charset="0"/>
                </a:rPr>
                <a:t> BP</a:t>
              </a:r>
            </a:p>
          </p:txBody>
        </p:sp>
        <p:sp>
          <p:nvSpPr>
            <p:cNvPr id="449" name="TextBox 448">
              <a:extLst>
                <a:ext uri="{FF2B5EF4-FFF2-40B4-BE49-F238E27FC236}">
                  <a16:creationId xmlns:a16="http://schemas.microsoft.com/office/drawing/2014/main" id="{F4F775AB-DAE4-870A-28F9-6D25855B212C}"/>
                </a:ext>
              </a:extLst>
            </p:cNvPr>
            <p:cNvSpPr txBox="1"/>
            <p:nvPr/>
          </p:nvSpPr>
          <p:spPr>
            <a:xfrm>
              <a:off x="9503218" y="2941224"/>
              <a:ext cx="1247518" cy="369332"/>
            </a:xfrm>
            <a:prstGeom prst="rect">
              <a:avLst/>
            </a:prstGeom>
            <a:noFill/>
          </p:spPr>
          <p:txBody>
            <a:bodyPr wrap="square" rtlCol="0">
              <a:spAutoFit/>
            </a:bodyPr>
            <a:lstStyle/>
            <a:p>
              <a:r>
                <a:rPr lang="en-US" b="1" dirty="0">
                  <a:latin typeface="Avenir Next" panose="020B0503020202020204" pitchFamily="34" charset="0"/>
                </a:rPr>
                <a:t>Sys</a:t>
              </a:r>
              <a:r>
                <a:rPr lang="en-US" dirty="0">
                  <a:latin typeface="Avenir Next" panose="020B0503020202020204" pitchFamily="34" charset="0"/>
                </a:rPr>
                <a:t> BP</a:t>
              </a:r>
            </a:p>
          </p:txBody>
        </p:sp>
        <p:sp>
          <p:nvSpPr>
            <p:cNvPr id="452" name="TextBox 451">
              <a:extLst>
                <a:ext uri="{FF2B5EF4-FFF2-40B4-BE49-F238E27FC236}">
                  <a16:creationId xmlns:a16="http://schemas.microsoft.com/office/drawing/2014/main" id="{1451BB99-F9B9-11F9-BD0D-A88FE761FF31}"/>
                </a:ext>
              </a:extLst>
            </p:cNvPr>
            <p:cNvSpPr txBox="1"/>
            <p:nvPr/>
          </p:nvSpPr>
          <p:spPr>
            <a:xfrm>
              <a:off x="9503218" y="4578209"/>
              <a:ext cx="1288461" cy="646331"/>
            </a:xfrm>
            <a:prstGeom prst="rect">
              <a:avLst/>
            </a:prstGeom>
            <a:noFill/>
          </p:spPr>
          <p:txBody>
            <a:bodyPr wrap="square" rtlCol="0">
              <a:spAutoFit/>
            </a:bodyPr>
            <a:lstStyle/>
            <a:p>
              <a:r>
                <a:rPr lang="en-US" b="1" dirty="0">
                  <a:latin typeface="Avenir Next" panose="020B0503020202020204" pitchFamily="34" charset="0"/>
                </a:rPr>
                <a:t>Heart</a:t>
              </a:r>
              <a:r>
                <a:rPr lang="en-US" dirty="0">
                  <a:latin typeface="Avenir Next" panose="020B0503020202020204" pitchFamily="34" charset="0"/>
                </a:rPr>
                <a:t> Rate</a:t>
              </a:r>
            </a:p>
          </p:txBody>
        </p:sp>
        <p:sp>
          <p:nvSpPr>
            <p:cNvPr id="455" name="TextBox 454">
              <a:extLst>
                <a:ext uri="{FF2B5EF4-FFF2-40B4-BE49-F238E27FC236}">
                  <a16:creationId xmlns:a16="http://schemas.microsoft.com/office/drawing/2014/main" id="{F0A4A91E-8DBE-B9C9-5AE2-98048CD7BBE6}"/>
                </a:ext>
              </a:extLst>
            </p:cNvPr>
            <p:cNvSpPr txBox="1"/>
            <p:nvPr/>
          </p:nvSpPr>
          <p:spPr>
            <a:xfrm>
              <a:off x="9503218" y="5337179"/>
              <a:ext cx="1370347" cy="369332"/>
            </a:xfrm>
            <a:prstGeom prst="rect">
              <a:avLst/>
            </a:prstGeom>
            <a:noFill/>
          </p:spPr>
          <p:txBody>
            <a:bodyPr wrap="square" rtlCol="0">
              <a:spAutoFit/>
            </a:bodyPr>
            <a:lstStyle/>
            <a:p>
              <a:r>
                <a:rPr lang="en-US" dirty="0">
                  <a:latin typeface="Avenir Next" panose="020B0503020202020204" pitchFamily="34" charset="0"/>
                </a:rPr>
                <a:t>Glucose</a:t>
              </a:r>
            </a:p>
          </p:txBody>
        </p:sp>
      </p:grpSp>
      <p:grpSp>
        <p:nvGrpSpPr>
          <p:cNvPr id="478" name="Group 477">
            <a:extLst>
              <a:ext uri="{FF2B5EF4-FFF2-40B4-BE49-F238E27FC236}">
                <a16:creationId xmlns:a16="http://schemas.microsoft.com/office/drawing/2014/main" id="{AFA1EF2C-72E4-FD92-0F4B-2DC40B69DA92}"/>
              </a:ext>
            </a:extLst>
          </p:cNvPr>
          <p:cNvGrpSpPr/>
          <p:nvPr/>
        </p:nvGrpSpPr>
        <p:grpSpPr>
          <a:xfrm>
            <a:off x="4412276" y="2241711"/>
            <a:ext cx="3799667" cy="3532846"/>
            <a:chOff x="4548753" y="2255355"/>
            <a:chExt cx="3799667" cy="3532846"/>
          </a:xfrm>
        </p:grpSpPr>
        <p:sp>
          <p:nvSpPr>
            <p:cNvPr id="413" name="TextBox 412">
              <a:extLst>
                <a:ext uri="{FF2B5EF4-FFF2-40B4-BE49-F238E27FC236}">
                  <a16:creationId xmlns:a16="http://schemas.microsoft.com/office/drawing/2014/main" id="{8C18B215-7F8A-85D1-7EC4-0B8796D30416}"/>
                </a:ext>
              </a:extLst>
            </p:cNvPr>
            <p:cNvSpPr txBox="1"/>
            <p:nvPr/>
          </p:nvSpPr>
          <p:spPr>
            <a:xfrm>
              <a:off x="4548753" y="2269003"/>
              <a:ext cx="1183307" cy="369332"/>
            </a:xfrm>
            <a:prstGeom prst="rect">
              <a:avLst/>
            </a:prstGeom>
            <a:noFill/>
          </p:spPr>
          <p:txBody>
            <a:bodyPr wrap="square" rtlCol="0">
              <a:spAutoFit/>
            </a:bodyPr>
            <a:lstStyle/>
            <a:p>
              <a:r>
                <a:rPr lang="en-US" b="1" dirty="0">
                  <a:solidFill>
                    <a:schemeClr val="bg1"/>
                  </a:solidFill>
                  <a:latin typeface="Avenir Next" panose="020B0503020202020204" pitchFamily="34" charset="0"/>
                </a:rPr>
                <a:t>Denoted</a:t>
              </a:r>
            </a:p>
          </p:txBody>
        </p:sp>
        <p:sp>
          <p:nvSpPr>
            <p:cNvPr id="404" name="TextBox 403">
              <a:extLst>
                <a:ext uri="{FF2B5EF4-FFF2-40B4-BE49-F238E27FC236}">
                  <a16:creationId xmlns:a16="http://schemas.microsoft.com/office/drawing/2014/main" id="{0F398DFA-76A9-5CE0-4B1E-4F58F546BAC8}"/>
                </a:ext>
              </a:extLst>
            </p:cNvPr>
            <p:cNvSpPr txBox="1"/>
            <p:nvPr/>
          </p:nvSpPr>
          <p:spPr>
            <a:xfrm>
              <a:off x="6897267" y="2255355"/>
              <a:ext cx="915970" cy="369332"/>
            </a:xfrm>
            <a:prstGeom prst="rect">
              <a:avLst/>
            </a:prstGeom>
            <a:noFill/>
          </p:spPr>
          <p:txBody>
            <a:bodyPr wrap="square" rtlCol="0">
              <a:spAutoFit/>
            </a:bodyPr>
            <a:lstStyle/>
            <a:p>
              <a:r>
                <a:rPr lang="en-US" dirty="0">
                  <a:latin typeface="Avenir Next" panose="020B0503020202020204" pitchFamily="34" charset="0"/>
                </a:rPr>
                <a:t>Nature</a:t>
              </a:r>
            </a:p>
          </p:txBody>
        </p:sp>
        <p:sp>
          <p:nvSpPr>
            <p:cNvPr id="399" name="TextBox 398">
              <a:extLst>
                <a:ext uri="{FF2B5EF4-FFF2-40B4-BE49-F238E27FC236}">
                  <a16:creationId xmlns:a16="http://schemas.microsoft.com/office/drawing/2014/main" id="{88FA20A6-AC77-F649-01DE-653CCD3E7BF0}"/>
                </a:ext>
              </a:extLst>
            </p:cNvPr>
            <p:cNvSpPr txBox="1"/>
            <p:nvPr/>
          </p:nvSpPr>
          <p:spPr>
            <a:xfrm>
              <a:off x="5689302" y="2269003"/>
              <a:ext cx="1339293" cy="369332"/>
            </a:xfrm>
            <a:prstGeom prst="rect">
              <a:avLst/>
            </a:prstGeom>
            <a:noFill/>
          </p:spPr>
          <p:txBody>
            <a:bodyPr wrap="square" rtlCol="0">
              <a:spAutoFit/>
            </a:bodyPr>
            <a:lstStyle/>
            <a:p>
              <a:r>
                <a:rPr lang="en-US" dirty="0">
                  <a:latin typeface="Avenir Next" panose="020B0503020202020204" pitchFamily="34" charset="0"/>
                </a:rPr>
                <a:t>Covariate</a:t>
              </a:r>
            </a:p>
          </p:txBody>
        </p:sp>
        <p:grpSp>
          <p:nvGrpSpPr>
            <p:cNvPr id="477" name="Group 476">
              <a:extLst>
                <a:ext uri="{FF2B5EF4-FFF2-40B4-BE49-F238E27FC236}">
                  <a16:creationId xmlns:a16="http://schemas.microsoft.com/office/drawing/2014/main" id="{315884CC-7DBE-9D6D-12D8-84BC7FEFFD4C}"/>
                </a:ext>
              </a:extLst>
            </p:cNvPr>
            <p:cNvGrpSpPr/>
            <p:nvPr/>
          </p:nvGrpSpPr>
          <p:grpSpPr>
            <a:xfrm>
              <a:off x="4802516" y="2849031"/>
              <a:ext cx="3545904" cy="2939170"/>
              <a:chOff x="4802516" y="2849031"/>
              <a:chExt cx="3545904" cy="2939170"/>
            </a:xfrm>
          </p:grpSpPr>
          <mc:AlternateContent xmlns:mc="http://schemas.openxmlformats.org/markup-compatibility/2006" xmlns:a14="http://schemas.microsoft.com/office/drawing/2010/main">
            <mc:Choice Requires="a14">
              <p:sp>
                <p:nvSpPr>
                  <p:cNvPr id="410" name="TextBox 409">
                    <a:extLst>
                      <a:ext uri="{FF2B5EF4-FFF2-40B4-BE49-F238E27FC236}">
                        <a16:creationId xmlns:a16="http://schemas.microsoft.com/office/drawing/2014/main" id="{6C3C28DB-2F34-F806-D71C-768332009F6C}"/>
                      </a:ext>
                    </a:extLst>
                  </p:cNvPr>
                  <p:cNvSpPr txBox="1"/>
                  <p:nvPr/>
                </p:nvSpPr>
                <p:spPr>
                  <a:xfrm>
                    <a:off x="4841369" y="2849031"/>
                    <a:ext cx="50074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dirty="0" smtClean="0">
                                  <a:solidFill>
                                    <a:schemeClr val="tx1"/>
                                  </a:solidFill>
                                  <a:latin typeface="Cambria Math" panose="02040503050406030204" pitchFamily="18" charset="0"/>
                                </a:rPr>
                              </m:ctrlPr>
                            </m:sSubPr>
                            <m:e>
                              <m:r>
                                <a:rPr lang="en-US" b="1" i="1" dirty="0" smtClean="0">
                                  <a:solidFill>
                                    <a:schemeClr val="tx1"/>
                                  </a:solidFill>
                                  <a:latin typeface="Cambria Math" panose="02040503050406030204" pitchFamily="18" charset="0"/>
                                </a:rPr>
                                <m:t>𝒙</m:t>
                              </m:r>
                            </m:e>
                            <m:sub>
                              <m:r>
                                <a:rPr lang="en-US" b="1" i="1" dirty="0" smtClean="0">
                                  <a:solidFill>
                                    <a:schemeClr val="tx1"/>
                                  </a:solidFill>
                                  <a:latin typeface="Cambria Math" panose="02040503050406030204" pitchFamily="18" charset="0"/>
                                </a:rPr>
                                <m:t>𝟔</m:t>
                              </m:r>
                            </m:sub>
                          </m:sSub>
                        </m:oMath>
                      </m:oMathPara>
                    </a14:m>
                    <a:endParaRPr lang="en-US" b="1" dirty="0">
                      <a:solidFill>
                        <a:schemeClr val="tx1"/>
                      </a:solidFill>
                      <a:latin typeface="Avenir Next" panose="020B0503020202020204" pitchFamily="34" charset="0"/>
                    </a:endParaRPr>
                  </a:p>
                </p:txBody>
              </p:sp>
            </mc:Choice>
            <mc:Fallback xmlns="">
              <p:sp>
                <p:nvSpPr>
                  <p:cNvPr id="410" name="TextBox 409">
                    <a:extLst>
                      <a:ext uri="{FF2B5EF4-FFF2-40B4-BE49-F238E27FC236}">
                        <a16:creationId xmlns:a16="http://schemas.microsoft.com/office/drawing/2014/main" id="{6C3C28DB-2F34-F806-D71C-768332009F6C}"/>
                      </a:ext>
                    </a:extLst>
                  </p:cNvPr>
                  <p:cNvSpPr txBox="1">
                    <a:spLocks noRot="1" noChangeAspect="1" noMove="1" noResize="1" noEditPoints="1" noAdjustHandles="1" noChangeArrowheads="1" noChangeShapeType="1" noTextEdit="1"/>
                  </p:cNvSpPr>
                  <p:nvPr/>
                </p:nvSpPr>
                <p:spPr>
                  <a:xfrm>
                    <a:off x="4841369" y="2849031"/>
                    <a:ext cx="500743" cy="369332"/>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1" name="TextBox 410">
                    <a:extLst>
                      <a:ext uri="{FF2B5EF4-FFF2-40B4-BE49-F238E27FC236}">
                        <a16:creationId xmlns:a16="http://schemas.microsoft.com/office/drawing/2014/main" id="{298464BD-739B-87AC-4710-2E58C1A6F33E}"/>
                      </a:ext>
                    </a:extLst>
                  </p:cNvPr>
                  <p:cNvSpPr txBox="1"/>
                  <p:nvPr/>
                </p:nvSpPr>
                <p:spPr>
                  <a:xfrm>
                    <a:off x="4802516" y="3447846"/>
                    <a:ext cx="50074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dirty="0" smtClean="0">
                                  <a:solidFill>
                                    <a:schemeClr val="tx1"/>
                                  </a:solidFill>
                                  <a:latin typeface="Cambria Math" panose="02040503050406030204" pitchFamily="18" charset="0"/>
                                </a:rPr>
                              </m:ctrlPr>
                            </m:sSubPr>
                            <m:e>
                              <m:r>
                                <a:rPr lang="en-US" b="1" i="1" dirty="0" smtClean="0">
                                  <a:solidFill>
                                    <a:schemeClr val="tx1"/>
                                  </a:solidFill>
                                  <a:latin typeface="Cambria Math" panose="02040503050406030204" pitchFamily="18" charset="0"/>
                                </a:rPr>
                                <m:t>𝒙</m:t>
                              </m:r>
                            </m:e>
                            <m:sub>
                              <m:r>
                                <a:rPr lang="en-US" b="1" i="1" dirty="0" smtClean="0">
                                  <a:solidFill>
                                    <a:schemeClr val="tx1"/>
                                  </a:solidFill>
                                  <a:latin typeface="Cambria Math" panose="02040503050406030204" pitchFamily="18" charset="0"/>
                                </a:rPr>
                                <m:t>𝟕</m:t>
                              </m:r>
                            </m:sub>
                          </m:sSub>
                        </m:oMath>
                      </m:oMathPara>
                    </a14:m>
                    <a:endParaRPr lang="en-US" b="1" dirty="0">
                      <a:solidFill>
                        <a:schemeClr val="tx1"/>
                      </a:solidFill>
                      <a:latin typeface="Avenir Next" panose="020B0503020202020204" pitchFamily="34" charset="0"/>
                    </a:endParaRPr>
                  </a:p>
                </p:txBody>
              </p:sp>
            </mc:Choice>
            <mc:Fallback xmlns="">
              <p:sp>
                <p:nvSpPr>
                  <p:cNvPr id="411" name="TextBox 410">
                    <a:extLst>
                      <a:ext uri="{FF2B5EF4-FFF2-40B4-BE49-F238E27FC236}">
                        <a16:creationId xmlns:a16="http://schemas.microsoft.com/office/drawing/2014/main" id="{298464BD-739B-87AC-4710-2E58C1A6F33E}"/>
                      </a:ext>
                    </a:extLst>
                  </p:cNvPr>
                  <p:cNvSpPr txBox="1">
                    <a:spLocks noRot="1" noChangeAspect="1" noMove="1" noResize="1" noEditPoints="1" noAdjustHandles="1" noChangeArrowheads="1" noChangeShapeType="1" noTextEdit="1"/>
                  </p:cNvSpPr>
                  <p:nvPr/>
                </p:nvSpPr>
                <p:spPr>
                  <a:xfrm>
                    <a:off x="4802516" y="3447846"/>
                    <a:ext cx="500743" cy="369332"/>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2" name="TextBox 411">
                    <a:extLst>
                      <a:ext uri="{FF2B5EF4-FFF2-40B4-BE49-F238E27FC236}">
                        <a16:creationId xmlns:a16="http://schemas.microsoft.com/office/drawing/2014/main" id="{B64622B4-0252-902C-ABAC-9A37EE194FC0}"/>
                      </a:ext>
                    </a:extLst>
                  </p:cNvPr>
                  <p:cNvSpPr txBox="1"/>
                  <p:nvPr/>
                </p:nvSpPr>
                <p:spPr>
                  <a:xfrm>
                    <a:off x="4819586" y="4030524"/>
                    <a:ext cx="50074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dirty="0" smtClean="0">
                                  <a:solidFill>
                                    <a:schemeClr val="tx1"/>
                                  </a:solidFill>
                                  <a:latin typeface="Cambria Math" panose="02040503050406030204" pitchFamily="18" charset="0"/>
                                </a:rPr>
                              </m:ctrlPr>
                            </m:sSubPr>
                            <m:e>
                              <m:r>
                                <a:rPr lang="en-US" b="1" i="1" dirty="0" smtClean="0">
                                  <a:solidFill>
                                    <a:schemeClr val="tx1"/>
                                  </a:solidFill>
                                  <a:latin typeface="Cambria Math" panose="02040503050406030204" pitchFamily="18" charset="0"/>
                                </a:rPr>
                                <m:t>𝒙</m:t>
                              </m:r>
                            </m:e>
                            <m:sub>
                              <m:r>
                                <a:rPr lang="en-US" b="1" i="1" dirty="0" smtClean="0">
                                  <a:solidFill>
                                    <a:schemeClr val="tx1"/>
                                  </a:solidFill>
                                  <a:latin typeface="Cambria Math" panose="02040503050406030204" pitchFamily="18" charset="0"/>
                                </a:rPr>
                                <m:t>𝟖</m:t>
                              </m:r>
                            </m:sub>
                          </m:sSub>
                        </m:oMath>
                      </m:oMathPara>
                    </a14:m>
                    <a:endParaRPr lang="en-US" b="1" dirty="0">
                      <a:solidFill>
                        <a:schemeClr val="tx1"/>
                      </a:solidFill>
                      <a:latin typeface="Avenir Next" panose="020B0503020202020204" pitchFamily="34" charset="0"/>
                    </a:endParaRPr>
                  </a:p>
                </p:txBody>
              </p:sp>
            </mc:Choice>
            <mc:Fallback xmlns="">
              <p:sp>
                <p:nvSpPr>
                  <p:cNvPr id="412" name="TextBox 411">
                    <a:extLst>
                      <a:ext uri="{FF2B5EF4-FFF2-40B4-BE49-F238E27FC236}">
                        <a16:creationId xmlns:a16="http://schemas.microsoft.com/office/drawing/2014/main" id="{B64622B4-0252-902C-ABAC-9A37EE194FC0}"/>
                      </a:ext>
                    </a:extLst>
                  </p:cNvPr>
                  <p:cNvSpPr txBox="1">
                    <a:spLocks noRot="1" noChangeAspect="1" noMove="1" noResize="1" noEditPoints="1" noAdjustHandles="1" noChangeArrowheads="1" noChangeShapeType="1" noTextEdit="1"/>
                  </p:cNvSpPr>
                  <p:nvPr/>
                </p:nvSpPr>
                <p:spPr>
                  <a:xfrm>
                    <a:off x="4819586" y="4030524"/>
                    <a:ext cx="500743" cy="369332"/>
                  </a:xfrm>
                  <a:prstGeom prst="rect">
                    <a:avLst/>
                  </a:prstGeom>
                  <a:blipFill>
                    <a:blip r:embed="rId14"/>
                    <a:stretch>
                      <a:fillRect/>
                    </a:stretch>
                  </a:blipFill>
                </p:spPr>
                <p:txBody>
                  <a:bodyPr/>
                  <a:lstStyle/>
                  <a:p>
                    <a:r>
                      <a:rPr lang="en-US">
                        <a:noFill/>
                      </a:rPr>
                      <a:t> </a:t>
                    </a:r>
                  </a:p>
                </p:txBody>
              </p:sp>
            </mc:Fallback>
          </mc:AlternateContent>
          <p:sp>
            <p:nvSpPr>
              <p:cNvPr id="406" name="TextBox 405">
                <a:extLst>
                  <a:ext uri="{FF2B5EF4-FFF2-40B4-BE49-F238E27FC236}">
                    <a16:creationId xmlns:a16="http://schemas.microsoft.com/office/drawing/2014/main" id="{FACD40B3-81B0-A5A4-AEA5-38D198CFDA48}"/>
                  </a:ext>
                </a:extLst>
              </p:cNvPr>
              <p:cNvSpPr txBox="1"/>
              <p:nvPr/>
            </p:nvSpPr>
            <p:spPr>
              <a:xfrm>
                <a:off x="6821627" y="2892039"/>
                <a:ext cx="1451888" cy="369332"/>
              </a:xfrm>
              <a:prstGeom prst="rect">
                <a:avLst/>
              </a:prstGeom>
              <a:noFill/>
            </p:spPr>
            <p:txBody>
              <a:bodyPr wrap="square" rtlCol="0">
                <a:spAutoFit/>
              </a:bodyPr>
              <a:lstStyle/>
              <a:p>
                <a:r>
                  <a:rPr lang="en-US" dirty="0">
                    <a:latin typeface="Avenir Next" panose="020B0503020202020204" pitchFamily="34" charset="0"/>
                  </a:rPr>
                  <a:t>Categorical</a:t>
                </a:r>
              </a:p>
            </p:txBody>
          </p:sp>
          <p:sp>
            <p:nvSpPr>
              <p:cNvPr id="407" name="TextBox 406">
                <a:extLst>
                  <a:ext uri="{FF2B5EF4-FFF2-40B4-BE49-F238E27FC236}">
                    <a16:creationId xmlns:a16="http://schemas.microsoft.com/office/drawing/2014/main" id="{CF4864E0-1256-F310-59DF-955163E8DDDF}"/>
                  </a:ext>
                </a:extLst>
              </p:cNvPr>
              <p:cNvSpPr txBox="1"/>
              <p:nvPr/>
            </p:nvSpPr>
            <p:spPr>
              <a:xfrm>
                <a:off x="6806128" y="3480736"/>
                <a:ext cx="1529380" cy="369332"/>
              </a:xfrm>
              <a:prstGeom prst="rect">
                <a:avLst/>
              </a:prstGeom>
              <a:noFill/>
            </p:spPr>
            <p:txBody>
              <a:bodyPr wrap="square" rtlCol="0">
                <a:spAutoFit/>
              </a:bodyPr>
              <a:lstStyle/>
              <a:p>
                <a:r>
                  <a:rPr lang="en-US" dirty="0">
                    <a:latin typeface="Avenir Next" panose="020B0503020202020204" pitchFamily="34" charset="0"/>
                  </a:rPr>
                  <a:t>Categorical</a:t>
                </a:r>
              </a:p>
            </p:txBody>
          </p:sp>
          <p:sp>
            <p:nvSpPr>
              <p:cNvPr id="408" name="TextBox 407">
                <a:extLst>
                  <a:ext uri="{FF2B5EF4-FFF2-40B4-BE49-F238E27FC236}">
                    <a16:creationId xmlns:a16="http://schemas.microsoft.com/office/drawing/2014/main" id="{6AB9355E-498C-677F-1AE9-FDAAAEE2248F}"/>
                  </a:ext>
                </a:extLst>
              </p:cNvPr>
              <p:cNvSpPr txBox="1"/>
              <p:nvPr/>
            </p:nvSpPr>
            <p:spPr>
              <a:xfrm>
                <a:off x="6821627" y="4100429"/>
                <a:ext cx="1394325" cy="369332"/>
              </a:xfrm>
              <a:prstGeom prst="rect">
                <a:avLst/>
              </a:prstGeom>
              <a:noFill/>
            </p:spPr>
            <p:txBody>
              <a:bodyPr wrap="square" rtlCol="0">
                <a:spAutoFit/>
              </a:bodyPr>
              <a:lstStyle/>
              <a:p>
                <a:r>
                  <a:rPr lang="en-US" dirty="0">
                    <a:latin typeface="Avenir Next" panose="020B0503020202020204" pitchFamily="34" charset="0"/>
                  </a:rPr>
                  <a:t>Categorical</a:t>
                </a:r>
              </a:p>
            </p:txBody>
          </p:sp>
          <mc:AlternateContent xmlns:mc="http://schemas.openxmlformats.org/markup-compatibility/2006" xmlns:a14="http://schemas.microsoft.com/office/drawing/2010/main">
            <mc:Choice Requires="a14">
              <p:sp>
                <p:nvSpPr>
                  <p:cNvPr id="429" name="TextBox 428">
                    <a:extLst>
                      <a:ext uri="{FF2B5EF4-FFF2-40B4-BE49-F238E27FC236}">
                        <a16:creationId xmlns:a16="http://schemas.microsoft.com/office/drawing/2014/main" id="{89AC4057-D6C5-5BFC-79BC-A34857B13FC2}"/>
                      </a:ext>
                    </a:extLst>
                  </p:cNvPr>
                  <p:cNvSpPr txBox="1"/>
                  <p:nvPr/>
                </p:nvSpPr>
                <p:spPr>
                  <a:xfrm>
                    <a:off x="4852709" y="4699722"/>
                    <a:ext cx="50074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dirty="0" smtClean="0">
                                  <a:solidFill>
                                    <a:schemeClr val="tx1"/>
                                  </a:solidFill>
                                  <a:latin typeface="Cambria Math" panose="02040503050406030204" pitchFamily="18" charset="0"/>
                                </a:rPr>
                              </m:ctrlPr>
                            </m:sSubPr>
                            <m:e>
                              <m:r>
                                <a:rPr lang="en-US" b="1" i="1" dirty="0" smtClean="0">
                                  <a:solidFill>
                                    <a:schemeClr val="tx1"/>
                                  </a:solidFill>
                                  <a:latin typeface="Cambria Math" panose="02040503050406030204" pitchFamily="18" charset="0"/>
                                </a:rPr>
                                <m:t>𝒙</m:t>
                              </m:r>
                            </m:e>
                            <m:sub>
                              <m:r>
                                <a:rPr lang="en-US" b="1" i="1" dirty="0" smtClean="0">
                                  <a:solidFill>
                                    <a:schemeClr val="tx1"/>
                                  </a:solidFill>
                                  <a:latin typeface="Cambria Math" panose="02040503050406030204" pitchFamily="18" charset="0"/>
                                </a:rPr>
                                <m:t>𝟗</m:t>
                              </m:r>
                            </m:sub>
                          </m:sSub>
                        </m:oMath>
                      </m:oMathPara>
                    </a14:m>
                    <a:endParaRPr lang="en-US" b="1" dirty="0">
                      <a:solidFill>
                        <a:schemeClr val="tx1"/>
                      </a:solidFill>
                      <a:latin typeface="Avenir Next" panose="020B0503020202020204" pitchFamily="34" charset="0"/>
                    </a:endParaRPr>
                  </a:p>
                </p:txBody>
              </p:sp>
            </mc:Choice>
            <mc:Fallback xmlns="">
              <p:sp>
                <p:nvSpPr>
                  <p:cNvPr id="429" name="TextBox 428">
                    <a:extLst>
                      <a:ext uri="{FF2B5EF4-FFF2-40B4-BE49-F238E27FC236}">
                        <a16:creationId xmlns:a16="http://schemas.microsoft.com/office/drawing/2014/main" id="{89AC4057-D6C5-5BFC-79BC-A34857B13FC2}"/>
                      </a:ext>
                    </a:extLst>
                  </p:cNvPr>
                  <p:cNvSpPr txBox="1">
                    <a:spLocks noRot="1" noChangeAspect="1" noMove="1" noResize="1" noEditPoints="1" noAdjustHandles="1" noChangeArrowheads="1" noChangeShapeType="1" noTextEdit="1"/>
                  </p:cNvSpPr>
                  <p:nvPr/>
                </p:nvSpPr>
                <p:spPr>
                  <a:xfrm>
                    <a:off x="4852709" y="4699722"/>
                    <a:ext cx="500743" cy="369332"/>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0" name="TextBox 429">
                    <a:extLst>
                      <a:ext uri="{FF2B5EF4-FFF2-40B4-BE49-F238E27FC236}">
                        <a16:creationId xmlns:a16="http://schemas.microsoft.com/office/drawing/2014/main" id="{81C2DBE5-2E33-0779-35D1-6045C3D73845}"/>
                      </a:ext>
                    </a:extLst>
                  </p:cNvPr>
                  <p:cNvSpPr txBox="1"/>
                  <p:nvPr/>
                </p:nvSpPr>
                <p:spPr>
                  <a:xfrm>
                    <a:off x="4838784" y="5310680"/>
                    <a:ext cx="50074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dirty="0" smtClean="0">
                                  <a:solidFill>
                                    <a:schemeClr val="tx1"/>
                                  </a:solidFill>
                                  <a:latin typeface="Cambria Math" panose="02040503050406030204" pitchFamily="18" charset="0"/>
                                </a:rPr>
                              </m:ctrlPr>
                            </m:sSubPr>
                            <m:e>
                              <m:r>
                                <a:rPr lang="en-US" b="1" i="1" dirty="0" smtClean="0">
                                  <a:solidFill>
                                    <a:schemeClr val="tx1"/>
                                  </a:solidFill>
                                  <a:latin typeface="Cambria Math" panose="02040503050406030204" pitchFamily="18" charset="0"/>
                                </a:rPr>
                                <m:t>𝒙</m:t>
                              </m:r>
                            </m:e>
                            <m:sub>
                              <m:r>
                                <a:rPr lang="en-US" b="1" i="1" dirty="0" smtClean="0">
                                  <a:solidFill>
                                    <a:schemeClr val="tx1"/>
                                  </a:solidFill>
                                  <a:latin typeface="Cambria Math" panose="02040503050406030204" pitchFamily="18" charset="0"/>
                                </a:rPr>
                                <m:t>𝟏𝟎</m:t>
                              </m:r>
                            </m:sub>
                          </m:sSub>
                        </m:oMath>
                      </m:oMathPara>
                    </a14:m>
                    <a:endParaRPr lang="en-US" b="1" dirty="0">
                      <a:solidFill>
                        <a:schemeClr val="tx1"/>
                      </a:solidFill>
                      <a:latin typeface="Avenir Next" panose="020B0503020202020204" pitchFamily="34" charset="0"/>
                    </a:endParaRPr>
                  </a:p>
                </p:txBody>
              </p:sp>
            </mc:Choice>
            <mc:Fallback xmlns="">
              <p:sp>
                <p:nvSpPr>
                  <p:cNvPr id="430" name="TextBox 429">
                    <a:extLst>
                      <a:ext uri="{FF2B5EF4-FFF2-40B4-BE49-F238E27FC236}">
                        <a16:creationId xmlns:a16="http://schemas.microsoft.com/office/drawing/2014/main" id="{81C2DBE5-2E33-0779-35D1-6045C3D73845}"/>
                      </a:ext>
                    </a:extLst>
                  </p:cNvPr>
                  <p:cNvSpPr txBox="1">
                    <a:spLocks noRot="1" noChangeAspect="1" noMove="1" noResize="1" noEditPoints="1" noAdjustHandles="1" noChangeArrowheads="1" noChangeShapeType="1" noTextEdit="1"/>
                  </p:cNvSpPr>
                  <p:nvPr/>
                </p:nvSpPr>
                <p:spPr>
                  <a:xfrm>
                    <a:off x="4838784" y="5310680"/>
                    <a:ext cx="500743" cy="369332"/>
                  </a:xfrm>
                  <a:prstGeom prst="rect">
                    <a:avLst/>
                  </a:prstGeom>
                  <a:blipFill>
                    <a:blip r:embed="rId16"/>
                    <a:stretch>
                      <a:fillRect/>
                    </a:stretch>
                  </a:blipFill>
                </p:spPr>
                <p:txBody>
                  <a:bodyPr/>
                  <a:lstStyle/>
                  <a:p>
                    <a:r>
                      <a:rPr lang="en-US">
                        <a:noFill/>
                      </a:rPr>
                      <a:t> </a:t>
                    </a:r>
                  </a:p>
                </p:txBody>
              </p:sp>
            </mc:Fallback>
          </mc:AlternateContent>
          <p:sp>
            <p:nvSpPr>
              <p:cNvPr id="425" name="TextBox 424">
                <a:extLst>
                  <a:ext uri="{FF2B5EF4-FFF2-40B4-BE49-F238E27FC236}">
                    <a16:creationId xmlns:a16="http://schemas.microsoft.com/office/drawing/2014/main" id="{BE9135C9-5AF5-CA01-AF66-E1A1984FB2EF}"/>
                  </a:ext>
                </a:extLst>
              </p:cNvPr>
              <p:cNvSpPr txBox="1"/>
              <p:nvPr/>
            </p:nvSpPr>
            <p:spPr>
              <a:xfrm>
                <a:off x="6850037" y="4733995"/>
                <a:ext cx="1498383" cy="369332"/>
              </a:xfrm>
              <a:prstGeom prst="rect">
                <a:avLst/>
              </a:prstGeom>
              <a:noFill/>
            </p:spPr>
            <p:txBody>
              <a:bodyPr wrap="square" rtlCol="0">
                <a:spAutoFit/>
              </a:bodyPr>
              <a:lstStyle/>
              <a:p>
                <a:r>
                  <a:rPr lang="en-US" dirty="0">
                    <a:latin typeface="Avenir Next" panose="020B0503020202020204" pitchFamily="34" charset="0"/>
                  </a:rPr>
                  <a:t>Categorical</a:t>
                </a:r>
              </a:p>
            </p:txBody>
          </p:sp>
          <p:sp>
            <p:nvSpPr>
              <p:cNvPr id="426" name="TextBox 425">
                <a:extLst>
                  <a:ext uri="{FF2B5EF4-FFF2-40B4-BE49-F238E27FC236}">
                    <a16:creationId xmlns:a16="http://schemas.microsoft.com/office/drawing/2014/main" id="{B8F7106F-8957-4F6C-F7E2-101F0E5F4DCD}"/>
                  </a:ext>
                </a:extLst>
              </p:cNvPr>
              <p:cNvSpPr txBox="1"/>
              <p:nvPr/>
            </p:nvSpPr>
            <p:spPr>
              <a:xfrm>
                <a:off x="6834540" y="5353688"/>
                <a:ext cx="1451888" cy="369332"/>
              </a:xfrm>
              <a:prstGeom prst="rect">
                <a:avLst/>
              </a:prstGeom>
              <a:noFill/>
            </p:spPr>
            <p:txBody>
              <a:bodyPr wrap="square" rtlCol="0">
                <a:spAutoFit/>
              </a:bodyPr>
              <a:lstStyle/>
              <a:p>
                <a:r>
                  <a:rPr lang="en-US" dirty="0">
                    <a:latin typeface="Avenir Next" panose="020B0503020202020204" pitchFamily="34" charset="0"/>
                  </a:rPr>
                  <a:t>Continuous</a:t>
                </a:r>
              </a:p>
            </p:txBody>
          </p:sp>
          <p:sp>
            <p:nvSpPr>
              <p:cNvPr id="420" name="TextBox 419">
                <a:extLst>
                  <a:ext uri="{FF2B5EF4-FFF2-40B4-BE49-F238E27FC236}">
                    <a16:creationId xmlns:a16="http://schemas.microsoft.com/office/drawing/2014/main" id="{A86D0FAB-7FD9-470C-AB00-36F8055D02DE}"/>
                  </a:ext>
                </a:extLst>
              </p:cNvPr>
              <p:cNvSpPr txBox="1"/>
              <p:nvPr/>
            </p:nvSpPr>
            <p:spPr>
              <a:xfrm>
                <a:off x="5651541" y="4817050"/>
                <a:ext cx="1252375" cy="369332"/>
              </a:xfrm>
              <a:prstGeom prst="rect">
                <a:avLst/>
              </a:prstGeom>
              <a:noFill/>
            </p:spPr>
            <p:txBody>
              <a:bodyPr wrap="square" rtlCol="0">
                <a:spAutoFit/>
              </a:bodyPr>
              <a:lstStyle/>
              <a:p>
                <a:r>
                  <a:rPr lang="en-US" dirty="0">
                    <a:latin typeface="Avenir Next" panose="020B0503020202020204" pitchFamily="34" charset="0"/>
                  </a:rPr>
                  <a:t>Diabetes</a:t>
                </a:r>
              </a:p>
            </p:txBody>
          </p:sp>
          <p:sp>
            <p:nvSpPr>
              <p:cNvPr id="401" name="TextBox 400">
                <a:extLst>
                  <a:ext uri="{FF2B5EF4-FFF2-40B4-BE49-F238E27FC236}">
                    <a16:creationId xmlns:a16="http://schemas.microsoft.com/office/drawing/2014/main" id="{4B537FBA-00CD-0A4B-188D-00DE5F83E0ED}"/>
                  </a:ext>
                </a:extLst>
              </p:cNvPr>
              <p:cNvSpPr txBox="1"/>
              <p:nvPr/>
            </p:nvSpPr>
            <p:spPr>
              <a:xfrm>
                <a:off x="5651541" y="2876541"/>
                <a:ext cx="1076069" cy="646331"/>
              </a:xfrm>
              <a:prstGeom prst="rect">
                <a:avLst/>
              </a:prstGeom>
              <a:noFill/>
            </p:spPr>
            <p:txBody>
              <a:bodyPr wrap="square" rtlCol="0">
                <a:spAutoFit/>
              </a:bodyPr>
              <a:lstStyle/>
              <a:p>
                <a:r>
                  <a:rPr lang="en-US" b="1" dirty="0">
                    <a:latin typeface="Avenir Next" panose="020B0503020202020204" pitchFamily="34" charset="0"/>
                  </a:rPr>
                  <a:t>Bp</a:t>
                </a:r>
                <a:r>
                  <a:rPr lang="en-US" dirty="0">
                    <a:latin typeface="Avenir Next" panose="020B0503020202020204" pitchFamily="34" charset="0"/>
                  </a:rPr>
                  <a:t> Meds</a:t>
                </a:r>
              </a:p>
            </p:txBody>
          </p:sp>
          <p:sp>
            <p:nvSpPr>
              <p:cNvPr id="402" name="TextBox 401">
                <a:extLst>
                  <a:ext uri="{FF2B5EF4-FFF2-40B4-BE49-F238E27FC236}">
                    <a16:creationId xmlns:a16="http://schemas.microsoft.com/office/drawing/2014/main" id="{193A2CB1-80FF-5CAB-AF04-EAE50E761FCE}"/>
                  </a:ext>
                </a:extLst>
              </p:cNvPr>
              <p:cNvSpPr txBox="1"/>
              <p:nvPr/>
            </p:nvSpPr>
            <p:spPr>
              <a:xfrm>
                <a:off x="5651541" y="3551852"/>
                <a:ext cx="914147" cy="369332"/>
              </a:xfrm>
              <a:prstGeom prst="rect">
                <a:avLst/>
              </a:prstGeom>
              <a:noFill/>
            </p:spPr>
            <p:txBody>
              <a:bodyPr wrap="square" rtlCol="0">
                <a:spAutoFit/>
              </a:bodyPr>
              <a:lstStyle/>
              <a:p>
                <a:r>
                  <a:rPr lang="en-US" b="1" dirty="0">
                    <a:latin typeface="Avenir Next" panose="020B0503020202020204" pitchFamily="34" charset="0"/>
                  </a:rPr>
                  <a:t>Prev.</a:t>
                </a:r>
                <a:r>
                  <a:rPr lang="en-US" dirty="0">
                    <a:latin typeface="Avenir Next" panose="020B0503020202020204" pitchFamily="34" charset="0"/>
                  </a:rPr>
                  <a:t> </a:t>
                </a:r>
              </a:p>
            </p:txBody>
          </p:sp>
          <p:sp>
            <p:nvSpPr>
              <p:cNvPr id="456" name="TextBox 455">
                <a:extLst>
                  <a:ext uri="{FF2B5EF4-FFF2-40B4-BE49-F238E27FC236}">
                    <a16:creationId xmlns:a16="http://schemas.microsoft.com/office/drawing/2014/main" id="{F4AD774F-3E22-9D56-51DB-A5D3E05CB2E0}"/>
                  </a:ext>
                </a:extLst>
              </p:cNvPr>
              <p:cNvSpPr txBox="1"/>
              <p:nvPr/>
            </p:nvSpPr>
            <p:spPr>
              <a:xfrm>
                <a:off x="5651541" y="3786139"/>
                <a:ext cx="980110" cy="369332"/>
              </a:xfrm>
              <a:prstGeom prst="rect">
                <a:avLst/>
              </a:prstGeom>
              <a:noFill/>
            </p:spPr>
            <p:txBody>
              <a:bodyPr wrap="square" rtlCol="0">
                <a:spAutoFit/>
              </a:bodyPr>
              <a:lstStyle/>
              <a:p>
                <a:r>
                  <a:rPr lang="en-US" dirty="0">
                    <a:latin typeface="Avenir Next" panose="020B0503020202020204" pitchFamily="34" charset="0"/>
                  </a:rPr>
                  <a:t>Stroke</a:t>
                </a:r>
              </a:p>
            </p:txBody>
          </p:sp>
          <p:sp>
            <p:nvSpPr>
              <p:cNvPr id="462" name="TextBox 461">
                <a:extLst>
                  <a:ext uri="{FF2B5EF4-FFF2-40B4-BE49-F238E27FC236}">
                    <a16:creationId xmlns:a16="http://schemas.microsoft.com/office/drawing/2014/main" id="{1A825F48-8403-E758-FB94-DB60C097C89C}"/>
                  </a:ext>
                </a:extLst>
              </p:cNvPr>
              <p:cNvSpPr txBox="1"/>
              <p:nvPr/>
            </p:nvSpPr>
            <p:spPr>
              <a:xfrm>
                <a:off x="5651541" y="4184451"/>
                <a:ext cx="914147" cy="369332"/>
              </a:xfrm>
              <a:prstGeom prst="rect">
                <a:avLst/>
              </a:prstGeom>
              <a:noFill/>
            </p:spPr>
            <p:txBody>
              <a:bodyPr wrap="square" rtlCol="0">
                <a:spAutoFit/>
              </a:bodyPr>
              <a:lstStyle/>
              <a:p>
                <a:r>
                  <a:rPr lang="en-US" b="1" dirty="0">
                    <a:latin typeface="Avenir Next" panose="020B0503020202020204" pitchFamily="34" charset="0"/>
                  </a:rPr>
                  <a:t>Prev. </a:t>
                </a:r>
              </a:p>
            </p:txBody>
          </p:sp>
          <p:sp>
            <p:nvSpPr>
              <p:cNvPr id="463" name="TextBox 462">
                <a:extLst>
                  <a:ext uri="{FF2B5EF4-FFF2-40B4-BE49-F238E27FC236}">
                    <a16:creationId xmlns:a16="http://schemas.microsoft.com/office/drawing/2014/main" id="{FCDD80C4-D0BE-3E5E-B0DF-CF764A522AC9}"/>
                  </a:ext>
                </a:extLst>
              </p:cNvPr>
              <p:cNvSpPr txBox="1"/>
              <p:nvPr/>
            </p:nvSpPr>
            <p:spPr>
              <a:xfrm>
                <a:off x="5651541" y="4418738"/>
                <a:ext cx="980110" cy="369332"/>
              </a:xfrm>
              <a:prstGeom prst="rect">
                <a:avLst/>
              </a:prstGeom>
              <a:noFill/>
            </p:spPr>
            <p:txBody>
              <a:bodyPr wrap="square" rtlCol="0">
                <a:spAutoFit/>
              </a:bodyPr>
              <a:lstStyle/>
              <a:p>
                <a:r>
                  <a:rPr lang="en-US" dirty="0">
                    <a:latin typeface="Avenir Next" panose="020B0503020202020204" pitchFamily="34" charset="0"/>
                  </a:rPr>
                  <a:t>Hyp</a:t>
                </a:r>
              </a:p>
            </p:txBody>
          </p:sp>
          <p:sp>
            <p:nvSpPr>
              <p:cNvPr id="421" name="TextBox 420">
                <a:extLst>
                  <a:ext uri="{FF2B5EF4-FFF2-40B4-BE49-F238E27FC236}">
                    <a16:creationId xmlns:a16="http://schemas.microsoft.com/office/drawing/2014/main" id="{B51622BB-EF30-6474-DDE6-56B74007B4AB}"/>
                  </a:ext>
                </a:extLst>
              </p:cNvPr>
              <p:cNvSpPr txBox="1"/>
              <p:nvPr/>
            </p:nvSpPr>
            <p:spPr>
              <a:xfrm>
                <a:off x="5651541" y="5215360"/>
                <a:ext cx="1322464" cy="338554"/>
              </a:xfrm>
              <a:prstGeom prst="rect">
                <a:avLst/>
              </a:prstGeom>
              <a:noFill/>
            </p:spPr>
            <p:txBody>
              <a:bodyPr wrap="square" rtlCol="0">
                <a:spAutoFit/>
              </a:bodyPr>
              <a:lstStyle/>
              <a:p>
                <a:r>
                  <a:rPr lang="en-US" sz="1600" b="1" dirty="0">
                    <a:latin typeface="Avenir Next" panose="020B0503020202020204" pitchFamily="34" charset="0"/>
                  </a:rPr>
                  <a:t>Total</a:t>
                </a:r>
              </a:p>
            </p:txBody>
          </p:sp>
          <p:sp>
            <p:nvSpPr>
              <p:cNvPr id="464" name="TextBox 463">
                <a:extLst>
                  <a:ext uri="{FF2B5EF4-FFF2-40B4-BE49-F238E27FC236}">
                    <a16:creationId xmlns:a16="http://schemas.microsoft.com/office/drawing/2014/main" id="{DABCA3C6-79A6-803A-1B16-63A1EFBD60C1}"/>
                  </a:ext>
                </a:extLst>
              </p:cNvPr>
              <p:cNvSpPr txBox="1"/>
              <p:nvPr/>
            </p:nvSpPr>
            <p:spPr>
              <a:xfrm>
                <a:off x="5667463" y="5449647"/>
                <a:ext cx="1443020" cy="338554"/>
              </a:xfrm>
              <a:prstGeom prst="rect">
                <a:avLst/>
              </a:prstGeom>
              <a:noFill/>
            </p:spPr>
            <p:txBody>
              <a:bodyPr wrap="square" rtlCol="0">
                <a:spAutoFit/>
              </a:bodyPr>
              <a:lstStyle/>
              <a:p>
                <a:r>
                  <a:rPr lang="en-US" sz="1600" dirty="0">
                    <a:latin typeface="Avenir Next" panose="020B0503020202020204" pitchFamily="34" charset="0"/>
                  </a:rPr>
                  <a:t>Cholesterol</a:t>
                </a:r>
              </a:p>
            </p:txBody>
          </p:sp>
        </p:grpSp>
      </p:grpSp>
    </p:spTree>
    <p:extLst>
      <p:ext uri="{BB962C8B-B14F-4D97-AF65-F5344CB8AC3E}">
        <p14:creationId xmlns:p14="http://schemas.microsoft.com/office/powerpoint/2010/main" val="1870173039"/>
      </p:ext>
    </p:extLst>
  </p:cSld>
  <p:clrMapOvr>
    <a:masterClrMapping/>
  </p:clrMapOvr>
  <p:transition spd="slow">
    <p:push/>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A7E4A35-E4E8-02F0-631E-49F77090BB6F}"/>
              </a:ext>
            </a:extLst>
          </p:cNvPr>
          <p:cNvSpPr/>
          <p:nvPr/>
        </p:nvSpPr>
        <p:spPr>
          <a:xfrm>
            <a:off x="0" y="0"/>
            <a:ext cx="12192000" cy="1721224"/>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TextBox 74">
            <a:extLst>
              <a:ext uri="{FF2B5EF4-FFF2-40B4-BE49-F238E27FC236}">
                <a16:creationId xmlns:a16="http://schemas.microsoft.com/office/drawing/2014/main" id="{B9F4ED38-E98B-C159-CE4A-4C800D6396C1}"/>
              </a:ext>
            </a:extLst>
          </p:cNvPr>
          <p:cNvSpPr txBox="1"/>
          <p:nvPr/>
        </p:nvSpPr>
        <p:spPr>
          <a:xfrm>
            <a:off x="3446485" y="750232"/>
            <a:ext cx="5299028" cy="729332"/>
          </a:xfrm>
          <a:prstGeom prst="rect">
            <a:avLst/>
          </a:prstGeom>
          <a:noFill/>
        </p:spPr>
        <p:txBody>
          <a:bodyPr wrap="square" rtlCol="0">
            <a:spAutoFit/>
          </a:bodyPr>
          <a:lstStyle/>
          <a:p>
            <a:pPr rtl="0">
              <a:spcBef>
                <a:spcPts val="0"/>
              </a:spcBef>
              <a:spcAft>
                <a:spcPts val="0"/>
              </a:spcAft>
            </a:pPr>
            <a:r>
              <a:rPr lang="en-IN" sz="4000" b="1" i="0" dirty="0">
                <a:solidFill>
                  <a:srgbClr val="000000"/>
                </a:solidFill>
                <a:effectLst/>
                <a:latin typeface="Avenir Next" panose="020B0503020202020204" pitchFamily="34" charset="0"/>
              </a:rPr>
              <a:t>Scope and Objective</a:t>
            </a:r>
            <a:endParaRPr lang="en-IN" sz="4000" b="1" dirty="0">
              <a:effectLst/>
              <a:latin typeface="Avenir Next" panose="020B0503020202020204" pitchFamily="34" charset="0"/>
            </a:endParaRPr>
          </a:p>
        </p:txBody>
      </p:sp>
      <p:pic>
        <p:nvPicPr>
          <p:cNvPr id="14" name="Picture 13" descr="A screenshot of a phone&#10;&#10;Description automatically generated">
            <a:extLst>
              <a:ext uri="{FF2B5EF4-FFF2-40B4-BE49-F238E27FC236}">
                <a16:creationId xmlns:a16="http://schemas.microsoft.com/office/drawing/2014/main" id="{0E3F7F63-06A8-4552-BE54-5EE9D19F0F6D}"/>
              </a:ext>
            </a:extLst>
          </p:cNvPr>
          <p:cNvPicPr>
            <a:picLocks noChangeAspect="1"/>
          </p:cNvPicPr>
          <p:nvPr/>
        </p:nvPicPr>
        <p:blipFill>
          <a:blip r:embed="rId2"/>
          <a:stretch>
            <a:fillRect/>
          </a:stretch>
        </p:blipFill>
        <p:spPr>
          <a:xfrm>
            <a:off x="1246113" y="2734266"/>
            <a:ext cx="1648368" cy="2232000"/>
          </a:xfrm>
          <a:prstGeom prst="rect">
            <a:avLst/>
          </a:prstGeom>
        </p:spPr>
      </p:pic>
      <p:pic>
        <p:nvPicPr>
          <p:cNvPr id="15" name="Picture 14" descr="A screenshot of a phone&#10;&#10;Description automatically generated">
            <a:extLst>
              <a:ext uri="{FF2B5EF4-FFF2-40B4-BE49-F238E27FC236}">
                <a16:creationId xmlns:a16="http://schemas.microsoft.com/office/drawing/2014/main" id="{94D78003-E563-042C-E8FF-F884541D7EA3}"/>
              </a:ext>
            </a:extLst>
          </p:cNvPr>
          <p:cNvPicPr>
            <a:picLocks noChangeAspect="1"/>
          </p:cNvPicPr>
          <p:nvPr/>
        </p:nvPicPr>
        <p:blipFill>
          <a:blip r:embed="rId3"/>
          <a:stretch>
            <a:fillRect/>
          </a:stretch>
        </p:blipFill>
        <p:spPr>
          <a:xfrm>
            <a:off x="3274970" y="2734266"/>
            <a:ext cx="1648368" cy="2232000"/>
          </a:xfrm>
          <a:prstGeom prst="rect">
            <a:avLst/>
          </a:prstGeom>
        </p:spPr>
      </p:pic>
      <p:pic>
        <p:nvPicPr>
          <p:cNvPr id="16" name="Picture 15" descr="A close-up of a paper&#10;&#10;Description automatically generated">
            <a:extLst>
              <a:ext uri="{FF2B5EF4-FFF2-40B4-BE49-F238E27FC236}">
                <a16:creationId xmlns:a16="http://schemas.microsoft.com/office/drawing/2014/main" id="{07D6E311-1225-AA69-7B80-AFE5CA591346}"/>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63000"/>
                    </a14:imgEffect>
                  </a14:imgLayer>
                </a14:imgProps>
              </a:ext>
            </a:extLst>
          </a:blip>
          <a:stretch>
            <a:fillRect/>
          </a:stretch>
        </p:blipFill>
        <p:spPr>
          <a:xfrm>
            <a:off x="5303827" y="2053866"/>
            <a:ext cx="2653340" cy="3592800"/>
          </a:xfrm>
          <a:prstGeom prst="rect">
            <a:avLst/>
          </a:prstGeom>
          <a:effectLst>
            <a:outerShdw blurRad="393700" dist="254000" dir="8880000" sx="99000" sy="99000" algn="ctr" rotWithShape="0">
              <a:schemeClr val="bg1">
                <a:lumMod val="85000"/>
                <a:alpha val="62000"/>
              </a:schemeClr>
            </a:outerShdw>
          </a:effectLst>
        </p:spPr>
      </p:pic>
      <p:pic>
        <p:nvPicPr>
          <p:cNvPr id="17" name="Picture 16">
            <a:extLst>
              <a:ext uri="{FF2B5EF4-FFF2-40B4-BE49-F238E27FC236}">
                <a16:creationId xmlns:a16="http://schemas.microsoft.com/office/drawing/2014/main" id="{3E11ABDA-3A4A-A4C1-F5B6-C7537D2EAD4B}"/>
              </a:ext>
            </a:extLst>
          </p:cNvPr>
          <p:cNvPicPr>
            <a:picLocks noChangeAspect="1"/>
          </p:cNvPicPr>
          <p:nvPr/>
        </p:nvPicPr>
        <p:blipFill>
          <a:blip r:embed="rId6"/>
          <a:srcRect/>
          <a:stretch/>
        </p:blipFill>
        <p:spPr>
          <a:xfrm>
            <a:off x="8337656" y="2734266"/>
            <a:ext cx="1648368" cy="2232000"/>
          </a:xfrm>
          <a:prstGeom prst="rect">
            <a:avLst/>
          </a:prstGeom>
        </p:spPr>
      </p:pic>
      <p:grpSp>
        <p:nvGrpSpPr>
          <p:cNvPr id="2" name="Group 1">
            <a:extLst>
              <a:ext uri="{FF2B5EF4-FFF2-40B4-BE49-F238E27FC236}">
                <a16:creationId xmlns:a16="http://schemas.microsoft.com/office/drawing/2014/main" id="{2F16B83A-4507-115B-0D16-64B72F315104}"/>
              </a:ext>
            </a:extLst>
          </p:cNvPr>
          <p:cNvGrpSpPr/>
          <p:nvPr/>
        </p:nvGrpSpPr>
        <p:grpSpPr>
          <a:xfrm>
            <a:off x="5486599" y="6267228"/>
            <a:ext cx="1208822" cy="223614"/>
            <a:chOff x="5486599" y="6267228"/>
            <a:chExt cx="1208822" cy="223614"/>
          </a:xfrm>
        </p:grpSpPr>
        <p:sp>
          <p:nvSpPr>
            <p:cNvPr id="3" name="Freeform 2">
              <a:extLst>
                <a:ext uri="{FF2B5EF4-FFF2-40B4-BE49-F238E27FC236}">
                  <a16:creationId xmlns:a16="http://schemas.microsoft.com/office/drawing/2014/main" id="{7CD88396-E0E1-795A-947F-ECC746B9409C}"/>
                </a:ext>
              </a:extLst>
            </p:cNvPr>
            <p:cNvSpPr/>
            <p:nvPr/>
          </p:nvSpPr>
          <p:spPr>
            <a:xfrm rot="16200000">
              <a:off x="6143681" y="6267435"/>
              <a:ext cx="223200" cy="223200"/>
            </a:xfrm>
            <a:custGeom>
              <a:avLst/>
              <a:gdLst>
                <a:gd name="connsiteX0" fmla="*/ 180000 w 360000"/>
                <a:gd name="connsiteY0" fmla="*/ 36000 h 360000"/>
                <a:gd name="connsiteX1" fmla="*/ 36000 w 360000"/>
                <a:gd name="connsiteY1" fmla="*/ 180000 h 360000"/>
                <a:gd name="connsiteX2" fmla="*/ 180000 w 360000"/>
                <a:gd name="connsiteY2" fmla="*/ 324000 h 360000"/>
                <a:gd name="connsiteX3" fmla="*/ 324000 w 360000"/>
                <a:gd name="connsiteY3" fmla="*/ 180000 h 360000"/>
                <a:gd name="connsiteX4" fmla="*/ 180000 w 360000"/>
                <a:gd name="connsiteY4" fmla="*/ 36000 h 360000"/>
                <a:gd name="connsiteX5" fmla="*/ 180000 w 360000"/>
                <a:gd name="connsiteY5" fmla="*/ 0 h 360000"/>
                <a:gd name="connsiteX6" fmla="*/ 360000 w 360000"/>
                <a:gd name="connsiteY6" fmla="*/ 180000 h 360000"/>
                <a:gd name="connsiteX7" fmla="*/ 180000 w 360000"/>
                <a:gd name="connsiteY7" fmla="*/ 360000 h 360000"/>
                <a:gd name="connsiteX8" fmla="*/ 0 w 360000"/>
                <a:gd name="connsiteY8" fmla="*/ 180000 h 360000"/>
                <a:gd name="connsiteX9" fmla="*/ 180000 w 360000"/>
                <a:gd name="connsiteY9" fmla="*/ 0 h 3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0000" h="360000">
                  <a:moveTo>
                    <a:pt x="180000" y="36000"/>
                  </a:moveTo>
                  <a:cubicBezTo>
                    <a:pt x="100471" y="36000"/>
                    <a:pt x="36000" y="100471"/>
                    <a:pt x="36000" y="180000"/>
                  </a:cubicBezTo>
                  <a:cubicBezTo>
                    <a:pt x="36000" y="259529"/>
                    <a:pt x="100471" y="324000"/>
                    <a:pt x="180000" y="324000"/>
                  </a:cubicBezTo>
                  <a:cubicBezTo>
                    <a:pt x="259529" y="324000"/>
                    <a:pt x="324000" y="259529"/>
                    <a:pt x="324000" y="180000"/>
                  </a:cubicBezTo>
                  <a:cubicBezTo>
                    <a:pt x="324000" y="100471"/>
                    <a:pt x="259529" y="36000"/>
                    <a:pt x="180000" y="36000"/>
                  </a:cubicBezTo>
                  <a:close/>
                  <a:moveTo>
                    <a:pt x="180000" y="0"/>
                  </a:moveTo>
                  <a:cubicBezTo>
                    <a:pt x="279411" y="0"/>
                    <a:pt x="360000" y="80589"/>
                    <a:pt x="360000" y="180000"/>
                  </a:cubicBezTo>
                  <a:cubicBezTo>
                    <a:pt x="360000" y="279411"/>
                    <a:pt x="279411" y="360000"/>
                    <a:pt x="180000" y="360000"/>
                  </a:cubicBezTo>
                  <a:cubicBezTo>
                    <a:pt x="80589" y="360000"/>
                    <a:pt x="0" y="279411"/>
                    <a:pt x="0" y="180000"/>
                  </a:cubicBezTo>
                  <a:cubicBezTo>
                    <a:pt x="0" y="80589"/>
                    <a:pt x="80589" y="0"/>
                    <a:pt x="180000" y="0"/>
                  </a:cubicBezTo>
                  <a:close/>
                </a:path>
              </a:pathLst>
            </a:custGeom>
            <a:solidFill>
              <a:srgbClr val="EAC974"/>
            </a:solidFill>
            <a:ln>
              <a:solidFill>
                <a:srgbClr val="EAC974"/>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 name="Freeform 3">
              <a:extLst>
                <a:ext uri="{FF2B5EF4-FFF2-40B4-BE49-F238E27FC236}">
                  <a16:creationId xmlns:a16="http://schemas.microsoft.com/office/drawing/2014/main" id="{7CF45DC8-E5AA-14E7-A040-6844A8F3122A}"/>
                </a:ext>
              </a:extLst>
            </p:cNvPr>
            <p:cNvSpPr/>
            <p:nvPr/>
          </p:nvSpPr>
          <p:spPr>
            <a:xfrm rot="16200000">
              <a:off x="6472221" y="6267435"/>
              <a:ext cx="223200" cy="223200"/>
            </a:xfrm>
            <a:custGeom>
              <a:avLst/>
              <a:gdLst>
                <a:gd name="connsiteX0" fmla="*/ 180000 w 360000"/>
                <a:gd name="connsiteY0" fmla="*/ 36000 h 360000"/>
                <a:gd name="connsiteX1" fmla="*/ 36000 w 360000"/>
                <a:gd name="connsiteY1" fmla="*/ 180000 h 360000"/>
                <a:gd name="connsiteX2" fmla="*/ 180000 w 360000"/>
                <a:gd name="connsiteY2" fmla="*/ 324000 h 360000"/>
                <a:gd name="connsiteX3" fmla="*/ 324000 w 360000"/>
                <a:gd name="connsiteY3" fmla="*/ 180000 h 360000"/>
                <a:gd name="connsiteX4" fmla="*/ 180000 w 360000"/>
                <a:gd name="connsiteY4" fmla="*/ 36000 h 360000"/>
                <a:gd name="connsiteX5" fmla="*/ 180000 w 360000"/>
                <a:gd name="connsiteY5" fmla="*/ 0 h 360000"/>
                <a:gd name="connsiteX6" fmla="*/ 360000 w 360000"/>
                <a:gd name="connsiteY6" fmla="*/ 180000 h 360000"/>
                <a:gd name="connsiteX7" fmla="*/ 180000 w 360000"/>
                <a:gd name="connsiteY7" fmla="*/ 360000 h 360000"/>
                <a:gd name="connsiteX8" fmla="*/ 0 w 360000"/>
                <a:gd name="connsiteY8" fmla="*/ 180000 h 360000"/>
                <a:gd name="connsiteX9" fmla="*/ 180000 w 360000"/>
                <a:gd name="connsiteY9" fmla="*/ 0 h 3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0000" h="360000">
                  <a:moveTo>
                    <a:pt x="180000" y="36000"/>
                  </a:moveTo>
                  <a:cubicBezTo>
                    <a:pt x="100471" y="36000"/>
                    <a:pt x="36000" y="100471"/>
                    <a:pt x="36000" y="180000"/>
                  </a:cubicBezTo>
                  <a:cubicBezTo>
                    <a:pt x="36000" y="259529"/>
                    <a:pt x="100471" y="324000"/>
                    <a:pt x="180000" y="324000"/>
                  </a:cubicBezTo>
                  <a:cubicBezTo>
                    <a:pt x="259529" y="324000"/>
                    <a:pt x="324000" y="259529"/>
                    <a:pt x="324000" y="180000"/>
                  </a:cubicBezTo>
                  <a:cubicBezTo>
                    <a:pt x="324000" y="100471"/>
                    <a:pt x="259529" y="36000"/>
                    <a:pt x="180000" y="36000"/>
                  </a:cubicBezTo>
                  <a:close/>
                  <a:moveTo>
                    <a:pt x="180000" y="0"/>
                  </a:moveTo>
                  <a:cubicBezTo>
                    <a:pt x="279411" y="0"/>
                    <a:pt x="360000" y="80589"/>
                    <a:pt x="360000" y="180000"/>
                  </a:cubicBezTo>
                  <a:cubicBezTo>
                    <a:pt x="360000" y="279411"/>
                    <a:pt x="279411" y="360000"/>
                    <a:pt x="180000" y="360000"/>
                  </a:cubicBezTo>
                  <a:cubicBezTo>
                    <a:pt x="80589" y="360000"/>
                    <a:pt x="0" y="279411"/>
                    <a:pt x="0" y="180000"/>
                  </a:cubicBezTo>
                  <a:cubicBezTo>
                    <a:pt x="0" y="80589"/>
                    <a:pt x="80589" y="0"/>
                    <a:pt x="180000" y="0"/>
                  </a:cubicBezTo>
                  <a:close/>
                </a:path>
              </a:pathLst>
            </a:cu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Freeform 4">
              <a:extLst>
                <a:ext uri="{FF2B5EF4-FFF2-40B4-BE49-F238E27FC236}">
                  <a16:creationId xmlns:a16="http://schemas.microsoft.com/office/drawing/2014/main" id="{E07BBC00-6578-FDBC-183A-1E25913DB7A9}"/>
                </a:ext>
              </a:extLst>
            </p:cNvPr>
            <p:cNvSpPr/>
            <p:nvPr/>
          </p:nvSpPr>
          <p:spPr>
            <a:xfrm rot="16200000">
              <a:off x="5486392" y="6267435"/>
              <a:ext cx="223614" cy="223200"/>
            </a:xfrm>
            <a:custGeom>
              <a:avLst/>
              <a:gdLst>
                <a:gd name="connsiteX0" fmla="*/ 180000 w 360000"/>
                <a:gd name="connsiteY0" fmla="*/ 36000 h 360000"/>
                <a:gd name="connsiteX1" fmla="*/ 36000 w 360000"/>
                <a:gd name="connsiteY1" fmla="*/ 180000 h 360000"/>
                <a:gd name="connsiteX2" fmla="*/ 180000 w 360000"/>
                <a:gd name="connsiteY2" fmla="*/ 324000 h 360000"/>
                <a:gd name="connsiteX3" fmla="*/ 324000 w 360000"/>
                <a:gd name="connsiteY3" fmla="*/ 180000 h 360000"/>
                <a:gd name="connsiteX4" fmla="*/ 180000 w 360000"/>
                <a:gd name="connsiteY4" fmla="*/ 36000 h 360000"/>
                <a:gd name="connsiteX5" fmla="*/ 180000 w 360000"/>
                <a:gd name="connsiteY5" fmla="*/ 0 h 360000"/>
                <a:gd name="connsiteX6" fmla="*/ 360000 w 360000"/>
                <a:gd name="connsiteY6" fmla="*/ 180000 h 360000"/>
                <a:gd name="connsiteX7" fmla="*/ 180000 w 360000"/>
                <a:gd name="connsiteY7" fmla="*/ 360000 h 360000"/>
                <a:gd name="connsiteX8" fmla="*/ 0 w 360000"/>
                <a:gd name="connsiteY8" fmla="*/ 180000 h 360000"/>
                <a:gd name="connsiteX9" fmla="*/ 180000 w 360000"/>
                <a:gd name="connsiteY9" fmla="*/ 0 h 3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0000" h="360000">
                  <a:moveTo>
                    <a:pt x="180000" y="36000"/>
                  </a:moveTo>
                  <a:cubicBezTo>
                    <a:pt x="100471" y="36000"/>
                    <a:pt x="36000" y="100471"/>
                    <a:pt x="36000" y="180000"/>
                  </a:cubicBezTo>
                  <a:cubicBezTo>
                    <a:pt x="36000" y="259529"/>
                    <a:pt x="100471" y="324000"/>
                    <a:pt x="180000" y="324000"/>
                  </a:cubicBezTo>
                  <a:cubicBezTo>
                    <a:pt x="259529" y="324000"/>
                    <a:pt x="324000" y="259529"/>
                    <a:pt x="324000" y="180000"/>
                  </a:cubicBezTo>
                  <a:cubicBezTo>
                    <a:pt x="324000" y="100471"/>
                    <a:pt x="259529" y="36000"/>
                    <a:pt x="180000" y="36000"/>
                  </a:cubicBezTo>
                  <a:close/>
                  <a:moveTo>
                    <a:pt x="180000" y="0"/>
                  </a:moveTo>
                  <a:cubicBezTo>
                    <a:pt x="279411" y="0"/>
                    <a:pt x="360000" y="80589"/>
                    <a:pt x="360000" y="180000"/>
                  </a:cubicBezTo>
                  <a:cubicBezTo>
                    <a:pt x="360000" y="279411"/>
                    <a:pt x="279411" y="360000"/>
                    <a:pt x="180000" y="360000"/>
                  </a:cubicBezTo>
                  <a:cubicBezTo>
                    <a:pt x="80589" y="360000"/>
                    <a:pt x="0" y="279411"/>
                    <a:pt x="0" y="180000"/>
                  </a:cubicBezTo>
                  <a:cubicBezTo>
                    <a:pt x="0" y="80589"/>
                    <a:pt x="80589" y="0"/>
                    <a:pt x="180000" y="0"/>
                  </a:cubicBezTo>
                  <a:close/>
                </a:path>
              </a:pathLst>
            </a:custGeom>
            <a:solidFill>
              <a:srgbClr val="216082"/>
            </a:solidFill>
            <a:ln>
              <a:solidFill>
                <a:srgbClr val="216082"/>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 name="Freeform 5">
              <a:extLst>
                <a:ext uri="{FF2B5EF4-FFF2-40B4-BE49-F238E27FC236}">
                  <a16:creationId xmlns:a16="http://schemas.microsoft.com/office/drawing/2014/main" id="{2431D49F-8081-6E1E-3A62-A4D3EBA4F6D6}"/>
                </a:ext>
              </a:extLst>
            </p:cNvPr>
            <p:cNvSpPr/>
            <p:nvPr/>
          </p:nvSpPr>
          <p:spPr>
            <a:xfrm rot="16200000">
              <a:off x="5815140" y="6267435"/>
              <a:ext cx="223200" cy="223200"/>
            </a:xfrm>
            <a:custGeom>
              <a:avLst/>
              <a:gdLst>
                <a:gd name="connsiteX0" fmla="*/ 180000 w 360000"/>
                <a:gd name="connsiteY0" fmla="*/ 36000 h 360000"/>
                <a:gd name="connsiteX1" fmla="*/ 36000 w 360000"/>
                <a:gd name="connsiteY1" fmla="*/ 180000 h 360000"/>
                <a:gd name="connsiteX2" fmla="*/ 180000 w 360000"/>
                <a:gd name="connsiteY2" fmla="*/ 324000 h 360000"/>
                <a:gd name="connsiteX3" fmla="*/ 324000 w 360000"/>
                <a:gd name="connsiteY3" fmla="*/ 180000 h 360000"/>
                <a:gd name="connsiteX4" fmla="*/ 180000 w 360000"/>
                <a:gd name="connsiteY4" fmla="*/ 36000 h 360000"/>
                <a:gd name="connsiteX5" fmla="*/ 180000 w 360000"/>
                <a:gd name="connsiteY5" fmla="*/ 0 h 360000"/>
                <a:gd name="connsiteX6" fmla="*/ 360000 w 360000"/>
                <a:gd name="connsiteY6" fmla="*/ 180000 h 360000"/>
                <a:gd name="connsiteX7" fmla="*/ 180000 w 360000"/>
                <a:gd name="connsiteY7" fmla="*/ 360000 h 360000"/>
                <a:gd name="connsiteX8" fmla="*/ 0 w 360000"/>
                <a:gd name="connsiteY8" fmla="*/ 180000 h 360000"/>
                <a:gd name="connsiteX9" fmla="*/ 180000 w 360000"/>
                <a:gd name="connsiteY9" fmla="*/ 0 h 3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0000" h="360000">
                  <a:moveTo>
                    <a:pt x="180000" y="36000"/>
                  </a:moveTo>
                  <a:cubicBezTo>
                    <a:pt x="100471" y="36000"/>
                    <a:pt x="36000" y="100471"/>
                    <a:pt x="36000" y="180000"/>
                  </a:cubicBezTo>
                  <a:cubicBezTo>
                    <a:pt x="36000" y="259529"/>
                    <a:pt x="100471" y="324000"/>
                    <a:pt x="180000" y="324000"/>
                  </a:cubicBezTo>
                  <a:cubicBezTo>
                    <a:pt x="259529" y="324000"/>
                    <a:pt x="324000" y="259529"/>
                    <a:pt x="324000" y="180000"/>
                  </a:cubicBezTo>
                  <a:cubicBezTo>
                    <a:pt x="324000" y="100471"/>
                    <a:pt x="259529" y="36000"/>
                    <a:pt x="180000" y="36000"/>
                  </a:cubicBezTo>
                  <a:close/>
                  <a:moveTo>
                    <a:pt x="180000" y="0"/>
                  </a:moveTo>
                  <a:cubicBezTo>
                    <a:pt x="279411" y="0"/>
                    <a:pt x="360000" y="80589"/>
                    <a:pt x="360000" y="180000"/>
                  </a:cubicBezTo>
                  <a:cubicBezTo>
                    <a:pt x="360000" y="279411"/>
                    <a:pt x="279411" y="360000"/>
                    <a:pt x="180000" y="360000"/>
                  </a:cubicBezTo>
                  <a:cubicBezTo>
                    <a:pt x="80589" y="360000"/>
                    <a:pt x="0" y="279411"/>
                    <a:pt x="0" y="180000"/>
                  </a:cubicBezTo>
                  <a:cubicBezTo>
                    <a:pt x="0" y="80589"/>
                    <a:pt x="80589" y="0"/>
                    <a:pt x="180000" y="0"/>
                  </a:cubicBezTo>
                  <a:close/>
                </a:path>
              </a:pathLst>
            </a:custGeom>
            <a:solidFill>
              <a:srgbClr val="F06E6F"/>
            </a:solidFill>
            <a:ln>
              <a:solidFill>
                <a:srgbClr val="F06E6F"/>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7" name="Oval 6">
            <a:extLst>
              <a:ext uri="{FF2B5EF4-FFF2-40B4-BE49-F238E27FC236}">
                <a16:creationId xmlns:a16="http://schemas.microsoft.com/office/drawing/2014/main" id="{746C4B3E-6734-8C78-C59A-AC6403A82784}"/>
              </a:ext>
            </a:extLst>
          </p:cNvPr>
          <p:cNvSpPr/>
          <p:nvPr/>
        </p:nvSpPr>
        <p:spPr>
          <a:xfrm>
            <a:off x="6160227" y="6287678"/>
            <a:ext cx="190500" cy="187325"/>
          </a:xfrm>
          <a:prstGeom prst="ellipse">
            <a:avLst/>
          </a:prstGeom>
          <a:solidFill>
            <a:srgbClr val="EAC974"/>
          </a:solidFill>
          <a:ln>
            <a:solidFill>
              <a:srgbClr val="EAC97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0984548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8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95707D94-D40C-1093-1D9E-2077665F0163}"/>
              </a:ext>
            </a:extLst>
          </p:cNvPr>
          <p:cNvSpPr/>
          <p:nvPr/>
        </p:nvSpPr>
        <p:spPr>
          <a:xfrm>
            <a:off x="0" y="0"/>
            <a:ext cx="12192000" cy="1721224"/>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TextBox 74">
            <a:extLst>
              <a:ext uri="{FF2B5EF4-FFF2-40B4-BE49-F238E27FC236}">
                <a16:creationId xmlns:a16="http://schemas.microsoft.com/office/drawing/2014/main" id="{B9F4ED38-E98B-C159-CE4A-4C800D6396C1}"/>
              </a:ext>
            </a:extLst>
          </p:cNvPr>
          <p:cNvSpPr txBox="1"/>
          <p:nvPr/>
        </p:nvSpPr>
        <p:spPr>
          <a:xfrm>
            <a:off x="3446486" y="750232"/>
            <a:ext cx="5299028" cy="729332"/>
          </a:xfrm>
          <a:prstGeom prst="rect">
            <a:avLst/>
          </a:prstGeom>
          <a:noFill/>
        </p:spPr>
        <p:txBody>
          <a:bodyPr wrap="square" rtlCol="0">
            <a:spAutoFit/>
          </a:bodyPr>
          <a:lstStyle/>
          <a:p>
            <a:pPr rtl="0">
              <a:spcBef>
                <a:spcPts val="0"/>
              </a:spcBef>
              <a:spcAft>
                <a:spcPts val="0"/>
              </a:spcAft>
            </a:pPr>
            <a:r>
              <a:rPr lang="en-IN" sz="4000" b="1" i="0" dirty="0">
                <a:solidFill>
                  <a:srgbClr val="000000"/>
                </a:solidFill>
                <a:effectLst/>
                <a:latin typeface="Avenir Next" panose="020B0503020202020204" pitchFamily="34" charset="0"/>
              </a:rPr>
              <a:t>Scope and Objective</a:t>
            </a:r>
            <a:endParaRPr lang="en-IN" sz="4000" b="1" dirty="0">
              <a:effectLst/>
              <a:latin typeface="Avenir Next" panose="020B0503020202020204" pitchFamily="34" charset="0"/>
            </a:endParaRPr>
          </a:p>
        </p:txBody>
      </p:sp>
      <p:pic>
        <p:nvPicPr>
          <p:cNvPr id="14" name="Picture 13" descr="A screenshot of a phone&#10;&#10;Description automatically generated">
            <a:extLst>
              <a:ext uri="{FF2B5EF4-FFF2-40B4-BE49-F238E27FC236}">
                <a16:creationId xmlns:a16="http://schemas.microsoft.com/office/drawing/2014/main" id="{0E3F7F63-06A8-4552-BE54-5EE9D19F0F6D}"/>
              </a:ext>
            </a:extLst>
          </p:cNvPr>
          <p:cNvPicPr>
            <a:picLocks noChangeAspect="1"/>
          </p:cNvPicPr>
          <p:nvPr/>
        </p:nvPicPr>
        <p:blipFill>
          <a:blip r:embed="rId2"/>
          <a:stretch>
            <a:fillRect/>
          </a:stretch>
        </p:blipFill>
        <p:spPr>
          <a:xfrm>
            <a:off x="1774433" y="2594111"/>
            <a:ext cx="1648368" cy="2232000"/>
          </a:xfrm>
          <a:prstGeom prst="rect">
            <a:avLst/>
          </a:prstGeom>
        </p:spPr>
      </p:pic>
      <p:pic>
        <p:nvPicPr>
          <p:cNvPr id="15" name="Picture 14" descr="A screenshot of a phone&#10;&#10;Description automatically generated">
            <a:extLst>
              <a:ext uri="{FF2B5EF4-FFF2-40B4-BE49-F238E27FC236}">
                <a16:creationId xmlns:a16="http://schemas.microsoft.com/office/drawing/2014/main" id="{94D78003-E563-042C-E8FF-F884541D7EA3}"/>
              </a:ext>
            </a:extLst>
          </p:cNvPr>
          <p:cNvPicPr>
            <a:picLocks noChangeAspect="1"/>
          </p:cNvPicPr>
          <p:nvPr/>
        </p:nvPicPr>
        <p:blipFill>
          <a:blip r:embed="rId3"/>
          <a:stretch>
            <a:fillRect/>
          </a:stretch>
        </p:blipFill>
        <p:spPr>
          <a:xfrm>
            <a:off x="3914846" y="2594111"/>
            <a:ext cx="1648368" cy="2232000"/>
          </a:xfrm>
          <a:prstGeom prst="rect">
            <a:avLst/>
          </a:prstGeom>
        </p:spPr>
      </p:pic>
      <p:pic>
        <p:nvPicPr>
          <p:cNvPr id="16" name="Picture 15" descr="A close-up of a paper&#10;&#10;Description automatically generated">
            <a:extLst>
              <a:ext uri="{FF2B5EF4-FFF2-40B4-BE49-F238E27FC236}">
                <a16:creationId xmlns:a16="http://schemas.microsoft.com/office/drawing/2014/main" id="{07D6E311-1225-AA69-7B80-AFE5CA591346}"/>
              </a:ext>
            </a:extLst>
          </p:cNvPr>
          <p:cNvPicPr>
            <a:picLocks noChangeAspect="1"/>
          </p:cNvPicPr>
          <p:nvPr/>
        </p:nvPicPr>
        <p:blipFill>
          <a:blip r:embed="rId4"/>
          <a:stretch>
            <a:fillRect/>
          </a:stretch>
        </p:blipFill>
        <p:spPr>
          <a:xfrm>
            <a:off x="6055259" y="2594284"/>
            <a:ext cx="1648112" cy="2231654"/>
          </a:xfrm>
          <a:prstGeom prst="rect">
            <a:avLst/>
          </a:prstGeom>
        </p:spPr>
      </p:pic>
      <p:pic>
        <p:nvPicPr>
          <p:cNvPr id="17" name="Picture 16">
            <a:extLst>
              <a:ext uri="{FF2B5EF4-FFF2-40B4-BE49-F238E27FC236}">
                <a16:creationId xmlns:a16="http://schemas.microsoft.com/office/drawing/2014/main" id="{3E11ABDA-3A4A-A4C1-F5B6-C7537D2EAD4B}"/>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69000"/>
                    </a14:imgEffect>
                  </a14:imgLayer>
                </a14:imgProps>
              </a:ext>
            </a:extLst>
          </a:blip>
          <a:srcRect/>
          <a:stretch/>
        </p:blipFill>
        <p:spPr>
          <a:xfrm>
            <a:off x="8195416" y="1913711"/>
            <a:ext cx="2653341" cy="3592800"/>
          </a:xfrm>
          <a:prstGeom prst="rect">
            <a:avLst/>
          </a:prstGeom>
          <a:effectLst>
            <a:glow>
              <a:schemeClr val="accent1">
                <a:alpha val="40000"/>
              </a:schemeClr>
            </a:glow>
            <a:outerShdw blurRad="401865" dist="262301" dir="8880000" sx="99000" sy="99000" algn="t" rotWithShape="0">
              <a:schemeClr val="bg1">
                <a:lumMod val="85000"/>
                <a:alpha val="62000"/>
              </a:schemeClr>
            </a:outerShdw>
            <a:softEdge rad="0"/>
          </a:effectLst>
        </p:spPr>
      </p:pic>
      <p:sp>
        <p:nvSpPr>
          <p:cNvPr id="59" name="Hexagon 58">
            <a:extLst>
              <a:ext uri="{FF2B5EF4-FFF2-40B4-BE49-F238E27FC236}">
                <a16:creationId xmlns:a16="http://schemas.microsoft.com/office/drawing/2014/main" id="{36391CE5-94A9-C34C-2F7B-CA7866B7F73E}"/>
              </a:ext>
            </a:extLst>
          </p:cNvPr>
          <p:cNvSpPr/>
          <p:nvPr/>
        </p:nvSpPr>
        <p:spPr>
          <a:xfrm rot="21584110">
            <a:off x="16086" y="7604596"/>
            <a:ext cx="12192000" cy="6988629"/>
          </a:xfrm>
          <a:prstGeom prst="hexagon">
            <a:avLst>
              <a:gd name="adj" fmla="val 0"/>
              <a:gd name="vf" fmla="val 115470"/>
            </a:avLst>
          </a:prstGeom>
          <a:solidFill>
            <a:srgbClr val="9BA49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p>
        </p:txBody>
      </p:sp>
      <p:grpSp>
        <p:nvGrpSpPr>
          <p:cNvPr id="60" name="Group 59">
            <a:extLst>
              <a:ext uri="{FF2B5EF4-FFF2-40B4-BE49-F238E27FC236}">
                <a16:creationId xmlns:a16="http://schemas.microsoft.com/office/drawing/2014/main" id="{237F93D5-C1BD-3D35-A518-9A07A8785641}"/>
              </a:ext>
            </a:extLst>
          </p:cNvPr>
          <p:cNvGrpSpPr/>
          <p:nvPr/>
        </p:nvGrpSpPr>
        <p:grpSpPr>
          <a:xfrm>
            <a:off x="15421591" y="0"/>
            <a:ext cx="10744500" cy="6858000"/>
            <a:chOff x="1630380" y="0"/>
            <a:chExt cx="10744500" cy="6858000"/>
          </a:xfrm>
        </p:grpSpPr>
        <p:grpSp>
          <p:nvGrpSpPr>
            <p:cNvPr id="61" name="Group 60">
              <a:extLst>
                <a:ext uri="{FF2B5EF4-FFF2-40B4-BE49-F238E27FC236}">
                  <a16:creationId xmlns:a16="http://schemas.microsoft.com/office/drawing/2014/main" id="{D90F6B25-2822-CB63-1CAE-03755E183C2E}"/>
                </a:ext>
              </a:extLst>
            </p:cNvPr>
            <p:cNvGrpSpPr/>
            <p:nvPr/>
          </p:nvGrpSpPr>
          <p:grpSpPr>
            <a:xfrm>
              <a:off x="1630380" y="0"/>
              <a:ext cx="10744500" cy="6858000"/>
              <a:chOff x="1668480" y="0"/>
              <a:chExt cx="10744500" cy="6858000"/>
            </a:xfrm>
          </p:grpSpPr>
          <p:sp>
            <p:nvSpPr>
              <p:cNvPr id="63" name="Rectangle 62">
                <a:extLst>
                  <a:ext uri="{FF2B5EF4-FFF2-40B4-BE49-F238E27FC236}">
                    <a16:creationId xmlns:a16="http://schemas.microsoft.com/office/drawing/2014/main" id="{D3DF8BB9-6216-AAB6-4464-EF82AEDD328A}"/>
                  </a:ext>
                </a:extLst>
              </p:cNvPr>
              <p:cNvSpPr/>
              <p:nvPr/>
            </p:nvSpPr>
            <p:spPr>
              <a:xfrm>
                <a:off x="2079041" y="0"/>
                <a:ext cx="10333939" cy="6858000"/>
              </a:xfrm>
              <a:prstGeom prst="rect">
                <a:avLst/>
              </a:prstGeom>
              <a:solidFill>
                <a:srgbClr val="4794AF"/>
              </a:solid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Rounded Rectangle 63">
                <a:extLst>
                  <a:ext uri="{FF2B5EF4-FFF2-40B4-BE49-F238E27FC236}">
                    <a16:creationId xmlns:a16="http://schemas.microsoft.com/office/drawing/2014/main" id="{F7AF444B-3B25-E740-FA4A-FD69DC59627B}"/>
                  </a:ext>
                </a:extLst>
              </p:cNvPr>
              <p:cNvSpPr/>
              <p:nvPr/>
            </p:nvSpPr>
            <p:spPr>
              <a:xfrm>
                <a:off x="1668480" y="502025"/>
                <a:ext cx="1026551" cy="950259"/>
              </a:xfrm>
              <a:prstGeom prst="roundRect">
                <a:avLst>
                  <a:gd name="adj" fmla="val 14780"/>
                </a:avLst>
              </a:prstGeom>
              <a:solidFill>
                <a:srgbClr val="4794A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5" name="Group 64">
                <a:extLst>
                  <a:ext uri="{FF2B5EF4-FFF2-40B4-BE49-F238E27FC236}">
                    <a16:creationId xmlns:a16="http://schemas.microsoft.com/office/drawing/2014/main" id="{1FDE2269-ED55-E8E2-FEE5-E52DFA00DAB2}"/>
                  </a:ext>
                </a:extLst>
              </p:cNvPr>
              <p:cNvGrpSpPr/>
              <p:nvPr/>
            </p:nvGrpSpPr>
            <p:grpSpPr>
              <a:xfrm>
                <a:off x="3246241" y="1439556"/>
                <a:ext cx="3557155" cy="3978889"/>
                <a:chOff x="2945375" y="1215514"/>
                <a:chExt cx="3557155" cy="3978889"/>
              </a:xfrm>
            </p:grpSpPr>
            <p:sp>
              <p:nvSpPr>
                <p:cNvPr id="67" name="TextBox 66">
                  <a:extLst>
                    <a:ext uri="{FF2B5EF4-FFF2-40B4-BE49-F238E27FC236}">
                      <a16:creationId xmlns:a16="http://schemas.microsoft.com/office/drawing/2014/main" id="{7256340B-6264-5BE3-FCF6-97F5FF2E1F8E}"/>
                    </a:ext>
                  </a:extLst>
                </p:cNvPr>
                <p:cNvSpPr txBox="1"/>
                <p:nvPr/>
              </p:nvSpPr>
              <p:spPr>
                <a:xfrm>
                  <a:off x="2945375" y="1215514"/>
                  <a:ext cx="1771650" cy="1446550"/>
                </a:xfrm>
                <a:prstGeom prst="rect">
                  <a:avLst/>
                </a:prstGeom>
                <a:noFill/>
              </p:spPr>
              <p:txBody>
                <a:bodyPr wrap="square" rtlCol="0">
                  <a:spAutoFit/>
                </a:bodyPr>
                <a:lstStyle/>
                <a:p>
                  <a:r>
                    <a:rPr lang="en-US" sz="8800" b="1" spc="-300" dirty="0">
                      <a:solidFill>
                        <a:schemeClr val="bg1"/>
                      </a:solidFill>
                      <a:latin typeface="Avenir Next" panose="020B0503020202020204" pitchFamily="34" charset="0"/>
                    </a:rPr>
                    <a:t>01</a:t>
                  </a:r>
                </a:p>
              </p:txBody>
            </p:sp>
            <p:sp>
              <p:nvSpPr>
                <p:cNvPr id="68" name="TextBox 67">
                  <a:extLst>
                    <a:ext uri="{FF2B5EF4-FFF2-40B4-BE49-F238E27FC236}">
                      <a16:creationId xmlns:a16="http://schemas.microsoft.com/office/drawing/2014/main" id="{E2740B45-42B5-7BDE-8D39-444C839A85EB}"/>
                    </a:ext>
                  </a:extLst>
                </p:cNvPr>
                <p:cNvSpPr txBox="1"/>
                <p:nvPr/>
              </p:nvSpPr>
              <p:spPr>
                <a:xfrm>
                  <a:off x="2945375" y="2701413"/>
                  <a:ext cx="3557155" cy="2492990"/>
                </a:xfrm>
                <a:prstGeom prst="rect">
                  <a:avLst/>
                </a:prstGeom>
                <a:noFill/>
                <a:ln>
                  <a:noFill/>
                </a:ln>
              </p:spPr>
              <p:txBody>
                <a:bodyPr wrap="square" rtlCol="0">
                  <a:spAutoFit/>
                </a:bodyPr>
                <a:lstStyle/>
                <a:p>
                  <a:r>
                    <a:rPr lang="en-US" sz="2600" spc="-150" dirty="0">
                      <a:solidFill>
                        <a:schemeClr val="bg1"/>
                      </a:solidFill>
                      <a:latin typeface="Avenir Next" panose="020B0503020202020204" pitchFamily="34" charset="0"/>
                    </a:rPr>
                    <a:t>Logistic Regression doesn't Presuppose any linear relationship between  the predictor and the response variable.</a:t>
                  </a:r>
                </a:p>
              </p:txBody>
            </p:sp>
          </p:grpSp>
          <p:sp>
            <p:nvSpPr>
              <p:cNvPr id="66" name="TextBox 65">
                <a:extLst>
                  <a:ext uri="{FF2B5EF4-FFF2-40B4-BE49-F238E27FC236}">
                    <a16:creationId xmlns:a16="http://schemas.microsoft.com/office/drawing/2014/main" id="{06C68BCD-7B73-3891-BDDE-473B9D2762B9}"/>
                  </a:ext>
                </a:extLst>
              </p:cNvPr>
              <p:cNvSpPr txBox="1"/>
              <p:nvPr/>
            </p:nvSpPr>
            <p:spPr>
              <a:xfrm>
                <a:off x="1762387" y="817418"/>
                <a:ext cx="615142" cy="400110"/>
              </a:xfrm>
              <a:prstGeom prst="rect">
                <a:avLst/>
              </a:prstGeom>
              <a:noFill/>
            </p:spPr>
            <p:txBody>
              <a:bodyPr wrap="square" rtlCol="0">
                <a:spAutoFit/>
              </a:bodyPr>
              <a:lstStyle/>
              <a:p>
                <a:r>
                  <a:rPr lang="en-US" sz="2000" b="1" dirty="0">
                    <a:solidFill>
                      <a:schemeClr val="bg1"/>
                    </a:solidFill>
                    <a:latin typeface="Avenir Next" panose="020B0503020202020204" pitchFamily="34" charset="0"/>
                  </a:rPr>
                  <a:t>01</a:t>
                </a:r>
              </a:p>
            </p:txBody>
          </p:sp>
        </p:grpSp>
        <p:sp>
          <p:nvSpPr>
            <p:cNvPr id="62" name="TextBox 61">
              <a:extLst>
                <a:ext uri="{FF2B5EF4-FFF2-40B4-BE49-F238E27FC236}">
                  <a16:creationId xmlns:a16="http://schemas.microsoft.com/office/drawing/2014/main" id="{D18675B9-AEDD-6A98-13A1-D4629A7B7004}"/>
                </a:ext>
              </a:extLst>
            </p:cNvPr>
            <p:cNvSpPr txBox="1"/>
            <p:nvPr/>
          </p:nvSpPr>
          <p:spPr>
            <a:xfrm>
              <a:off x="3350858" y="1127459"/>
              <a:ext cx="2333058" cy="553998"/>
            </a:xfrm>
            <a:prstGeom prst="rect">
              <a:avLst/>
            </a:prstGeom>
            <a:noFill/>
          </p:spPr>
          <p:txBody>
            <a:bodyPr wrap="square" rtlCol="0">
              <a:spAutoFit/>
            </a:bodyPr>
            <a:lstStyle/>
            <a:p>
              <a:r>
                <a:rPr lang="en-US" sz="3000" b="1" dirty="0">
                  <a:solidFill>
                    <a:schemeClr val="bg1"/>
                  </a:solidFill>
                </a:rPr>
                <a:t>Assumption</a:t>
              </a:r>
            </a:p>
          </p:txBody>
        </p:sp>
      </p:grpSp>
      <p:grpSp>
        <p:nvGrpSpPr>
          <p:cNvPr id="69" name="Group 68">
            <a:extLst>
              <a:ext uri="{FF2B5EF4-FFF2-40B4-BE49-F238E27FC236}">
                <a16:creationId xmlns:a16="http://schemas.microsoft.com/office/drawing/2014/main" id="{17B67B57-D404-41AB-C330-155B5F44C122}"/>
              </a:ext>
            </a:extLst>
          </p:cNvPr>
          <p:cNvGrpSpPr/>
          <p:nvPr/>
        </p:nvGrpSpPr>
        <p:grpSpPr>
          <a:xfrm>
            <a:off x="16369656" y="0"/>
            <a:ext cx="10706400" cy="6858000"/>
            <a:chOff x="2807045" y="0"/>
            <a:chExt cx="10706400" cy="6858000"/>
          </a:xfrm>
        </p:grpSpPr>
        <p:grpSp>
          <p:nvGrpSpPr>
            <p:cNvPr id="70" name="Group 69">
              <a:extLst>
                <a:ext uri="{FF2B5EF4-FFF2-40B4-BE49-F238E27FC236}">
                  <a16:creationId xmlns:a16="http://schemas.microsoft.com/office/drawing/2014/main" id="{879612F1-84B0-4744-0E45-5FD83E24DE8A}"/>
                </a:ext>
              </a:extLst>
            </p:cNvPr>
            <p:cNvGrpSpPr/>
            <p:nvPr/>
          </p:nvGrpSpPr>
          <p:grpSpPr>
            <a:xfrm>
              <a:off x="2807045" y="0"/>
              <a:ext cx="10706400" cy="6858000"/>
              <a:chOff x="9390735" y="0"/>
              <a:chExt cx="10706400" cy="6858000"/>
            </a:xfrm>
          </p:grpSpPr>
          <p:grpSp>
            <p:nvGrpSpPr>
              <p:cNvPr id="72" name="Group 71">
                <a:extLst>
                  <a:ext uri="{FF2B5EF4-FFF2-40B4-BE49-F238E27FC236}">
                    <a16:creationId xmlns:a16="http://schemas.microsoft.com/office/drawing/2014/main" id="{7719553B-AE6D-D789-ED08-7C10AC12F26E}"/>
                  </a:ext>
                </a:extLst>
              </p:cNvPr>
              <p:cNvGrpSpPr/>
              <p:nvPr/>
            </p:nvGrpSpPr>
            <p:grpSpPr>
              <a:xfrm>
                <a:off x="9390735" y="0"/>
                <a:ext cx="10706400" cy="6858000"/>
                <a:chOff x="1485600" y="0"/>
                <a:chExt cx="10706400" cy="6858000"/>
              </a:xfrm>
            </p:grpSpPr>
            <p:grpSp>
              <p:nvGrpSpPr>
                <p:cNvPr id="74" name="Group 73">
                  <a:extLst>
                    <a:ext uri="{FF2B5EF4-FFF2-40B4-BE49-F238E27FC236}">
                      <a16:creationId xmlns:a16="http://schemas.microsoft.com/office/drawing/2014/main" id="{F552482D-57A3-E2DC-7DF4-A735092CF52B}"/>
                    </a:ext>
                  </a:extLst>
                </p:cNvPr>
                <p:cNvGrpSpPr/>
                <p:nvPr/>
              </p:nvGrpSpPr>
              <p:grpSpPr>
                <a:xfrm>
                  <a:off x="1485600" y="0"/>
                  <a:ext cx="10706400" cy="6858000"/>
                  <a:chOff x="1548880" y="0"/>
                  <a:chExt cx="11476240" cy="6858000"/>
                </a:xfrm>
                <a:solidFill>
                  <a:srgbClr val="F9C46F"/>
                </a:solidFill>
              </p:grpSpPr>
              <p:sp>
                <p:nvSpPr>
                  <p:cNvPr id="79" name="Rectangle 78">
                    <a:extLst>
                      <a:ext uri="{FF2B5EF4-FFF2-40B4-BE49-F238E27FC236}">
                        <a16:creationId xmlns:a16="http://schemas.microsoft.com/office/drawing/2014/main" id="{6C92F030-74E9-0C3A-583B-7FC134F0A125}"/>
                      </a:ext>
                    </a:extLst>
                  </p:cNvPr>
                  <p:cNvSpPr/>
                  <p:nvPr/>
                </p:nvSpPr>
                <p:spPr>
                  <a:xfrm>
                    <a:off x="2195755" y="0"/>
                    <a:ext cx="10829365" cy="6858000"/>
                  </a:xfrm>
                  <a:prstGeom prst="rect">
                    <a:avLst/>
                  </a:prstGeom>
                  <a:grp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 name="Rounded Rectangle 79">
                    <a:extLst>
                      <a:ext uri="{FF2B5EF4-FFF2-40B4-BE49-F238E27FC236}">
                        <a16:creationId xmlns:a16="http://schemas.microsoft.com/office/drawing/2014/main" id="{D448AD88-C7BC-EF20-4CD6-28F6DD48B26F}"/>
                      </a:ext>
                    </a:extLst>
                  </p:cNvPr>
                  <p:cNvSpPr/>
                  <p:nvPr/>
                </p:nvSpPr>
                <p:spPr>
                  <a:xfrm>
                    <a:off x="1548880" y="1632993"/>
                    <a:ext cx="1075765" cy="950259"/>
                  </a:xfrm>
                  <a:prstGeom prst="roundRect">
                    <a:avLst>
                      <a:gd name="adj" fmla="val 1478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76" name="Group 75">
                  <a:extLst>
                    <a:ext uri="{FF2B5EF4-FFF2-40B4-BE49-F238E27FC236}">
                      <a16:creationId xmlns:a16="http://schemas.microsoft.com/office/drawing/2014/main" id="{8B39018F-BB67-CB5D-03CF-675D9D034810}"/>
                    </a:ext>
                  </a:extLst>
                </p:cNvPr>
                <p:cNvGrpSpPr/>
                <p:nvPr/>
              </p:nvGrpSpPr>
              <p:grpSpPr>
                <a:xfrm>
                  <a:off x="2945375" y="1439556"/>
                  <a:ext cx="3557155" cy="3978889"/>
                  <a:chOff x="2945375" y="1215514"/>
                  <a:chExt cx="3557155" cy="3978889"/>
                </a:xfrm>
              </p:grpSpPr>
              <p:sp>
                <p:nvSpPr>
                  <p:cNvPr id="77" name="TextBox 76">
                    <a:extLst>
                      <a:ext uri="{FF2B5EF4-FFF2-40B4-BE49-F238E27FC236}">
                        <a16:creationId xmlns:a16="http://schemas.microsoft.com/office/drawing/2014/main" id="{0255B5EC-A1AF-2F26-9F31-28320E1C6B01}"/>
                      </a:ext>
                    </a:extLst>
                  </p:cNvPr>
                  <p:cNvSpPr txBox="1"/>
                  <p:nvPr/>
                </p:nvSpPr>
                <p:spPr>
                  <a:xfrm>
                    <a:off x="2945375" y="1215514"/>
                    <a:ext cx="1771650" cy="1446550"/>
                  </a:xfrm>
                  <a:prstGeom prst="rect">
                    <a:avLst/>
                  </a:prstGeom>
                  <a:noFill/>
                </p:spPr>
                <p:txBody>
                  <a:bodyPr wrap="square" rtlCol="0">
                    <a:spAutoFit/>
                  </a:bodyPr>
                  <a:lstStyle/>
                  <a:p>
                    <a:r>
                      <a:rPr lang="en-US" sz="8800" b="1" spc="-300" dirty="0">
                        <a:solidFill>
                          <a:schemeClr val="bg1"/>
                        </a:solidFill>
                        <a:latin typeface="Avenir Next" panose="020B0503020202020204" pitchFamily="34" charset="0"/>
                      </a:rPr>
                      <a:t>02</a:t>
                    </a:r>
                  </a:p>
                </p:txBody>
              </p:sp>
              <p:sp>
                <p:nvSpPr>
                  <p:cNvPr id="78" name="TextBox 77">
                    <a:extLst>
                      <a:ext uri="{FF2B5EF4-FFF2-40B4-BE49-F238E27FC236}">
                        <a16:creationId xmlns:a16="http://schemas.microsoft.com/office/drawing/2014/main" id="{43EF2CD4-4E8B-DC77-2488-CF48E9C7D0AB}"/>
                      </a:ext>
                    </a:extLst>
                  </p:cNvPr>
                  <p:cNvSpPr txBox="1"/>
                  <p:nvPr/>
                </p:nvSpPr>
                <p:spPr>
                  <a:xfrm>
                    <a:off x="2945375" y="2701413"/>
                    <a:ext cx="3557155" cy="2492990"/>
                  </a:xfrm>
                  <a:prstGeom prst="rect">
                    <a:avLst/>
                  </a:prstGeom>
                  <a:noFill/>
                  <a:ln>
                    <a:noFill/>
                  </a:ln>
                </p:spPr>
                <p:txBody>
                  <a:bodyPr wrap="square" rtlCol="0">
                    <a:spAutoFit/>
                  </a:bodyPr>
                  <a:lstStyle/>
                  <a:p>
                    <a:r>
                      <a:rPr lang="en-IN" sz="2600" b="0" i="0" u="none" strike="noStrike" dirty="0">
                        <a:solidFill>
                          <a:schemeClr val="bg1"/>
                        </a:solidFill>
                        <a:effectLst/>
                        <a:latin typeface="Avenir Next" panose="020B0503020202020204" pitchFamily="34" charset="0"/>
                      </a:rPr>
                      <a:t>The response variable should exhibit a dichotomous nature, meaning it can be categorised into two distinct groups</a:t>
                    </a:r>
                    <a:endParaRPr lang="en-US" sz="2600" spc="-150" dirty="0">
                      <a:solidFill>
                        <a:schemeClr val="bg1"/>
                      </a:solidFill>
                      <a:latin typeface="Avenir Next" panose="020B0503020202020204" pitchFamily="34" charset="0"/>
                    </a:endParaRPr>
                  </a:p>
                </p:txBody>
              </p:sp>
            </p:grpSp>
          </p:grpSp>
          <p:sp>
            <p:nvSpPr>
              <p:cNvPr id="73" name="TextBox 72">
                <a:extLst>
                  <a:ext uri="{FF2B5EF4-FFF2-40B4-BE49-F238E27FC236}">
                    <a16:creationId xmlns:a16="http://schemas.microsoft.com/office/drawing/2014/main" id="{DF2C2E8F-B096-42FD-9315-3EF57C503B78}"/>
                  </a:ext>
                </a:extLst>
              </p:cNvPr>
              <p:cNvSpPr txBox="1"/>
              <p:nvPr/>
            </p:nvSpPr>
            <p:spPr>
              <a:xfrm>
                <a:off x="9476509" y="1911927"/>
                <a:ext cx="615142" cy="400110"/>
              </a:xfrm>
              <a:prstGeom prst="rect">
                <a:avLst/>
              </a:prstGeom>
              <a:noFill/>
            </p:spPr>
            <p:txBody>
              <a:bodyPr wrap="square" rtlCol="0">
                <a:spAutoFit/>
              </a:bodyPr>
              <a:lstStyle/>
              <a:p>
                <a:r>
                  <a:rPr lang="en-US" sz="2000" b="1" dirty="0">
                    <a:solidFill>
                      <a:schemeClr val="bg1"/>
                    </a:solidFill>
                    <a:latin typeface="Avenir Next" panose="020B0503020202020204" pitchFamily="34" charset="0"/>
                  </a:rPr>
                  <a:t>02</a:t>
                </a:r>
              </a:p>
            </p:txBody>
          </p:sp>
        </p:grpSp>
        <p:sp>
          <p:nvSpPr>
            <p:cNvPr id="71" name="TextBox 70">
              <a:extLst>
                <a:ext uri="{FF2B5EF4-FFF2-40B4-BE49-F238E27FC236}">
                  <a16:creationId xmlns:a16="http://schemas.microsoft.com/office/drawing/2014/main" id="{FD1E553B-B705-0716-7C76-AB877BE74795}"/>
                </a:ext>
              </a:extLst>
            </p:cNvPr>
            <p:cNvSpPr txBox="1"/>
            <p:nvPr/>
          </p:nvSpPr>
          <p:spPr>
            <a:xfrm>
              <a:off x="4303358" y="1127459"/>
              <a:ext cx="2333058" cy="553998"/>
            </a:xfrm>
            <a:prstGeom prst="rect">
              <a:avLst/>
            </a:prstGeom>
            <a:noFill/>
          </p:spPr>
          <p:txBody>
            <a:bodyPr wrap="square" rtlCol="0">
              <a:spAutoFit/>
            </a:bodyPr>
            <a:lstStyle/>
            <a:p>
              <a:r>
                <a:rPr lang="en-US" sz="3000" b="1" dirty="0">
                  <a:solidFill>
                    <a:schemeClr val="bg1"/>
                  </a:solidFill>
                </a:rPr>
                <a:t>Assumption</a:t>
              </a:r>
            </a:p>
          </p:txBody>
        </p:sp>
      </p:grpSp>
      <p:grpSp>
        <p:nvGrpSpPr>
          <p:cNvPr id="81" name="Group 80">
            <a:extLst>
              <a:ext uri="{FF2B5EF4-FFF2-40B4-BE49-F238E27FC236}">
                <a16:creationId xmlns:a16="http://schemas.microsoft.com/office/drawing/2014/main" id="{4FFB4292-6563-FB20-48BF-45811FBF33E9}"/>
              </a:ext>
            </a:extLst>
          </p:cNvPr>
          <p:cNvGrpSpPr/>
          <p:nvPr/>
        </p:nvGrpSpPr>
        <p:grpSpPr>
          <a:xfrm>
            <a:off x="17313317" y="0"/>
            <a:ext cx="10706400" cy="6858000"/>
            <a:chOff x="5065156" y="0"/>
            <a:chExt cx="10706400" cy="6858000"/>
          </a:xfrm>
        </p:grpSpPr>
        <p:grpSp>
          <p:nvGrpSpPr>
            <p:cNvPr id="82" name="Group 81">
              <a:extLst>
                <a:ext uri="{FF2B5EF4-FFF2-40B4-BE49-F238E27FC236}">
                  <a16:creationId xmlns:a16="http://schemas.microsoft.com/office/drawing/2014/main" id="{1C1E050B-0C67-76B8-847F-B3C17EE857EF}"/>
                </a:ext>
              </a:extLst>
            </p:cNvPr>
            <p:cNvGrpSpPr/>
            <p:nvPr/>
          </p:nvGrpSpPr>
          <p:grpSpPr>
            <a:xfrm>
              <a:off x="5065156" y="0"/>
              <a:ext cx="10706400" cy="6858000"/>
              <a:chOff x="10113406" y="0"/>
              <a:chExt cx="10706400" cy="6858000"/>
            </a:xfrm>
          </p:grpSpPr>
          <p:grpSp>
            <p:nvGrpSpPr>
              <p:cNvPr id="84" name="Group 83">
                <a:extLst>
                  <a:ext uri="{FF2B5EF4-FFF2-40B4-BE49-F238E27FC236}">
                    <a16:creationId xmlns:a16="http://schemas.microsoft.com/office/drawing/2014/main" id="{D1278F27-60AE-3A1D-CAE0-EB67CF5F3C3C}"/>
                  </a:ext>
                </a:extLst>
              </p:cNvPr>
              <p:cNvGrpSpPr/>
              <p:nvPr/>
            </p:nvGrpSpPr>
            <p:grpSpPr>
              <a:xfrm>
                <a:off x="10113406" y="0"/>
                <a:ext cx="10706400" cy="6858000"/>
                <a:chOff x="1485600" y="0"/>
                <a:chExt cx="10706400" cy="6858000"/>
              </a:xfrm>
            </p:grpSpPr>
            <p:grpSp>
              <p:nvGrpSpPr>
                <p:cNvPr id="86" name="Group 85">
                  <a:extLst>
                    <a:ext uri="{FF2B5EF4-FFF2-40B4-BE49-F238E27FC236}">
                      <a16:creationId xmlns:a16="http://schemas.microsoft.com/office/drawing/2014/main" id="{5D869BC7-FAAE-043C-613D-829D3BDA5901}"/>
                    </a:ext>
                  </a:extLst>
                </p:cNvPr>
                <p:cNvGrpSpPr/>
                <p:nvPr/>
              </p:nvGrpSpPr>
              <p:grpSpPr>
                <a:xfrm>
                  <a:off x="1485600" y="0"/>
                  <a:ext cx="10706400" cy="6858000"/>
                  <a:chOff x="715760" y="0"/>
                  <a:chExt cx="11476240" cy="6858000"/>
                </a:xfrm>
                <a:solidFill>
                  <a:srgbClr val="DE5746"/>
                </a:solidFill>
              </p:grpSpPr>
              <p:sp>
                <p:nvSpPr>
                  <p:cNvPr id="90" name="Rectangle 89">
                    <a:extLst>
                      <a:ext uri="{FF2B5EF4-FFF2-40B4-BE49-F238E27FC236}">
                        <a16:creationId xmlns:a16="http://schemas.microsoft.com/office/drawing/2014/main" id="{52377DAE-39F1-67CC-D874-E23D563ED56E}"/>
                      </a:ext>
                    </a:extLst>
                  </p:cNvPr>
                  <p:cNvSpPr/>
                  <p:nvPr/>
                </p:nvSpPr>
                <p:spPr>
                  <a:xfrm>
                    <a:off x="1362635" y="0"/>
                    <a:ext cx="10829365" cy="6858000"/>
                  </a:xfrm>
                  <a:prstGeom prst="rect">
                    <a:avLst/>
                  </a:prstGeom>
                  <a:grp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1" name="Rounded Rectangle 90">
                    <a:extLst>
                      <a:ext uri="{FF2B5EF4-FFF2-40B4-BE49-F238E27FC236}">
                        <a16:creationId xmlns:a16="http://schemas.microsoft.com/office/drawing/2014/main" id="{B2998479-EB5A-FB4C-2D8B-DC41F66C3573}"/>
                      </a:ext>
                    </a:extLst>
                  </p:cNvPr>
                  <p:cNvSpPr/>
                  <p:nvPr/>
                </p:nvSpPr>
                <p:spPr>
                  <a:xfrm>
                    <a:off x="715760" y="2763961"/>
                    <a:ext cx="1075765" cy="950259"/>
                  </a:xfrm>
                  <a:prstGeom prst="roundRect">
                    <a:avLst>
                      <a:gd name="adj" fmla="val 1478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7" name="Group 86">
                  <a:extLst>
                    <a:ext uri="{FF2B5EF4-FFF2-40B4-BE49-F238E27FC236}">
                      <a16:creationId xmlns:a16="http://schemas.microsoft.com/office/drawing/2014/main" id="{9A2F6604-DB97-6831-317E-95655B225BE2}"/>
                    </a:ext>
                  </a:extLst>
                </p:cNvPr>
                <p:cNvGrpSpPr/>
                <p:nvPr/>
              </p:nvGrpSpPr>
              <p:grpSpPr>
                <a:xfrm>
                  <a:off x="2930627" y="839391"/>
                  <a:ext cx="3557155" cy="5179218"/>
                  <a:chOff x="2930627" y="1097527"/>
                  <a:chExt cx="3557155" cy="5179218"/>
                </a:xfrm>
              </p:grpSpPr>
              <p:sp>
                <p:nvSpPr>
                  <p:cNvPr id="88" name="TextBox 87">
                    <a:extLst>
                      <a:ext uri="{FF2B5EF4-FFF2-40B4-BE49-F238E27FC236}">
                        <a16:creationId xmlns:a16="http://schemas.microsoft.com/office/drawing/2014/main" id="{BFB44002-BC32-60A2-356E-5CCBEECFFD28}"/>
                      </a:ext>
                    </a:extLst>
                  </p:cNvPr>
                  <p:cNvSpPr txBox="1"/>
                  <p:nvPr/>
                </p:nvSpPr>
                <p:spPr>
                  <a:xfrm>
                    <a:off x="2930627" y="1097527"/>
                    <a:ext cx="1771650" cy="1446550"/>
                  </a:xfrm>
                  <a:prstGeom prst="rect">
                    <a:avLst/>
                  </a:prstGeom>
                  <a:noFill/>
                </p:spPr>
                <p:txBody>
                  <a:bodyPr wrap="square" rtlCol="0">
                    <a:spAutoFit/>
                  </a:bodyPr>
                  <a:lstStyle/>
                  <a:p>
                    <a:r>
                      <a:rPr lang="en-US" sz="8800" b="1" spc="-300" dirty="0">
                        <a:solidFill>
                          <a:schemeClr val="bg1"/>
                        </a:solidFill>
                        <a:latin typeface="Avenir Next" panose="020B0503020202020204" pitchFamily="34" charset="0"/>
                      </a:rPr>
                      <a:t>03</a:t>
                    </a:r>
                  </a:p>
                </p:txBody>
              </p:sp>
              <p:sp>
                <p:nvSpPr>
                  <p:cNvPr id="89" name="TextBox 88">
                    <a:extLst>
                      <a:ext uri="{FF2B5EF4-FFF2-40B4-BE49-F238E27FC236}">
                        <a16:creationId xmlns:a16="http://schemas.microsoft.com/office/drawing/2014/main" id="{C0B76EE2-1F69-E0D4-8632-CC70D71427FB}"/>
                      </a:ext>
                    </a:extLst>
                  </p:cNvPr>
                  <p:cNvSpPr txBox="1"/>
                  <p:nvPr/>
                </p:nvSpPr>
                <p:spPr>
                  <a:xfrm>
                    <a:off x="2930627" y="2583426"/>
                    <a:ext cx="3557155" cy="3693319"/>
                  </a:xfrm>
                  <a:prstGeom prst="rect">
                    <a:avLst/>
                  </a:prstGeom>
                  <a:noFill/>
                  <a:ln>
                    <a:noFill/>
                  </a:ln>
                </p:spPr>
                <p:txBody>
                  <a:bodyPr wrap="square" rtlCol="0">
                    <a:spAutoFit/>
                  </a:bodyPr>
                  <a:lstStyle/>
                  <a:p>
                    <a:r>
                      <a:rPr lang="en-IN" sz="2600" b="0" i="0" u="none" strike="noStrike" dirty="0">
                        <a:solidFill>
                          <a:schemeClr val="bg1"/>
                        </a:solidFill>
                        <a:effectLst/>
                        <a:latin typeface="Avenir Next" panose="020B0503020202020204" pitchFamily="34" charset="0"/>
                      </a:rPr>
                      <a:t>Categories should be both mutually exclusive and exhaustive, meaning that each case can only belong to one group and every case must be a member of one of the groups .</a:t>
                    </a:r>
                    <a:endParaRPr lang="en-US" sz="2600" spc="-150" dirty="0">
                      <a:solidFill>
                        <a:schemeClr val="bg1"/>
                      </a:solidFill>
                      <a:latin typeface="Avenir Next" panose="020B0503020202020204" pitchFamily="34" charset="0"/>
                    </a:endParaRPr>
                  </a:p>
                </p:txBody>
              </p:sp>
            </p:grpSp>
          </p:grpSp>
          <p:sp>
            <p:nvSpPr>
              <p:cNvPr id="85" name="TextBox 84">
                <a:extLst>
                  <a:ext uri="{FF2B5EF4-FFF2-40B4-BE49-F238E27FC236}">
                    <a16:creationId xmlns:a16="http://schemas.microsoft.com/office/drawing/2014/main" id="{8B2C284E-3789-C7BA-5A61-F500F3147ADB}"/>
                  </a:ext>
                </a:extLst>
              </p:cNvPr>
              <p:cNvSpPr txBox="1"/>
              <p:nvPr/>
            </p:nvSpPr>
            <p:spPr>
              <a:xfrm>
                <a:off x="10210800" y="3061854"/>
                <a:ext cx="615142" cy="400110"/>
              </a:xfrm>
              <a:prstGeom prst="rect">
                <a:avLst/>
              </a:prstGeom>
              <a:noFill/>
            </p:spPr>
            <p:txBody>
              <a:bodyPr wrap="square" rtlCol="0">
                <a:spAutoFit/>
              </a:bodyPr>
              <a:lstStyle/>
              <a:p>
                <a:r>
                  <a:rPr lang="en-US" sz="2000" b="1" dirty="0">
                    <a:solidFill>
                      <a:schemeClr val="bg1"/>
                    </a:solidFill>
                    <a:latin typeface="Avenir Next" panose="020B0503020202020204" pitchFamily="34" charset="0"/>
                  </a:rPr>
                  <a:t>03</a:t>
                </a:r>
              </a:p>
            </p:txBody>
          </p:sp>
        </p:grpSp>
        <p:sp>
          <p:nvSpPr>
            <p:cNvPr id="83" name="TextBox 82">
              <a:extLst>
                <a:ext uri="{FF2B5EF4-FFF2-40B4-BE49-F238E27FC236}">
                  <a16:creationId xmlns:a16="http://schemas.microsoft.com/office/drawing/2014/main" id="{A7D8E8FB-F991-C92D-BFEE-E075314501B5}"/>
                </a:ext>
              </a:extLst>
            </p:cNvPr>
            <p:cNvSpPr txBox="1"/>
            <p:nvPr/>
          </p:nvSpPr>
          <p:spPr>
            <a:xfrm>
              <a:off x="6532208" y="536909"/>
              <a:ext cx="2333058" cy="553998"/>
            </a:xfrm>
            <a:prstGeom prst="rect">
              <a:avLst/>
            </a:prstGeom>
            <a:noFill/>
          </p:spPr>
          <p:txBody>
            <a:bodyPr wrap="square" rtlCol="0">
              <a:spAutoFit/>
            </a:bodyPr>
            <a:lstStyle/>
            <a:p>
              <a:r>
                <a:rPr lang="en-US" sz="3000" b="1" dirty="0">
                  <a:solidFill>
                    <a:schemeClr val="bg1"/>
                  </a:solidFill>
                </a:rPr>
                <a:t>Assumption</a:t>
              </a:r>
            </a:p>
          </p:txBody>
        </p:sp>
      </p:grpSp>
      <p:grpSp>
        <p:nvGrpSpPr>
          <p:cNvPr id="92" name="Group 91">
            <a:extLst>
              <a:ext uri="{FF2B5EF4-FFF2-40B4-BE49-F238E27FC236}">
                <a16:creationId xmlns:a16="http://schemas.microsoft.com/office/drawing/2014/main" id="{3CC5D439-88AF-460E-92F5-9B7309ABBFF5}"/>
              </a:ext>
            </a:extLst>
          </p:cNvPr>
          <p:cNvGrpSpPr/>
          <p:nvPr/>
        </p:nvGrpSpPr>
        <p:grpSpPr>
          <a:xfrm>
            <a:off x="18135839" y="0"/>
            <a:ext cx="10706400" cy="6858000"/>
            <a:chOff x="10478728" y="190500"/>
            <a:chExt cx="10706400" cy="6858000"/>
          </a:xfrm>
        </p:grpSpPr>
        <p:grpSp>
          <p:nvGrpSpPr>
            <p:cNvPr id="93" name="Group 92">
              <a:extLst>
                <a:ext uri="{FF2B5EF4-FFF2-40B4-BE49-F238E27FC236}">
                  <a16:creationId xmlns:a16="http://schemas.microsoft.com/office/drawing/2014/main" id="{64D69B83-98AF-FFCE-3607-C13D047B2375}"/>
                </a:ext>
              </a:extLst>
            </p:cNvPr>
            <p:cNvGrpSpPr/>
            <p:nvPr/>
          </p:nvGrpSpPr>
          <p:grpSpPr>
            <a:xfrm>
              <a:off x="10478728" y="190500"/>
              <a:ext cx="10706400" cy="6858000"/>
              <a:chOff x="10821628" y="0"/>
              <a:chExt cx="10706400" cy="6858000"/>
            </a:xfrm>
          </p:grpSpPr>
          <p:grpSp>
            <p:nvGrpSpPr>
              <p:cNvPr id="95" name="Group 94">
                <a:extLst>
                  <a:ext uri="{FF2B5EF4-FFF2-40B4-BE49-F238E27FC236}">
                    <a16:creationId xmlns:a16="http://schemas.microsoft.com/office/drawing/2014/main" id="{AF397795-8DCF-B87B-A394-5C3CD3D39F3F}"/>
                  </a:ext>
                </a:extLst>
              </p:cNvPr>
              <p:cNvGrpSpPr/>
              <p:nvPr/>
            </p:nvGrpSpPr>
            <p:grpSpPr>
              <a:xfrm>
                <a:off x="10821628" y="0"/>
                <a:ext cx="10706400" cy="6858000"/>
                <a:chOff x="1485899" y="0"/>
                <a:chExt cx="10706400" cy="6858000"/>
              </a:xfrm>
            </p:grpSpPr>
            <p:grpSp>
              <p:nvGrpSpPr>
                <p:cNvPr id="97" name="Group 96">
                  <a:extLst>
                    <a:ext uri="{FF2B5EF4-FFF2-40B4-BE49-F238E27FC236}">
                      <a16:creationId xmlns:a16="http://schemas.microsoft.com/office/drawing/2014/main" id="{B64CEFC9-EC9C-D93E-C227-2F639B25C737}"/>
                    </a:ext>
                  </a:extLst>
                </p:cNvPr>
                <p:cNvGrpSpPr/>
                <p:nvPr/>
              </p:nvGrpSpPr>
              <p:grpSpPr>
                <a:xfrm>
                  <a:off x="1485899" y="0"/>
                  <a:ext cx="10706400" cy="6858000"/>
                  <a:chOff x="1485900" y="0"/>
                  <a:chExt cx="10706101" cy="6858000"/>
                </a:xfrm>
              </p:grpSpPr>
              <p:sp>
                <p:nvSpPr>
                  <p:cNvPr id="101" name="Rectangle 100">
                    <a:extLst>
                      <a:ext uri="{FF2B5EF4-FFF2-40B4-BE49-F238E27FC236}">
                        <a16:creationId xmlns:a16="http://schemas.microsoft.com/office/drawing/2014/main" id="{FFBC575D-1E02-DFD2-A33C-74FC2DCDADDD}"/>
                      </a:ext>
                    </a:extLst>
                  </p:cNvPr>
                  <p:cNvSpPr/>
                  <p:nvPr/>
                </p:nvSpPr>
                <p:spPr>
                  <a:xfrm>
                    <a:off x="2112000" y="0"/>
                    <a:ext cx="10080001" cy="6858000"/>
                  </a:xfrm>
                  <a:prstGeom prst="rect">
                    <a:avLst/>
                  </a:prstGeom>
                  <a:solidFill>
                    <a:srgbClr val="8B322C"/>
                  </a:solid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2" name="Rounded Rectangle 101">
                    <a:extLst>
                      <a:ext uri="{FF2B5EF4-FFF2-40B4-BE49-F238E27FC236}">
                        <a16:creationId xmlns:a16="http://schemas.microsoft.com/office/drawing/2014/main" id="{C2D7F2CA-0D3F-7319-ED63-228C940580BA}"/>
                      </a:ext>
                    </a:extLst>
                  </p:cNvPr>
                  <p:cNvSpPr/>
                  <p:nvPr/>
                </p:nvSpPr>
                <p:spPr>
                  <a:xfrm>
                    <a:off x="1485900" y="3894930"/>
                    <a:ext cx="999764" cy="950259"/>
                  </a:xfrm>
                  <a:prstGeom prst="roundRect">
                    <a:avLst>
                      <a:gd name="adj" fmla="val 14780"/>
                    </a:avLst>
                  </a:prstGeom>
                  <a:solidFill>
                    <a:srgbClr val="8B322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8" name="Group 97">
                  <a:extLst>
                    <a:ext uri="{FF2B5EF4-FFF2-40B4-BE49-F238E27FC236}">
                      <a16:creationId xmlns:a16="http://schemas.microsoft.com/office/drawing/2014/main" id="{20B447D9-B057-45BB-5D72-579C8A6B6285}"/>
                    </a:ext>
                  </a:extLst>
                </p:cNvPr>
                <p:cNvGrpSpPr/>
                <p:nvPr/>
              </p:nvGrpSpPr>
              <p:grpSpPr>
                <a:xfrm>
                  <a:off x="2945375" y="839391"/>
                  <a:ext cx="4355077" cy="5179218"/>
                  <a:chOff x="2945375" y="1215514"/>
                  <a:chExt cx="4355077" cy="5179218"/>
                </a:xfrm>
              </p:grpSpPr>
              <p:sp>
                <p:nvSpPr>
                  <p:cNvPr id="99" name="TextBox 98">
                    <a:extLst>
                      <a:ext uri="{FF2B5EF4-FFF2-40B4-BE49-F238E27FC236}">
                        <a16:creationId xmlns:a16="http://schemas.microsoft.com/office/drawing/2014/main" id="{E65FE654-C777-5CA1-7D4D-F07683FFC752}"/>
                      </a:ext>
                    </a:extLst>
                  </p:cNvPr>
                  <p:cNvSpPr txBox="1"/>
                  <p:nvPr/>
                </p:nvSpPr>
                <p:spPr>
                  <a:xfrm>
                    <a:off x="2945375" y="1215514"/>
                    <a:ext cx="1771650" cy="1446550"/>
                  </a:xfrm>
                  <a:prstGeom prst="rect">
                    <a:avLst/>
                  </a:prstGeom>
                  <a:noFill/>
                </p:spPr>
                <p:txBody>
                  <a:bodyPr wrap="square" rtlCol="0">
                    <a:spAutoFit/>
                  </a:bodyPr>
                  <a:lstStyle/>
                  <a:p>
                    <a:r>
                      <a:rPr lang="en-US" sz="8800" b="1" spc="-300" dirty="0">
                        <a:solidFill>
                          <a:schemeClr val="bg1"/>
                        </a:solidFill>
                        <a:latin typeface="Avenir Next" panose="020B0503020202020204" pitchFamily="34" charset="0"/>
                      </a:rPr>
                      <a:t>04</a:t>
                    </a:r>
                  </a:p>
                </p:txBody>
              </p:sp>
              <p:sp>
                <p:nvSpPr>
                  <p:cNvPr id="100" name="TextBox 99">
                    <a:extLst>
                      <a:ext uri="{FF2B5EF4-FFF2-40B4-BE49-F238E27FC236}">
                        <a16:creationId xmlns:a16="http://schemas.microsoft.com/office/drawing/2014/main" id="{4385E59B-5BAC-3E0B-2E79-DADD8DD4A85C}"/>
                      </a:ext>
                    </a:extLst>
                  </p:cNvPr>
                  <p:cNvSpPr txBox="1"/>
                  <p:nvPr/>
                </p:nvSpPr>
                <p:spPr>
                  <a:xfrm>
                    <a:off x="2945375" y="2701413"/>
                    <a:ext cx="4355077" cy="3693319"/>
                  </a:xfrm>
                  <a:prstGeom prst="rect">
                    <a:avLst/>
                  </a:prstGeom>
                  <a:noFill/>
                  <a:ln>
                    <a:noFill/>
                  </a:ln>
                </p:spPr>
                <p:txBody>
                  <a:bodyPr wrap="square" rtlCol="0">
                    <a:spAutoFit/>
                  </a:bodyPr>
                  <a:lstStyle/>
                  <a:p>
                    <a:r>
                      <a:rPr lang="en-IN" sz="2600" b="0" i="0" u="none" strike="noStrike" dirty="0">
                        <a:solidFill>
                          <a:schemeClr val="bg1"/>
                        </a:solidFill>
                        <a:effectLst/>
                        <a:latin typeface="Avenir Next" panose="020B0503020202020204" pitchFamily="34" charset="0"/>
                      </a:rPr>
                      <a:t>In contrast to linear regression, Logistic Regression often demands larger sample sizes due to the reliance on maximum likelihood estimation. Which is based on approximations derived from large sample theory.</a:t>
                    </a:r>
                    <a:endParaRPr lang="en-US" sz="2600" spc="-150" dirty="0">
                      <a:solidFill>
                        <a:schemeClr val="bg1"/>
                      </a:solidFill>
                      <a:latin typeface="Avenir Next" panose="020B0503020202020204" pitchFamily="34" charset="0"/>
                    </a:endParaRPr>
                  </a:p>
                </p:txBody>
              </p:sp>
            </p:grpSp>
          </p:grpSp>
          <p:sp>
            <p:nvSpPr>
              <p:cNvPr id="96" name="TextBox 95">
                <a:extLst>
                  <a:ext uri="{FF2B5EF4-FFF2-40B4-BE49-F238E27FC236}">
                    <a16:creationId xmlns:a16="http://schemas.microsoft.com/office/drawing/2014/main" id="{79CCE2D2-24DB-BD75-E175-7A0FDFE41BDD}"/>
                  </a:ext>
                </a:extLst>
              </p:cNvPr>
              <p:cNvSpPr txBox="1"/>
              <p:nvPr/>
            </p:nvSpPr>
            <p:spPr>
              <a:xfrm>
                <a:off x="10909069" y="4209011"/>
                <a:ext cx="615142" cy="400110"/>
              </a:xfrm>
              <a:prstGeom prst="rect">
                <a:avLst/>
              </a:prstGeom>
              <a:noFill/>
            </p:spPr>
            <p:txBody>
              <a:bodyPr wrap="square" rtlCol="0">
                <a:spAutoFit/>
              </a:bodyPr>
              <a:lstStyle/>
              <a:p>
                <a:r>
                  <a:rPr lang="en-US" sz="2000" b="1" dirty="0">
                    <a:solidFill>
                      <a:schemeClr val="bg1"/>
                    </a:solidFill>
                    <a:latin typeface="Avenir Next" panose="020B0503020202020204" pitchFamily="34" charset="0"/>
                  </a:rPr>
                  <a:t>04</a:t>
                </a:r>
              </a:p>
            </p:txBody>
          </p:sp>
        </p:grpSp>
        <p:sp>
          <p:nvSpPr>
            <p:cNvPr id="94" name="TextBox 93">
              <a:extLst>
                <a:ext uri="{FF2B5EF4-FFF2-40B4-BE49-F238E27FC236}">
                  <a16:creationId xmlns:a16="http://schemas.microsoft.com/office/drawing/2014/main" id="{580F0991-D688-34C5-2469-592B6482D01D}"/>
                </a:ext>
              </a:extLst>
            </p:cNvPr>
            <p:cNvSpPr txBox="1"/>
            <p:nvPr/>
          </p:nvSpPr>
          <p:spPr>
            <a:xfrm>
              <a:off x="11923358" y="689309"/>
              <a:ext cx="2333058" cy="553998"/>
            </a:xfrm>
            <a:prstGeom prst="rect">
              <a:avLst/>
            </a:prstGeom>
            <a:noFill/>
          </p:spPr>
          <p:txBody>
            <a:bodyPr wrap="square" rtlCol="0">
              <a:spAutoFit/>
            </a:bodyPr>
            <a:lstStyle/>
            <a:p>
              <a:r>
                <a:rPr lang="en-US" sz="3000" b="1" dirty="0">
                  <a:solidFill>
                    <a:schemeClr val="bg1"/>
                  </a:solidFill>
                </a:rPr>
                <a:t>Assumption</a:t>
              </a:r>
            </a:p>
          </p:txBody>
        </p:sp>
      </p:grpSp>
      <p:sp>
        <p:nvSpPr>
          <p:cNvPr id="3" name="TextBox 2">
            <a:extLst>
              <a:ext uri="{FF2B5EF4-FFF2-40B4-BE49-F238E27FC236}">
                <a16:creationId xmlns:a16="http://schemas.microsoft.com/office/drawing/2014/main" id="{AFA53E4D-A89F-DCCF-2DDF-8584041402DF}"/>
              </a:ext>
            </a:extLst>
          </p:cNvPr>
          <p:cNvSpPr txBox="1"/>
          <p:nvPr/>
        </p:nvSpPr>
        <p:spPr>
          <a:xfrm>
            <a:off x="-7050652" y="1745065"/>
            <a:ext cx="4724944" cy="1323439"/>
          </a:xfrm>
          <a:prstGeom prst="rect">
            <a:avLst/>
          </a:prstGeom>
          <a:noFill/>
          <a:ln>
            <a:noFill/>
          </a:ln>
        </p:spPr>
        <p:txBody>
          <a:bodyPr wrap="square" rtlCol="0">
            <a:spAutoFit/>
          </a:bodyPr>
          <a:lstStyle/>
          <a:p>
            <a:pPr algn="ctr" rtl="0">
              <a:spcBef>
                <a:spcPts val="0"/>
              </a:spcBef>
              <a:spcAft>
                <a:spcPts val="0"/>
              </a:spcAft>
            </a:pPr>
            <a:r>
              <a:rPr lang="en-IN" sz="8000" i="0" spc="-150" dirty="0">
                <a:solidFill>
                  <a:srgbClr val="F3E8B6"/>
                </a:solidFill>
                <a:effectLst/>
                <a:latin typeface="Avenir Next" panose="020B0503020202020204" pitchFamily="34" charset="0"/>
              </a:rPr>
              <a:t>Logistic</a:t>
            </a:r>
            <a:endParaRPr lang="en-IN" sz="8000" spc="-150" dirty="0">
              <a:solidFill>
                <a:srgbClr val="F3E8B6"/>
              </a:solidFill>
              <a:effectLst/>
              <a:latin typeface="Avenir Next" panose="020B0503020202020204" pitchFamily="34" charset="0"/>
            </a:endParaRPr>
          </a:p>
        </p:txBody>
      </p:sp>
      <p:sp>
        <p:nvSpPr>
          <p:cNvPr id="4" name="TextBox 3">
            <a:extLst>
              <a:ext uri="{FF2B5EF4-FFF2-40B4-BE49-F238E27FC236}">
                <a16:creationId xmlns:a16="http://schemas.microsoft.com/office/drawing/2014/main" id="{D789AD8B-325D-6036-BE9E-83B641CDB7D2}"/>
              </a:ext>
            </a:extLst>
          </p:cNvPr>
          <p:cNvSpPr txBox="1"/>
          <p:nvPr/>
        </p:nvSpPr>
        <p:spPr>
          <a:xfrm>
            <a:off x="-7101452" y="2551229"/>
            <a:ext cx="6383414" cy="1323439"/>
          </a:xfrm>
          <a:prstGeom prst="rect">
            <a:avLst/>
          </a:prstGeom>
          <a:noFill/>
          <a:ln>
            <a:noFill/>
          </a:ln>
        </p:spPr>
        <p:txBody>
          <a:bodyPr wrap="square" rtlCol="0">
            <a:spAutoFit/>
          </a:bodyPr>
          <a:lstStyle/>
          <a:p>
            <a:pPr algn="ctr" rtl="0">
              <a:spcBef>
                <a:spcPts val="0"/>
              </a:spcBef>
              <a:spcAft>
                <a:spcPts val="0"/>
              </a:spcAft>
            </a:pPr>
            <a:r>
              <a:rPr lang="en-IN" sz="8000" i="0" spc="-150" dirty="0">
                <a:solidFill>
                  <a:schemeClr val="bg1"/>
                </a:solidFill>
                <a:effectLst/>
                <a:latin typeface="Avenir Next" panose="020B0503020202020204" pitchFamily="34" charset="0"/>
              </a:rPr>
              <a:t>Regression</a:t>
            </a:r>
            <a:endParaRPr lang="en-IN" sz="8000" spc="-150" dirty="0">
              <a:solidFill>
                <a:schemeClr val="bg1"/>
              </a:solidFill>
              <a:effectLst/>
              <a:latin typeface="Avenir Next" panose="020B0503020202020204" pitchFamily="34" charset="0"/>
            </a:endParaRPr>
          </a:p>
        </p:txBody>
      </p:sp>
      <p:sp>
        <p:nvSpPr>
          <p:cNvPr id="5" name="TextBox 4">
            <a:extLst>
              <a:ext uri="{FF2B5EF4-FFF2-40B4-BE49-F238E27FC236}">
                <a16:creationId xmlns:a16="http://schemas.microsoft.com/office/drawing/2014/main" id="{19F5A31B-A7DA-E4FB-D451-80AF80D729EB}"/>
              </a:ext>
            </a:extLst>
          </p:cNvPr>
          <p:cNvSpPr txBox="1"/>
          <p:nvPr/>
        </p:nvSpPr>
        <p:spPr>
          <a:xfrm>
            <a:off x="-7101452" y="3700597"/>
            <a:ext cx="6383414" cy="1323439"/>
          </a:xfrm>
          <a:prstGeom prst="rect">
            <a:avLst/>
          </a:prstGeom>
          <a:noFill/>
          <a:ln>
            <a:noFill/>
          </a:ln>
        </p:spPr>
        <p:txBody>
          <a:bodyPr wrap="square" rtlCol="0">
            <a:spAutoFit/>
          </a:bodyPr>
          <a:lstStyle/>
          <a:p>
            <a:pPr algn="ctr" rtl="0">
              <a:spcBef>
                <a:spcPts val="0"/>
              </a:spcBef>
              <a:spcAft>
                <a:spcPts val="0"/>
              </a:spcAft>
            </a:pPr>
            <a:r>
              <a:rPr lang="en-IN" sz="8000" b="1" i="0" spc="-150" dirty="0">
                <a:solidFill>
                  <a:schemeClr val="bg1"/>
                </a:solidFill>
                <a:effectLst/>
                <a:latin typeface="Avenir Next" panose="020B0503020202020204" pitchFamily="34" charset="0"/>
              </a:rPr>
              <a:t>Assumptions</a:t>
            </a:r>
            <a:endParaRPr lang="en-IN" sz="8000" b="1" spc="-150" dirty="0">
              <a:solidFill>
                <a:schemeClr val="bg1"/>
              </a:solidFill>
              <a:effectLst/>
              <a:latin typeface="Avenir Next" panose="020B0503020202020204" pitchFamily="34" charset="0"/>
            </a:endParaRPr>
          </a:p>
        </p:txBody>
      </p:sp>
      <p:grpSp>
        <p:nvGrpSpPr>
          <p:cNvPr id="6" name="Group 5">
            <a:extLst>
              <a:ext uri="{FF2B5EF4-FFF2-40B4-BE49-F238E27FC236}">
                <a16:creationId xmlns:a16="http://schemas.microsoft.com/office/drawing/2014/main" id="{B4DE34A7-EB66-48C1-F554-6AA9BBE170DA}"/>
              </a:ext>
            </a:extLst>
          </p:cNvPr>
          <p:cNvGrpSpPr/>
          <p:nvPr/>
        </p:nvGrpSpPr>
        <p:grpSpPr>
          <a:xfrm>
            <a:off x="5486599" y="6267228"/>
            <a:ext cx="1208822" cy="223614"/>
            <a:chOff x="5486599" y="6267228"/>
            <a:chExt cx="1208822" cy="223614"/>
          </a:xfrm>
        </p:grpSpPr>
        <p:sp>
          <p:nvSpPr>
            <p:cNvPr id="7" name="Freeform 6">
              <a:extLst>
                <a:ext uri="{FF2B5EF4-FFF2-40B4-BE49-F238E27FC236}">
                  <a16:creationId xmlns:a16="http://schemas.microsoft.com/office/drawing/2014/main" id="{498A3898-8068-D207-F502-48CF627B2BB7}"/>
                </a:ext>
              </a:extLst>
            </p:cNvPr>
            <p:cNvSpPr/>
            <p:nvPr/>
          </p:nvSpPr>
          <p:spPr>
            <a:xfrm rot="16200000">
              <a:off x="6143681" y="6267435"/>
              <a:ext cx="223200" cy="223200"/>
            </a:xfrm>
            <a:custGeom>
              <a:avLst/>
              <a:gdLst>
                <a:gd name="connsiteX0" fmla="*/ 180000 w 360000"/>
                <a:gd name="connsiteY0" fmla="*/ 36000 h 360000"/>
                <a:gd name="connsiteX1" fmla="*/ 36000 w 360000"/>
                <a:gd name="connsiteY1" fmla="*/ 180000 h 360000"/>
                <a:gd name="connsiteX2" fmla="*/ 180000 w 360000"/>
                <a:gd name="connsiteY2" fmla="*/ 324000 h 360000"/>
                <a:gd name="connsiteX3" fmla="*/ 324000 w 360000"/>
                <a:gd name="connsiteY3" fmla="*/ 180000 h 360000"/>
                <a:gd name="connsiteX4" fmla="*/ 180000 w 360000"/>
                <a:gd name="connsiteY4" fmla="*/ 36000 h 360000"/>
                <a:gd name="connsiteX5" fmla="*/ 180000 w 360000"/>
                <a:gd name="connsiteY5" fmla="*/ 0 h 360000"/>
                <a:gd name="connsiteX6" fmla="*/ 360000 w 360000"/>
                <a:gd name="connsiteY6" fmla="*/ 180000 h 360000"/>
                <a:gd name="connsiteX7" fmla="*/ 180000 w 360000"/>
                <a:gd name="connsiteY7" fmla="*/ 360000 h 360000"/>
                <a:gd name="connsiteX8" fmla="*/ 0 w 360000"/>
                <a:gd name="connsiteY8" fmla="*/ 180000 h 360000"/>
                <a:gd name="connsiteX9" fmla="*/ 180000 w 360000"/>
                <a:gd name="connsiteY9" fmla="*/ 0 h 3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0000" h="360000">
                  <a:moveTo>
                    <a:pt x="180000" y="36000"/>
                  </a:moveTo>
                  <a:cubicBezTo>
                    <a:pt x="100471" y="36000"/>
                    <a:pt x="36000" y="100471"/>
                    <a:pt x="36000" y="180000"/>
                  </a:cubicBezTo>
                  <a:cubicBezTo>
                    <a:pt x="36000" y="259529"/>
                    <a:pt x="100471" y="324000"/>
                    <a:pt x="180000" y="324000"/>
                  </a:cubicBezTo>
                  <a:cubicBezTo>
                    <a:pt x="259529" y="324000"/>
                    <a:pt x="324000" y="259529"/>
                    <a:pt x="324000" y="180000"/>
                  </a:cubicBezTo>
                  <a:cubicBezTo>
                    <a:pt x="324000" y="100471"/>
                    <a:pt x="259529" y="36000"/>
                    <a:pt x="180000" y="36000"/>
                  </a:cubicBezTo>
                  <a:close/>
                  <a:moveTo>
                    <a:pt x="180000" y="0"/>
                  </a:moveTo>
                  <a:cubicBezTo>
                    <a:pt x="279411" y="0"/>
                    <a:pt x="360000" y="80589"/>
                    <a:pt x="360000" y="180000"/>
                  </a:cubicBezTo>
                  <a:cubicBezTo>
                    <a:pt x="360000" y="279411"/>
                    <a:pt x="279411" y="360000"/>
                    <a:pt x="180000" y="360000"/>
                  </a:cubicBezTo>
                  <a:cubicBezTo>
                    <a:pt x="80589" y="360000"/>
                    <a:pt x="0" y="279411"/>
                    <a:pt x="0" y="180000"/>
                  </a:cubicBezTo>
                  <a:cubicBezTo>
                    <a:pt x="0" y="80589"/>
                    <a:pt x="80589" y="0"/>
                    <a:pt x="180000" y="0"/>
                  </a:cubicBezTo>
                  <a:close/>
                </a:path>
              </a:pathLst>
            </a:custGeom>
            <a:solidFill>
              <a:srgbClr val="EAC974"/>
            </a:solidFill>
            <a:ln>
              <a:solidFill>
                <a:srgbClr val="EAC974"/>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 name="Freeform 7">
              <a:extLst>
                <a:ext uri="{FF2B5EF4-FFF2-40B4-BE49-F238E27FC236}">
                  <a16:creationId xmlns:a16="http://schemas.microsoft.com/office/drawing/2014/main" id="{F7CB8F79-54A1-9F74-914E-FAE64F321259}"/>
                </a:ext>
              </a:extLst>
            </p:cNvPr>
            <p:cNvSpPr/>
            <p:nvPr/>
          </p:nvSpPr>
          <p:spPr>
            <a:xfrm rot="16200000">
              <a:off x="6472221" y="6267435"/>
              <a:ext cx="223200" cy="223200"/>
            </a:xfrm>
            <a:custGeom>
              <a:avLst/>
              <a:gdLst>
                <a:gd name="connsiteX0" fmla="*/ 180000 w 360000"/>
                <a:gd name="connsiteY0" fmla="*/ 36000 h 360000"/>
                <a:gd name="connsiteX1" fmla="*/ 36000 w 360000"/>
                <a:gd name="connsiteY1" fmla="*/ 180000 h 360000"/>
                <a:gd name="connsiteX2" fmla="*/ 180000 w 360000"/>
                <a:gd name="connsiteY2" fmla="*/ 324000 h 360000"/>
                <a:gd name="connsiteX3" fmla="*/ 324000 w 360000"/>
                <a:gd name="connsiteY3" fmla="*/ 180000 h 360000"/>
                <a:gd name="connsiteX4" fmla="*/ 180000 w 360000"/>
                <a:gd name="connsiteY4" fmla="*/ 36000 h 360000"/>
                <a:gd name="connsiteX5" fmla="*/ 180000 w 360000"/>
                <a:gd name="connsiteY5" fmla="*/ 0 h 360000"/>
                <a:gd name="connsiteX6" fmla="*/ 360000 w 360000"/>
                <a:gd name="connsiteY6" fmla="*/ 180000 h 360000"/>
                <a:gd name="connsiteX7" fmla="*/ 180000 w 360000"/>
                <a:gd name="connsiteY7" fmla="*/ 360000 h 360000"/>
                <a:gd name="connsiteX8" fmla="*/ 0 w 360000"/>
                <a:gd name="connsiteY8" fmla="*/ 180000 h 360000"/>
                <a:gd name="connsiteX9" fmla="*/ 180000 w 360000"/>
                <a:gd name="connsiteY9" fmla="*/ 0 h 3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0000" h="360000">
                  <a:moveTo>
                    <a:pt x="180000" y="36000"/>
                  </a:moveTo>
                  <a:cubicBezTo>
                    <a:pt x="100471" y="36000"/>
                    <a:pt x="36000" y="100471"/>
                    <a:pt x="36000" y="180000"/>
                  </a:cubicBezTo>
                  <a:cubicBezTo>
                    <a:pt x="36000" y="259529"/>
                    <a:pt x="100471" y="324000"/>
                    <a:pt x="180000" y="324000"/>
                  </a:cubicBezTo>
                  <a:cubicBezTo>
                    <a:pt x="259529" y="324000"/>
                    <a:pt x="324000" y="259529"/>
                    <a:pt x="324000" y="180000"/>
                  </a:cubicBezTo>
                  <a:cubicBezTo>
                    <a:pt x="324000" y="100471"/>
                    <a:pt x="259529" y="36000"/>
                    <a:pt x="180000" y="36000"/>
                  </a:cubicBezTo>
                  <a:close/>
                  <a:moveTo>
                    <a:pt x="180000" y="0"/>
                  </a:moveTo>
                  <a:cubicBezTo>
                    <a:pt x="279411" y="0"/>
                    <a:pt x="360000" y="80589"/>
                    <a:pt x="360000" y="180000"/>
                  </a:cubicBezTo>
                  <a:cubicBezTo>
                    <a:pt x="360000" y="279411"/>
                    <a:pt x="279411" y="360000"/>
                    <a:pt x="180000" y="360000"/>
                  </a:cubicBezTo>
                  <a:cubicBezTo>
                    <a:pt x="80589" y="360000"/>
                    <a:pt x="0" y="279411"/>
                    <a:pt x="0" y="180000"/>
                  </a:cubicBezTo>
                  <a:cubicBezTo>
                    <a:pt x="0" y="80589"/>
                    <a:pt x="80589" y="0"/>
                    <a:pt x="180000" y="0"/>
                  </a:cubicBezTo>
                  <a:close/>
                </a:path>
              </a:pathLst>
            </a:cu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 name="Freeform 8">
              <a:extLst>
                <a:ext uri="{FF2B5EF4-FFF2-40B4-BE49-F238E27FC236}">
                  <a16:creationId xmlns:a16="http://schemas.microsoft.com/office/drawing/2014/main" id="{9E4D74CD-7567-2CEF-C61F-C66613F8B283}"/>
                </a:ext>
              </a:extLst>
            </p:cNvPr>
            <p:cNvSpPr/>
            <p:nvPr/>
          </p:nvSpPr>
          <p:spPr>
            <a:xfrm rot="16200000">
              <a:off x="5486392" y="6267435"/>
              <a:ext cx="223614" cy="223200"/>
            </a:xfrm>
            <a:custGeom>
              <a:avLst/>
              <a:gdLst>
                <a:gd name="connsiteX0" fmla="*/ 180000 w 360000"/>
                <a:gd name="connsiteY0" fmla="*/ 36000 h 360000"/>
                <a:gd name="connsiteX1" fmla="*/ 36000 w 360000"/>
                <a:gd name="connsiteY1" fmla="*/ 180000 h 360000"/>
                <a:gd name="connsiteX2" fmla="*/ 180000 w 360000"/>
                <a:gd name="connsiteY2" fmla="*/ 324000 h 360000"/>
                <a:gd name="connsiteX3" fmla="*/ 324000 w 360000"/>
                <a:gd name="connsiteY3" fmla="*/ 180000 h 360000"/>
                <a:gd name="connsiteX4" fmla="*/ 180000 w 360000"/>
                <a:gd name="connsiteY4" fmla="*/ 36000 h 360000"/>
                <a:gd name="connsiteX5" fmla="*/ 180000 w 360000"/>
                <a:gd name="connsiteY5" fmla="*/ 0 h 360000"/>
                <a:gd name="connsiteX6" fmla="*/ 360000 w 360000"/>
                <a:gd name="connsiteY6" fmla="*/ 180000 h 360000"/>
                <a:gd name="connsiteX7" fmla="*/ 180000 w 360000"/>
                <a:gd name="connsiteY7" fmla="*/ 360000 h 360000"/>
                <a:gd name="connsiteX8" fmla="*/ 0 w 360000"/>
                <a:gd name="connsiteY8" fmla="*/ 180000 h 360000"/>
                <a:gd name="connsiteX9" fmla="*/ 180000 w 360000"/>
                <a:gd name="connsiteY9" fmla="*/ 0 h 3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0000" h="360000">
                  <a:moveTo>
                    <a:pt x="180000" y="36000"/>
                  </a:moveTo>
                  <a:cubicBezTo>
                    <a:pt x="100471" y="36000"/>
                    <a:pt x="36000" y="100471"/>
                    <a:pt x="36000" y="180000"/>
                  </a:cubicBezTo>
                  <a:cubicBezTo>
                    <a:pt x="36000" y="259529"/>
                    <a:pt x="100471" y="324000"/>
                    <a:pt x="180000" y="324000"/>
                  </a:cubicBezTo>
                  <a:cubicBezTo>
                    <a:pt x="259529" y="324000"/>
                    <a:pt x="324000" y="259529"/>
                    <a:pt x="324000" y="180000"/>
                  </a:cubicBezTo>
                  <a:cubicBezTo>
                    <a:pt x="324000" y="100471"/>
                    <a:pt x="259529" y="36000"/>
                    <a:pt x="180000" y="36000"/>
                  </a:cubicBezTo>
                  <a:close/>
                  <a:moveTo>
                    <a:pt x="180000" y="0"/>
                  </a:moveTo>
                  <a:cubicBezTo>
                    <a:pt x="279411" y="0"/>
                    <a:pt x="360000" y="80589"/>
                    <a:pt x="360000" y="180000"/>
                  </a:cubicBezTo>
                  <a:cubicBezTo>
                    <a:pt x="360000" y="279411"/>
                    <a:pt x="279411" y="360000"/>
                    <a:pt x="180000" y="360000"/>
                  </a:cubicBezTo>
                  <a:cubicBezTo>
                    <a:pt x="80589" y="360000"/>
                    <a:pt x="0" y="279411"/>
                    <a:pt x="0" y="180000"/>
                  </a:cubicBezTo>
                  <a:cubicBezTo>
                    <a:pt x="0" y="80589"/>
                    <a:pt x="80589" y="0"/>
                    <a:pt x="180000" y="0"/>
                  </a:cubicBezTo>
                  <a:close/>
                </a:path>
              </a:pathLst>
            </a:custGeom>
            <a:solidFill>
              <a:srgbClr val="216082"/>
            </a:solidFill>
            <a:ln>
              <a:solidFill>
                <a:srgbClr val="216082"/>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0" name="Freeform 9">
              <a:extLst>
                <a:ext uri="{FF2B5EF4-FFF2-40B4-BE49-F238E27FC236}">
                  <a16:creationId xmlns:a16="http://schemas.microsoft.com/office/drawing/2014/main" id="{26A6E092-01BD-A137-EB60-8A5F66662106}"/>
                </a:ext>
              </a:extLst>
            </p:cNvPr>
            <p:cNvSpPr/>
            <p:nvPr/>
          </p:nvSpPr>
          <p:spPr>
            <a:xfrm rot="16200000">
              <a:off x="5815140" y="6267435"/>
              <a:ext cx="223200" cy="223200"/>
            </a:xfrm>
            <a:custGeom>
              <a:avLst/>
              <a:gdLst>
                <a:gd name="connsiteX0" fmla="*/ 180000 w 360000"/>
                <a:gd name="connsiteY0" fmla="*/ 36000 h 360000"/>
                <a:gd name="connsiteX1" fmla="*/ 36000 w 360000"/>
                <a:gd name="connsiteY1" fmla="*/ 180000 h 360000"/>
                <a:gd name="connsiteX2" fmla="*/ 180000 w 360000"/>
                <a:gd name="connsiteY2" fmla="*/ 324000 h 360000"/>
                <a:gd name="connsiteX3" fmla="*/ 324000 w 360000"/>
                <a:gd name="connsiteY3" fmla="*/ 180000 h 360000"/>
                <a:gd name="connsiteX4" fmla="*/ 180000 w 360000"/>
                <a:gd name="connsiteY4" fmla="*/ 36000 h 360000"/>
                <a:gd name="connsiteX5" fmla="*/ 180000 w 360000"/>
                <a:gd name="connsiteY5" fmla="*/ 0 h 360000"/>
                <a:gd name="connsiteX6" fmla="*/ 360000 w 360000"/>
                <a:gd name="connsiteY6" fmla="*/ 180000 h 360000"/>
                <a:gd name="connsiteX7" fmla="*/ 180000 w 360000"/>
                <a:gd name="connsiteY7" fmla="*/ 360000 h 360000"/>
                <a:gd name="connsiteX8" fmla="*/ 0 w 360000"/>
                <a:gd name="connsiteY8" fmla="*/ 180000 h 360000"/>
                <a:gd name="connsiteX9" fmla="*/ 180000 w 360000"/>
                <a:gd name="connsiteY9" fmla="*/ 0 h 3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0000" h="360000">
                  <a:moveTo>
                    <a:pt x="180000" y="36000"/>
                  </a:moveTo>
                  <a:cubicBezTo>
                    <a:pt x="100471" y="36000"/>
                    <a:pt x="36000" y="100471"/>
                    <a:pt x="36000" y="180000"/>
                  </a:cubicBezTo>
                  <a:cubicBezTo>
                    <a:pt x="36000" y="259529"/>
                    <a:pt x="100471" y="324000"/>
                    <a:pt x="180000" y="324000"/>
                  </a:cubicBezTo>
                  <a:cubicBezTo>
                    <a:pt x="259529" y="324000"/>
                    <a:pt x="324000" y="259529"/>
                    <a:pt x="324000" y="180000"/>
                  </a:cubicBezTo>
                  <a:cubicBezTo>
                    <a:pt x="324000" y="100471"/>
                    <a:pt x="259529" y="36000"/>
                    <a:pt x="180000" y="36000"/>
                  </a:cubicBezTo>
                  <a:close/>
                  <a:moveTo>
                    <a:pt x="180000" y="0"/>
                  </a:moveTo>
                  <a:cubicBezTo>
                    <a:pt x="279411" y="0"/>
                    <a:pt x="360000" y="80589"/>
                    <a:pt x="360000" y="180000"/>
                  </a:cubicBezTo>
                  <a:cubicBezTo>
                    <a:pt x="360000" y="279411"/>
                    <a:pt x="279411" y="360000"/>
                    <a:pt x="180000" y="360000"/>
                  </a:cubicBezTo>
                  <a:cubicBezTo>
                    <a:pt x="80589" y="360000"/>
                    <a:pt x="0" y="279411"/>
                    <a:pt x="0" y="180000"/>
                  </a:cubicBezTo>
                  <a:cubicBezTo>
                    <a:pt x="0" y="80589"/>
                    <a:pt x="80589" y="0"/>
                    <a:pt x="180000" y="0"/>
                  </a:cubicBezTo>
                  <a:close/>
                </a:path>
              </a:pathLst>
            </a:custGeom>
            <a:solidFill>
              <a:srgbClr val="F06E6F"/>
            </a:solidFill>
            <a:ln>
              <a:solidFill>
                <a:srgbClr val="F06E6F"/>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11" name="Oval 10">
            <a:extLst>
              <a:ext uri="{FF2B5EF4-FFF2-40B4-BE49-F238E27FC236}">
                <a16:creationId xmlns:a16="http://schemas.microsoft.com/office/drawing/2014/main" id="{2B7A0EC5-B692-2A54-3E8C-F2DE3244E225}"/>
              </a:ext>
            </a:extLst>
          </p:cNvPr>
          <p:cNvSpPr/>
          <p:nvPr/>
        </p:nvSpPr>
        <p:spPr>
          <a:xfrm>
            <a:off x="6486798" y="6287678"/>
            <a:ext cx="190500" cy="187325"/>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4114881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8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Hexagon 20">
            <a:extLst>
              <a:ext uri="{FF2B5EF4-FFF2-40B4-BE49-F238E27FC236}">
                <a16:creationId xmlns:a16="http://schemas.microsoft.com/office/drawing/2014/main" id="{8BEC96B3-0BFE-2B29-FE2E-03C5FC4F3456}"/>
              </a:ext>
            </a:extLst>
          </p:cNvPr>
          <p:cNvSpPr/>
          <p:nvPr/>
        </p:nvSpPr>
        <p:spPr>
          <a:xfrm rot="21584110">
            <a:off x="0" y="-130629"/>
            <a:ext cx="12192000" cy="6988629"/>
          </a:xfrm>
          <a:prstGeom prst="hexagon">
            <a:avLst>
              <a:gd name="adj" fmla="val 0"/>
              <a:gd name="vf" fmla="val 115470"/>
            </a:avLst>
          </a:prstGeom>
          <a:solidFill>
            <a:srgbClr val="9BA49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p>
        </p:txBody>
      </p:sp>
      <p:grpSp>
        <p:nvGrpSpPr>
          <p:cNvPr id="86" name="Group 85">
            <a:extLst>
              <a:ext uri="{FF2B5EF4-FFF2-40B4-BE49-F238E27FC236}">
                <a16:creationId xmlns:a16="http://schemas.microsoft.com/office/drawing/2014/main" id="{204062F3-F095-BE70-B5F3-47D2FC22D07E}"/>
              </a:ext>
            </a:extLst>
          </p:cNvPr>
          <p:cNvGrpSpPr/>
          <p:nvPr/>
        </p:nvGrpSpPr>
        <p:grpSpPr>
          <a:xfrm>
            <a:off x="8481457" y="0"/>
            <a:ext cx="10744500" cy="6858000"/>
            <a:chOff x="1630380" y="0"/>
            <a:chExt cx="10744500" cy="6858000"/>
          </a:xfrm>
        </p:grpSpPr>
        <p:grpSp>
          <p:nvGrpSpPr>
            <p:cNvPr id="2" name="Group 1">
              <a:extLst>
                <a:ext uri="{FF2B5EF4-FFF2-40B4-BE49-F238E27FC236}">
                  <a16:creationId xmlns:a16="http://schemas.microsoft.com/office/drawing/2014/main" id="{25D8645A-B84E-9CC3-21E5-56518769294A}"/>
                </a:ext>
              </a:extLst>
            </p:cNvPr>
            <p:cNvGrpSpPr/>
            <p:nvPr/>
          </p:nvGrpSpPr>
          <p:grpSpPr>
            <a:xfrm>
              <a:off x="1630380" y="0"/>
              <a:ext cx="10744500" cy="6858000"/>
              <a:chOff x="1668480" y="0"/>
              <a:chExt cx="10744500" cy="6858000"/>
            </a:xfrm>
          </p:grpSpPr>
          <p:sp>
            <p:nvSpPr>
              <p:cNvPr id="81" name="Rectangle 80">
                <a:extLst>
                  <a:ext uri="{FF2B5EF4-FFF2-40B4-BE49-F238E27FC236}">
                    <a16:creationId xmlns:a16="http://schemas.microsoft.com/office/drawing/2014/main" id="{B6898DAF-5D52-93F5-7A3A-62D73D850FC1}"/>
                  </a:ext>
                </a:extLst>
              </p:cNvPr>
              <p:cNvSpPr/>
              <p:nvPr/>
            </p:nvSpPr>
            <p:spPr>
              <a:xfrm>
                <a:off x="2079041" y="0"/>
                <a:ext cx="10333939" cy="6858000"/>
              </a:xfrm>
              <a:prstGeom prst="rect">
                <a:avLst/>
              </a:prstGeom>
              <a:solidFill>
                <a:srgbClr val="4794AF"/>
              </a:solid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Rounded Rectangle 81">
                <a:extLst>
                  <a:ext uri="{FF2B5EF4-FFF2-40B4-BE49-F238E27FC236}">
                    <a16:creationId xmlns:a16="http://schemas.microsoft.com/office/drawing/2014/main" id="{AAAD688F-06FE-45E2-B03D-0E90F4A71C69}"/>
                  </a:ext>
                </a:extLst>
              </p:cNvPr>
              <p:cNvSpPr/>
              <p:nvPr/>
            </p:nvSpPr>
            <p:spPr>
              <a:xfrm>
                <a:off x="1668480" y="502025"/>
                <a:ext cx="1026551" cy="950259"/>
              </a:xfrm>
              <a:prstGeom prst="roundRect">
                <a:avLst>
                  <a:gd name="adj" fmla="val 14780"/>
                </a:avLst>
              </a:prstGeom>
              <a:solidFill>
                <a:srgbClr val="4794A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 name="Group 4">
                <a:extLst>
                  <a:ext uri="{FF2B5EF4-FFF2-40B4-BE49-F238E27FC236}">
                    <a16:creationId xmlns:a16="http://schemas.microsoft.com/office/drawing/2014/main" id="{2EDD504F-3BA4-5FBE-2819-7FA5DB87C658}"/>
                  </a:ext>
                </a:extLst>
              </p:cNvPr>
              <p:cNvGrpSpPr/>
              <p:nvPr/>
            </p:nvGrpSpPr>
            <p:grpSpPr>
              <a:xfrm>
                <a:off x="3246241" y="1439556"/>
                <a:ext cx="3557155" cy="3978889"/>
                <a:chOff x="2945375" y="1215514"/>
                <a:chExt cx="3557155" cy="3978889"/>
              </a:xfrm>
            </p:grpSpPr>
            <p:sp>
              <p:nvSpPr>
                <p:cNvPr id="3" name="TextBox 2">
                  <a:extLst>
                    <a:ext uri="{FF2B5EF4-FFF2-40B4-BE49-F238E27FC236}">
                      <a16:creationId xmlns:a16="http://schemas.microsoft.com/office/drawing/2014/main" id="{D228A47B-D2B0-02D0-CD5D-340EBF8C00AD}"/>
                    </a:ext>
                  </a:extLst>
                </p:cNvPr>
                <p:cNvSpPr txBox="1"/>
                <p:nvPr/>
              </p:nvSpPr>
              <p:spPr>
                <a:xfrm>
                  <a:off x="2945375" y="1215514"/>
                  <a:ext cx="1771650" cy="1446550"/>
                </a:xfrm>
                <a:prstGeom prst="rect">
                  <a:avLst/>
                </a:prstGeom>
                <a:noFill/>
              </p:spPr>
              <p:txBody>
                <a:bodyPr wrap="square" rtlCol="0">
                  <a:spAutoFit/>
                </a:bodyPr>
                <a:lstStyle/>
                <a:p>
                  <a:r>
                    <a:rPr lang="en-US" sz="8800" b="1" spc="-300" dirty="0">
                      <a:solidFill>
                        <a:schemeClr val="bg1"/>
                      </a:solidFill>
                      <a:latin typeface="Avenir Next" panose="020B0503020202020204" pitchFamily="34" charset="0"/>
                    </a:rPr>
                    <a:t>01</a:t>
                  </a:r>
                </a:p>
              </p:txBody>
            </p:sp>
            <p:sp>
              <p:nvSpPr>
                <p:cNvPr id="4" name="TextBox 3">
                  <a:extLst>
                    <a:ext uri="{FF2B5EF4-FFF2-40B4-BE49-F238E27FC236}">
                      <a16:creationId xmlns:a16="http://schemas.microsoft.com/office/drawing/2014/main" id="{C4F2BBC7-FF63-8986-B28D-4B783053D6AB}"/>
                    </a:ext>
                  </a:extLst>
                </p:cNvPr>
                <p:cNvSpPr txBox="1"/>
                <p:nvPr/>
              </p:nvSpPr>
              <p:spPr>
                <a:xfrm>
                  <a:off x="2945375" y="2701413"/>
                  <a:ext cx="3557155" cy="2492990"/>
                </a:xfrm>
                <a:prstGeom prst="rect">
                  <a:avLst/>
                </a:prstGeom>
                <a:noFill/>
                <a:ln>
                  <a:noFill/>
                </a:ln>
              </p:spPr>
              <p:txBody>
                <a:bodyPr wrap="square" rtlCol="0">
                  <a:spAutoFit/>
                </a:bodyPr>
                <a:lstStyle/>
                <a:p>
                  <a:r>
                    <a:rPr lang="en-US" sz="2600" spc="-150" dirty="0">
                      <a:solidFill>
                        <a:schemeClr val="bg1"/>
                      </a:solidFill>
                      <a:latin typeface="Avenir Next" panose="020B0503020202020204" pitchFamily="34" charset="0"/>
                    </a:rPr>
                    <a:t>Logistic Regression doesn't Presuppose any linear relationship between  the predictor and the response variable.</a:t>
                  </a:r>
                </a:p>
              </p:txBody>
            </p:sp>
          </p:grpSp>
          <p:sp>
            <p:nvSpPr>
              <p:cNvPr id="48" name="TextBox 47">
                <a:extLst>
                  <a:ext uri="{FF2B5EF4-FFF2-40B4-BE49-F238E27FC236}">
                    <a16:creationId xmlns:a16="http://schemas.microsoft.com/office/drawing/2014/main" id="{A40F0328-D538-7255-DD43-B32947785029}"/>
                  </a:ext>
                </a:extLst>
              </p:cNvPr>
              <p:cNvSpPr txBox="1"/>
              <p:nvPr/>
            </p:nvSpPr>
            <p:spPr>
              <a:xfrm>
                <a:off x="1762387" y="817418"/>
                <a:ext cx="615142" cy="400110"/>
              </a:xfrm>
              <a:prstGeom prst="rect">
                <a:avLst/>
              </a:prstGeom>
              <a:noFill/>
            </p:spPr>
            <p:txBody>
              <a:bodyPr wrap="square" rtlCol="0">
                <a:spAutoFit/>
              </a:bodyPr>
              <a:lstStyle/>
              <a:p>
                <a:r>
                  <a:rPr lang="en-US" sz="2000" b="1" dirty="0">
                    <a:solidFill>
                      <a:schemeClr val="bg1"/>
                    </a:solidFill>
                    <a:latin typeface="Avenir Next" panose="020B0503020202020204" pitchFamily="34" charset="0"/>
                  </a:rPr>
                  <a:t>01</a:t>
                </a:r>
              </a:p>
            </p:txBody>
          </p:sp>
        </p:grpSp>
        <p:sp>
          <p:nvSpPr>
            <p:cNvPr id="32" name="TextBox 31">
              <a:extLst>
                <a:ext uri="{FF2B5EF4-FFF2-40B4-BE49-F238E27FC236}">
                  <a16:creationId xmlns:a16="http://schemas.microsoft.com/office/drawing/2014/main" id="{32FFFCBC-C5F2-8EDE-798F-BDDFD6E8B452}"/>
                </a:ext>
              </a:extLst>
            </p:cNvPr>
            <p:cNvSpPr txBox="1"/>
            <p:nvPr/>
          </p:nvSpPr>
          <p:spPr>
            <a:xfrm>
              <a:off x="3350858" y="1127459"/>
              <a:ext cx="2333058" cy="553998"/>
            </a:xfrm>
            <a:prstGeom prst="rect">
              <a:avLst/>
            </a:prstGeom>
            <a:noFill/>
          </p:spPr>
          <p:txBody>
            <a:bodyPr wrap="square" rtlCol="0">
              <a:spAutoFit/>
            </a:bodyPr>
            <a:lstStyle/>
            <a:p>
              <a:r>
                <a:rPr lang="en-US" sz="3000" b="1" dirty="0">
                  <a:solidFill>
                    <a:schemeClr val="bg1"/>
                  </a:solidFill>
                </a:rPr>
                <a:t>Assumption</a:t>
              </a:r>
            </a:p>
          </p:txBody>
        </p:sp>
      </p:grpSp>
      <p:grpSp>
        <p:nvGrpSpPr>
          <p:cNvPr id="8" name="Group 7">
            <a:extLst>
              <a:ext uri="{FF2B5EF4-FFF2-40B4-BE49-F238E27FC236}">
                <a16:creationId xmlns:a16="http://schemas.microsoft.com/office/drawing/2014/main" id="{20B9FF6D-34F1-0C71-7237-2D751CE0F838}"/>
              </a:ext>
            </a:extLst>
          </p:cNvPr>
          <p:cNvGrpSpPr/>
          <p:nvPr/>
        </p:nvGrpSpPr>
        <p:grpSpPr>
          <a:xfrm>
            <a:off x="9083161" y="0"/>
            <a:ext cx="10706400" cy="6858000"/>
            <a:chOff x="2807045" y="0"/>
            <a:chExt cx="10706400" cy="6858000"/>
          </a:xfrm>
        </p:grpSpPr>
        <p:grpSp>
          <p:nvGrpSpPr>
            <p:cNvPr id="35" name="Group 34">
              <a:extLst>
                <a:ext uri="{FF2B5EF4-FFF2-40B4-BE49-F238E27FC236}">
                  <a16:creationId xmlns:a16="http://schemas.microsoft.com/office/drawing/2014/main" id="{7A78121F-3AAB-3BAB-8D80-A96385596134}"/>
                </a:ext>
              </a:extLst>
            </p:cNvPr>
            <p:cNvGrpSpPr/>
            <p:nvPr/>
          </p:nvGrpSpPr>
          <p:grpSpPr>
            <a:xfrm>
              <a:off x="2807045" y="0"/>
              <a:ext cx="10706400" cy="6858000"/>
              <a:chOff x="9390735" y="0"/>
              <a:chExt cx="10706400" cy="6858000"/>
            </a:xfrm>
          </p:grpSpPr>
          <p:grpSp>
            <p:nvGrpSpPr>
              <p:cNvPr id="36" name="Group 35">
                <a:extLst>
                  <a:ext uri="{FF2B5EF4-FFF2-40B4-BE49-F238E27FC236}">
                    <a16:creationId xmlns:a16="http://schemas.microsoft.com/office/drawing/2014/main" id="{446F3E86-8F06-C449-245B-F2EB1F1BF64F}"/>
                  </a:ext>
                </a:extLst>
              </p:cNvPr>
              <p:cNvGrpSpPr/>
              <p:nvPr/>
            </p:nvGrpSpPr>
            <p:grpSpPr>
              <a:xfrm>
                <a:off x="9390735" y="0"/>
                <a:ext cx="10706400" cy="6858000"/>
                <a:chOff x="1485600" y="0"/>
                <a:chExt cx="10706400" cy="6858000"/>
              </a:xfrm>
            </p:grpSpPr>
            <p:grpSp>
              <p:nvGrpSpPr>
                <p:cNvPr id="38" name="Group 37">
                  <a:extLst>
                    <a:ext uri="{FF2B5EF4-FFF2-40B4-BE49-F238E27FC236}">
                      <a16:creationId xmlns:a16="http://schemas.microsoft.com/office/drawing/2014/main" id="{1C89ED25-5957-B55B-BF1F-42092273A0E3}"/>
                    </a:ext>
                  </a:extLst>
                </p:cNvPr>
                <p:cNvGrpSpPr/>
                <p:nvPr/>
              </p:nvGrpSpPr>
              <p:grpSpPr>
                <a:xfrm>
                  <a:off x="1485600" y="0"/>
                  <a:ext cx="10706400" cy="6858000"/>
                  <a:chOff x="1548880" y="0"/>
                  <a:chExt cx="11476240" cy="6858000"/>
                </a:xfrm>
                <a:solidFill>
                  <a:srgbClr val="F9C46F"/>
                </a:solidFill>
              </p:grpSpPr>
              <p:sp>
                <p:nvSpPr>
                  <p:cNvPr id="42" name="Rectangle 41">
                    <a:extLst>
                      <a:ext uri="{FF2B5EF4-FFF2-40B4-BE49-F238E27FC236}">
                        <a16:creationId xmlns:a16="http://schemas.microsoft.com/office/drawing/2014/main" id="{EACD2476-20F7-6E6A-16E0-BB176CBEF41B}"/>
                      </a:ext>
                    </a:extLst>
                  </p:cNvPr>
                  <p:cNvSpPr/>
                  <p:nvPr/>
                </p:nvSpPr>
                <p:spPr>
                  <a:xfrm>
                    <a:off x="2195755" y="0"/>
                    <a:ext cx="10829365" cy="6858000"/>
                  </a:xfrm>
                  <a:prstGeom prst="rect">
                    <a:avLst/>
                  </a:prstGeom>
                  <a:grp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Rounded Rectangle 48">
                    <a:extLst>
                      <a:ext uri="{FF2B5EF4-FFF2-40B4-BE49-F238E27FC236}">
                        <a16:creationId xmlns:a16="http://schemas.microsoft.com/office/drawing/2014/main" id="{A2C00584-B257-0410-6143-1F823E99BB19}"/>
                      </a:ext>
                    </a:extLst>
                  </p:cNvPr>
                  <p:cNvSpPr/>
                  <p:nvPr/>
                </p:nvSpPr>
                <p:spPr>
                  <a:xfrm>
                    <a:off x="1548880" y="1632993"/>
                    <a:ext cx="1075765" cy="950259"/>
                  </a:xfrm>
                  <a:prstGeom prst="roundRect">
                    <a:avLst>
                      <a:gd name="adj" fmla="val 1478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9" name="Group 38">
                  <a:extLst>
                    <a:ext uri="{FF2B5EF4-FFF2-40B4-BE49-F238E27FC236}">
                      <a16:creationId xmlns:a16="http://schemas.microsoft.com/office/drawing/2014/main" id="{02519789-6C52-7C1C-143E-0B9028FC8539}"/>
                    </a:ext>
                  </a:extLst>
                </p:cNvPr>
                <p:cNvGrpSpPr/>
                <p:nvPr/>
              </p:nvGrpSpPr>
              <p:grpSpPr>
                <a:xfrm>
                  <a:off x="2945375" y="1439556"/>
                  <a:ext cx="3557155" cy="3978889"/>
                  <a:chOff x="2945375" y="1215514"/>
                  <a:chExt cx="3557155" cy="3978889"/>
                </a:xfrm>
              </p:grpSpPr>
              <p:sp>
                <p:nvSpPr>
                  <p:cNvPr id="40" name="TextBox 39">
                    <a:extLst>
                      <a:ext uri="{FF2B5EF4-FFF2-40B4-BE49-F238E27FC236}">
                        <a16:creationId xmlns:a16="http://schemas.microsoft.com/office/drawing/2014/main" id="{5F13213F-6FBB-4C01-8D4A-5EBD18736F8B}"/>
                      </a:ext>
                    </a:extLst>
                  </p:cNvPr>
                  <p:cNvSpPr txBox="1"/>
                  <p:nvPr/>
                </p:nvSpPr>
                <p:spPr>
                  <a:xfrm>
                    <a:off x="2945375" y="1215514"/>
                    <a:ext cx="1771650" cy="1446550"/>
                  </a:xfrm>
                  <a:prstGeom prst="rect">
                    <a:avLst/>
                  </a:prstGeom>
                  <a:noFill/>
                </p:spPr>
                <p:txBody>
                  <a:bodyPr wrap="square" rtlCol="0">
                    <a:spAutoFit/>
                  </a:bodyPr>
                  <a:lstStyle/>
                  <a:p>
                    <a:r>
                      <a:rPr lang="en-US" sz="8800" b="1" spc="-300" dirty="0">
                        <a:solidFill>
                          <a:schemeClr val="bg1"/>
                        </a:solidFill>
                        <a:latin typeface="Avenir Next" panose="020B0503020202020204" pitchFamily="34" charset="0"/>
                      </a:rPr>
                      <a:t>02</a:t>
                    </a:r>
                  </a:p>
                </p:txBody>
              </p:sp>
              <p:sp>
                <p:nvSpPr>
                  <p:cNvPr id="41" name="TextBox 40">
                    <a:extLst>
                      <a:ext uri="{FF2B5EF4-FFF2-40B4-BE49-F238E27FC236}">
                        <a16:creationId xmlns:a16="http://schemas.microsoft.com/office/drawing/2014/main" id="{7A0DF6CD-BC34-43E5-31C3-014880572304}"/>
                      </a:ext>
                    </a:extLst>
                  </p:cNvPr>
                  <p:cNvSpPr txBox="1"/>
                  <p:nvPr/>
                </p:nvSpPr>
                <p:spPr>
                  <a:xfrm>
                    <a:off x="2945375" y="2701413"/>
                    <a:ext cx="3557155" cy="2492990"/>
                  </a:xfrm>
                  <a:prstGeom prst="rect">
                    <a:avLst/>
                  </a:prstGeom>
                  <a:noFill/>
                  <a:ln>
                    <a:noFill/>
                  </a:ln>
                </p:spPr>
                <p:txBody>
                  <a:bodyPr wrap="square" rtlCol="0">
                    <a:spAutoFit/>
                  </a:bodyPr>
                  <a:lstStyle/>
                  <a:p>
                    <a:r>
                      <a:rPr lang="en-IN" sz="2600" b="0" i="0" u="none" strike="noStrike" dirty="0">
                        <a:solidFill>
                          <a:schemeClr val="bg1"/>
                        </a:solidFill>
                        <a:effectLst/>
                        <a:latin typeface="Avenir Next" panose="020B0503020202020204" pitchFamily="34" charset="0"/>
                      </a:rPr>
                      <a:t>The response variable should exhibit a dichotomous nature, meaning it can be categorised into two distinct groups</a:t>
                    </a:r>
                    <a:endParaRPr lang="en-US" sz="2600" spc="-150" dirty="0">
                      <a:solidFill>
                        <a:schemeClr val="bg1"/>
                      </a:solidFill>
                      <a:latin typeface="Avenir Next" panose="020B0503020202020204" pitchFamily="34" charset="0"/>
                    </a:endParaRPr>
                  </a:p>
                </p:txBody>
              </p:sp>
            </p:grpSp>
          </p:grpSp>
          <p:sp>
            <p:nvSpPr>
              <p:cNvPr id="37" name="TextBox 36">
                <a:extLst>
                  <a:ext uri="{FF2B5EF4-FFF2-40B4-BE49-F238E27FC236}">
                    <a16:creationId xmlns:a16="http://schemas.microsoft.com/office/drawing/2014/main" id="{2E4E35F0-A262-9CEC-560E-AB4DCC7828C7}"/>
                  </a:ext>
                </a:extLst>
              </p:cNvPr>
              <p:cNvSpPr txBox="1"/>
              <p:nvPr/>
            </p:nvSpPr>
            <p:spPr>
              <a:xfrm>
                <a:off x="9476509" y="1911927"/>
                <a:ext cx="615142" cy="400110"/>
              </a:xfrm>
              <a:prstGeom prst="rect">
                <a:avLst/>
              </a:prstGeom>
              <a:noFill/>
            </p:spPr>
            <p:txBody>
              <a:bodyPr wrap="square" rtlCol="0">
                <a:spAutoFit/>
              </a:bodyPr>
              <a:lstStyle/>
              <a:p>
                <a:r>
                  <a:rPr lang="en-US" sz="2000" b="1" dirty="0">
                    <a:solidFill>
                      <a:schemeClr val="bg1"/>
                    </a:solidFill>
                    <a:latin typeface="Avenir Next" panose="020B0503020202020204" pitchFamily="34" charset="0"/>
                  </a:rPr>
                  <a:t>02</a:t>
                </a:r>
              </a:p>
            </p:txBody>
          </p:sp>
        </p:grpSp>
        <p:sp>
          <p:nvSpPr>
            <p:cNvPr id="7" name="TextBox 6">
              <a:extLst>
                <a:ext uri="{FF2B5EF4-FFF2-40B4-BE49-F238E27FC236}">
                  <a16:creationId xmlns:a16="http://schemas.microsoft.com/office/drawing/2014/main" id="{D0162B57-57C7-CDEB-41C6-B96A4F1DD5A5}"/>
                </a:ext>
              </a:extLst>
            </p:cNvPr>
            <p:cNvSpPr txBox="1"/>
            <p:nvPr/>
          </p:nvSpPr>
          <p:spPr>
            <a:xfrm>
              <a:off x="4303358" y="1127459"/>
              <a:ext cx="2333058" cy="553998"/>
            </a:xfrm>
            <a:prstGeom prst="rect">
              <a:avLst/>
            </a:prstGeom>
            <a:noFill/>
          </p:spPr>
          <p:txBody>
            <a:bodyPr wrap="square" rtlCol="0">
              <a:spAutoFit/>
            </a:bodyPr>
            <a:lstStyle/>
            <a:p>
              <a:r>
                <a:rPr lang="en-US" sz="3000" b="1" dirty="0">
                  <a:solidFill>
                    <a:schemeClr val="bg1"/>
                  </a:solidFill>
                </a:rPr>
                <a:t>Assumption</a:t>
              </a:r>
            </a:p>
          </p:txBody>
        </p:sp>
      </p:grpSp>
      <p:grpSp>
        <p:nvGrpSpPr>
          <p:cNvPr id="31" name="Group 30">
            <a:extLst>
              <a:ext uri="{FF2B5EF4-FFF2-40B4-BE49-F238E27FC236}">
                <a16:creationId xmlns:a16="http://schemas.microsoft.com/office/drawing/2014/main" id="{A1CB8663-8E2F-E95B-48F9-C11F844797B8}"/>
              </a:ext>
            </a:extLst>
          </p:cNvPr>
          <p:cNvGrpSpPr/>
          <p:nvPr/>
        </p:nvGrpSpPr>
        <p:grpSpPr>
          <a:xfrm>
            <a:off x="9922910" y="0"/>
            <a:ext cx="10706400" cy="6858000"/>
            <a:chOff x="5065156" y="0"/>
            <a:chExt cx="10706400" cy="6858000"/>
          </a:xfrm>
        </p:grpSpPr>
        <p:grpSp>
          <p:nvGrpSpPr>
            <p:cNvPr id="9" name="Group 8">
              <a:extLst>
                <a:ext uri="{FF2B5EF4-FFF2-40B4-BE49-F238E27FC236}">
                  <a16:creationId xmlns:a16="http://schemas.microsoft.com/office/drawing/2014/main" id="{37437E92-BABA-BAE6-4704-883A577B54C6}"/>
                </a:ext>
              </a:extLst>
            </p:cNvPr>
            <p:cNvGrpSpPr/>
            <p:nvPr/>
          </p:nvGrpSpPr>
          <p:grpSpPr>
            <a:xfrm>
              <a:off x="5065156" y="0"/>
              <a:ext cx="10706400" cy="6858000"/>
              <a:chOff x="10113406" y="0"/>
              <a:chExt cx="10706400" cy="6858000"/>
            </a:xfrm>
          </p:grpSpPr>
          <p:grpSp>
            <p:nvGrpSpPr>
              <p:cNvPr id="10" name="Group 9">
                <a:extLst>
                  <a:ext uri="{FF2B5EF4-FFF2-40B4-BE49-F238E27FC236}">
                    <a16:creationId xmlns:a16="http://schemas.microsoft.com/office/drawing/2014/main" id="{62486C3E-E0A3-864B-E1E7-D7BF18993D68}"/>
                  </a:ext>
                </a:extLst>
              </p:cNvPr>
              <p:cNvGrpSpPr/>
              <p:nvPr/>
            </p:nvGrpSpPr>
            <p:grpSpPr>
              <a:xfrm>
                <a:off x="10113406" y="0"/>
                <a:ext cx="10706400" cy="6858000"/>
                <a:chOff x="1485600" y="0"/>
                <a:chExt cx="10706400" cy="6858000"/>
              </a:xfrm>
            </p:grpSpPr>
            <p:grpSp>
              <p:nvGrpSpPr>
                <p:cNvPr id="12" name="Group 11">
                  <a:extLst>
                    <a:ext uri="{FF2B5EF4-FFF2-40B4-BE49-F238E27FC236}">
                      <a16:creationId xmlns:a16="http://schemas.microsoft.com/office/drawing/2014/main" id="{B99A2E7A-16D3-5A02-F569-518C03F4A6AE}"/>
                    </a:ext>
                  </a:extLst>
                </p:cNvPr>
                <p:cNvGrpSpPr/>
                <p:nvPr/>
              </p:nvGrpSpPr>
              <p:grpSpPr>
                <a:xfrm>
                  <a:off x="1485600" y="0"/>
                  <a:ext cx="10706400" cy="6858000"/>
                  <a:chOff x="715760" y="0"/>
                  <a:chExt cx="11476240" cy="6858000"/>
                </a:xfrm>
                <a:solidFill>
                  <a:srgbClr val="DE5746"/>
                </a:solidFill>
              </p:grpSpPr>
              <p:sp>
                <p:nvSpPr>
                  <p:cNvPr id="16" name="Rectangle 15">
                    <a:extLst>
                      <a:ext uri="{FF2B5EF4-FFF2-40B4-BE49-F238E27FC236}">
                        <a16:creationId xmlns:a16="http://schemas.microsoft.com/office/drawing/2014/main" id="{66FF57B2-1A01-6379-EB45-3BC02A6AA4EB}"/>
                      </a:ext>
                    </a:extLst>
                  </p:cNvPr>
                  <p:cNvSpPr/>
                  <p:nvPr/>
                </p:nvSpPr>
                <p:spPr>
                  <a:xfrm>
                    <a:off x="1362635" y="0"/>
                    <a:ext cx="10829365" cy="6858000"/>
                  </a:xfrm>
                  <a:prstGeom prst="rect">
                    <a:avLst/>
                  </a:prstGeom>
                  <a:grp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ounded Rectangle 16">
                    <a:extLst>
                      <a:ext uri="{FF2B5EF4-FFF2-40B4-BE49-F238E27FC236}">
                        <a16:creationId xmlns:a16="http://schemas.microsoft.com/office/drawing/2014/main" id="{5FDA12A1-DA79-A9B4-1D7A-F98000A9B5FC}"/>
                      </a:ext>
                    </a:extLst>
                  </p:cNvPr>
                  <p:cNvSpPr/>
                  <p:nvPr/>
                </p:nvSpPr>
                <p:spPr>
                  <a:xfrm>
                    <a:off x="715760" y="2763961"/>
                    <a:ext cx="1075765" cy="950259"/>
                  </a:xfrm>
                  <a:prstGeom prst="roundRect">
                    <a:avLst>
                      <a:gd name="adj" fmla="val 1478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 name="Group 12">
                  <a:extLst>
                    <a:ext uri="{FF2B5EF4-FFF2-40B4-BE49-F238E27FC236}">
                      <a16:creationId xmlns:a16="http://schemas.microsoft.com/office/drawing/2014/main" id="{5BEE9641-8AEE-26D3-706A-94224B6F37DA}"/>
                    </a:ext>
                  </a:extLst>
                </p:cNvPr>
                <p:cNvGrpSpPr/>
                <p:nvPr/>
              </p:nvGrpSpPr>
              <p:grpSpPr>
                <a:xfrm>
                  <a:off x="2930627" y="839391"/>
                  <a:ext cx="3557155" cy="5179218"/>
                  <a:chOff x="2930627" y="1097527"/>
                  <a:chExt cx="3557155" cy="5179218"/>
                </a:xfrm>
              </p:grpSpPr>
              <p:sp>
                <p:nvSpPr>
                  <p:cNvPr id="14" name="TextBox 13">
                    <a:extLst>
                      <a:ext uri="{FF2B5EF4-FFF2-40B4-BE49-F238E27FC236}">
                        <a16:creationId xmlns:a16="http://schemas.microsoft.com/office/drawing/2014/main" id="{66E344FC-3E33-97F8-F271-9055AA752D84}"/>
                      </a:ext>
                    </a:extLst>
                  </p:cNvPr>
                  <p:cNvSpPr txBox="1"/>
                  <p:nvPr/>
                </p:nvSpPr>
                <p:spPr>
                  <a:xfrm>
                    <a:off x="2930627" y="1097527"/>
                    <a:ext cx="1771650" cy="1446550"/>
                  </a:xfrm>
                  <a:prstGeom prst="rect">
                    <a:avLst/>
                  </a:prstGeom>
                  <a:noFill/>
                </p:spPr>
                <p:txBody>
                  <a:bodyPr wrap="square" rtlCol="0">
                    <a:spAutoFit/>
                  </a:bodyPr>
                  <a:lstStyle/>
                  <a:p>
                    <a:r>
                      <a:rPr lang="en-US" sz="8800" b="1" spc="-300" dirty="0">
                        <a:solidFill>
                          <a:schemeClr val="bg1"/>
                        </a:solidFill>
                        <a:latin typeface="Avenir Next" panose="020B0503020202020204" pitchFamily="34" charset="0"/>
                      </a:rPr>
                      <a:t>03</a:t>
                    </a:r>
                  </a:p>
                </p:txBody>
              </p:sp>
              <p:sp>
                <p:nvSpPr>
                  <p:cNvPr id="15" name="TextBox 14">
                    <a:extLst>
                      <a:ext uri="{FF2B5EF4-FFF2-40B4-BE49-F238E27FC236}">
                        <a16:creationId xmlns:a16="http://schemas.microsoft.com/office/drawing/2014/main" id="{9D9B2C1F-C578-205E-C775-77BCBC499E3B}"/>
                      </a:ext>
                    </a:extLst>
                  </p:cNvPr>
                  <p:cNvSpPr txBox="1"/>
                  <p:nvPr/>
                </p:nvSpPr>
                <p:spPr>
                  <a:xfrm>
                    <a:off x="2930627" y="2583426"/>
                    <a:ext cx="3557155" cy="3693319"/>
                  </a:xfrm>
                  <a:prstGeom prst="rect">
                    <a:avLst/>
                  </a:prstGeom>
                  <a:noFill/>
                  <a:ln>
                    <a:noFill/>
                  </a:ln>
                </p:spPr>
                <p:txBody>
                  <a:bodyPr wrap="square" rtlCol="0">
                    <a:spAutoFit/>
                  </a:bodyPr>
                  <a:lstStyle/>
                  <a:p>
                    <a:r>
                      <a:rPr lang="en-IN" sz="2600" b="0" i="0" u="none" strike="noStrike" dirty="0">
                        <a:solidFill>
                          <a:schemeClr val="bg1"/>
                        </a:solidFill>
                        <a:effectLst/>
                        <a:latin typeface="Avenir Next" panose="020B0503020202020204" pitchFamily="34" charset="0"/>
                      </a:rPr>
                      <a:t>Categories should be both mutually exclusive and exhaustive, meaning that each case can only belong to one group and every case must be a member of one of the groups .</a:t>
                    </a:r>
                    <a:endParaRPr lang="en-US" sz="2600" spc="-150" dirty="0">
                      <a:solidFill>
                        <a:schemeClr val="bg1"/>
                      </a:solidFill>
                      <a:latin typeface="Avenir Next" panose="020B0503020202020204" pitchFamily="34" charset="0"/>
                    </a:endParaRPr>
                  </a:p>
                </p:txBody>
              </p:sp>
            </p:grpSp>
          </p:grpSp>
          <p:sp>
            <p:nvSpPr>
              <p:cNvPr id="11" name="TextBox 10">
                <a:extLst>
                  <a:ext uri="{FF2B5EF4-FFF2-40B4-BE49-F238E27FC236}">
                    <a16:creationId xmlns:a16="http://schemas.microsoft.com/office/drawing/2014/main" id="{3F376A73-ABDB-5BC3-DA25-451502EF54CB}"/>
                  </a:ext>
                </a:extLst>
              </p:cNvPr>
              <p:cNvSpPr txBox="1"/>
              <p:nvPr/>
            </p:nvSpPr>
            <p:spPr>
              <a:xfrm>
                <a:off x="10210800" y="3061854"/>
                <a:ext cx="615142" cy="400110"/>
              </a:xfrm>
              <a:prstGeom prst="rect">
                <a:avLst/>
              </a:prstGeom>
              <a:noFill/>
            </p:spPr>
            <p:txBody>
              <a:bodyPr wrap="square" rtlCol="0">
                <a:spAutoFit/>
              </a:bodyPr>
              <a:lstStyle/>
              <a:p>
                <a:r>
                  <a:rPr lang="en-US" sz="2000" b="1" dirty="0">
                    <a:solidFill>
                      <a:schemeClr val="bg1"/>
                    </a:solidFill>
                    <a:latin typeface="Avenir Next" panose="020B0503020202020204" pitchFamily="34" charset="0"/>
                  </a:rPr>
                  <a:t>03</a:t>
                </a:r>
              </a:p>
            </p:txBody>
          </p:sp>
        </p:grpSp>
        <p:sp>
          <p:nvSpPr>
            <p:cNvPr id="30" name="TextBox 29">
              <a:extLst>
                <a:ext uri="{FF2B5EF4-FFF2-40B4-BE49-F238E27FC236}">
                  <a16:creationId xmlns:a16="http://schemas.microsoft.com/office/drawing/2014/main" id="{1910376C-12E6-7746-F14F-9E02DA8C10BD}"/>
                </a:ext>
              </a:extLst>
            </p:cNvPr>
            <p:cNvSpPr txBox="1"/>
            <p:nvPr/>
          </p:nvSpPr>
          <p:spPr>
            <a:xfrm>
              <a:off x="6532208" y="536909"/>
              <a:ext cx="2333058" cy="553998"/>
            </a:xfrm>
            <a:prstGeom prst="rect">
              <a:avLst/>
            </a:prstGeom>
            <a:noFill/>
          </p:spPr>
          <p:txBody>
            <a:bodyPr wrap="square" rtlCol="0">
              <a:spAutoFit/>
            </a:bodyPr>
            <a:lstStyle/>
            <a:p>
              <a:r>
                <a:rPr lang="en-US" sz="3000" b="1" dirty="0">
                  <a:solidFill>
                    <a:schemeClr val="bg1"/>
                  </a:solidFill>
                </a:rPr>
                <a:t>Assumption</a:t>
              </a:r>
            </a:p>
          </p:txBody>
        </p:sp>
      </p:grpSp>
      <p:grpSp>
        <p:nvGrpSpPr>
          <p:cNvPr id="84" name="Group 83">
            <a:extLst>
              <a:ext uri="{FF2B5EF4-FFF2-40B4-BE49-F238E27FC236}">
                <a16:creationId xmlns:a16="http://schemas.microsoft.com/office/drawing/2014/main" id="{73D21EF7-E564-6B72-AF38-640B7E07C9DA}"/>
              </a:ext>
            </a:extLst>
          </p:cNvPr>
          <p:cNvGrpSpPr/>
          <p:nvPr/>
        </p:nvGrpSpPr>
        <p:grpSpPr>
          <a:xfrm>
            <a:off x="10703866" y="-13855"/>
            <a:ext cx="10706400" cy="6858000"/>
            <a:chOff x="10478728" y="190500"/>
            <a:chExt cx="10706400" cy="6858000"/>
          </a:xfrm>
        </p:grpSpPr>
        <p:grpSp>
          <p:nvGrpSpPr>
            <p:cNvPr id="33" name="Group 32">
              <a:extLst>
                <a:ext uri="{FF2B5EF4-FFF2-40B4-BE49-F238E27FC236}">
                  <a16:creationId xmlns:a16="http://schemas.microsoft.com/office/drawing/2014/main" id="{A233BDD4-832E-639B-12A9-71D7C7097590}"/>
                </a:ext>
              </a:extLst>
            </p:cNvPr>
            <p:cNvGrpSpPr/>
            <p:nvPr/>
          </p:nvGrpSpPr>
          <p:grpSpPr>
            <a:xfrm>
              <a:off x="10478728" y="190500"/>
              <a:ext cx="10706400" cy="6858000"/>
              <a:chOff x="10821628" y="0"/>
              <a:chExt cx="10706400" cy="6858000"/>
            </a:xfrm>
          </p:grpSpPr>
          <p:grpSp>
            <p:nvGrpSpPr>
              <p:cNvPr id="43" name="Group 42">
                <a:extLst>
                  <a:ext uri="{FF2B5EF4-FFF2-40B4-BE49-F238E27FC236}">
                    <a16:creationId xmlns:a16="http://schemas.microsoft.com/office/drawing/2014/main" id="{B5D893F1-2603-8D0E-4F61-9FD2939DA099}"/>
                  </a:ext>
                </a:extLst>
              </p:cNvPr>
              <p:cNvGrpSpPr/>
              <p:nvPr/>
            </p:nvGrpSpPr>
            <p:grpSpPr>
              <a:xfrm>
                <a:off x="10821628" y="0"/>
                <a:ext cx="10706400" cy="6858000"/>
                <a:chOff x="1485899" y="0"/>
                <a:chExt cx="10706400" cy="6858000"/>
              </a:xfrm>
            </p:grpSpPr>
            <p:grpSp>
              <p:nvGrpSpPr>
                <p:cNvPr id="45" name="Group 44">
                  <a:extLst>
                    <a:ext uri="{FF2B5EF4-FFF2-40B4-BE49-F238E27FC236}">
                      <a16:creationId xmlns:a16="http://schemas.microsoft.com/office/drawing/2014/main" id="{B2BED725-35E3-2D3A-8897-0D5FC820CC73}"/>
                    </a:ext>
                  </a:extLst>
                </p:cNvPr>
                <p:cNvGrpSpPr/>
                <p:nvPr/>
              </p:nvGrpSpPr>
              <p:grpSpPr>
                <a:xfrm>
                  <a:off x="1485899" y="0"/>
                  <a:ext cx="10706400" cy="6858000"/>
                  <a:chOff x="1485900" y="0"/>
                  <a:chExt cx="10706101" cy="6858000"/>
                </a:xfrm>
              </p:grpSpPr>
              <p:sp>
                <p:nvSpPr>
                  <p:cNvPr id="69" name="Rectangle 68">
                    <a:extLst>
                      <a:ext uri="{FF2B5EF4-FFF2-40B4-BE49-F238E27FC236}">
                        <a16:creationId xmlns:a16="http://schemas.microsoft.com/office/drawing/2014/main" id="{54A1A0A1-E5A4-3C37-A35C-E1F8F194D408}"/>
                      </a:ext>
                    </a:extLst>
                  </p:cNvPr>
                  <p:cNvSpPr/>
                  <p:nvPr/>
                </p:nvSpPr>
                <p:spPr>
                  <a:xfrm>
                    <a:off x="2112000" y="0"/>
                    <a:ext cx="10080001" cy="6858000"/>
                  </a:xfrm>
                  <a:prstGeom prst="rect">
                    <a:avLst/>
                  </a:prstGeom>
                  <a:solidFill>
                    <a:srgbClr val="8B322C"/>
                  </a:solid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0" name="Rounded Rectangle 69">
                    <a:extLst>
                      <a:ext uri="{FF2B5EF4-FFF2-40B4-BE49-F238E27FC236}">
                        <a16:creationId xmlns:a16="http://schemas.microsoft.com/office/drawing/2014/main" id="{F9DEAC94-5303-6443-66A0-F55BB34EAE96}"/>
                      </a:ext>
                    </a:extLst>
                  </p:cNvPr>
                  <p:cNvSpPr/>
                  <p:nvPr/>
                </p:nvSpPr>
                <p:spPr>
                  <a:xfrm>
                    <a:off x="1485900" y="3894930"/>
                    <a:ext cx="999764" cy="950259"/>
                  </a:xfrm>
                  <a:prstGeom prst="roundRect">
                    <a:avLst>
                      <a:gd name="adj" fmla="val 14780"/>
                    </a:avLst>
                  </a:prstGeom>
                  <a:solidFill>
                    <a:srgbClr val="8B322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6" name="Group 45">
                  <a:extLst>
                    <a:ext uri="{FF2B5EF4-FFF2-40B4-BE49-F238E27FC236}">
                      <a16:creationId xmlns:a16="http://schemas.microsoft.com/office/drawing/2014/main" id="{3835BDB3-C22D-21A1-E46C-C0C5540699CE}"/>
                    </a:ext>
                  </a:extLst>
                </p:cNvPr>
                <p:cNvGrpSpPr/>
                <p:nvPr/>
              </p:nvGrpSpPr>
              <p:grpSpPr>
                <a:xfrm>
                  <a:off x="2945375" y="839391"/>
                  <a:ext cx="4355077" cy="5179218"/>
                  <a:chOff x="2945375" y="1215514"/>
                  <a:chExt cx="4355077" cy="5179218"/>
                </a:xfrm>
              </p:grpSpPr>
              <p:sp>
                <p:nvSpPr>
                  <p:cNvPr id="47" name="TextBox 46">
                    <a:extLst>
                      <a:ext uri="{FF2B5EF4-FFF2-40B4-BE49-F238E27FC236}">
                        <a16:creationId xmlns:a16="http://schemas.microsoft.com/office/drawing/2014/main" id="{BB1782CA-3E51-7828-D4EA-141CC371CD79}"/>
                      </a:ext>
                    </a:extLst>
                  </p:cNvPr>
                  <p:cNvSpPr txBox="1"/>
                  <p:nvPr/>
                </p:nvSpPr>
                <p:spPr>
                  <a:xfrm>
                    <a:off x="2945375" y="1215514"/>
                    <a:ext cx="1771650" cy="1446550"/>
                  </a:xfrm>
                  <a:prstGeom prst="rect">
                    <a:avLst/>
                  </a:prstGeom>
                  <a:noFill/>
                </p:spPr>
                <p:txBody>
                  <a:bodyPr wrap="square" rtlCol="0">
                    <a:spAutoFit/>
                  </a:bodyPr>
                  <a:lstStyle/>
                  <a:p>
                    <a:r>
                      <a:rPr lang="en-US" sz="8800" b="1" spc="-300" dirty="0">
                        <a:solidFill>
                          <a:schemeClr val="bg1"/>
                        </a:solidFill>
                        <a:latin typeface="Avenir Next" panose="020B0503020202020204" pitchFamily="34" charset="0"/>
                      </a:rPr>
                      <a:t>04</a:t>
                    </a:r>
                  </a:p>
                </p:txBody>
              </p:sp>
              <p:sp>
                <p:nvSpPr>
                  <p:cNvPr id="68" name="TextBox 67">
                    <a:extLst>
                      <a:ext uri="{FF2B5EF4-FFF2-40B4-BE49-F238E27FC236}">
                        <a16:creationId xmlns:a16="http://schemas.microsoft.com/office/drawing/2014/main" id="{ABC22F02-B3AB-80CE-A67D-27E908AC2D57}"/>
                      </a:ext>
                    </a:extLst>
                  </p:cNvPr>
                  <p:cNvSpPr txBox="1"/>
                  <p:nvPr/>
                </p:nvSpPr>
                <p:spPr>
                  <a:xfrm>
                    <a:off x="2945375" y="2701413"/>
                    <a:ext cx="4355077" cy="3693319"/>
                  </a:xfrm>
                  <a:prstGeom prst="rect">
                    <a:avLst/>
                  </a:prstGeom>
                  <a:noFill/>
                  <a:ln>
                    <a:noFill/>
                  </a:ln>
                </p:spPr>
                <p:txBody>
                  <a:bodyPr wrap="square" rtlCol="0">
                    <a:spAutoFit/>
                  </a:bodyPr>
                  <a:lstStyle/>
                  <a:p>
                    <a:r>
                      <a:rPr lang="en-IN" sz="2600" b="0" i="0" u="none" strike="noStrike" dirty="0">
                        <a:solidFill>
                          <a:schemeClr val="bg1"/>
                        </a:solidFill>
                        <a:effectLst/>
                        <a:latin typeface="Avenir Next" panose="020B0503020202020204" pitchFamily="34" charset="0"/>
                      </a:rPr>
                      <a:t>In contrast to linear regression, Logistic Regression often demands larger sample sizes due to the reliance on maximum likelihood estimation. Which is based on approximations derived from large sample theory.</a:t>
                    </a:r>
                    <a:endParaRPr lang="en-US" sz="2600" spc="-150" dirty="0">
                      <a:solidFill>
                        <a:schemeClr val="bg1"/>
                      </a:solidFill>
                      <a:latin typeface="Avenir Next" panose="020B0503020202020204" pitchFamily="34" charset="0"/>
                    </a:endParaRPr>
                  </a:p>
                </p:txBody>
              </p:sp>
            </p:grpSp>
          </p:grpSp>
          <p:sp>
            <p:nvSpPr>
              <p:cNvPr id="44" name="TextBox 43">
                <a:extLst>
                  <a:ext uri="{FF2B5EF4-FFF2-40B4-BE49-F238E27FC236}">
                    <a16:creationId xmlns:a16="http://schemas.microsoft.com/office/drawing/2014/main" id="{5851774F-AF7C-243A-482D-7625BAB0890B}"/>
                  </a:ext>
                </a:extLst>
              </p:cNvPr>
              <p:cNvSpPr txBox="1"/>
              <p:nvPr/>
            </p:nvSpPr>
            <p:spPr>
              <a:xfrm>
                <a:off x="10909069" y="4209011"/>
                <a:ext cx="615142" cy="400110"/>
              </a:xfrm>
              <a:prstGeom prst="rect">
                <a:avLst/>
              </a:prstGeom>
              <a:noFill/>
            </p:spPr>
            <p:txBody>
              <a:bodyPr wrap="square" rtlCol="0">
                <a:spAutoFit/>
              </a:bodyPr>
              <a:lstStyle/>
              <a:p>
                <a:r>
                  <a:rPr lang="en-US" sz="2000" b="1" dirty="0">
                    <a:solidFill>
                      <a:schemeClr val="bg1"/>
                    </a:solidFill>
                    <a:latin typeface="Avenir Next" panose="020B0503020202020204" pitchFamily="34" charset="0"/>
                  </a:rPr>
                  <a:t>04</a:t>
                </a:r>
              </a:p>
            </p:txBody>
          </p:sp>
        </p:grpSp>
        <p:sp>
          <p:nvSpPr>
            <p:cNvPr id="83" name="TextBox 82">
              <a:extLst>
                <a:ext uri="{FF2B5EF4-FFF2-40B4-BE49-F238E27FC236}">
                  <a16:creationId xmlns:a16="http://schemas.microsoft.com/office/drawing/2014/main" id="{A00BBB36-0017-8ACE-7CE1-F2D4989A1C1F}"/>
                </a:ext>
              </a:extLst>
            </p:cNvPr>
            <p:cNvSpPr txBox="1"/>
            <p:nvPr/>
          </p:nvSpPr>
          <p:spPr>
            <a:xfrm>
              <a:off x="11923358" y="689309"/>
              <a:ext cx="2333058" cy="553998"/>
            </a:xfrm>
            <a:prstGeom prst="rect">
              <a:avLst/>
            </a:prstGeom>
            <a:noFill/>
          </p:spPr>
          <p:txBody>
            <a:bodyPr wrap="square" rtlCol="0">
              <a:spAutoFit/>
            </a:bodyPr>
            <a:lstStyle/>
            <a:p>
              <a:r>
                <a:rPr lang="en-US" sz="3000" b="1" dirty="0">
                  <a:solidFill>
                    <a:schemeClr val="bg1"/>
                  </a:solidFill>
                </a:rPr>
                <a:t>Assumption</a:t>
              </a:r>
            </a:p>
          </p:txBody>
        </p:sp>
      </p:grpSp>
      <p:sp>
        <p:nvSpPr>
          <p:cNvPr id="22" name="TextBox 21">
            <a:extLst>
              <a:ext uri="{FF2B5EF4-FFF2-40B4-BE49-F238E27FC236}">
                <a16:creationId xmlns:a16="http://schemas.microsoft.com/office/drawing/2014/main" id="{6CB2049F-93C2-6005-EB75-530097E0369F}"/>
              </a:ext>
            </a:extLst>
          </p:cNvPr>
          <p:cNvSpPr txBox="1"/>
          <p:nvPr/>
        </p:nvSpPr>
        <p:spPr>
          <a:xfrm>
            <a:off x="1204348" y="1745065"/>
            <a:ext cx="4724944" cy="1323439"/>
          </a:xfrm>
          <a:prstGeom prst="rect">
            <a:avLst/>
          </a:prstGeom>
          <a:noFill/>
          <a:ln>
            <a:noFill/>
          </a:ln>
        </p:spPr>
        <p:txBody>
          <a:bodyPr wrap="square" rtlCol="0">
            <a:spAutoFit/>
          </a:bodyPr>
          <a:lstStyle/>
          <a:p>
            <a:pPr algn="ctr" rtl="0">
              <a:spcBef>
                <a:spcPts val="0"/>
              </a:spcBef>
              <a:spcAft>
                <a:spcPts val="0"/>
              </a:spcAft>
            </a:pPr>
            <a:r>
              <a:rPr lang="en-IN" sz="8000" i="0" spc="-150" dirty="0">
                <a:solidFill>
                  <a:srgbClr val="F3E8B6"/>
                </a:solidFill>
                <a:effectLst/>
                <a:latin typeface="Avenir Next" panose="020B0503020202020204" pitchFamily="34" charset="0"/>
              </a:rPr>
              <a:t>Logistic</a:t>
            </a:r>
            <a:endParaRPr lang="en-IN" sz="8000" spc="-150" dirty="0">
              <a:solidFill>
                <a:srgbClr val="F3E8B6"/>
              </a:solidFill>
              <a:effectLst/>
              <a:latin typeface="Avenir Next" panose="020B0503020202020204" pitchFamily="34" charset="0"/>
            </a:endParaRPr>
          </a:p>
        </p:txBody>
      </p:sp>
      <p:sp>
        <p:nvSpPr>
          <p:cNvPr id="23" name="TextBox 22">
            <a:extLst>
              <a:ext uri="{FF2B5EF4-FFF2-40B4-BE49-F238E27FC236}">
                <a16:creationId xmlns:a16="http://schemas.microsoft.com/office/drawing/2014/main" id="{A8E644D9-17CE-9F85-AD3F-AA9C53C571FA}"/>
              </a:ext>
            </a:extLst>
          </p:cNvPr>
          <p:cNvSpPr txBox="1"/>
          <p:nvPr/>
        </p:nvSpPr>
        <p:spPr>
          <a:xfrm>
            <a:off x="1153548" y="2551229"/>
            <a:ext cx="6383414" cy="1323439"/>
          </a:xfrm>
          <a:prstGeom prst="rect">
            <a:avLst/>
          </a:prstGeom>
          <a:noFill/>
          <a:ln>
            <a:noFill/>
          </a:ln>
        </p:spPr>
        <p:txBody>
          <a:bodyPr wrap="square" rtlCol="0">
            <a:spAutoFit/>
          </a:bodyPr>
          <a:lstStyle/>
          <a:p>
            <a:pPr algn="ctr" rtl="0">
              <a:spcBef>
                <a:spcPts val="0"/>
              </a:spcBef>
              <a:spcAft>
                <a:spcPts val="0"/>
              </a:spcAft>
            </a:pPr>
            <a:r>
              <a:rPr lang="en-IN" sz="8000" i="0" spc="-150" dirty="0">
                <a:solidFill>
                  <a:schemeClr val="bg1"/>
                </a:solidFill>
                <a:effectLst/>
                <a:latin typeface="Avenir Next" panose="020B0503020202020204" pitchFamily="34" charset="0"/>
              </a:rPr>
              <a:t>Regression</a:t>
            </a:r>
            <a:endParaRPr lang="en-IN" sz="8000" spc="-150" dirty="0">
              <a:solidFill>
                <a:schemeClr val="bg1"/>
              </a:solidFill>
              <a:effectLst/>
              <a:latin typeface="Avenir Next" panose="020B0503020202020204" pitchFamily="34" charset="0"/>
            </a:endParaRPr>
          </a:p>
        </p:txBody>
      </p:sp>
      <p:sp>
        <p:nvSpPr>
          <p:cNvPr id="24" name="TextBox 23">
            <a:extLst>
              <a:ext uri="{FF2B5EF4-FFF2-40B4-BE49-F238E27FC236}">
                <a16:creationId xmlns:a16="http://schemas.microsoft.com/office/drawing/2014/main" id="{EEE6D41F-4C1A-65B9-93D0-136CAB4C0FE3}"/>
              </a:ext>
            </a:extLst>
          </p:cNvPr>
          <p:cNvSpPr txBox="1"/>
          <p:nvPr/>
        </p:nvSpPr>
        <p:spPr>
          <a:xfrm>
            <a:off x="1153548" y="3700597"/>
            <a:ext cx="6383414" cy="1323439"/>
          </a:xfrm>
          <a:prstGeom prst="rect">
            <a:avLst/>
          </a:prstGeom>
          <a:noFill/>
          <a:ln>
            <a:noFill/>
          </a:ln>
        </p:spPr>
        <p:txBody>
          <a:bodyPr wrap="square" rtlCol="0">
            <a:spAutoFit/>
          </a:bodyPr>
          <a:lstStyle/>
          <a:p>
            <a:pPr algn="ctr" rtl="0">
              <a:spcBef>
                <a:spcPts val="0"/>
              </a:spcBef>
              <a:spcAft>
                <a:spcPts val="0"/>
              </a:spcAft>
            </a:pPr>
            <a:r>
              <a:rPr lang="en-IN" sz="8000" b="1" i="0" spc="-150" dirty="0">
                <a:solidFill>
                  <a:schemeClr val="bg1"/>
                </a:solidFill>
                <a:effectLst/>
                <a:latin typeface="Avenir Next" panose="020B0503020202020204" pitchFamily="34" charset="0"/>
              </a:rPr>
              <a:t>Assumptions</a:t>
            </a:r>
            <a:endParaRPr lang="en-IN" sz="8000" b="1" spc="-150" dirty="0">
              <a:solidFill>
                <a:schemeClr val="bg1"/>
              </a:solidFill>
              <a:effectLst/>
              <a:latin typeface="Avenir Next" panose="020B0503020202020204" pitchFamily="34" charset="0"/>
            </a:endParaRPr>
          </a:p>
        </p:txBody>
      </p:sp>
    </p:spTree>
    <p:extLst>
      <p:ext uri="{BB962C8B-B14F-4D97-AF65-F5344CB8AC3E}">
        <p14:creationId xmlns:p14="http://schemas.microsoft.com/office/powerpoint/2010/main" val="22521216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2809</TotalTime>
  <Words>14654</Words>
  <Application>Microsoft Macintosh PowerPoint</Application>
  <PresentationFormat>Widescreen</PresentationFormat>
  <Paragraphs>2449</Paragraphs>
  <Slides>64</Slides>
  <Notes>13</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64</vt:i4>
      </vt:variant>
    </vt:vector>
  </HeadingPairs>
  <TitlesOfParts>
    <vt:vector size="74" baseType="lpstr">
      <vt:lpstr>Aptos</vt:lpstr>
      <vt:lpstr>Aptos Display</vt:lpstr>
      <vt:lpstr>Arial</vt:lpstr>
      <vt:lpstr>Avenir Book</vt:lpstr>
      <vt:lpstr>Avenir Next</vt:lpstr>
      <vt:lpstr>Cambria Math</vt:lpstr>
      <vt:lpstr>Consolas</vt:lpstr>
      <vt:lpstr>Söhne</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SUCHIBRATA PATRA</dc:creator>
  <cp:lastModifiedBy>SUCHIBRATA PATRA</cp:lastModifiedBy>
  <cp:revision>302</cp:revision>
  <dcterms:created xsi:type="dcterms:W3CDTF">2024-04-30T04:39:09Z</dcterms:created>
  <dcterms:modified xsi:type="dcterms:W3CDTF">2024-05-03T02:30:31Z</dcterms:modified>
</cp:coreProperties>
</file>